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75" r:id="rId10"/>
    <p:sldId id="264" r:id="rId11"/>
    <p:sldId id="265" r:id="rId12"/>
    <p:sldId id="266" r:id="rId13"/>
    <p:sldId id="267" r:id="rId14"/>
    <p:sldId id="268" r:id="rId15"/>
    <p:sldId id="269" r:id="rId16"/>
    <p:sldId id="276" r:id="rId17"/>
    <p:sldId id="270" r:id="rId18"/>
    <p:sldId id="271" r:id="rId19"/>
    <p:sldId id="272" r:id="rId20"/>
    <p:sldId id="273" r:id="rId21"/>
    <p:sldId id="274" r:id="rId22"/>
    <p:sldId id="277" r:id="rId23"/>
    <p:sldId id="278" r:id="rId24"/>
    <p:sldId id="279" r:id="rId25"/>
    <p:sldId id="280" r:id="rId26"/>
    <p:sldId id="281"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12/23/2012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12/23/2012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12/23/2012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12/23/2012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12/23/2012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12/23/2012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12/23/2012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12/23/2012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12/23/2012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12/23/2012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12/23/2012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12/23/2012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The Last Invasion on England</a:t>
            </a: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991 &amp; 994 Invasion</a:t>
            </a:r>
            <a:endParaRPr lang="en-US" dirty="0"/>
          </a:p>
        </p:txBody>
      </p:sp>
      <p:sp>
        <p:nvSpPr>
          <p:cNvPr id="3" name="Content Placeholder 2"/>
          <p:cNvSpPr>
            <a:spLocks noGrp="1"/>
          </p:cNvSpPr>
          <p:nvPr>
            <p:ph idx="1"/>
          </p:nvPr>
        </p:nvSpPr>
        <p:spPr/>
        <p:txBody>
          <a:bodyPr>
            <a:normAutofit fontScale="92500"/>
          </a:bodyPr>
          <a:lstStyle/>
          <a:p>
            <a:r>
              <a:rPr lang="en-US" dirty="0" smtClean="0"/>
              <a:t>English and Danes lived together for two centuries and eventually combined into one people, the difficulties with Scandinavian invasions were not over. </a:t>
            </a:r>
          </a:p>
          <a:p>
            <a:endParaRPr lang="en-US" dirty="0" smtClean="0"/>
          </a:p>
          <a:p>
            <a:r>
              <a:rPr lang="en-US" dirty="0" smtClean="0"/>
              <a:t>In 991, Olaf </a:t>
            </a:r>
            <a:r>
              <a:rPr lang="en-US" dirty="0" err="1" smtClean="0"/>
              <a:t>Tryggvason</a:t>
            </a:r>
            <a:r>
              <a:rPr lang="en-US" dirty="0" smtClean="0"/>
              <a:t>, who would soon become king of Norway, led an invasion of England. In 994, Olaf allied himself with </a:t>
            </a:r>
            <a:r>
              <a:rPr lang="en-US" dirty="0" err="1" smtClean="0"/>
              <a:t>Svein</a:t>
            </a:r>
            <a:r>
              <a:rPr lang="en-US" dirty="0" smtClean="0"/>
              <a:t> </a:t>
            </a:r>
            <a:r>
              <a:rPr lang="en-US" dirty="0" err="1" smtClean="0"/>
              <a:t>Forkbeard</a:t>
            </a:r>
            <a:r>
              <a:rPr lang="en-US" dirty="0" smtClean="0"/>
              <a:t>, king of Denmark, and struck at London.</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smtClean="0"/>
          </a:p>
          <a:p>
            <a:r>
              <a:rPr lang="en-US" dirty="0" smtClean="0"/>
              <a:t>Olaf and </a:t>
            </a:r>
            <a:r>
              <a:rPr lang="en-US" dirty="0" err="1" smtClean="0"/>
              <a:t>Svein</a:t>
            </a:r>
            <a:r>
              <a:rPr lang="en-US" dirty="0" smtClean="0"/>
              <a:t> allowed themselves to be bought off with the payment of the “</a:t>
            </a:r>
            <a:r>
              <a:rPr lang="en-US" dirty="0" err="1" smtClean="0"/>
              <a:t>Danegeld</a:t>
            </a:r>
            <a:r>
              <a:rPr lang="en-US" dirty="0" smtClean="0"/>
              <a:t>,” an enormous ransom, but soon came back for more.</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1014</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Eventually, in 1014, </a:t>
            </a:r>
            <a:r>
              <a:rPr lang="en-US" dirty="0" err="1" smtClean="0"/>
              <a:t>Svein</a:t>
            </a:r>
            <a:r>
              <a:rPr lang="en-US" dirty="0" smtClean="0"/>
              <a:t> became king of England. Later that year he died and his son Cnut became king, eventually ruling England, Denmark, and Norway as well as </a:t>
            </a:r>
            <a:r>
              <a:rPr lang="en-US" dirty="0" err="1" smtClean="0"/>
              <a:t>Schlesweig</a:t>
            </a:r>
            <a:r>
              <a:rPr lang="en-US" dirty="0" smtClean="0"/>
              <a:t> and Pomerania. Cnut married Emma, the widow of </a:t>
            </a:r>
            <a:r>
              <a:rPr lang="en-US" dirty="0" err="1" smtClean="0"/>
              <a:t>Athelred</a:t>
            </a:r>
            <a:r>
              <a:rPr lang="en-US" dirty="0" smtClean="0"/>
              <a:t>, the king his father had deposed. Some scholars say that Cnut attempted to become more English than the English, forging a new identity in the </a:t>
            </a:r>
            <a:r>
              <a:rPr lang="en-US" dirty="0" err="1" smtClean="0"/>
              <a:t>Danelaw</a:t>
            </a:r>
            <a:r>
              <a:rPr lang="en-US" dirty="0" smtClean="0"/>
              <a:t> and throughout the country.</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6096000"/>
          </a:xfrm>
        </p:spPr>
        <p:txBody>
          <a:bodyPr>
            <a:normAutofit lnSpcReduction="10000"/>
          </a:bodyPr>
          <a:lstStyle/>
          <a:p>
            <a:r>
              <a:rPr lang="en-US" dirty="0" smtClean="0"/>
              <a:t>He brought two decades of peace and prosperity to England and appears to have been much loved, but his fathering of two sons, one legitimate with Emma (</a:t>
            </a:r>
            <a:r>
              <a:rPr lang="en-US" dirty="0" err="1" smtClean="0"/>
              <a:t>Harthacanute</a:t>
            </a:r>
            <a:r>
              <a:rPr lang="en-US" dirty="0" smtClean="0"/>
              <a:t>) and one illegitimate (Harold) led to enormous strife later on.</a:t>
            </a:r>
          </a:p>
          <a:p>
            <a:pPr>
              <a:buNone/>
            </a:pPr>
            <a:r>
              <a:rPr lang="en-US" dirty="0" smtClean="0"/>
              <a:t> </a:t>
            </a:r>
          </a:p>
          <a:p>
            <a:r>
              <a:rPr lang="en-US" dirty="0" err="1" smtClean="0"/>
              <a:t>Harthacanute</a:t>
            </a:r>
            <a:r>
              <a:rPr lang="en-US" dirty="0" smtClean="0"/>
              <a:t> invited his half brother Edward the Confessor back into his household (Edward was the son of Emma and </a:t>
            </a:r>
            <a:r>
              <a:rPr lang="en-US" dirty="0" err="1" smtClean="0"/>
              <a:t>Athelred</a:t>
            </a:r>
            <a:r>
              <a:rPr lang="en-US" dirty="0" smtClean="0"/>
              <a:t>) and upon </a:t>
            </a:r>
            <a:r>
              <a:rPr lang="en-US" dirty="0" err="1" smtClean="0"/>
              <a:t>Harthacanute’s</a:t>
            </a:r>
            <a:r>
              <a:rPr lang="en-US" dirty="0" smtClean="0"/>
              <a:t> death, Edward became king of England.</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077200" cy="1173162"/>
          </a:xfrm>
        </p:spPr>
        <p:txBody>
          <a:bodyPr/>
          <a:lstStyle/>
          <a:p>
            <a:r>
              <a:rPr lang="en-US" dirty="0" smtClean="0"/>
              <a:t>The Last Invasion</a:t>
            </a:r>
            <a:endParaRPr lang="en-US" dirty="0"/>
          </a:p>
        </p:txBody>
      </p:sp>
      <p:sp>
        <p:nvSpPr>
          <p:cNvPr id="3" name="Content Placeholder 2"/>
          <p:cNvSpPr>
            <a:spLocks noGrp="1"/>
          </p:cNvSpPr>
          <p:nvPr>
            <p:ph idx="1"/>
          </p:nvPr>
        </p:nvSpPr>
        <p:spPr/>
        <p:txBody>
          <a:bodyPr>
            <a:normAutofit fontScale="92500"/>
          </a:bodyPr>
          <a:lstStyle/>
          <a:p>
            <a:r>
              <a:rPr lang="en-US" dirty="0" smtClean="0"/>
              <a:t>But the seeds of destruction were sown. Edward was childless.</a:t>
            </a:r>
          </a:p>
          <a:p>
            <a:r>
              <a:rPr lang="en-US" dirty="0" smtClean="0"/>
              <a:t>William of Normandy claimed that Edward had promised him the throne of England, but the crown in fact went to Harold </a:t>
            </a:r>
            <a:r>
              <a:rPr lang="en-US" dirty="0" err="1" smtClean="0"/>
              <a:t>Godwinson</a:t>
            </a:r>
            <a:r>
              <a:rPr lang="en-US" dirty="0" smtClean="0"/>
              <a:t>, the son of the powerful Earl of </a:t>
            </a:r>
            <a:r>
              <a:rPr lang="en-US" dirty="0" err="1" smtClean="0"/>
              <a:t>Wessex</a:t>
            </a:r>
            <a:r>
              <a:rPr lang="en-US" dirty="0" smtClean="0"/>
              <a:t>. In 1066, William led an invasion of England and decisively defeated Harold at Hastings. This was the last time England was conquered by a foreign power.</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dirty="0" smtClean="0"/>
              <a:t>The Consequences of Invasion</a:t>
            </a:r>
            <a:endParaRPr lang="en-US" dirty="0"/>
          </a:p>
        </p:txBody>
      </p:sp>
      <p:sp>
        <p:nvSpPr>
          <p:cNvPr id="11" name="Content Placeholder 10"/>
          <p:cNvSpPr>
            <a:spLocks noGrp="1"/>
          </p:cNvSpPr>
          <p:nvPr>
            <p:ph idx="1"/>
          </p:nvPr>
        </p:nvSpPr>
        <p:spPr/>
        <p:txBody>
          <a:bodyPr/>
          <a:lstStyle/>
          <a:p>
            <a:r>
              <a:rPr lang="en-US" dirty="0" smtClean="0"/>
              <a:t>William’s Conquest was accomplished with very few men, and although he ravaged and burned some of the countryside, he did not massacre the inhabitants of England.</a:t>
            </a:r>
          </a:p>
          <a:p>
            <a:endParaRPr lang="en-US" dirty="0" smtClean="0"/>
          </a:p>
          <a:p>
            <a:r>
              <a:rPr lang="en-US" dirty="0" smtClean="0"/>
              <a:t>Rather, he killed or exiled all of the nobles, replacing them with Normans loyal to him.</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6248400"/>
          </a:xfrm>
        </p:spPr>
        <p:txBody>
          <a:bodyPr>
            <a:normAutofit/>
          </a:bodyPr>
          <a:lstStyle/>
          <a:p>
            <a:pPr algn="just"/>
            <a:r>
              <a:rPr lang="en-US" dirty="0" smtClean="0">
                <a:latin typeface="+mj-lt"/>
              </a:rPr>
              <a:t>It is important to note that although the Normans were ethnically Danish (they were “North-men” who had settled in the northwest part of France during the Scandinavian conquests), they were culturally and linguistically French. </a:t>
            </a:r>
          </a:p>
          <a:p>
            <a:pPr algn="just"/>
            <a:endParaRPr lang="en-US" dirty="0" smtClean="0">
              <a:latin typeface="+mj-lt"/>
            </a:endParaRPr>
          </a:p>
          <a:p>
            <a:pPr algn="just"/>
            <a:r>
              <a:rPr lang="en-US" dirty="0" smtClean="0">
                <a:latin typeface="+mj-lt"/>
              </a:rPr>
              <a:t>Thus when William completely replaced the English aristocracy, he did so with French speakers. William also replaced the leaders of the Church (the bishops and archbishops) with Normans who were loyal to him.</a:t>
            </a:r>
            <a:endParaRPr lang="en-US" dirty="0">
              <a:latin typeface="+mj-lt"/>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Effects on the English Language</a:t>
            </a:r>
            <a:endParaRPr lang="en-US" dirty="0"/>
          </a:p>
        </p:txBody>
      </p:sp>
      <p:sp>
        <p:nvSpPr>
          <p:cNvPr id="3" name="Content Placeholder 2"/>
          <p:cNvSpPr>
            <a:spLocks noGrp="1"/>
          </p:cNvSpPr>
          <p:nvPr>
            <p:ph idx="1"/>
          </p:nvPr>
        </p:nvSpPr>
        <p:spPr/>
        <p:txBody>
          <a:bodyPr>
            <a:normAutofit fontScale="92500" lnSpcReduction="20000"/>
          </a:bodyPr>
          <a:lstStyle/>
          <a:p>
            <a:pPr>
              <a:buNone/>
            </a:pPr>
            <a:r>
              <a:rPr lang="en-US" dirty="0" smtClean="0"/>
              <a:t/>
            </a:r>
            <a:br>
              <a:rPr lang="en-US" dirty="0" smtClean="0"/>
            </a:br>
            <a:r>
              <a:rPr lang="en-US" dirty="0" smtClean="0"/>
              <a:t>     A.  Attitude towards English</a:t>
            </a:r>
            <a:br>
              <a:rPr lang="en-US" dirty="0" smtClean="0"/>
            </a:br>
            <a:r>
              <a:rPr lang="en-US" dirty="0" smtClean="0"/>
              <a:t>          1.  a matter of social distinction</a:t>
            </a:r>
            <a:br>
              <a:rPr lang="en-US" dirty="0" smtClean="0"/>
            </a:br>
            <a:r>
              <a:rPr lang="en-US" dirty="0" smtClean="0"/>
              <a:t>          2.  the fate of England at William's death</a:t>
            </a:r>
            <a:br>
              <a:rPr lang="en-US" dirty="0" smtClean="0"/>
            </a:br>
            <a:r>
              <a:rPr lang="en-US" dirty="0" smtClean="0"/>
              <a:t>          3.  division of England with William's successors and continued foreign influence</a:t>
            </a:r>
            <a:br>
              <a:rPr lang="en-US" dirty="0" smtClean="0"/>
            </a:br>
            <a:r>
              <a:rPr lang="en-US" dirty="0" smtClean="0"/>
              <a:t>          4.  attitude of indifference for church and nobility</a:t>
            </a:r>
            <a:br>
              <a:rPr lang="en-US" dirty="0" smtClean="0"/>
            </a:br>
            <a:r>
              <a:rPr lang="en-US" dirty="0" smtClean="0"/>
              <a:t>          5.  ultimate fusion</a:t>
            </a:r>
            <a:br>
              <a:rPr lang="en-US" dirty="0" smtClean="0"/>
            </a:br>
            <a:r>
              <a:rPr lang="en-US" dirty="0" smtClean="0"/>
              <a:t>          6.  French as language of court; English as language of masses</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English and Normandy as one Nation</a:t>
            </a:r>
            <a:endParaRPr lang="en-US" dirty="0"/>
          </a:p>
        </p:txBody>
      </p:sp>
      <p:sp>
        <p:nvSpPr>
          <p:cNvPr id="3" name="Content Placeholder 2"/>
          <p:cNvSpPr>
            <a:spLocks noGrp="1"/>
          </p:cNvSpPr>
          <p:nvPr>
            <p:ph idx="1"/>
          </p:nvPr>
        </p:nvSpPr>
        <p:spPr>
          <a:xfrm>
            <a:off x="457200" y="1600200"/>
            <a:ext cx="8229600" cy="4876800"/>
          </a:xfrm>
        </p:spPr>
        <p:txBody>
          <a:bodyPr numCol="1">
            <a:normAutofit fontScale="85000" lnSpcReduction="10000"/>
          </a:bodyPr>
          <a:lstStyle/>
          <a:p>
            <a:pPr>
              <a:buNone/>
            </a:pPr>
            <a:r>
              <a:rPr lang="en-US" dirty="0" smtClean="0"/>
              <a:t>	For the next century and a half, England and Normandy were one kingdom. The kings spent half their time in England and the other half in France, and nearly all of the nobles had holdings in both countries.</a:t>
            </a:r>
          </a:p>
          <a:p>
            <a:pPr>
              <a:buNone/>
            </a:pPr>
            <a:endParaRPr lang="en-US" dirty="0" smtClean="0"/>
          </a:p>
          <a:p>
            <a:r>
              <a:rPr lang="en-US" dirty="0" smtClean="0"/>
              <a:t>Although English was not spoken at the court, it is likely that some members of the aristocracy learned the language, if only to better manage their estates. Interestingly enough, charters continued to be written in English and Latin, not French (the diplomatic language was Latin, the description of the boundaries of the land was English).</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Till 1154</a:t>
            </a:r>
            <a:endParaRPr lang="en-US" dirty="0"/>
          </a:p>
        </p:txBody>
      </p:sp>
      <p:sp>
        <p:nvSpPr>
          <p:cNvPr id="3" name="Content Placeholder 2"/>
          <p:cNvSpPr>
            <a:spLocks noGrp="1"/>
          </p:cNvSpPr>
          <p:nvPr>
            <p:ph idx="1"/>
          </p:nvPr>
        </p:nvSpPr>
        <p:spPr/>
        <p:txBody>
          <a:bodyPr/>
          <a:lstStyle/>
          <a:p>
            <a:r>
              <a:rPr lang="en-US" dirty="0" smtClean="0"/>
              <a:t>We know that Old English continued to be spoken for some time after the Conquest because, among other evidence, the </a:t>
            </a:r>
            <a:r>
              <a:rPr lang="en-US" i="1" dirty="0" smtClean="0"/>
              <a:t>Anglo-Saxon Chronicle continued to be updated, in Old English, at Peterborough until 1154.</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Katherine Group</a:t>
            </a:r>
            <a:endParaRPr lang="en-US" dirty="0"/>
          </a:p>
        </p:txBody>
      </p:sp>
      <p:sp>
        <p:nvSpPr>
          <p:cNvPr id="3" name="Content Placeholder 2"/>
          <p:cNvSpPr>
            <a:spLocks noGrp="1"/>
          </p:cNvSpPr>
          <p:nvPr>
            <p:ph idx="1"/>
          </p:nvPr>
        </p:nvSpPr>
        <p:spPr>
          <a:xfrm>
            <a:off x="457200" y="1600200"/>
            <a:ext cx="8229600" cy="4876800"/>
          </a:xfrm>
        </p:spPr>
        <p:txBody>
          <a:bodyPr>
            <a:normAutofit lnSpcReduction="10000"/>
          </a:bodyPr>
          <a:lstStyle/>
          <a:p>
            <a:r>
              <a:rPr lang="en-US" dirty="0" smtClean="0"/>
              <a:t>The famous Katherine Group texts also support the idea that Old English continued to be spoken rather widely after the Conquest.</a:t>
            </a:r>
          </a:p>
          <a:p>
            <a:endParaRPr lang="en-US" dirty="0" smtClean="0"/>
          </a:p>
          <a:p>
            <a:r>
              <a:rPr lang="en-US" dirty="0" smtClean="0"/>
              <a:t> The Katherine Group includes the Lives of three virgin martyr saints (St. Katherine, St. Juliana, and St. Margaret), </a:t>
            </a:r>
            <a:r>
              <a:rPr lang="en-US" i="1" dirty="0" err="1" smtClean="0"/>
              <a:t>Hali</a:t>
            </a:r>
            <a:r>
              <a:rPr lang="en-US" i="1" dirty="0" smtClean="0"/>
              <a:t> Mei ∂had (a discussion of the benefits of virginity), and </a:t>
            </a:r>
            <a:r>
              <a:rPr lang="en-US" i="1" dirty="0" err="1" smtClean="0"/>
              <a:t>Sawles</a:t>
            </a:r>
            <a:r>
              <a:rPr lang="en-US" i="1" dirty="0" smtClean="0"/>
              <a:t> </a:t>
            </a:r>
            <a:r>
              <a:rPr lang="en-US" i="1" dirty="0" err="1" smtClean="0"/>
              <a:t>Warde</a:t>
            </a:r>
            <a:r>
              <a:rPr lang="en-US" i="1" dirty="0" smtClean="0"/>
              <a:t> (a treatise on the care of the soul).</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err="1" smtClean="0"/>
              <a:t>Tolkein</a:t>
            </a:r>
            <a:endParaRPr lang="en-US" dirty="0"/>
          </a:p>
        </p:txBody>
      </p:sp>
      <p:sp>
        <p:nvSpPr>
          <p:cNvPr id="3" name="Content Placeholder 2"/>
          <p:cNvSpPr>
            <a:spLocks noGrp="1"/>
          </p:cNvSpPr>
          <p:nvPr>
            <p:ph idx="1"/>
          </p:nvPr>
        </p:nvSpPr>
        <p:spPr/>
        <p:txBody>
          <a:bodyPr>
            <a:normAutofit/>
          </a:bodyPr>
          <a:lstStyle/>
          <a:p>
            <a:r>
              <a:rPr lang="en-US" dirty="0" smtClean="0"/>
              <a:t>These texts are also associated with </a:t>
            </a:r>
            <a:r>
              <a:rPr lang="en-US" i="1" dirty="0" err="1" smtClean="0"/>
              <a:t>Ancrene</a:t>
            </a:r>
            <a:r>
              <a:rPr lang="en-US" i="1" dirty="0" smtClean="0"/>
              <a:t> </a:t>
            </a:r>
            <a:r>
              <a:rPr lang="en-US" i="1" dirty="0" err="1" smtClean="0"/>
              <a:t>Wisse</a:t>
            </a:r>
            <a:r>
              <a:rPr lang="en-US" i="1" dirty="0" smtClean="0"/>
              <a:t> (a guide for nuns). J.R.R. Tolkien demonstrated that </a:t>
            </a:r>
            <a:r>
              <a:rPr lang="en-US" dirty="0" smtClean="0"/>
              <a:t>these writings showed the continued use of Old English (the Mercian rather than West Saxon dialect) as a literary language long after the Conquest: Tolkien showed that the language had continued to develop grammatically, making some new distinctions between certain types of verbs.</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dirty="0" smtClean="0"/>
              <a:t>He also argued that the person or persons who wrote these texts for a community of nuns in the west midlands were educated and knowledgeable, calling into question the traditional idea that Old English had remained only as a language of the uncultured.</a:t>
            </a:r>
          </a:p>
          <a:p>
            <a:endParaRPr lang="en-US" dirty="0" smtClean="0"/>
          </a:p>
          <a:p>
            <a:r>
              <a:rPr lang="en-US" dirty="0" smtClean="0"/>
              <a:t>However, that idea, that English was spoken, but only by the lower classes, and was rarely written, is often used as an explanation for the further development of the language.</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943600"/>
          </a:xfrm>
        </p:spPr>
        <p:txBody>
          <a:bodyPr>
            <a:normAutofit/>
          </a:bodyPr>
          <a:lstStyle/>
          <a:p>
            <a:r>
              <a:rPr lang="en-US" dirty="0" smtClean="0"/>
              <a:t>The argument goes that because Old English was a completely oral language after the Conquest, it was free to evolve more quickly than it would have been if there was some written standard. </a:t>
            </a:r>
          </a:p>
          <a:p>
            <a:endParaRPr lang="en-US" dirty="0" smtClean="0"/>
          </a:p>
          <a:p>
            <a:r>
              <a:rPr lang="en-US" dirty="0" smtClean="0"/>
              <a:t>There is probably truth in both arguments: Old English was certainly </a:t>
            </a:r>
            <a:r>
              <a:rPr lang="en-US" i="1" dirty="0" smtClean="0"/>
              <a:t>primarily oral in </a:t>
            </a:r>
            <a:r>
              <a:rPr lang="en-US" dirty="0" smtClean="0"/>
              <a:t>the context of the years between 1066 and 1204, but there were certainly people who could and did write in the language as well.</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loss of Normandy in 1204</a:t>
            </a:r>
            <a:endParaRPr lang="en-US" dirty="0"/>
          </a:p>
        </p:txBody>
      </p:sp>
      <p:sp>
        <p:nvSpPr>
          <p:cNvPr id="3" name="Content Placeholder 2"/>
          <p:cNvSpPr>
            <a:spLocks noGrp="1"/>
          </p:cNvSpPr>
          <p:nvPr>
            <p:ph idx="1"/>
          </p:nvPr>
        </p:nvSpPr>
        <p:spPr/>
        <p:txBody>
          <a:bodyPr/>
          <a:lstStyle/>
          <a:p>
            <a:pPr>
              <a:buNone/>
            </a:pPr>
            <a:r>
              <a:rPr lang="en-US" dirty="0" smtClean="0"/>
              <a:t/>
            </a:r>
            <a:br>
              <a:rPr lang="en-US" dirty="0" smtClean="0"/>
            </a:br>
            <a:r>
              <a:rPr lang="en-US" dirty="0" smtClean="0"/>
              <a:t>     A.  King John </a:t>
            </a:r>
            <a:r>
              <a:rPr lang="en-US" dirty="0" err="1" smtClean="0"/>
              <a:t>Lackland</a:t>
            </a:r>
            <a:r>
              <a:rPr lang="en-US" dirty="0" smtClean="0"/>
              <a:t> angers King Phillip of France</a:t>
            </a:r>
            <a:br>
              <a:rPr lang="en-US" dirty="0" smtClean="0"/>
            </a:br>
            <a:r>
              <a:rPr lang="en-US" dirty="0" smtClean="0"/>
              <a:t>     B.  King John loses title as Duke of Normandy</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Events of 1204</a:t>
            </a:r>
            <a:endParaRPr lang="en-US" dirty="0"/>
          </a:p>
        </p:txBody>
      </p:sp>
      <p:sp>
        <p:nvSpPr>
          <p:cNvPr id="3" name="Content Placeholder 2"/>
          <p:cNvSpPr>
            <a:spLocks noGrp="1"/>
          </p:cNvSpPr>
          <p:nvPr>
            <p:ph idx="1"/>
          </p:nvPr>
        </p:nvSpPr>
        <p:spPr>
          <a:xfrm>
            <a:off x="457200" y="1600200"/>
            <a:ext cx="8229600" cy="4953000"/>
          </a:xfrm>
        </p:spPr>
        <p:txBody>
          <a:bodyPr>
            <a:normAutofit fontScale="85000" lnSpcReduction="20000"/>
          </a:bodyPr>
          <a:lstStyle/>
          <a:p>
            <a:pPr algn="just"/>
            <a:r>
              <a:rPr lang="en-US" dirty="0" smtClean="0"/>
              <a:t>Despite its widespread use, Old English might still have been replaced by French if it were not for the events of 1204, when King John fell in love with the incredibly beautiful Isabel of </a:t>
            </a:r>
            <a:r>
              <a:rPr lang="en-US" dirty="0" err="1" smtClean="0"/>
              <a:t>Angoulême</a:t>
            </a:r>
            <a:r>
              <a:rPr lang="en-US" dirty="0" smtClean="0"/>
              <a:t> and married her. </a:t>
            </a:r>
          </a:p>
          <a:p>
            <a:pPr algn="just"/>
            <a:endParaRPr lang="en-US" dirty="0" smtClean="0"/>
          </a:p>
          <a:p>
            <a:pPr algn="just"/>
            <a:r>
              <a:rPr lang="en-US" dirty="0" smtClean="0"/>
              <a:t>Unfortunately, Isabel was already engaged to Hugh of </a:t>
            </a:r>
            <a:r>
              <a:rPr lang="en-US" dirty="0" err="1" smtClean="0"/>
              <a:t>Lusignan</a:t>
            </a:r>
            <a:r>
              <a:rPr lang="en-US" dirty="0" smtClean="0"/>
              <a:t>, who complained to Philip, King of France (John was King of England and Duke of Normandy). John refused to attend his trial, and so Philip invaded Normandy. From this time on, England and France were politically separated, though the two countries were, of course, intimately involved in each other’s affairs.</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Close Connections in England and France</a:t>
            </a:r>
            <a:endParaRPr lang="en-US" dirty="0"/>
          </a:p>
        </p:txBody>
      </p:sp>
      <p:sp>
        <p:nvSpPr>
          <p:cNvPr id="3" name="Content Placeholder 2"/>
          <p:cNvSpPr>
            <a:spLocks noGrp="1"/>
          </p:cNvSpPr>
          <p:nvPr>
            <p:ph idx="1"/>
          </p:nvPr>
        </p:nvSpPr>
        <p:spPr/>
        <p:txBody>
          <a:bodyPr/>
          <a:lstStyle/>
          <a:p>
            <a:endParaRPr lang="en-US" dirty="0" smtClean="0"/>
          </a:p>
          <a:p>
            <a:r>
              <a:rPr lang="en-US" dirty="0" smtClean="0"/>
              <a:t>In a relatively short time the close connections between England and France were severed. </a:t>
            </a:r>
          </a:p>
          <a:p>
            <a:endParaRPr lang="en-US" dirty="0" smtClean="0"/>
          </a:p>
          <a:p>
            <a:r>
              <a:rPr lang="en-US" dirty="0" smtClean="0"/>
              <a:t>Nobles were forced to choose which of their holdings to retain, and England and France entered into a long period of hostility culminating in the Hundred Years’ War.</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516563"/>
          </a:xfrm>
        </p:spPr>
        <p:txBody>
          <a:bodyPr>
            <a:normAutofit/>
          </a:bodyPr>
          <a:lstStyle/>
          <a:p>
            <a:r>
              <a:rPr lang="en-US" dirty="0" smtClean="0"/>
              <a:t>French remained as the language of some of the aristocracy, but it is clear from many documents that it was no longer a regularly spoken language. </a:t>
            </a:r>
          </a:p>
          <a:p>
            <a:endParaRPr lang="en-US" dirty="0" smtClean="0"/>
          </a:p>
          <a:p>
            <a:r>
              <a:rPr lang="en-US" dirty="0" smtClean="0"/>
              <a:t>Upper class individuals learned French for their visits to the continent and because it was one of the things that aristocrats needed to know, like heraldry, courtesy, or hunting.</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But regular speech in French among the English rather rapidly became rare, and those people who did speak French were almost certainly, at this point, bilingual rather than the </a:t>
            </a:r>
            <a:r>
              <a:rPr lang="en-US" dirty="0" err="1" smtClean="0"/>
              <a:t>monoglot</a:t>
            </a:r>
            <a:r>
              <a:rPr lang="en-US" dirty="0" smtClean="0"/>
              <a:t> French speakers who had come to England with William.</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smtClean="0"/>
              <a:t>Repurcussions</a:t>
            </a:r>
            <a:r>
              <a:rPr lang="en-US" dirty="0" smtClean="0"/>
              <a:t> for aristocrats with landholdings in England and France</a:t>
            </a:r>
            <a:endParaRPr lang="en-US" dirty="0"/>
          </a:p>
        </p:txBody>
      </p:sp>
      <p:sp>
        <p:nvSpPr>
          <p:cNvPr id="3" name="Content Placeholder 2"/>
          <p:cNvSpPr>
            <a:spLocks noGrp="1"/>
          </p:cNvSpPr>
          <p:nvPr>
            <p:ph idx="1"/>
          </p:nvPr>
        </p:nvSpPr>
        <p:spPr/>
        <p:txBody>
          <a:bodyPr/>
          <a:lstStyle/>
          <a:p>
            <a:pPr>
              <a:buNone/>
            </a:pPr>
            <a:r>
              <a:rPr lang="en-US" dirty="0" smtClean="0"/>
              <a:t/>
            </a:r>
            <a:br>
              <a:rPr lang="en-US" dirty="0" smtClean="0"/>
            </a:br>
            <a:r>
              <a:rPr lang="en-US" dirty="0" smtClean="0"/>
              <a:t>     A.  voluntary relinquishment and divisions as two options</a:t>
            </a:r>
            <a:br>
              <a:rPr lang="en-US" dirty="0" smtClean="0"/>
            </a:br>
            <a:r>
              <a:rPr lang="en-US" dirty="0" smtClean="0"/>
              <a:t>     B.  King Louis' decree of 1244</a:t>
            </a:r>
            <a:br>
              <a:rPr lang="en-US" dirty="0" smtClean="0"/>
            </a:br>
            <a:r>
              <a:rPr lang="en-US" dirty="0" smtClean="0"/>
              <a:t>     C.  consequences:  after 1250, nobility of England consider themselves "English"</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Continued French influence under Henry III</a:t>
            </a:r>
            <a:endParaRPr lang="en-US" dirty="0"/>
          </a:p>
        </p:txBody>
      </p:sp>
      <p:sp>
        <p:nvSpPr>
          <p:cNvPr id="3" name="Content Placeholder 2"/>
          <p:cNvSpPr>
            <a:spLocks noGrp="1"/>
          </p:cNvSpPr>
          <p:nvPr>
            <p:ph idx="1"/>
          </p:nvPr>
        </p:nvSpPr>
        <p:spPr/>
        <p:txBody>
          <a:bodyPr/>
          <a:lstStyle/>
          <a:p>
            <a:r>
              <a:rPr lang="en-US" dirty="0" smtClean="0"/>
              <a:t>under Peter des </a:t>
            </a:r>
            <a:r>
              <a:rPr lang="en-US" dirty="0" err="1" smtClean="0"/>
              <a:t>Roches</a:t>
            </a:r>
            <a:endParaRPr lang="en-US" dirty="0" smtClean="0"/>
          </a:p>
          <a:p>
            <a:r>
              <a:rPr lang="en-US" dirty="0" smtClean="0"/>
              <a:t>Henry III's marriage to Eleanor of Provence</a:t>
            </a:r>
          </a:p>
          <a:p>
            <a:r>
              <a:rPr lang="en-US" dirty="0" smtClean="0"/>
              <a:t>death of Henry III's mother</a:t>
            </a:r>
            <a:br>
              <a:rPr lang="en-US" dirty="0" smtClean="0"/>
            </a:b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English reaction to foreigners</a:t>
            </a:r>
            <a:endParaRPr lang="en-US" dirty="0"/>
          </a:p>
        </p:txBody>
      </p:sp>
      <p:sp>
        <p:nvSpPr>
          <p:cNvPr id="3" name="Content Placeholder 2"/>
          <p:cNvSpPr>
            <a:spLocks noGrp="1"/>
          </p:cNvSpPr>
          <p:nvPr>
            <p:ph idx="1"/>
          </p:nvPr>
        </p:nvSpPr>
        <p:spPr/>
        <p:txBody>
          <a:bodyPr/>
          <a:lstStyle/>
          <a:p>
            <a:endParaRPr lang="en-US" dirty="0" smtClean="0"/>
          </a:p>
          <a:p>
            <a:endParaRPr lang="en-US" dirty="0" smtClean="0"/>
          </a:p>
          <a:p>
            <a:r>
              <a:rPr lang="en-US" dirty="0" smtClean="0"/>
              <a:t>Provisions of Oxford (1258) and Baron's War (1258-65)</a:t>
            </a:r>
            <a:br>
              <a:rPr lang="en-US" dirty="0" smtClean="0"/>
            </a:b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Thirteenth Century</a:t>
            </a:r>
            <a:endParaRPr lang="en-US" dirty="0"/>
          </a:p>
        </p:txBody>
      </p:sp>
      <p:sp>
        <p:nvSpPr>
          <p:cNvPr id="3" name="Content Placeholder 2"/>
          <p:cNvSpPr>
            <a:spLocks noGrp="1"/>
          </p:cNvSpPr>
          <p:nvPr>
            <p:ph idx="1"/>
          </p:nvPr>
        </p:nvSpPr>
        <p:spPr/>
        <p:txBody>
          <a:bodyPr/>
          <a:lstStyle/>
          <a:p>
            <a:pPr>
              <a:buNone/>
            </a:pPr>
            <a:r>
              <a:rPr lang="en-US" dirty="0" smtClean="0"/>
              <a:t>		A. Shifting emphasis of French and English</a:t>
            </a:r>
            <a:br>
              <a:rPr lang="en-US" dirty="0" smtClean="0"/>
            </a:br>
            <a:r>
              <a:rPr lang="en-US" dirty="0" smtClean="0"/>
              <a:t>     B.  French becomes cultivated tongue:</a:t>
            </a:r>
            <a:br>
              <a:rPr lang="en-US" dirty="0" smtClean="0"/>
            </a:br>
            <a:r>
              <a:rPr lang="en-US" dirty="0" smtClean="0"/>
              <a:t>          1.  used in law courts and parliaments</a:t>
            </a:r>
            <a:br>
              <a:rPr lang="en-US" dirty="0" smtClean="0"/>
            </a:br>
            <a:r>
              <a:rPr lang="en-US" dirty="0" smtClean="0"/>
              <a:t>          2.  used by educated and in universities</a:t>
            </a:r>
            <a:br>
              <a:rPr lang="en-US" dirty="0" smtClean="0"/>
            </a:br>
            <a:r>
              <a:rPr lang="en-US" dirty="0" smtClean="0"/>
              <a:t>          3.  used by polite society as second language</a:t>
            </a:r>
            <a:br>
              <a:rPr lang="en-US" dirty="0" smtClean="0"/>
            </a:br>
            <a:r>
              <a:rPr lang="en-US" dirty="0" smtClean="0"/>
              <a:t>     C.  many French words enter the language during this time</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Fourteenth Century</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French is in decline because</a:t>
            </a:r>
            <a:br>
              <a:rPr lang="en-US" dirty="0" smtClean="0"/>
            </a:br>
            <a:r>
              <a:rPr lang="en-US" dirty="0" smtClean="0"/>
              <a:t>      A.  Anglo-French is seen as inferior</a:t>
            </a:r>
            <a:br>
              <a:rPr lang="en-US" dirty="0" smtClean="0"/>
            </a:br>
            <a:r>
              <a:rPr lang="en-US" dirty="0" smtClean="0"/>
              <a:t>     B.  the Hundred Year's War</a:t>
            </a:r>
            <a:br>
              <a:rPr lang="en-US" dirty="0" smtClean="0"/>
            </a:br>
            <a:r>
              <a:rPr lang="en-US" dirty="0" smtClean="0"/>
              <a:t>     C.  Rise of the Middle Class</a:t>
            </a:r>
          </a:p>
          <a:p>
            <a:pPr>
              <a:buNone/>
            </a:pPr>
            <a:r>
              <a:rPr lang="en-US" dirty="0" smtClean="0"/>
              <a:t/>
            </a:r>
            <a:br>
              <a:rPr lang="en-US" dirty="0" smtClean="0"/>
            </a:br>
            <a:r>
              <a:rPr lang="en-US" dirty="0" smtClean="0"/>
              <a:t>          1.  the Black Death</a:t>
            </a:r>
            <a:br>
              <a:rPr lang="en-US" dirty="0" smtClean="0"/>
            </a:br>
            <a:r>
              <a:rPr lang="en-US" dirty="0" smtClean="0"/>
              <a:t>          2.  the Peasant's Revolt</a:t>
            </a:r>
            <a:br>
              <a:rPr lang="en-US" dirty="0" smtClean="0"/>
            </a:br>
            <a:r>
              <a:rPr lang="en-US" dirty="0" smtClean="0"/>
              <a:t>          3.  rise of the bourgeois class</a:t>
            </a:r>
            <a:br>
              <a:rPr lang="en-US" dirty="0" smtClean="0"/>
            </a:br>
            <a:r>
              <a:rPr lang="en-US" dirty="0" smtClean="0"/>
              <a:t>          4.  Statute of Pleading-- 1362</a:t>
            </a:r>
            <a:br>
              <a:rPr lang="en-US" dirty="0" smtClean="0"/>
            </a:br>
            <a:r>
              <a:rPr lang="en-US" dirty="0" smtClean="0"/>
              <a:t>          5.  the </a:t>
            </a:r>
            <a:r>
              <a:rPr lang="en-US" dirty="0" err="1" smtClean="0"/>
              <a:t>Wycliffite</a:t>
            </a:r>
            <a:r>
              <a:rPr lang="en-US" dirty="0" smtClean="0"/>
              <a:t> Bible</a:t>
            </a:r>
            <a:br>
              <a:rPr lang="en-US" dirty="0" smtClean="0"/>
            </a:br>
            <a:r>
              <a:rPr lang="en-US" dirty="0" smtClean="0"/>
              <a:t>         6.  English in schools</a:t>
            </a:r>
            <a:br>
              <a:rPr lang="en-US" dirty="0" smtClean="0"/>
            </a:br>
            <a:r>
              <a:rPr lang="en-US" dirty="0" smtClean="0"/>
              <a:t>        7.  English as choice in writing</a:t>
            </a:r>
            <a:br>
              <a:rPr lang="en-US" dirty="0" smtClean="0"/>
            </a:b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a:xfrm>
            <a:off x="457200" y="1295400"/>
            <a:ext cx="8229600" cy="5257800"/>
          </a:xfrm>
        </p:spPr>
        <p:txBody>
          <a:bodyPr>
            <a:normAutofit fontScale="92500" lnSpcReduction="10000"/>
          </a:bodyPr>
          <a:lstStyle/>
          <a:p>
            <a:r>
              <a:rPr lang="en-US" dirty="0" smtClean="0"/>
              <a:t>991 &amp; 994</a:t>
            </a:r>
          </a:p>
          <a:p>
            <a:r>
              <a:rPr lang="en-US" dirty="0" smtClean="0"/>
              <a:t>1014 Events</a:t>
            </a:r>
          </a:p>
          <a:p>
            <a:r>
              <a:rPr lang="en-US" dirty="0" smtClean="0"/>
              <a:t>The Last Invasion and its Consequences</a:t>
            </a:r>
          </a:p>
          <a:p>
            <a:r>
              <a:rPr lang="en-US" dirty="0" smtClean="0"/>
              <a:t>Effects on English Language</a:t>
            </a:r>
          </a:p>
          <a:p>
            <a:r>
              <a:rPr lang="en-US" dirty="0" smtClean="0"/>
              <a:t>English and Normandy as one nation</a:t>
            </a:r>
          </a:p>
          <a:p>
            <a:r>
              <a:rPr lang="en-US" dirty="0" smtClean="0"/>
              <a:t>The Katherine Group</a:t>
            </a:r>
          </a:p>
          <a:p>
            <a:r>
              <a:rPr lang="en-US" dirty="0" smtClean="0"/>
              <a:t>The Loss of Normandy</a:t>
            </a:r>
          </a:p>
          <a:p>
            <a:r>
              <a:rPr lang="en-US" dirty="0" smtClean="0"/>
              <a:t>Close Connection in England &amp; France</a:t>
            </a:r>
          </a:p>
          <a:p>
            <a:r>
              <a:rPr lang="en-US" dirty="0" smtClean="0"/>
              <a:t>Thirteen Century</a:t>
            </a:r>
          </a:p>
          <a:p>
            <a:r>
              <a:rPr lang="en-US" dirty="0" smtClean="0"/>
              <a:t>Fourteen Century</a:t>
            </a:r>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191</TotalTime>
  <Words>1193</Words>
  <Application>Microsoft Office PowerPoint</Application>
  <PresentationFormat>On-screen Show (4:3)</PresentationFormat>
  <Paragraphs>88</Paragraphs>
  <Slides>26</Slides>
  <Notes>0</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Office Theme</vt:lpstr>
      <vt:lpstr>The Last Invasion on England</vt:lpstr>
      <vt:lpstr>991 &amp; 994 Invasion</vt:lpstr>
      <vt:lpstr>Slide 3</vt:lpstr>
      <vt:lpstr>1014</vt:lpstr>
      <vt:lpstr>Slide 5</vt:lpstr>
      <vt:lpstr>The Last Invasion</vt:lpstr>
      <vt:lpstr>The Consequences of Invasion</vt:lpstr>
      <vt:lpstr>Slide 8</vt:lpstr>
      <vt:lpstr>Effects on the English Language</vt:lpstr>
      <vt:lpstr>English and Normandy as one Nation</vt:lpstr>
      <vt:lpstr>Till 1154</vt:lpstr>
      <vt:lpstr>The Katherine Group</vt:lpstr>
      <vt:lpstr>Tolkein</vt:lpstr>
      <vt:lpstr>Slide 14</vt:lpstr>
      <vt:lpstr>Slide 15</vt:lpstr>
      <vt:lpstr>The loss of Normandy in 1204</vt:lpstr>
      <vt:lpstr>Events of 1204</vt:lpstr>
      <vt:lpstr>Close Connections in England and France</vt:lpstr>
      <vt:lpstr>Slide 19</vt:lpstr>
      <vt:lpstr>Slide 20</vt:lpstr>
      <vt:lpstr>Repurcussions for aristocrats with landholdings in England and France</vt:lpstr>
      <vt:lpstr>Continued French influence under Henry III</vt:lpstr>
      <vt:lpstr>English reaction to foreigners</vt:lpstr>
      <vt:lpstr>The Thirteenth Century</vt:lpstr>
      <vt:lpstr>The Fourteenth Century</vt:lpstr>
      <vt:lpstr>Summary</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Last Invasion on England</dc:title>
  <dc:creator>Rabi Usama</dc:creator>
  <cp:lastModifiedBy>Administrator</cp:lastModifiedBy>
  <cp:revision>101</cp:revision>
  <dcterms:created xsi:type="dcterms:W3CDTF">2006-08-16T00:00:00Z</dcterms:created>
  <dcterms:modified xsi:type="dcterms:W3CDTF">2012-12-23T05:54:48Z</dcterms:modified>
</cp:coreProperties>
</file>