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87" r:id="rId4"/>
    <p:sldId id="258" r:id="rId5"/>
    <p:sldId id="259" r:id="rId6"/>
    <p:sldId id="260" r:id="rId7"/>
    <p:sldId id="261" r:id="rId8"/>
    <p:sldId id="264" r:id="rId9"/>
    <p:sldId id="262" r:id="rId10"/>
    <p:sldId id="263"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1/19/2013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1/19/2013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1/19/2013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1/19/2013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1/19/2013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1/19/2013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History of English Language</a:t>
            </a:r>
            <a:br>
              <a:rPr lang="en-US" dirty="0" smtClean="0"/>
            </a:br>
            <a:r>
              <a:rPr lang="en-US" dirty="0" smtClean="0"/>
              <a:t>(ENG 404)</a:t>
            </a:r>
            <a:endParaRPr lang="en-US" dirty="0"/>
          </a:p>
        </p:txBody>
      </p:sp>
      <p:sp>
        <p:nvSpPr>
          <p:cNvPr id="3" name="Subtitle 2"/>
          <p:cNvSpPr>
            <a:spLocks noGrp="1"/>
          </p:cNvSpPr>
          <p:nvPr>
            <p:ph type="subTitle" idx="1"/>
          </p:nvPr>
        </p:nvSpPr>
        <p:spPr/>
        <p:txBody>
          <a:bodyPr/>
          <a:lstStyle/>
          <a:p>
            <a:r>
              <a:rPr lang="en-US" dirty="0" smtClean="0"/>
              <a:t>Course Tutor: Rabia Mahmood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Bio</a:t>
            </a:r>
            <a:endParaRPr lang="en-US" dirty="0"/>
          </a:p>
        </p:txBody>
      </p:sp>
      <p:sp>
        <p:nvSpPr>
          <p:cNvPr id="3" name="Content Placeholder 2"/>
          <p:cNvSpPr>
            <a:spLocks noGrp="1"/>
          </p:cNvSpPr>
          <p:nvPr>
            <p:ph idx="1"/>
          </p:nvPr>
        </p:nvSpPr>
        <p:spPr/>
        <p:txBody>
          <a:bodyPr>
            <a:noAutofit/>
          </a:bodyPr>
          <a:lstStyle/>
          <a:p>
            <a:pPr>
              <a:buNone/>
            </a:pPr>
            <a:r>
              <a:rPr lang="en-US" sz="2400" dirty="0" smtClean="0"/>
              <a:t>	This is Rabia Mahmood Lecturer from Comsats Institute of Information Technology, Islamabad.  I did my Masters in English from </a:t>
            </a:r>
            <a:r>
              <a:rPr lang="en-US" sz="2400" dirty="0" err="1" smtClean="0"/>
              <a:t>Bahauddin</a:t>
            </a:r>
            <a:r>
              <a:rPr lang="en-US" sz="2400" dirty="0" smtClean="0"/>
              <a:t> </a:t>
            </a:r>
            <a:r>
              <a:rPr lang="en-US" sz="2400" dirty="0" err="1" smtClean="0"/>
              <a:t>Zakariya</a:t>
            </a:r>
            <a:r>
              <a:rPr lang="en-US" sz="2400" dirty="0" smtClean="0"/>
              <a:t> University, Multan in 2005. Then I completed my </a:t>
            </a:r>
            <a:r>
              <a:rPr lang="en-US" sz="2400" dirty="0" err="1" smtClean="0"/>
              <a:t>M.Phil</a:t>
            </a:r>
            <a:r>
              <a:rPr lang="en-US" sz="2400" dirty="0" smtClean="0"/>
              <a:t> with a distinction and Ph.D. course work again with distinction securing 77% marks from the same university. I am currently involved in teaching at Graduate and Post graduate level.  I have diverse expertise in different fields of Linguistics and Language Studies. Having firm groundings in Research, I am pursuing my Ph.D. in Linguistics as well.</a:t>
            </a:r>
          </a:p>
          <a:p>
            <a:pPr>
              <a:buNone/>
            </a:pPr>
            <a:r>
              <a:rPr lang="en-US" sz="2400" dirty="0" smtClean="0"/>
              <a:t>	</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Bio Contd….</a:t>
            </a:r>
            <a:endParaRPr lang="en-US" dirty="0"/>
          </a:p>
        </p:txBody>
      </p:sp>
      <p:sp>
        <p:nvSpPr>
          <p:cNvPr id="3" name="Content Placeholder 2"/>
          <p:cNvSpPr>
            <a:spLocks noGrp="1"/>
          </p:cNvSpPr>
          <p:nvPr>
            <p:ph idx="1"/>
          </p:nvPr>
        </p:nvSpPr>
        <p:spPr/>
        <p:txBody>
          <a:bodyPr>
            <a:normAutofit lnSpcReduction="10000"/>
          </a:bodyPr>
          <a:lstStyle/>
          <a:p>
            <a:r>
              <a:rPr lang="en-US" dirty="0" smtClean="0"/>
              <a:t>I have also done Bachelor of Education in 2005 form </a:t>
            </a:r>
            <a:r>
              <a:rPr lang="en-US" dirty="0" err="1" smtClean="0"/>
              <a:t>Allama</a:t>
            </a:r>
            <a:r>
              <a:rPr lang="en-US" dirty="0" smtClean="0"/>
              <a:t> </a:t>
            </a:r>
            <a:r>
              <a:rPr lang="en-US" dirty="0" err="1" smtClean="0"/>
              <a:t>Iqbal</a:t>
            </a:r>
            <a:r>
              <a:rPr lang="en-US" dirty="0" smtClean="0"/>
              <a:t> Open University. I joined BZU as lecturer in 2007 and COMSATS in May 2011. My five research papers have been accepted in international conferences in countries like India, Iran, Turkey, Malaysia and Australia. I was also awarded travel grant by HEC.  I have been an active participant and resource person at numerous national and international conferences.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History of English Language (ENG 404)</a:t>
            </a:r>
            <a:endParaRPr lang="en-US" dirty="0"/>
          </a:p>
        </p:txBody>
      </p:sp>
      <p:sp>
        <p:nvSpPr>
          <p:cNvPr id="3" name="Content Placeholder 2"/>
          <p:cNvSpPr>
            <a:spLocks noGrp="1"/>
          </p:cNvSpPr>
          <p:nvPr>
            <p:ph idx="1"/>
          </p:nvPr>
        </p:nvSpPr>
        <p:spPr>
          <a:xfrm>
            <a:off x="457200" y="1600200"/>
            <a:ext cx="8229600" cy="4953000"/>
          </a:xfrm>
        </p:spPr>
        <p:txBody>
          <a:bodyPr>
            <a:noAutofit/>
          </a:bodyPr>
          <a:lstStyle/>
          <a:p>
            <a:pPr>
              <a:buNone/>
            </a:pPr>
            <a:r>
              <a:rPr lang="en-US" b="1" u="sng" dirty="0" smtClean="0"/>
              <a:t>Course Description:</a:t>
            </a:r>
          </a:p>
          <a:p>
            <a:pPr>
              <a:buNone/>
            </a:pPr>
            <a:endParaRPr lang="en-US" dirty="0" smtClean="0"/>
          </a:p>
          <a:p>
            <a:r>
              <a:rPr lang="en-US" dirty="0" smtClean="0"/>
              <a:t>A Historical study of English Periods</a:t>
            </a:r>
          </a:p>
          <a:p>
            <a:r>
              <a:rPr lang="en-US" dirty="0" smtClean="0"/>
              <a:t>Basic concepts of language and language change, including semantics (how words mean), phonology (where sounds come from and how they are made), morphology (how words are formed), orthography (spelling), and syntax (how words are put together)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Course Description</a:t>
            </a:r>
            <a:endParaRPr lang="en-US" dirty="0"/>
          </a:p>
        </p:txBody>
      </p:sp>
      <p:sp>
        <p:nvSpPr>
          <p:cNvPr id="3" name="Content Placeholder 2"/>
          <p:cNvSpPr>
            <a:spLocks noGrp="1"/>
          </p:cNvSpPr>
          <p:nvPr>
            <p:ph idx="1"/>
          </p:nvPr>
        </p:nvSpPr>
        <p:spPr/>
        <p:txBody>
          <a:bodyPr>
            <a:normAutofit fontScale="85000" lnSpcReduction="10000"/>
          </a:bodyPr>
          <a:lstStyle/>
          <a:p>
            <a:endParaRPr lang="en-US" dirty="0" smtClean="0"/>
          </a:p>
          <a:p>
            <a:r>
              <a:rPr lang="en-US" dirty="0" smtClean="0"/>
              <a:t>Prehistory of English, including the Indo-European language family and where English fits into it. </a:t>
            </a:r>
          </a:p>
          <a:p>
            <a:r>
              <a:rPr lang="en-US" dirty="0" smtClean="0"/>
              <a:t>Chronologically moves through Old English (before 1100), Middle English (12</a:t>
            </a:r>
            <a:r>
              <a:rPr lang="en-US" baseline="30000" dirty="0" smtClean="0"/>
              <a:t>th</a:t>
            </a:r>
            <a:r>
              <a:rPr lang="en-US" dirty="0" smtClean="0"/>
              <a:t>-15</a:t>
            </a:r>
            <a:r>
              <a:rPr lang="en-US" baseline="30000" dirty="0" smtClean="0"/>
              <a:t>th</a:t>
            </a:r>
            <a:r>
              <a:rPr lang="en-US" dirty="0" smtClean="0"/>
              <a:t> centuries), Early Modern English (16</a:t>
            </a:r>
            <a:r>
              <a:rPr lang="en-US" baseline="30000" dirty="0" smtClean="0"/>
              <a:t>th</a:t>
            </a:r>
            <a:r>
              <a:rPr lang="en-US" dirty="0" smtClean="0"/>
              <a:t>-18</a:t>
            </a:r>
            <a:r>
              <a:rPr lang="en-US" baseline="30000" dirty="0" smtClean="0"/>
              <a:t>th</a:t>
            </a:r>
            <a:r>
              <a:rPr lang="en-US" dirty="0" smtClean="0"/>
              <a:t> centuries), and Modern English (18th century-present)</a:t>
            </a:r>
          </a:p>
          <a:p>
            <a:r>
              <a:rPr lang="en-US" dirty="0" smtClean="0"/>
              <a:t>Historical events such as invasions, revolutions political and intellectual, immigration, emigration and cultural assimilation as shaping forces in the living entity of the language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Objectives</a:t>
            </a:r>
            <a:endParaRPr lang="en-US" dirty="0"/>
          </a:p>
        </p:txBody>
      </p:sp>
      <p:sp>
        <p:nvSpPr>
          <p:cNvPr id="3" name="Content Placeholder 2"/>
          <p:cNvSpPr>
            <a:spLocks noGrp="1"/>
          </p:cNvSpPr>
          <p:nvPr>
            <p:ph idx="1"/>
          </p:nvPr>
        </p:nvSpPr>
        <p:spPr/>
        <p:txBody>
          <a:bodyPr>
            <a:normAutofit fontScale="92500" lnSpcReduction="20000"/>
          </a:bodyPr>
          <a:lstStyle/>
          <a:p>
            <a:pPr lvl="0"/>
            <a:r>
              <a:rPr lang="en-US" dirty="0" smtClean="0"/>
              <a:t>To acquaint the student with the historical development of English from Indo- European language to the present state.</a:t>
            </a:r>
          </a:p>
          <a:p>
            <a:pPr lvl="0"/>
            <a:r>
              <a:rPr lang="en-US" dirty="0" smtClean="0"/>
              <a:t>To study the linguistic, political, social, intellectual and other factors that has contributed to the change of English over time.</a:t>
            </a:r>
          </a:p>
          <a:p>
            <a:pPr lvl="0"/>
            <a:r>
              <a:rPr lang="en-US" dirty="0" smtClean="0"/>
              <a:t>To emphasize the linguistic changes that led to the development of English from the Old and Middle varieties to the contemporary variety.</a:t>
            </a:r>
          </a:p>
          <a:p>
            <a:pPr lvl="0"/>
            <a:r>
              <a:rPr lang="en-US" dirty="0" smtClean="0"/>
              <a:t>To introduce the phonetic, morphological and syntactic changes of English.</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Learning Outcomes</a:t>
            </a:r>
            <a:endParaRPr lang="en-US" dirty="0"/>
          </a:p>
        </p:txBody>
      </p:sp>
      <p:sp>
        <p:nvSpPr>
          <p:cNvPr id="3" name="Content Placeholder 2"/>
          <p:cNvSpPr>
            <a:spLocks noGrp="1"/>
          </p:cNvSpPr>
          <p:nvPr>
            <p:ph idx="1"/>
          </p:nvPr>
        </p:nvSpPr>
        <p:spPr/>
        <p:txBody>
          <a:bodyPr>
            <a:normAutofit fontScale="77500" lnSpcReduction="20000"/>
          </a:bodyPr>
          <a:lstStyle/>
          <a:p>
            <a:pPr lvl="0" fontAlgn="base"/>
            <a:r>
              <a:rPr lang="en-US" dirty="0" smtClean="0"/>
              <a:t>a comprehension of the mechanisms of language change and an acceptance of the inevitable nature of language change</a:t>
            </a:r>
          </a:p>
          <a:p>
            <a:pPr lvl="0" fontAlgn="base"/>
            <a:r>
              <a:rPr lang="en-US" dirty="0" smtClean="0"/>
              <a:t>a knowledge of the origins of English and its place in respect to other languages of the world</a:t>
            </a:r>
          </a:p>
          <a:p>
            <a:pPr lvl="0"/>
            <a:r>
              <a:rPr lang="en-US" dirty="0" smtClean="0"/>
              <a:t>awareness of several problems in the origin and nature of language</a:t>
            </a:r>
          </a:p>
          <a:p>
            <a:pPr lvl="0"/>
            <a:r>
              <a:rPr lang="en-US" dirty="0" smtClean="0"/>
              <a:t>knowledge of general features of Old and Middle English</a:t>
            </a:r>
          </a:p>
          <a:p>
            <a:pPr lvl="0"/>
            <a:r>
              <a:rPr lang="en-US" dirty="0" smtClean="0"/>
              <a:t>a recognition of the major stages in the development of English from a synthetic to an analytic language</a:t>
            </a:r>
          </a:p>
          <a:p>
            <a:pPr lvl="0" fontAlgn="base"/>
            <a:r>
              <a:rPr lang="en-US" dirty="0" smtClean="0"/>
              <a:t>an understanding of how the current state of the English language has resulted from historical change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smtClean="0"/>
              <a:t>Course Contents</a:t>
            </a:r>
            <a:endParaRPr lang="en-US" dirty="0"/>
          </a:p>
        </p:txBody>
      </p:sp>
      <p:sp>
        <p:nvSpPr>
          <p:cNvPr id="5" name="Subtitle 4"/>
          <p:cNvSpPr>
            <a:spLocks noGrp="1"/>
          </p:cNvSpPr>
          <p:nvPr>
            <p:ph type="subTitle" idx="1"/>
          </p:nvPr>
        </p:nvSpPr>
        <p:spPr/>
        <p:txBody>
          <a:bodyPr/>
          <a:lstStyle/>
          <a:p>
            <a:r>
              <a:rPr lang="en-US" dirty="0" smtClean="0"/>
              <a:t>16 weeks &amp; 32 Lectures</a:t>
            </a:r>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Week 1  (Introduction)</a:t>
            </a:r>
            <a:endParaRPr lang="en-US" b="1" dirty="0"/>
          </a:p>
        </p:txBody>
      </p:sp>
      <p:sp>
        <p:nvSpPr>
          <p:cNvPr id="3" name="Content Placeholder 2"/>
          <p:cNvSpPr>
            <a:spLocks noGrp="1"/>
          </p:cNvSpPr>
          <p:nvPr>
            <p:ph idx="1"/>
          </p:nvPr>
        </p:nvSpPr>
        <p:spPr/>
        <p:txBody>
          <a:bodyPr>
            <a:normAutofit lnSpcReduction="10000"/>
          </a:bodyPr>
          <a:lstStyle/>
          <a:p>
            <a:pPr>
              <a:buNone/>
            </a:pPr>
            <a:endParaRPr lang="en-US" dirty="0" smtClean="0"/>
          </a:p>
          <a:p>
            <a:pPr lvl="0"/>
            <a:r>
              <a:rPr lang="en-US" dirty="0" smtClean="0"/>
              <a:t>Course Outline</a:t>
            </a:r>
          </a:p>
          <a:p>
            <a:pPr lvl="0"/>
            <a:r>
              <a:rPr lang="en-US" dirty="0" smtClean="0"/>
              <a:t>Language</a:t>
            </a:r>
          </a:p>
          <a:p>
            <a:pPr lvl="0"/>
            <a:r>
              <a:rPr lang="en-US" dirty="0" smtClean="0"/>
              <a:t>What is language?</a:t>
            </a:r>
          </a:p>
          <a:p>
            <a:pPr lvl="0"/>
            <a:r>
              <a:rPr lang="en-US" dirty="0" smtClean="0"/>
              <a:t>Characteristics of language</a:t>
            </a:r>
          </a:p>
          <a:p>
            <a:pPr lvl="0"/>
            <a:r>
              <a:rPr lang="en-US" dirty="0" smtClean="0"/>
              <a:t>Levels of language</a:t>
            </a:r>
          </a:p>
          <a:p>
            <a:pPr lvl="0"/>
            <a:r>
              <a:rPr lang="en-US" dirty="0" smtClean="0"/>
              <a:t>How many Languages?</a:t>
            </a:r>
          </a:p>
          <a:p>
            <a:r>
              <a:rPr lang="en-US" dirty="0" smtClean="0"/>
              <a:t>How many speakers?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 Week 2 (The Origins of Language)</a:t>
            </a:r>
            <a:endParaRPr lang="en-US" dirty="0"/>
          </a:p>
        </p:txBody>
      </p:sp>
      <p:sp>
        <p:nvSpPr>
          <p:cNvPr id="3" name="Content Placeholder 2"/>
          <p:cNvSpPr>
            <a:spLocks noGrp="1"/>
          </p:cNvSpPr>
          <p:nvPr>
            <p:ph idx="1"/>
          </p:nvPr>
        </p:nvSpPr>
        <p:spPr/>
        <p:txBody>
          <a:bodyPr>
            <a:normAutofit fontScale="77500" lnSpcReduction="20000"/>
          </a:bodyPr>
          <a:lstStyle/>
          <a:p>
            <a:pPr lvl="0">
              <a:buNone/>
            </a:pPr>
            <a:r>
              <a:rPr lang="en-US" dirty="0" smtClean="0"/>
              <a:t>Different Theories of the origins of language</a:t>
            </a:r>
          </a:p>
          <a:p>
            <a:pPr lvl="0"/>
            <a:r>
              <a:rPr lang="en-US" dirty="0" smtClean="0"/>
              <a:t>The Bow-Wow Theory</a:t>
            </a:r>
          </a:p>
          <a:p>
            <a:pPr lvl="0"/>
            <a:r>
              <a:rPr lang="en-US" dirty="0" smtClean="0"/>
              <a:t>The Pooh-Pooh Theory</a:t>
            </a:r>
          </a:p>
          <a:p>
            <a:pPr lvl="0"/>
            <a:r>
              <a:rPr lang="en-US" dirty="0" smtClean="0"/>
              <a:t>The Ding-Dong Theory</a:t>
            </a:r>
          </a:p>
          <a:p>
            <a:pPr lvl="0"/>
            <a:r>
              <a:rPr lang="en-US" dirty="0" smtClean="0"/>
              <a:t>The </a:t>
            </a:r>
            <a:r>
              <a:rPr lang="en-US" dirty="0" err="1" smtClean="0"/>
              <a:t>Yo</a:t>
            </a:r>
            <a:r>
              <a:rPr lang="en-US" dirty="0" smtClean="0"/>
              <a:t>-he-ho Theory</a:t>
            </a:r>
          </a:p>
          <a:p>
            <a:pPr lvl="0"/>
            <a:r>
              <a:rPr lang="en-US" dirty="0" smtClean="0"/>
              <a:t>The la-la Theory</a:t>
            </a:r>
          </a:p>
          <a:p>
            <a:pPr lvl="0">
              <a:buNone/>
            </a:pPr>
            <a:endParaRPr lang="en-US" dirty="0" smtClean="0"/>
          </a:p>
          <a:p>
            <a:pPr lvl="0"/>
            <a:r>
              <a:rPr lang="en-US" dirty="0" smtClean="0"/>
              <a:t>Early Experiments</a:t>
            </a:r>
          </a:p>
          <a:p>
            <a:pPr lvl="0"/>
            <a:r>
              <a:rPr lang="en-US" dirty="0" smtClean="0"/>
              <a:t>Children of the Wild</a:t>
            </a:r>
          </a:p>
          <a:p>
            <a:pPr lvl="0"/>
            <a:r>
              <a:rPr lang="en-US" dirty="0" smtClean="0"/>
              <a:t>Scientific Approaches</a:t>
            </a:r>
          </a:p>
          <a:p>
            <a:r>
              <a:rPr lang="en-US" dirty="0" smtClean="0"/>
              <a:t>The evidences from Paleontology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Week 3 (Families of Languages)</a:t>
            </a:r>
            <a:endParaRPr lang="en-US" dirty="0"/>
          </a:p>
        </p:txBody>
      </p:sp>
      <p:sp>
        <p:nvSpPr>
          <p:cNvPr id="3" name="Content Placeholder 2"/>
          <p:cNvSpPr>
            <a:spLocks noGrp="1"/>
          </p:cNvSpPr>
          <p:nvPr>
            <p:ph idx="1"/>
          </p:nvPr>
        </p:nvSpPr>
        <p:spPr/>
        <p:txBody>
          <a:bodyPr/>
          <a:lstStyle/>
          <a:p>
            <a:pPr lvl="0"/>
            <a:r>
              <a:rPr lang="en-US" dirty="0" smtClean="0"/>
              <a:t>Family Trees</a:t>
            </a:r>
          </a:p>
          <a:p>
            <a:pPr lvl="0"/>
            <a:r>
              <a:rPr lang="en-US" dirty="0" smtClean="0"/>
              <a:t>The Comparative Method</a:t>
            </a:r>
          </a:p>
          <a:p>
            <a:pPr lvl="0"/>
            <a:r>
              <a:rPr lang="en-US" dirty="0" smtClean="0"/>
              <a:t>Types of Classification</a:t>
            </a:r>
          </a:p>
          <a:p>
            <a:pPr lvl="0"/>
            <a:r>
              <a:rPr lang="en-US" dirty="0" smtClean="0"/>
              <a:t>Genetic Classification</a:t>
            </a:r>
          </a:p>
          <a:p>
            <a:pPr lvl="0"/>
            <a:r>
              <a:rPr lang="en-US" dirty="0" smtClean="0"/>
              <a:t>Typological Classification</a:t>
            </a:r>
          </a:p>
          <a:p>
            <a:r>
              <a:rPr lang="en-US" dirty="0" smtClean="0"/>
              <a:t>The Problems in Classification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Week 4 (Pre- History)</a:t>
            </a:r>
            <a:endParaRPr lang="en-US" dirty="0"/>
          </a:p>
        </p:txBody>
      </p:sp>
      <p:sp>
        <p:nvSpPr>
          <p:cNvPr id="3" name="Content Placeholder 2"/>
          <p:cNvSpPr>
            <a:spLocks noGrp="1"/>
          </p:cNvSpPr>
          <p:nvPr>
            <p:ph idx="1"/>
          </p:nvPr>
        </p:nvSpPr>
        <p:spPr/>
        <p:txBody>
          <a:bodyPr>
            <a:noAutofit/>
          </a:bodyPr>
          <a:lstStyle/>
          <a:p>
            <a:pPr lvl="0"/>
            <a:r>
              <a:rPr lang="en-US" dirty="0" smtClean="0"/>
              <a:t>Proto-Indo-European</a:t>
            </a:r>
          </a:p>
          <a:p>
            <a:pPr lvl="0"/>
            <a:r>
              <a:rPr lang="en-US" dirty="0" smtClean="0"/>
              <a:t>Language Reconstruction: Cognates</a:t>
            </a:r>
          </a:p>
          <a:p>
            <a:pPr lvl="0"/>
            <a:r>
              <a:rPr lang="en-US" dirty="0" smtClean="0"/>
              <a:t>The Laryngeal Theory</a:t>
            </a:r>
          </a:p>
          <a:p>
            <a:pPr lvl="0"/>
            <a:r>
              <a:rPr lang="en-US" dirty="0" smtClean="0"/>
              <a:t>Indo-European Varieties</a:t>
            </a:r>
          </a:p>
          <a:p>
            <a:pPr lvl="0"/>
            <a:r>
              <a:rPr lang="en-US" dirty="0" smtClean="0"/>
              <a:t>The Indo-European Family</a:t>
            </a:r>
          </a:p>
          <a:p>
            <a:pPr lvl="0"/>
            <a:r>
              <a:rPr lang="en-US" dirty="0" smtClean="0"/>
              <a:t>Detailed History of one IE Family (Celtic)</a:t>
            </a:r>
          </a:p>
          <a:p>
            <a:pPr lvl="0"/>
            <a:endParaRPr lang="en-US" sz="2000"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Periods of Development</a:t>
            </a:r>
            <a:endParaRPr lang="en-US" b="1" dirty="0"/>
          </a:p>
        </p:txBody>
      </p:sp>
      <p:sp>
        <p:nvSpPr>
          <p:cNvPr id="3" name="Content Placeholder 2"/>
          <p:cNvSpPr>
            <a:spLocks noGrp="1"/>
          </p:cNvSpPr>
          <p:nvPr>
            <p:ph idx="1"/>
          </p:nvPr>
        </p:nvSpPr>
        <p:spPr/>
        <p:txBody>
          <a:bodyPr/>
          <a:lstStyle/>
          <a:p>
            <a:pPr lvl="0">
              <a:buNone/>
            </a:pPr>
            <a:endParaRPr lang="en-US" dirty="0" smtClean="0"/>
          </a:p>
          <a:p>
            <a:pPr lvl="0"/>
            <a:r>
              <a:rPr lang="en-US" dirty="0" smtClean="0"/>
              <a:t>Early (5</a:t>
            </a:r>
            <a:r>
              <a:rPr lang="en-US" baseline="30000" dirty="0" smtClean="0"/>
              <a:t>th</a:t>
            </a:r>
            <a:r>
              <a:rPr lang="en-US" dirty="0" smtClean="0"/>
              <a:t>-9</a:t>
            </a:r>
            <a:r>
              <a:rPr lang="en-US" baseline="30000" dirty="0" smtClean="0"/>
              <a:t>th</a:t>
            </a:r>
            <a:r>
              <a:rPr lang="en-US" dirty="0" smtClean="0"/>
              <a:t> c)</a:t>
            </a:r>
          </a:p>
          <a:p>
            <a:pPr lvl="0"/>
            <a:r>
              <a:rPr lang="en-US" dirty="0" smtClean="0"/>
              <a:t>Old (9</a:t>
            </a:r>
            <a:r>
              <a:rPr lang="en-US" baseline="30000" dirty="0" smtClean="0"/>
              <a:t>th</a:t>
            </a:r>
            <a:r>
              <a:rPr lang="en-US" dirty="0" smtClean="0"/>
              <a:t>-12</a:t>
            </a:r>
            <a:r>
              <a:rPr lang="en-US" baseline="30000" dirty="0" smtClean="0"/>
              <a:t>th</a:t>
            </a:r>
            <a:r>
              <a:rPr lang="en-US" dirty="0" smtClean="0"/>
              <a:t> c)</a:t>
            </a:r>
          </a:p>
          <a:p>
            <a:pPr lvl="0"/>
            <a:r>
              <a:rPr lang="en-US" dirty="0" smtClean="0"/>
              <a:t>Middle (12</a:t>
            </a:r>
            <a:r>
              <a:rPr lang="en-US" baseline="30000" dirty="0" smtClean="0"/>
              <a:t>th</a:t>
            </a:r>
            <a:r>
              <a:rPr lang="en-US" dirty="0" smtClean="0"/>
              <a:t>- 15</a:t>
            </a:r>
            <a:r>
              <a:rPr lang="en-US" baseline="30000" dirty="0" smtClean="0"/>
              <a:t>th</a:t>
            </a:r>
            <a:r>
              <a:rPr lang="en-US" dirty="0" smtClean="0"/>
              <a:t> c)</a:t>
            </a:r>
          </a:p>
          <a:p>
            <a:pPr lvl="0"/>
            <a:r>
              <a:rPr lang="en-US" dirty="0" smtClean="0"/>
              <a:t>Modern (16</a:t>
            </a:r>
            <a:r>
              <a:rPr lang="en-US" baseline="30000" dirty="0" smtClean="0"/>
              <a:t>th</a:t>
            </a:r>
            <a:r>
              <a:rPr lang="en-US" dirty="0" smtClean="0"/>
              <a:t>-20</a:t>
            </a:r>
            <a:r>
              <a:rPr lang="en-US" baseline="30000" dirty="0" smtClean="0"/>
              <a:t>th</a:t>
            </a:r>
            <a:r>
              <a:rPr lang="en-US" dirty="0" smtClean="0"/>
              <a:t> c)</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wipe(down)">
                                      <p:cBhvr>
                                        <p:cTn id="7" dur="500"/>
                                        <p:tgtEl>
                                          <p:spTgt spid="3">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wipe(down)">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wipe(down)">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wipe(down)">
                                      <p:cBhvr>
                                        <p:cTn id="22"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066800"/>
          </a:xfrm>
        </p:spPr>
        <p:txBody>
          <a:bodyPr>
            <a:normAutofit fontScale="90000"/>
          </a:bodyPr>
          <a:lstStyle/>
          <a:p>
            <a:r>
              <a:rPr lang="en-US" sz="4000" b="1" dirty="0" smtClean="0"/>
              <a:t>Week 5 (The Primitive Old English Period)</a:t>
            </a:r>
            <a:endParaRPr lang="en-US" dirty="0"/>
          </a:p>
        </p:txBody>
      </p:sp>
      <p:sp>
        <p:nvSpPr>
          <p:cNvPr id="3" name="Content Placeholder 2"/>
          <p:cNvSpPr>
            <a:spLocks noGrp="1"/>
          </p:cNvSpPr>
          <p:nvPr>
            <p:ph idx="1"/>
          </p:nvPr>
        </p:nvSpPr>
        <p:spPr>
          <a:xfrm>
            <a:off x="457200" y="1600200"/>
            <a:ext cx="8229600" cy="5029200"/>
          </a:xfrm>
        </p:spPr>
        <p:txBody>
          <a:bodyPr>
            <a:noAutofit/>
          </a:bodyPr>
          <a:lstStyle/>
          <a:p>
            <a:pPr lvl="0"/>
            <a:r>
              <a:rPr lang="en-US" sz="1800" b="1" dirty="0" smtClean="0"/>
              <a:t>Other Families</a:t>
            </a:r>
          </a:p>
          <a:p>
            <a:pPr lvl="0"/>
            <a:r>
              <a:rPr lang="en-US" sz="1800" b="1" dirty="0" smtClean="0"/>
              <a:t>Uralic</a:t>
            </a:r>
          </a:p>
          <a:p>
            <a:pPr lvl="0"/>
            <a:r>
              <a:rPr lang="en-US" sz="1800" b="1" dirty="0" smtClean="0"/>
              <a:t>Caucasian</a:t>
            </a:r>
          </a:p>
          <a:p>
            <a:pPr lvl="0"/>
            <a:r>
              <a:rPr lang="en-US" sz="1800" b="1" dirty="0" smtClean="0"/>
              <a:t>Palaeosiberian</a:t>
            </a:r>
          </a:p>
          <a:p>
            <a:pPr lvl="0"/>
            <a:r>
              <a:rPr lang="en-US" sz="1800" b="1" dirty="0" smtClean="0"/>
              <a:t>Altaic</a:t>
            </a:r>
          </a:p>
          <a:p>
            <a:pPr lvl="0"/>
            <a:r>
              <a:rPr lang="en-US" sz="1800" b="1" dirty="0" smtClean="0"/>
              <a:t>Dravidian</a:t>
            </a:r>
          </a:p>
          <a:p>
            <a:pPr lvl="0"/>
            <a:r>
              <a:rPr lang="en-US" sz="1800" b="1" dirty="0" smtClean="0"/>
              <a:t>Austro-Asiatic</a:t>
            </a:r>
          </a:p>
          <a:p>
            <a:pPr lvl="0"/>
            <a:r>
              <a:rPr lang="en-US" sz="1800" b="1" dirty="0" smtClean="0"/>
              <a:t>Tai</a:t>
            </a:r>
          </a:p>
          <a:p>
            <a:pPr lvl="0"/>
            <a:r>
              <a:rPr lang="en-US" sz="1800" b="1" dirty="0" smtClean="0"/>
              <a:t>Sino-Tibetan</a:t>
            </a:r>
          </a:p>
          <a:p>
            <a:pPr lvl="0"/>
            <a:r>
              <a:rPr lang="en-US" sz="1800" b="1" dirty="0" smtClean="0"/>
              <a:t>The Languages of China, Africa, Afro-Asiatic</a:t>
            </a:r>
          </a:p>
          <a:p>
            <a:pPr lvl="0"/>
            <a:r>
              <a:rPr lang="en-US" sz="1800" b="1" dirty="0" smtClean="0"/>
              <a:t>Austronesian</a:t>
            </a:r>
          </a:p>
          <a:p>
            <a:pPr lvl="0"/>
            <a:r>
              <a:rPr lang="en-US" sz="1800" b="1" dirty="0" smtClean="0"/>
              <a:t>Indo-Pacific Languages</a:t>
            </a:r>
          </a:p>
          <a:p>
            <a:pPr lvl="0"/>
            <a:r>
              <a:rPr lang="en-US" sz="1800" b="1" dirty="0" smtClean="0"/>
              <a:t>The languages of America</a:t>
            </a:r>
          </a:p>
          <a:p>
            <a:pPr lvl="0"/>
            <a:r>
              <a:rPr lang="en-US" sz="1800" b="1" dirty="0" smtClean="0"/>
              <a:t>Australian Aboriginal Languages</a:t>
            </a:r>
          </a:p>
          <a:p>
            <a:pPr lvl="0"/>
            <a:r>
              <a:rPr lang="en-US" sz="1800" b="1" dirty="0" smtClean="0"/>
              <a:t>Consonant Changes in Primitive Old English</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3">
                                            <p:txEl>
                                              <p:pRg st="11" end="11"/>
                                            </p:txEl>
                                          </p:spTgt>
                                        </p:tgtEl>
                                        <p:attrNameLst>
                                          <p:attrName>style.visibility</p:attrName>
                                        </p:attrNameLst>
                                      </p:cBhvr>
                                      <p:to>
                                        <p:strVal val="visible"/>
                                      </p:to>
                                    </p:set>
                                    <p:anim calcmode="lin" valueType="num">
                                      <p:cBhvr additive="base">
                                        <p:cTn id="73"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2" presetClass="entr" presetSubtype="4" fill="hold" grpId="0" nodeType="clickEffect">
                                  <p:stCondLst>
                                    <p:cond delay="0"/>
                                  </p:stCondLst>
                                  <p:childTnLst>
                                    <p:set>
                                      <p:cBhvr>
                                        <p:cTn id="78" dur="1" fill="hold">
                                          <p:stCondLst>
                                            <p:cond delay="0"/>
                                          </p:stCondLst>
                                        </p:cTn>
                                        <p:tgtEl>
                                          <p:spTgt spid="3">
                                            <p:txEl>
                                              <p:pRg st="12" end="12"/>
                                            </p:txEl>
                                          </p:spTgt>
                                        </p:tgtEl>
                                        <p:attrNameLst>
                                          <p:attrName>style.visibility</p:attrName>
                                        </p:attrNameLst>
                                      </p:cBhvr>
                                      <p:to>
                                        <p:strVal val="visible"/>
                                      </p:to>
                                    </p:set>
                                    <p:anim calcmode="lin" valueType="num">
                                      <p:cBhvr additive="base">
                                        <p:cTn id="79"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par>
                    <p:cTn id="81" fill="hold">
                      <p:stCondLst>
                        <p:cond delay="indefinite"/>
                      </p:stCondLst>
                      <p:childTnLst>
                        <p:par>
                          <p:cTn id="82" fill="hold">
                            <p:stCondLst>
                              <p:cond delay="0"/>
                            </p:stCondLst>
                            <p:childTnLst>
                              <p:par>
                                <p:cTn id="83" presetID="2" presetClass="entr" presetSubtype="4" fill="hold" grpId="0" nodeType="clickEffect">
                                  <p:stCondLst>
                                    <p:cond delay="0"/>
                                  </p:stCondLst>
                                  <p:childTnLst>
                                    <p:set>
                                      <p:cBhvr>
                                        <p:cTn id="84" dur="1" fill="hold">
                                          <p:stCondLst>
                                            <p:cond delay="0"/>
                                          </p:stCondLst>
                                        </p:cTn>
                                        <p:tgtEl>
                                          <p:spTgt spid="3">
                                            <p:txEl>
                                              <p:pRg st="13" end="13"/>
                                            </p:txEl>
                                          </p:spTgt>
                                        </p:tgtEl>
                                        <p:attrNameLst>
                                          <p:attrName>style.visibility</p:attrName>
                                        </p:attrNameLst>
                                      </p:cBhvr>
                                      <p:to>
                                        <p:strVal val="visible"/>
                                      </p:to>
                                    </p:set>
                                    <p:anim calcmode="lin" valueType="num">
                                      <p:cBhvr additive="base">
                                        <p:cTn id="85" dur="500" fill="hold"/>
                                        <p:tgtEl>
                                          <p:spTgt spid="3">
                                            <p:txEl>
                                              <p:pRg st="13" end="13"/>
                                            </p:txEl>
                                          </p:spTgt>
                                        </p:tgtEl>
                                        <p:attrNameLst>
                                          <p:attrName>ppt_x</p:attrName>
                                        </p:attrNameLst>
                                      </p:cBhvr>
                                      <p:tavLst>
                                        <p:tav tm="0">
                                          <p:val>
                                            <p:strVal val="#ppt_x"/>
                                          </p:val>
                                        </p:tav>
                                        <p:tav tm="100000">
                                          <p:val>
                                            <p:strVal val="#ppt_x"/>
                                          </p:val>
                                        </p:tav>
                                      </p:tavLst>
                                    </p:anim>
                                    <p:anim calcmode="lin" valueType="num">
                                      <p:cBhvr additive="base">
                                        <p:cTn id="86" dur="500" fill="hold"/>
                                        <p:tgtEl>
                                          <p:spTgt spid="3">
                                            <p:txEl>
                                              <p:pRg st="13" end="13"/>
                                            </p:txEl>
                                          </p:spTgt>
                                        </p:tgtEl>
                                        <p:attrNameLst>
                                          <p:attrName>ppt_y</p:attrName>
                                        </p:attrNameLst>
                                      </p:cBhvr>
                                      <p:tavLst>
                                        <p:tav tm="0">
                                          <p:val>
                                            <p:strVal val="1+#ppt_h/2"/>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2" presetClass="entr" presetSubtype="4" fill="hold" grpId="0" nodeType="clickEffect">
                                  <p:stCondLst>
                                    <p:cond delay="0"/>
                                  </p:stCondLst>
                                  <p:childTnLst>
                                    <p:set>
                                      <p:cBhvr>
                                        <p:cTn id="90" dur="1" fill="hold">
                                          <p:stCondLst>
                                            <p:cond delay="0"/>
                                          </p:stCondLst>
                                        </p:cTn>
                                        <p:tgtEl>
                                          <p:spTgt spid="3">
                                            <p:txEl>
                                              <p:pRg st="14" end="14"/>
                                            </p:txEl>
                                          </p:spTgt>
                                        </p:tgtEl>
                                        <p:attrNameLst>
                                          <p:attrName>style.visibility</p:attrName>
                                        </p:attrNameLst>
                                      </p:cBhvr>
                                      <p:to>
                                        <p:strVal val="visible"/>
                                      </p:to>
                                    </p:set>
                                    <p:anim calcmode="lin" valueType="num">
                                      <p:cBhvr additive="base">
                                        <p:cTn id="91" dur="500" fill="hold"/>
                                        <p:tgtEl>
                                          <p:spTgt spid="3">
                                            <p:txEl>
                                              <p:pRg st="14" end="14"/>
                                            </p:txEl>
                                          </p:spTgt>
                                        </p:tgtEl>
                                        <p:attrNameLst>
                                          <p:attrName>ppt_x</p:attrName>
                                        </p:attrNameLst>
                                      </p:cBhvr>
                                      <p:tavLst>
                                        <p:tav tm="0">
                                          <p:val>
                                            <p:strVal val="#ppt_x"/>
                                          </p:val>
                                        </p:tav>
                                        <p:tav tm="100000">
                                          <p:val>
                                            <p:strVal val="#ppt_x"/>
                                          </p:val>
                                        </p:tav>
                                      </p:tavLst>
                                    </p:anim>
                                    <p:anim calcmode="lin" valueType="num">
                                      <p:cBhvr additive="base">
                                        <p:cTn id="92" dur="500" fill="hold"/>
                                        <p:tgtEl>
                                          <p:spTgt spid="3">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Week 6 (The Old English Period)</a:t>
            </a:r>
            <a:endParaRPr lang="en-US" dirty="0"/>
          </a:p>
        </p:txBody>
      </p:sp>
      <p:sp>
        <p:nvSpPr>
          <p:cNvPr id="3" name="Content Placeholder 2"/>
          <p:cNvSpPr>
            <a:spLocks noGrp="1"/>
          </p:cNvSpPr>
          <p:nvPr>
            <p:ph idx="1"/>
          </p:nvPr>
        </p:nvSpPr>
        <p:spPr/>
        <p:txBody>
          <a:bodyPr>
            <a:normAutofit fontScale="77500" lnSpcReduction="20000"/>
          </a:bodyPr>
          <a:lstStyle/>
          <a:p>
            <a:pPr lvl="0"/>
            <a:r>
              <a:rPr lang="en-US" dirty="0" smtClean="0"/>
              <a:t>The </a:t>
            </a:r>
            <a:r>
              <a:rPr lang="en-US" dirty="0" err="1" smtClean="0"/>
              <a:t>Heptarchy</a:t>
            </a:r>
            <a:endParaRPr lang="en-US" dirty="0" smtClean="0"/>
          </a:p>
          <a:p>
            <a:pPr lvl="0"/>
            <a:r>
              <a:rPr lang="en-US" dirty="0" smtClean="0"/>
              <a:t>A brief linguistic Description of Old English</a:t>
            </a:r>
          </a:p>
          <a:p>
            <a:pPr lvl="0"/>
            <a:r>
              <a:rPr lang="en-US" dirty="0" smtClean="0"/>
              <a:t>Characteristics of Old English</a:t>
            </a:r>
          </a:p>
          <a:p>
            <a:pPr lvl="0"/>
            <a:r>
              <a:rPr lang="en-US" dirty="0" smtClean="0"/>
              <a:t>Spellings and Pronunciation</a:t>
            </a:r>
          </a:p>
          <a:p>
            <a:pPr lvl="0"/>
            <a:r>
              <a:rPr lang="en-US" dirty="0" smtClean="0"/>
              <a:t>Word-Stock</a:t>
            </a:r>
          </a:p>
          <a:p>
            <a:pPr lvl="0"/>
            <a:r>
              <a:rPr lang="en-US" dirty="0" smtClean="0"/>
              <a:t>Grammar</a:t>
            </a:r>
          </a:p>
          <a:p>
            <a:pPr lvl="0"/>
            <a:r>
              <a:rPr lang="en-US" dirty="0" smtClean="0"/>
              <a:t>Foreign influences on Old English</a:t>
            </a:r>
          </a:p>
          <a:p>
            <a:pPr lvl="0"/>
            <a:r>
              <a:rPr lang="en-US" dirty="0" smtClean="0"/>
              <a:t>Celtic Influence</a:t>
            </a:r>
          </a:p>
          <a:p>
            <a:pPr lvl="0"/>
            <a:r>
              <a:rPr lang="en-US" dirty="0" smtClean="0"/>
              <a:t>Latin Influence</a:t>
            </a:r>
          </a:p>
          <a:p>
            <a:pPr lvl="0"/>
            <a:r>
              <a:rPr lang="en-US" dirty="0" smtClean="0"/>
              <a:t>Scandinavian Influence</a:t>
            </a:r>
          </a:p>
          <a:p>
            <a:r>
              <a:rPr lang="en-US" b="1" dirty="0" smtClean="0"/>
              <a:t>Vikings and Their Influence on English</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8" end="8"/>
                                            </p:txEl>
                                          </p:spTgt>
                                        </p:tgtEl>
                                        <p:attrNameLst>
                                          <p:attrName>style.visibility</p:attrName>
                                        </p:attrNameLst>
                                      </p:cBhvr>
                                      <p:to>
                                        <p:strVal val="visible"/>
                                      </p:to>
                                    </p:set>
                                    <p:anim calcmode="lin" valueType="num">
                                      <p:cBhvr additive="base">
                                        <p:cTn id="55"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9" end="9"/>
                                            </p:txEl>
                                          </p:spTgt>
                                        </p:tgtEl>
                                        <p:attrNameLst>
                                          <p:attrName>style.visibility</p:attrName>
                                        </p:attrNameLst>
                                      </p:cBhvr>
                                      <p:to>
                                        <p:strVal val="visible"/>
                                      </p:to>
                                    </p:set>
                                    <p:anim calcmode="lin" valueType="num">
                                      <p:cBhvr additive="base">
                                        <p:cTn id="61"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
                                            <p:txEl>
                                              <p:pRg st="10" end="10"/>
                                            </p:txEl>
                                          </p:spTgt>
                                        </p:tgtEl>
                                        <p:attrNameLst>
                                          <p:attrName>style.visibility</p:attrName>
                                        </p:attrNameLst>
                                      </p:cBhvr>
                                      <p:to>
                                        <p:strVal val="visible"/>
                                      </p:to>
                                    </p:set>
                                    <p:anim calcmode="lin" valueType="num">
                                      <p:cBhvr additive="base">
                                        <p:cTn id="6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Week 7 (Middle English Period)</a:t>
            </a:r>
            <a:endParaRPr lang="en-US" dirty="0"/>
          </a:p>
        </p:txBody>
      </p:sp>
      <p:sp>
        <p:nvSpPr>
          <p:cNvPr id="3" name="Content Placeholder 2"/>
          <p:cNvSpPr>
            <a:spLocks noGrp="1"/>
          </p:cNvSpPr>
          <p:nvPr>
            <p:ph idx="1"/>
          </p:nvPr>
        </p:nvSpPr>
        <p:spPr/>
        <p:txBody>
          <a:bodyPr>
            <a:normAutofit fontScale="70000" lnSpcReduction="20000"/>
          </a:bodyPr>
          <a:lstStyle/>
          <a:p>
            <a:pPr lvl="0"/>
            <a:r>
              <a:rPr lang="en-US" dirty="0" smtClean="0"/>
              <a:t>Historical Background of Normandy</a:t>
            </a:r>
            <a:br>
              <a:rPr lang="en-US" dirty="0" smtClean="0"/>
            </a:br>
            <a:r>
              <a:rPr lang="en-US" dirty="0" smtClean="0"/>
              <a:t>     A.  Origins of Normandy and </a:t>
            </a:r>
            <a:r>
              <a:rPr lang="en-US" dirty="0" err="1" smtClean="0"/>
              <a:t>etmology</a:t>
            </a:r>
            <a:r>
              <a:rPr lang="en-US" dirty="0" smtClean="0"/>
              <a:t> of name</a:t>
            </a:r>
            <a:br>
              <a:rPr lang="en-US" dirty="0" smtClean="0"/>
            </a:br>
            <a:r>
              <a:rPr lang="en-US" dirty="0" smtClean="0"/>
              <a:t>     B.  912 pact between Rollo and Charles the Simple</a:t>
            </a:r>
            <a:br>
              <a:rPr lang="en-US" dirty="0" smtClean="0"/>
            </a:br>
            <a:r>
              <a:rPr lang="en-US" dirty="0" smtClean="0"/>
              <a:t>     C.  Adaptability of Scandinavians</a:t>
            </a:r>
          </a:p>
          <a:p>
            <a:pPr lvl="0"/>
            <a:r>
              <a:rPr lang="en-US" dirty="0" smtClean="0"/>
              <a:t> Events Leading up to the Battle of Hastings</a:t>
            </a:r>
            <a:br>
              <a:rPr lang="en-US" dirty="0" smtClean="0"/>
            </a:br>
            <a:r>
              <a:rPr lang="en-US" dirty="0" smtClean="0"/>
              <a:t>     A.  Danish line of Cnut dies out in 1042</a:t>
            </a:r>
            <a:br>
              <a:rPr lang="en-US" dirty="0" smtClean="0"/>
            </a:br>
            <a:r>
              <a:rPr lang="en-US" dirty="0" smtClean="0"/>
              <a:t>     B.  Edward restored to throne</a:t>
            </a:r>
            <a:br>
              <a:rPr lang="en-US" dirty="0" smtClean="0"/>
            </a:br>
            <a:r>
              <a:rPr lang="en-US" dirty="0" smtClean="0"/>
              <a:t>     C.  Edward dies childless</a:t>
            </a:r>
            <a:br>
              <a:rPr lang="en-US" dirty="0" smtClean="0"/>
            </a:br>
            <a:r>
              <a:rPr lang="en-US" dirty="0" smtClean="0"/>
              <a:t>     D.  Harold, son of Godwin, is elected King of England</a:t>
            </a:r>
            <a:br>
              <a:rPr lang="en-US" dirty="0" smtClean="0"/>
            </a:br>
            <a:r>
              <a:rPr lang="en-US" dirty="0" smtClean="0"/>
              <a:t>     E.  William's claim to the throne</a:t>
            </a:r>
          </a:p>
          <a:p>
            <a:pPr lvl="0"/>
            <a:r>
              <a:rPr lang="en-US" dirty="0" smtClean="0"/>
              <a:t>The Battle of Hastings</a:t>
            </a:r>
            <a:br>
              <a:rPr lang="en-US" dirty="0" smtClean="0"/>
            </a:br>
            <a:r>
              <a:rPr lang="en-US" dirty="0" smtClean="0"/>
              <a:t>     A.  Harold fights King of Norway</a:t>
            </a:r>
            <a:br>
              <a:rPr lang="en-US" dirty="0" smtClean="0"/>
            </a:br>
            <a:r>
              <a:rPr lang="en-US" dirty="0" smtClean="0"/>
              <a:t>     B.  Harold's and William's battle strategies</a:t>
            </a:r>
            <a:br>
              <a:rPr lang="en-US" dirty="0" smtClean="0"/>
            </a:br>
            <a:r>
              <a:rPr lang="en-US" dirty="0" smtClean="0"/>
              <a:t>       C.  Harold's death</a:t>
            </a:r>
            <a:br>
              <a:rPr lang="en-US" dirty="0" smtClean="0"/>
            </a:br>
            <a:r>
              <a:rPr lang="en-US" dirty="0" smtClean="0"/>
              <a:t>     D.  Depiction in Bayeux Tapestry</a:t>
            </a:r>
            <a:br>
              <a:rPr lang="en-US" dirty="0" smtClean="0"/>
            </a:br>
            <a:r>
              <a:rPr lang="en-US" dirty="0" smtClean="0"/>
              <a:t>     E.  William takes England by force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28600"/>
            <a:ext cx="8229600" cy="5897563"/>
          </a:xfrm>
        </p:spPr>
        <p:txBody>
          <a:bodyPr>
            <a:normAutofit fontScale="92500" lnSpcReduction="20000"/>
          </a:bodyPr>
          <a:lstStyle/>
          <a:p>
            <a:pPr lvl="0"/>
            <a:r>
              <a:rPr lang="en-US" dirty="0" smtClean="0"/>
              <a:t>Effects on the English Language</a:t>
            </a:r>
            <a:br>
              <a:rPr lang="en-US" dirty="0" smtClean="0"/>
            </a:br>
            <a:r>
              <a:rPr lang="en-US" dirty="0" smtClean="0"/>
              <a:t>     A.  Attitude towards English</a:t>
            </a:r>
            <a:br>
              <a:rPr lang="en-US" dirty="0" smtClean="0"/>
            </a:br>
            <a:r>
              <a:rPr lang="en-US" dirty="0" smtClean="0"/>
              <a:t>          1.  a matter of social distinction</a:t>
            </a:r>
            <a:br>
              <a:rPr lang="en-US" dirty="0" smtClean="0"/>
            </a:br>
            <a:r>
              <a:rPr lang="en-US" dirty="0" smtClean="0"/>
              <a:t>          2.  the fate of England at William's death</a:t>
            </a:r>
            <a:br>
              <a:rPr lang="en-US" dirty="0" smtClean="0"/>
            </a:br>
            <a:r>
              <a:rPr lang="en-US" dirty="0" smtClean="0"/>
              <a:t>          3.  division of England with William's successors and continued foreign influence</a:t>
            </a:r>
            <a:br>
              <a:rPr lang="en-US" dirty="0" smtClean="0"/>
            </a:br>
            <a:r>
              <a:rPr lang="en-US" dirty="0" smtClean="0"/>
              <a:t>          4.  attitude of indifference for church and nobility</a:t>
            </a:r>
            <a:br>
              <a:rPr lang="en-US" dirty="0" smtClean="0"/>
            </a:br>
            <a:r>
              <a:rPr lang="en-US" dirty="0" smtClean="0"/>
              <a:t>          5.  ultimate fusion</a:t>
            </a:r>
            <a:br>
              <a:rPr lang="en-US" dirty="0" smtClean="0"/>
            </a:br>
            <a:r>
              <a:rPr lang="en-US" dirty="0" smtClean="0"/>
              <a:t>          6.  French as language of court; English as language of masses</a:t>
            </a:r>
          </a:p>
          <a:p>
            <a:r>
              <a:rPr lang="en-US" dirty="0" smtClean="0"/>
              <a:t>The loss of Normandy in 1204</a:t>
            </a:r>
            <a:br>
              <a:rPr lang="en-US" dirty="0" smtClean="0"/>
            </a:br>
            <a:r>
              <a:rPr lang="en-US" dirty="0" smtClean="0"/>
              <a:t>     A.  King John </a:t>
            </a:r>
            <a:r>
              <a:rPr lang="en-US" dirty="0" err="1" smtClean="0"/>
              <a:t>Lackland</a:t>
            </a:r>
            <a:r>
              <a:rPr lang="en-US" dirty="0" smtClean="0"/>
              <a:t> angers King Phillip of France</a:t>
            </a:r>
            <a:br>
              <a:rPr lang="en-US" dirty="0" smtClean="0"/>
            </a:br>
            <a:r>
              <a:rPr lang="en-US" dirty="0" smtClean="0"/>
              <a:t>     B.  King John loses title as Duke of Normandy</a:t>
            </a:r>
          </a:p>
          <a:p>
            <a:pPr>
              <a:buNone/>
            </a:pP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96000"/>
          </a:xfrm>
        </p:spPr>
        <p:txBody>
          <a:bodyPr>
            <a:normAutofit fontScale="92500" lnSpcReduction="20000"/>
          </a:bodyPr>
          <a:lstStyle/>
          <a:p>
            <a:pPr lvl="0"/>
            <a:r>
              <a:rPr lang="en-US" dirty="0" smtClean="0"/>
              <a:t>Repercussions for aristocrats with landholdings in England and France</a:t>
            </a:r>
            <a:br>
              <a:rPr lang="en-US" dirty="0" smtClean="0"/>
            </a:br>
            <a:r>
              <a:rPr lang="en-US" dirty="0" smtClean="0"/>
              <a:t>     A.  voluntary relinquishment and divisions as two options</a:t>
            </a:r>
            <a:br>
              <a:rPr lang="en-US" dirty="0" smtClean="0"/>
            </a:br>
            <a:r>
              <a:rPr lang="en-US" dirty="0" smtClean="0"/>
              <a:t>     B.  King Louis' decree of 1244</a:t>
            </a:r>
            <a:br>
              <a:rPr lang="en-US" dirty="0" smtClean="0"/>
            </a:br>
            <a:r>
              <a:rPr lang="en-US" dirty="0" smtClean="0"/>
              <a:t>     C.  consequences:  after 1250, nobility of England consider themselves "English"</a:t>
            </a:r>
          </a:p>
          <a:p>
            <a:pPr lvl="0"/>
            <a:r>
              <a:rPr lang="en-US" dirty="0" smtClean="0"/>
              <a:t>Continued French influence under Henry III</a:t>
            </a:r>
            <a:br>
              <a:rPr lang="en-US" dirty="0" smtClean="0"/>
            </a:br>
            <a:r>
              <a:rPr lang="en-US" dirty="0" smtClean="0"/>
              <a:t>          1.  under Peter des </a:t>
            </a:r>
            <a:r>
              <a:rPr lang="en-US" dirty="0" err="1" smtClean="0"/>
              <a:t>Roches</a:t>
            </a:r>
            <a:r>
              <a:rPr lang="en-US" dirty="0" smtClean="0"/>
              <a:t/>
            </a:r>
            <a:br>
              <a:rPr lang="en-US" dirty="0" smtClean="0"/>
            </a:br>
            <a:r>
              <a:rPr lang="en-US" dirty="0" smtClean="0"/>
              <a:t>          2.  Henry III's marriage to Eleanor of Provence</a:t>
            </a:r>
            <a:br>
              <a:rPr lang="en-US" dirty="0" smtClean="0"/>
            </a:br>
            <a:r>
              <a:rPr lang="en-US" dirty="0" smtClean="0"/>
              <a:t>          3.  death of Henry III's mother</a:t>
            </a:r>
          </a:p>
          <a:p>
            <a:pPr lvl="0"/>
            <a:r>
              <a:rPr lang="en-US" dirty="0" smtClean="0"/>
              <a:t>English reaction to foreigners:</a:t>
            </a:r>
            <a:br>
              <a:rPr lang="en-US" dirty="0" smtClean="0"/>
            </a:br>
            <a:r>
              <a:rPr lang="en-US" dirty="0" smtClean="0"/>
              <a:t>     A.  Provisions of Oxford (1258) and Baron's War (1258-65)</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Week 8 (Middle English period Contd……)</a:t>
            </a:r>
            <a:endParaRPr lang="en-US" dirty="0"/>
          </a:p>
        </p:txBody>
      </p:sp>
      <p:sp>
        <p:nvSpPr>
          <p:cNvPr id="3" name="Content Placeholder 2"/>
          <p:cNvSpPr>
            <a:spLocks noGrp="1"/>
          </p:cNvSpPr>
          <p:nvPr>
            <p:ph idx="1"/>
          </p:nvPr>
        </p:nvSpPr>
        <p:spPr>
          <a:xfrm>
            <a:off x="457200" y="1371600"/>
            <a:ext cx="8229600" cy="5257800"/>
          </a:xfrm>
        </p:spPr>
        <p:txBody>
          <a:bodyPr>
            <a:normAutofit fontScale="70000" lnSpcReduction="20000"/>
          </a:bodyPr>
          <a:lstStyle/>
          <a:p>
            <a:pPr lvl="0"/>
            <a:r>
              <a:rPr lang="en-US" dirty="0" smtClean="0"/>
              <a:t>The Thirteenth Century:</a:t>
            </a:r>
            <a:br>
              <a:rPr lang="en-US" dirty="0" smtClean="0"/>
            </a:br>
            <a:r>
              <a:rPr lang="en-US" dirty="0" smtClean="0"/>
              <a:t>     A.  Shifting emphasis of French and English</a:t>
            </a:r>
            <a:br>
              <a:rPr lang="en-US" dirty="0" smtClean="0"/>
            </a:br>
            <a:r>
              <a:rPr lang="en-US" dirty="0" smtClean="0"/>
              <a:t>     B.  French becomes cultivated tongue:</a:t>
            </a:r>
            <a:br>
              <a:rPr lang="en-US" dirty="0" smtClean="0"/>
            </a:br>
            <a:r>
              <a:rPr lang="en-US" dirty="0" smtClean="0"/>
              <a:t>          1.  used in law courts and parliaments</a:t>
            </a:r>
            <a:br>
              <a:rPr lang="en-US" dirty="0" smtClean="0"/>
            </a:br>
            <a:r>
              <a:rPr lang="en-US" dirty="0" smtClean="0"/>
              <a:t>          2.  used by educated and in universities</a:t>
            </a:r>
            <a:br>
              <a:rPr lang="en-US" dirty="0" smtClean="0"/>
            </a:br>
            <a:r>
              <a:rPr lang="en-US" dirty="0" smtClean="0"/>
              <a:t>          3.  used by polite society as second language</a:t>
            </a:r>
            <a:br>
              <a:rPr lang="en-US" dirty="0" smtClean="0"/>
            </a:br>
            <a:r>
              <a:rPr lang="en-US" dirty="0" smtClean="0"/>
              <a:t>     C.  many French words enter the language during this time</a:t>
            </a:r>
          </a:p>
          <a:p>
            <a:pPr lvl="0"/>
            <a:r>
              <a:rPr lang="en-US" dirty="0" smtClean="0"/>
              <a:t>The Fourteenth Century:</a:t>
            </a:r>
            <a:br>
              <a:rPr lang="en-US" dirty="0" smtClean="0"/>
            </a:br>
            <a:r>
              <a:rPr lang="en-US" dirty="0" smtClean="0"/>
              <a:t>French is in decline because</a:t>
            </a:r>
            <a:br>
              <a:rPr lang="en-US" dirty="0" smtClean="0"/>
            </a:br>
            <a:r>
              <a:rPr lang="en-US" dirty="0" smtClean="0"/>
              <a:t>      A.  Anglo-French is seen as inferior</a:t>
            </a:r>
            <a:br>
              <a:rPr lang="en-US" dirty="0" smtClean="0"/>
            </a:br>
            <a:r>
              <a:rPr lang="en-US" dirty="0" smtClean="0"/>
              <a:t>     B.  the Hundred Year's War</a:t>
            </a:r>
            <a:br>
              <a:rPr lang="en-US" dirty="0" smtClean="0"/>
            </a:br>
            <a:r>
              <a:rPr lang="en-US" dirty="0" smtClean="0"/>
              <a:t>     C.  Rise of the Middle Class</a:t>
            </a:r>
            <a:br>
              <a:rPr lang="en-US" dirty="0" smtClean="0"/>
            </a:br>
            <a:r>
              <a:rPr lang="en-US" dirty="0" smtClean="0"/>
              <a:t>          1.  the Black Death</a:t>
            </a:r>
            <a:br>
              <a:rPr lang="en-US" dirty="0" smtClean="0"/>
            </a:br>
            <a:r>
              <a:rPr lang="en-US" dirty="0" smtClean="0"/>
              <a:t>          2.  the Peasant's Revolt</a:t>
            </a:r>
            <a:br>
              <a:rPr lang="en-US" dirty="0" smtClean="0"/>
            </a:br>
            <a:r>
              <a:rPr lang="en-US" dirty="0" smtClean="0"/>
              <a:t>          3.  rise of the bourgeois class</a:t>
            </a:r>
            <a:br>
              <a:rPr lang="en-US" dirty="0" smtClean="0"/>
            </a:br>
            <a:r>
              <a:rPr lang="en-US" dirty="0" smtClean="0"/>
              <a:t>          4.  Statute of Pleading-- 1362</a:t>
            </a:r>
            <a:br>
              <a:rPr lang="en-US" dirty="0" smtClean="0"/>
            </a:br>
            <a:r>
              <a:rPr lang="en-US" dirty="0" smtClean="0"/>
              <a:t>          5.  the </a:t>
            </a:r>
            <a:r>
              <a:rPr lang="en-US" dirty="0" err="1" smtClean="0"/>
              <a:t>Wycliffite</a:t>
            </a:r>
            <a:r>
              <a:rPr lang="en-US" dirty="0" smtClean="0"/>
              <a:t> Bible</a:t>
            </a:r>
            <a:br>
              <a:rPr lang="en-US" dirty="0" smtClean="0"/>
            </a:br>
            <a:r>
              <a:rPr lang="en-US" dirty="0" smtClean="0"/>
              <a:t>         6.  English in schools</a:t>
            </a:r>
            <a:br>
              <a:rPr lang="en-US" dirty="0" smtClean="0"/>
            </a:br>
            <a:r>
              <a:rPr lang="en-US" dirty="0" smtClean="0"/>
              <a:t>        7.  English as choice in writing</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lvl="0"/>
            <a:r>
              <a:rPr lang="en-US" dirty="0" smtClean="0"/>
              <a:t>Middle English Language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  Leveling of Inflections</a:t>
            </a:r>
          </a:p>
          <a:p>
            <a:r>
              <a:rPr lang="en-US" dirty="0" smtClean="0"/>
              <a:t>II.  Effects of the Norman Conquest</a:t>
            </a:r>
            <a:br>
              <a:rPr lang="en-US" dirty="0" smtClean="0"/>
            </a:br>
            <a:r>
              <a:rPr lang="en-US" dirty="0" smtClean="0"/>
              <a:t>     A.  Grammatical:  the Conquest allows the language to evolve as spoken by the lower classes.</a:t>
            </a:r>
            <a:br>
              <a:rPr lang="en-US" dirty="0" smtClean="0"/>
            </a:br>
            <a:r>
              <a:rPr lang="en-US" dirty="0" smtClean="0"/>
              <a:t>     B.  Vocabulary</a:t>
            </a:r>
            <a:br>
              <a:rPr lang="en-US" dirty="0" smtClean="0"/>
            </a:br>
            <a:r>
              <a:rPr lang="en-US" dirty="0" smtClean="0"/>
              <a:t>         English is trilingual (Latin, French, and English)</a:t>
            </a:r>
          </a:p>
          <a:p>
            <a:r>
              <a:rPr lang="en-US" dirty="0" smtClean="0"/>
              <a:t>III.  Influence from the Low Countries</a:t>
            </a:r>
          </a:p>
          <a:p>
            <a:r>
              <a:rPr lang="en-US" dirty="0" smtClean="0"/>
              <a:t>IV.  Middle English Dialects</a:t>
            </a:r>
            <a:br>
              <a:rPr lang="en-US" dirty="0" smtClean="0"/>
            </a:br>
            <a:r>
              <a:rPr lang="en-US" dirty="0" smtClean="0"/>
              <a:t>     A.  four principal dialects</a:t>
            </a:r>
            <a:br>
              <a:rPr lang="en-US" dirty="0" smtClean="0"/>
            </a:br>
            <a:r>
              <a:rPr lang="en-US" dirty="0" smtClean="0"/>
              <a:t>     B.  rise of Standard English</a:t>
            </a:r>
            <a:br>
              <a:rPr lang="en-US" dirty="0" smtClean="0"/>
            </a:br>
            <a:r>
              <a:rPr lang="en-US" dirty="0" smtClean="0"/>
              <a:t>          1.  location</a:t>
            </a:r>
            <a:br>
              <a:rPr lang="en-US" dirty="0" smtClean="0"/>
            </a:br>
            <a:r>
              <a:rPr lang="en-US" dirty="0" smtClean="0"/>
              <a:t>          2.  population</a:t>
            </a:r>
            <a:br>
              <a:rPr lang="en-US" dirty="0" smtClean="0"/>
            </a:br>
            <a:r>
              <a:rPr lang="en-US" dirty="0" smtClean="0"/>
              <a:t>          3.  Oxford and Cambridge</a:t>
            </a:r>
            <a:br>
              <a:rPr lang="en-US" dirty="0" smtClean="0"/>
            </a:br>
            <a:r>
              <a:rPr lang="en-US" dirty="0" smtClean="0"/>
              <a:t>          4.  importance of London English</a:t>
            </a:r>
            <a:br>
              <a:rPr lang="en-US" dirty="0" smtClean="0"/>
            </a:br>
            <a:r>
              <a:rPr lang="en-US" dirty="0" smtClean="0"/>
              <a:t>          5.  Caxton</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sz="3600" b="1" dirty="0" smtClean="0"/>
              <a:t>Week 9 (The Early Modern English Period)</a:t>
            </a:r>
            <a:endParaRPr lang="en-US" sz="3600" dirty="0"/>
          </a:p>
        </p:txBody>
      </p:sp>
      <p:sp>
        <p:nvSpPr>
          <p:cNvPr id="3" name="Content Placeholder 2"/>
          <p:cNvSpPr>
            <a:spLocks noGrp="1"/>
          </p:cNvSpPr>
          <p:nvPr>
            <p:ph idx="1"/>
          </p:nvPr>
        </p:nvSpPr>
        <p:spPr>
          <a:xfrm>
            <a:off x="457200" y="1066800"/>
            <a:ext cx="8229600" cy="5257800"/>
          </a:xfrm>
        </p:spPr>
        <p:txBody>
          <a:bodyPr>
            <a:noAutofit/>
          </a:bodyPr>
          <a:lstStyle/>
          <a:p>
            <a:r>
              <a:rPr lang="en-US" sz="2400" dirty="0" smtClean="0"/>
              <a:t>Important historical events that distinguish Early  Modern English</a:t>
            </a:r>
            <a:br>
              <a:rPr lang="en-US" sz="2400" dirty="0" smtClean="0"/>
            </a:br>
            <a:r>
              <a:rPr lang="en-US" sz="2400" dirty="0" smtClean="0"/>
              <a:t>     A.  printing press</a:t>
            </a:r>
            <a:br>
              <a:rPr lang="en-US" sz="2400" dirty="0" smtClean="0"/>
            </a:br>
            <a:r>
              <a:rPr lang="en-US" sz="2400" dirty="0" smtClean="0"/>
              <a:t>     B.  the Tudor dynasty (1485)</a:t>
            </a:r>
            <a:br>
              <a:rPr lang="en-US" sz="2400" dirty="0" smtClean="0"/>
            </a:br>
            <a:r>
              <a:rPr lang="en-US" sz="2400" dirty="0" smtClean="0"/>
              <a:t>     C.  exploration</a:t>
            </a:r>
            <a:br>
              <a:rPr lang="en-US" sz="2400" dirty="0" smtClean="0"/>
            </a:br>
            <a:r>
              <a:rPr lang="en-US" sz="2400" dirty="0" smtClean="0"/>
              <a:t>     D.  separation of church and state</a:t>
            </a:r>
            <a:br>
              <a:rPr lang="en-US" sz="2400" dirty="0" smtClean="0"/>
            </a:br>
            <a:r>
              <a:rPr lang="en-US" sz="2400" dirty="0" smtClean="0"/>
              <a:t>     E.  education (especially under reign of Elizabeth I)</a:t>
            </a:r>
            <a:br>
              <a:rPr lang="en-US" sz="2400" dirty="0" smtClean="0"/>
            </a:br>
            <a:r>
              <a:rPr lang="en-US" sz="2400" dirty="0" smtClean="0"/>
              <a:t>     F.  exploration, trade, and British expansion</a:t>
            </a:r>
            <a:br>
              <a:rPr lang="en-US" sz="2400" dirty="0" smtClean="0"/>
            </a:br>
            <a:r>
              <a:rPr lang="en-US" sz="2400" dirty="0" smtClean="0"/>
              <a:t>     G.  scientific endeavors (The Royal Society founded in 1660)</a:t>
            </a:r>
            <a:br>
              <a:rPr lang="en-US" sz="2400" dirty="0" smtClean="0"/>
            </a:br>
            <a:r>
              <a:rPr lang="en-US" sz="2400" dirty="0" smtClean="0"/>
              <a:t>     H.  the first daily newspaper established in London (1702)</a:t>
            </a:r>
            <a:br>
              <a:rPr lang="en-US" sz="2400" dirty="0" smtClean="0"/>
            </a:br>
            <a:r>
              <a:rPr lang="en-US" sz="2400" dirty="0" smtClean="0"/>
              <a:t>     I.  Defoe's </a:t>
            </a:r>
            <a:r>
              <a:rPr lang="en-US" sz="2400" i="1" dirty="0" smtClean="0"/>
              <a:t>Robinson Crusoe</a:t>
            </a:r>
            <a:r>
              <a:rPr lang="en-US" sz="2400" dirty="0" smtClean="0"/>
              <a:t> (sometimes labeled the first English novel)</a:t>
            </a:r>
            <a:br>
              <a:rPr lang="en-US" sz="2400" dirty="0" smtClean="0"/>
            </a:br>
            <a:r>
              <a:rPr lang="en-US" sz="2400" dirty="0" smtClean="0"/>
              <a:t>     J.  Johnson's dictionary 1755</a:t>
            </a:r>
            <a:br>
              <a:rPr lang="en-US" sz="2400" dirty="0" smtClean="0"/>
            </a:br>
            <a:r>
              <a:rPr lang="en-US" sz="2400" dirty="0" smtClean="0"/>
              <a:t>     K.  The American Revolution (1755-83) (first independent nation of  English speakers)</a:t>
            </a:r>
            <a:endParaRPr lang="en-US" sz="24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5745163"/>
          </a:xfrm>
        </p:spPr>
        <p:txBody>
          <a:bodyPr>
            <a:normAutofit fontScale="92500" lnSpcReduction="20000"/>
          </a:bodyPr>
          <a:lstStyle/>
          <a:p>
            <a:r>
              <a:rPr lang="en-US" dirty="0" smtClean="0"/>
              <a:t>II. Problems of vernacular languages throughout Europe</a:t>
            </a:r>
            <a:br>
              <a:rPr lang="en-US" dirty="0" smtClean="0"/>
            </a:br>
            <a:r>
              <a:rPr lang="en-US" dirty="0" smtClean="0"/>
              <a:t>     A.  recognition over Latin</a:t>
            </a:r>
            <a:br>
              <a:rPr lang="en-US" dirty="0" smtClean="0"/>
            </a:br>
            <a:r>
              <a:rPr lang="en-US" dirty="0" smtClean="0"/>
              <a:t>          1.  Revival of Learning</a:t>
            </a:r>
            <a:br>
              <a:rPr lang="en-US" dirty="0" smtClean="0"/>
            </a:br>
            <a:r>
              <a:rPr lang="en-US" dirty="0" smtClean="0"/>
              <a:t>          2.  translations</a:t>
            </a:r>
            <a:br>
              <a:rPr lang="en-US" dirty="0" smtClean="0"/>
            </a:br>
            <a:r>
              <a:rPr lang="en-US" dirty="0" smtClean="0"/>
              <a:t>          3.  </a:t>
            </a:r>
            <a:r>
              <a:rPr lang="en-US" dirty="0" err="1" smtClean="0"/>
              <a:t>Ciceronianisms</a:t>
            </a:r>
            <a:r>
              <a:rPr lang="en-US" dirty="0" smtClean="0"/>
              <a:t/>
            </a:r>
            <a:br>
              <a:rPr lang="en-US" dirty="0" smtClean="0"/>
            </a:br>
            <a:r>
              <a:rPr lang="en-US" dirty="0" smtClean="0"/>
              <a:t>          4.  Protestant Reformation</a:t>
            </a:r>
            <a:br>
              <a:rPr lang="en-US" dirty="0" smtClean="0"/>
            </a:br>
            <a:r>
              <a:rPr lang="en-US" dirty="0" smtClean="0"/>
              <a:t>     B.  orthography (The Great Vowel Shift)</a:t>
            </a:r>
            <a:br>
              <a:rPr lang="en-US" dirty="0" smtClean="0"/>
            </a:br>
            <a:r>
              <a:rPr lang="en-US" dirty="0" smtClean="0"/>
              <a:t>     C.  enrichment of vocabulary</a:t>
            </a:r>
          </a:p>
          <a:p>
            <a:r>
              <a:rPr lang="en-US" dirty="0" smtClean="0"/>
              <a:t>III.  sixteenth-century purists object to three classes of words</a:t>
            </a:r>
            <a:br>
              <a:rPr lang="en-US" dirty="0" smtClean="0"/>
            </a:br>
            <a:r>
              <a:rPr lang="en-US" dirty="0" smtClean="0"/>
              <a:t>     A.  inkhorn terms</a:t>
            </a:r>
            <a:br>
              <a:rPr lang="en-US" dirty="0" smtClean="0"/>
            </a:br>
            <a:r>
              <a:rPr lang="en-US" dirty="0" smtClean="0"/>
              <a:t>     B.  overseas language</a:t>
            </a:r>
            <a:br>
              <a:rPr lang="en-US" dirty="0" smtClean="0"/>
            </a:br>
            <a:r>
              <a:rPr lang="en-US" dirty="0" smtClean="0"/>
              <a:t>     C.  </a:t>
            </a:r>
            <a:r>
              <a:rPr lang="en-US" dirty="0" err="1" smtClean="0"/>
              <a:t>Chaucerisms</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000" b="1" dirty="0" smtClean="0"/>
              <a:t>Week 10 (Early Modern Forms, Syntax and Usage)</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Forms and Usage</a:t>
            </a:r>
            <a:endParaRPr lang="en-US" dirty="0" smtClean="0"/>
          </a:p>
          <a:p>
            <a:r>
              <a:rPr lang="en-US" dirty="0" smtClean="0"/>
              <a:t>I.  Eighteenth-Century Purism</a:t>
            </a:r>
            <a:br>
              <a:rPr lang="en-US" dirty="0" smtClean="0"/>
            </a:br>
            <a:r>
              <a:rPr lang="en-US" dirty="0" smtClean="0"/>
              <a:t>     A.  Standardize (ascertain):  According to Johnson, </a:t>
            </a:r>
            <a:r>
              <a:rPr lang="en-US" i="1" dirty="0" smtClean="0"/>
              <a:t>ascertain</a:t>
            </a:r>
            <a:r>
              <a:rPr lang="en-US" dirty="0" smtClean="0"/>
              <a:t> means "a settled matter, an established rule."   The term is used in this sense in </a:t>
            </a:r>
            <a:r>
              <a:rPr lang="en-US" dirty="0" err="1" smtClean="0"/>
              <a:t>Swifts's</a:t>
            </a:r>
            <a:r>
              <a:rPr lang="en-US" dirty="0" smtClean="0"/>
              <a:t> </a:t>
            </a:r>
            <a:r>
              <a:rPr lang="en-US" i="1" dirty="0" smtClean="0"/>
              <a:t>Proposal for Correcting, Improving, and Ascertaining the English Tongue</a:t>
            </a:r>
            <a:r>
              <a:rPr lang="en-US" dirty="0" smtClean="0"/>
              <a:t>.</a:t>
            </a:r>
            <a:br>
              <a:rPr lang="en-US" dirty="0" smtClean="0"/>
            </a:br>
            <a:r>
              <a:rPr lang="en-US" dirty="0" smtClean="0"/>
              <a:t>     B.  Refine:  fallacious notion that contemporary language was corrupt and must by rid of "imperfections," such as the following noted by Swift:</a:t>
            </a:r>
            <a:br>
              <a:rPr lang="en-US" dirty="0" smtClean="0"/>
            </a:br>
            <a:r>
              <a:rPr lang="en-US" dirty="0" smtClean="0"/>
              <a:t>          1.  recent innovations, especially shortened words</a:t>
            </a:r>
            <a:br>
              <a:rPr lang="en-US" dirty="0" smtClean="0"/>
            </a:br>
            <a:r>
              <a:rPr lang="en-US" dirty="0" smtClean="0"/>
              <a:t>          2.  tendency to contract verbs</a:t>
            </a:r>
            <a:br>
              <a:rPr lang="en-US" dirty="0" smtClean="0"/>
            </a:br>
            <a:r>
              <a:rPr lang="en-US" dirty="0" smtClean="0"/>
              <a:t>          3.  words in vogue, especially those used by fops</a:t>
            </a:r>
            <a:br>
              <a:rPr lang="en-US" dirty="0" smtClean="0"/>
            </a:br>
            <a:r>
              <a:rPr lang="en-US" dirty="0" smtClean="0"/>
              <a:t>     C.  Fix:  establish a permanent form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0"/>
            <a:ext cx="8229600" cy="6858000"/>
          </a:xfrm>
        </p:spPr>
        <p:txBody>
          <a:bodyPr>
            <a:normAutofit fontScale="32500" lnSpcReduction="20000"/>
          </a:bodyPr>
          <a:lstStyle/>
          <a:p>
            <a:r>
              <a:rPr lang="en-US" sz="3400" dirty="0" smtClean="0"/>
              <a:t>.</a:t>
            </a:r>
            <a:r>
              <a:rPr lang="en-US" sz="6200" dirty="0" smtClean="0"/>
              <a:t>   Attempts to form an Academy:</a:t>
            </a:r>
            <a:br>
              <a:rPr lang="en-US" sz="6200" dirty="0" smtClean="0"/>
            </a:br>
            <a:r>
              <a:rPr lang="en-US" sz="6200" dirty="0" smtClean="0"/>
              <a:t>     A.  Examples of  French and Italian Academies</a:t>
            </a:r>
            <a:br>
              <a:rPr lang="en-US" sz="6200" dirty="0" smtClean="0"/>
            </a:br>
            <a:r>
              <a:rPr lang="en-US" sz="6200" dirty="0" smtClean="0"/>
              <a:t>     B.  earliest suggestions for an English Academy</a:t>
            </a:r>
            <a:br>
              <a:rPr lang="en-US" sz="6200" dirty="0" smtClean="0"/>
            </a:br>
            <a:r>
              <a:rPr lang="en-US" sz="6200" dirty="0" smtClean="0"/>
              <a:t>     C.  Important Voices for the Academy</a:t>
            </a:r>
            <a:br>
              <a:rPr lang="en-US" sz="6200" dirty="0" smtClean="0"/>
            </a:br>
            <a:r>
              <a:rPr lang="en-US" sz="6200" dirty="0" smtClean="0"/>
              <a:t>          1.  Dryden, 1664</a:t>
            </a:r>
            <a:br>
              <a:rPr lang="en-US" sz="6200" dirty="0" smtClean="0"/>
            </a:br>
            <a:r>
              <a:rPr lang="en-US" sz="6200" dirty="0" smtClean="0"/>
              <a:t>          2.  Defoe, 1697</a:t>
            </a:r>
            <a:br>
              <a:rPr lang="en-US" sz="6200" dirty="0" smtClean="0"/>
            </a:br>
            <a:r>
              <a:rPr lang="en-US" sz="6200" dirty="0" smtClean="0"/>
              <a:t>          3.  Swift's </a:t>
            </a:r>
            <a:r>
              <a:rPr lang="en-US" sz="6200" i="1" dirty="0" smtClean="0"/>
              <a:t>Proposal</a:t>
            </a:r>
            <a:br>
              <a:rPr lang="en-US" sz="6200" i="1" dirty="0" smtClean="0"/>
            </a:br>
            <a:r>
              <a:rPr lang="en-US" sz="6200" i="1" dirty="0" smtClean="0"/>
              <a:t>          </a:t>
            </a:r>
            <a:r>
              <a:rPr lang="en-US" sz="6200" dirty="0" smtClean="0"/>
              <a:t>4.  Robert </a:t>
            </a:r>
            <a:r>
              <a:rPr lang="en-US" sz="6200" dirty="0" err="1" smtClean="0"/>
              <a:t>Lowth</a:t>
            </a:r>
            <a:r>
              <a:rPr lang="en-US" sz="6200" dirty="0" smtClean="0"/>
              <a:t> (and purism)</a:t>
            </a:r>
            <a:r>
              <a:rPr lang="en-US" sz="6200" i="1" dirty="0" smtClean="0"/>
              <a:t/>
            </a:r>
            <a:br>
              <a:rPr lang="en-US" sz="6200" i="1" dirty="0" smtClean="0"/>
            </a:br>
            <a:r>
              <a:rPr lang="en-US" sz="6200" i="1" dirty="0" smtClean="0"/>
              <a:t>     </a:t>
            </a:r>
            <a:r>
              <a:rPr lang="en-US" sz="6200" dirty="0" smtClean="0"/>
              <a:t>D.  Increasing skepticism in the 18th century</a:t>
            </a:r>
            <a:br>
              <a:rPr lang="en-US" sz="6200" dirty="0" smtClean="0"/>
            </a:br>
            <a:r>
              <a:rPr lang="en-US" sz="6200" dirty="0" smtClean="0"/>
              <a:t>     E.  Substitutions for an Academy</a:t>
            </a:r>
            <a:br>
              <a:rPr lang="en-US" sz="6200" dirty="0" smtClean="0"/>
            </a:br>
            <a:r>
              <a:rPr lang="en-US" sz="6200" dirty="0" smtClean="0"/>
              <a:t>          1.   dictionary</a:t>
            </a:r>
            <a:br>
              <a:rPr lang="en-US" sz="6200" dirty="0" smtClean="0"/>
            </a:br>
            <a:r>
              <a:rPr lang="en-US" sz="6200" dirty="0" smtClean="0"/>
              <a:t>          2.  grammar</a:t>
            </a:r>
          </a:p>
          <a:p>
            <a:r>
              <a:rPr lang="en-US" sz="6200" dirty="0" smtClean="0"/>
              <a:t>III.  Johnson's Dictionary</a:t>
            </a:r>
          </a:p>
          <a:p>
            <a:r>
              <a:rPr lang="en-US" sz="6200" dirty="0" smtClean="0"/>
              <a:t>IV.  18th Century Grammarians and Rhetoricians</a:t>
            </a:r>
            <a:br>
              <a:rPr lang="en-US" sz="6200" dirty="0" smtClean="0"/>
            </a:br>
            <a:r>
              <a:rPr lang="en-US" sz="6200" dirty="0" smtClean="0"/>
              <a:t>     A.  Grammarians (Cooke, Murray, Sheridan, Priestley, </a:t>
            </a:r>
            <a:r>
              <a:rPr lang="en-US" sz="6200" dirty="0" err="1" smtClean="0"/>
              <a:t>Lowth</a:t>
            </a:r>
            <a:r>
              <a:rPr lang="en-US" sz="6200" dirty="0" smtClean="0"/>
              <a:t>)</a:t>
            </a:r>
            <a:br>
              <a:rPr lang="en-US" sz="6200" dirty="0" smtClean="0"/>
            </a:br>
            <a:r>
              <a:rPr lang="en-US" sz="6200" dirty="0" smtClean="0"/>
              <a:t>     B.  Rhetoricians (Sheridan, Campbell, Baker)</a:t>
            </a:r>
            <a:br>
              <a:rPr lang="en-US" sz="6200" dirty="0" smtClean="0"/>
            </a:br>
            <a:r>
              <a:rPr lang="en-US" sz="6200" dirty="0" smtClean="0"/>
              <a:t>     C.  The aims and goals of grammarians and rhetoricians attempting to ascertain English</a:t>
            </a:r>
            <a:br>
              <a:rPr lang="en-US" sz="6200" dirty="0" smtClean="0"/>
            </a:br>
            <a:r>
              <a:rPr lang="en-US" sz="6200" dirty="0" smtClean="0"/>
              <a:t>          1.  Codified principles of language</a:t>
            </a:r>
            <a:br>
              <a:rPr lang="en-US" sz="6200" dirty="0" smtClean="0"/>
            </a:br>
            <a:r>
              <a:rPr lang="en-US" sz="6200" dirty="0" smtClean="0"/>
              <a:t>          2.  Reduced language to rule</a:t>
            </a:r>
            <a:br>
              <a:rPr lang="en-US" sz="6200" dirty="0" smtClean="0"/>
            </a:br>
            <a:r>
              <a:rPr lang="en-US" sz="6200" dirty="0" smtClean="0"/>
              <a:t>          3.  Settled disputed points and decided on usage</a:t>
            </a:r>
            <a:br>
              <a:rPr lang="en-US" sz="6200" dirty="0" smtClean="0"/>
            </a:br>
            <a:r>
              <a:rPr lang="en-US" sz="6200" dirty="0" smtClean="0"/>
              <a:t>          4.  Pointed out and corrected common errors</a:t>
            </a:r>
            <a:br>
              <a:rPr lang="en-US" sz="6200" dirty="0" smtClean="0"/>
            </a:br>
            <a:r>
              <a:rPr lang="en-US" sz="6200" dirty="0" smtClean="0"/>
              <a:t>     D.  How did they settle rules?</a:t>
            </a:r>
            <a:br>
              <a:rPr lang="en-US" sz="6200" dirty="0" smtClean="0"/>
            </a:br>
            <a:r>
              <a:rPr lang="en-US" sz="6200" dirty="0" smtClean="0"/>
              <a:t>          1.  reason</a:t>
            </a:r>
            <a:br>
              <a:rPr lang="en-US" sz="6200" dirty="0" smtClean="0"/>
            </a:br>
            <a:r>
              <a:rPr lang="en-US" sz="6200" dirty="0" smtClean="0"/>
              <a:t>          2.  etymology</a:t>
            </a:r>
            <a:br>
              <a:rPr lang="en-US" sz="6200" dirty="0" smtClean="0"/>
            </a:br>
            <a:r>
              <a:rPr lang="en-US" sz="6200" dirty="0" smtClean="0"/>
              <a:t>          3.  example of the Classics</a:t>
            </a:r>
            <a:br>
              <a:rPr lang="en-US" sz="6200" dirty="0" smtClean="0"/>
            </a:br>
            <a:r>
              <a:rPr lang="en-US" sz="6200" dirty="0" smtClean="0"/>
              <a:t>          4.  doctrine of usage (late 18th century, Priestley and Campbell)</a:t>
            </a:r>
          </a:p>
          <a:p>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914400"/>
          </a:xfrm>
        </p:spPr>
        <p:txBody>
          <a:bodyPr>
            <a:normAutofit/>
          </a:bodyPr>
          <a:lstStyle/>
          <a:p>
            <a:r>
              <a:rPr lang="en-US" b="1" dirty="0" smtClean="0"/>
              <a:t>Week 11 (English Varieties)</a:t>
            </a:r>
            <a:endParaRPr lang="en-US" dirty="0"/>
          </a:p>
        </p:txBody>
      </p:sp>
      <p:sp>
        <p:nvSpPr>
          <p:cNvPr id="3" name="Content Placeholder 2"/>
          <p:cNvSpPr>
            <a:spLocks noGrp="1"/>
          </p:cNvSpPr>
          <p:nvPr>
            <p:ph idx="1"/>
          </p:nvPr>
        </p:nvSpPr>
        <p:spPr>
          <a:xfrm>
            <a:off x="685800" y="838200"/>
            <a:ext cx="8153400" cy="6019800"/>
          </a:xfrm>
        </p:spPr>
        <p:txBody>
          <a:bodyPr>
            <a:noAutofit/>
          </a:bodyPr>
          <a:lstStyle/>
          <a:p>
            <a:r>
              <a:rPr lang="en-US" sz="1800" dirty="0" smtClean="0"/>
              <a:t>Three Periods of European Immigration</a:t>
            </a:r>
            <a:br>
              <a:rPr lang="en-US" sz="1800" dirty="0" smtClean="0"/>
            </a:br>
            <a:r>
              <a:rPr lang="en-US" sz="1800" dirty="0" smtClean="0"/>
              <a:t>     A.  Jamestown in 1607 to the end of </a:t>
            </a:r>
            <a:r>
              <a:rPr lang="en-US" sz="1800" dirty="0" err="1" smtClean="0"/>
              <a:t>Colonal</a:t>
            </a:r>
            <a:r>
              <a:rPr lang="en-US" sz="1800" dirty="0" smtClean="0"/>
              <a:t> times (@1787)</a:t>
            </a:r>
            <a:br>
              <a:rPr lang="en-US" sz="1800" dirty="0" smtClean="0"/>
            </a:br>
            <a:r>
              <a:rPr lang="en-US" sz="1800" dirty="0" smtClean="0"/>
              <a:t>     B.  Expansion of 13 colonies west of </a:t>
            </a:r>
            <a:r>
              <a:rPr lang="en-US" sz="1800" dirty="0" err="1" smtClean="0"/>
              <a:t>Appalachains</a:t>
            </a:r>
            <a:r>
              <a:rPr lang="en-US" sz="1800" dirty="0" smtClean="0"/>
              <a:t> to Civil War (1860)</a:t>
            </a:r>
            <a:br>
              <a:rPr lang="en-US" sz="1800" dirty="0" smtClean="0"/>
            </a:br>
            <a:r>
              <a:rPr lang="en-US" sz="1800" dirty="0" smtClean="0"/>
              <a:t>     C.  post Civil War</a:t>
            </a:r>
          </a:p>
          <a:p>
            <a:r>
              <a:rPr lang="en-US" sz="1800" dirty="0" smtClean="0"/>
              <a:t>II.  Hispanic and </a:t>
            </a:r>
            <a:r>
              <a:rPr lang="en-US" sz="1800" dirty="0" err="1" smtClean="0"/>
              <a:t>Aisan</a:t>
            </a:r>
            <a:r>
              <a:rPr lang="en-US" sz="1800" dirty="0" smtClean="0"/>
              <a:t> Immigration</a:t>
            </a:r>
          </a:p>
          <a:p>
            <a:r>
              <a:rPr lang="en-US" sz="1800" dirty="0" smtClean="0"/>
              <a:t>III.  English Immigration from the time of the 13 colonies</a:t>
            </a:r>
          </a:p>
          <a:p>
            <a:r>
              <a:rPr lang="en-US" sz="1800" dirty="0" smtClean="0"/>
              <a:t>IV.  Characteristics of American English</a:t>
            </a:r>
            <a:br>
              <a:rPr lang="en-US" sz="1800" dirty="0" smtClean="0"/>
            </a:br>
            <a:r>
              <a:rPr lang="en-US" sz="1800" dirty="0" smtClean="0"/>
              <a:t>     A.  high degree of uniformity</a:t>
            </a:r>
            <a:br>
              <a:rPr lang="en-US" sz="1800" dirty="0" smtClean="0"/>
            </a:br>
            <a:r>
              <a:rPr lang="en-US" sz="1800" dirty="0" smtClean="0"/>
              <a:t>     B.  archaism</a:t>
            </a:r>
            <a:br>
              <a:rPr lang="en-US" sz="1800" dirty="0" smtClean="0"/>
            </a:br>
            <a:r>
              <a:rPr lang="en-US" sz="1800" dirty="0" smtClean="0"/>
              <a:t>     C.  distinct vocabulary</a:t>
            </a:r>
          </a:p>
          <a:p>
            <a:r>
              <a:rPr lang="en-US" sz="1800" dirty="0" smtClean="0"/>
              <a:t>V.   National Consciousness (Webster, Cooper, Franklin)</a:t>
            </a:r>
          </a:p>
          <a:p>
            <a:r>
              <a:rPr lang="en-US" sz="1800" dirty="0" smtClean="0"/>
              <a:t>VI.  Controversy over Americanisms</a:t>
            </a:r>
          </a:p>
          <a:p>
            <a:r>
              <a:rPr lang="en-US" sz="1800" dirty="0" smtClean="0"/>
              <a:t>VII.  American Dialects</a:t>
            </a:r>
            <a:br>
              <a:rPr lang="en-US" sz="1800" dirty="0" smtClean="0"/>
            </a:br>
            <a:r>
              <a:rPr lang="en-US" sz="1800" dirty="0" smtClean="0"/>
              <a:t>     A.  Hans </a:t>
            </a:r>
            <a:r>
              <a:rPr lang="en-US" sz="1800" dirty="0" err="1" smtClean="0"/>
              <a:t>Kurath's</a:t>
            </a:r>
            <a:r>
              <a:rPr lang="en-US" sz="1800" dirty="0" smtClean="0"/>
              <a:t> </a:t>
            </a:r>
            <a:r>
              <a:rPr lang="en-US" sz="1800" i="1" dirty="0" smtClean="0"/>
              <a:t>World Geography</a:t>
            </a:r>
            <a:r>
              <a:rPr lang="en-US" sz="1800" dirty="0" smtClean="0"/>
              <a:t> (1949)</a:t>
            </a:r>
            <a:br>
              <a:rPr lang="en-US" sz="1800" dirty="0" smtClean="0"/>
            </a:br>
            <a:r>
              <a:rPr lang="en-US" sz="1800" dirty="0" smtClean="0"/>
              <a:t>     B.  the </a:t>
            </a:r>
            <a:r>
              <a:rPr lang="en-US" sz="1800" i="1" dirty="0" smtClean="0"/>
              <a:t>Linguistic Atlas of the United States and Canada</a:t>
            </a:r>
          </a:p>
          <a:p>
            <a:r>
              <a:rPr lang="en-US" sz="1800" dirty="0" smtClean="0"/>
              <a:t>VIII.  American Contributions to Linguistics</a:t>
            </a:r>
            <a:br>
              <a:rPr lang="en-US" sz="1800" dirty="0" smtClean="0"/>
            </a:br>
            <a:r>
              <a:rPr lang="en-US" sz="1800" dirty="0" smtClean="0"/>
              <a:t>     A.  H. L. Mencken's 1919 </a:t>
            </a:r>
            <a:r>
              <a:rPr lang="en-US" sz="1800" i="1" dirty="0" smtClean="0"/>
              <a:t>American Language</a:t>
            </a:r>
            <a:r>
              <a:rPr lang="en-US" sz="1800" dirty="0" smtClean="0"/>
              <a:t/>
            </a:r>
            <a:br>
              <a:rPr lang="en-US" sz="1800" dirty="0" smtClean="0"/>
            </a:br>
            <a:r>
              <a:rPr lang="en-US" sz="1800" dirty="0" smtClean="0"/>
              <a:t>     B.  Leonard Bloomfield's 1933 </a:t>
            </a:r>
            <a:r>
              <a:rPr lang="en-US" sz="1800" i="1" dirty="0" smtClean="0"/>
              <a:t>Language</a:t>
            </a:r>
            <a:br>
              <a:rPr lang="en-US" sz="1800" i="1" dirty="0" smtClean="0"/>
            </a:br>
            <a:r>
              <a:rPr lang="en-US" sz="1800" i="1" dirty="0" smtClean="0"/>
              <a:t>     </a:t>
            </a:r>
            <a:r>
              <a:rPr lang="en-US" sz="1800" dirty="0" smtClean="0"/>
              <a:t>C.  Noam Chomsky's 1957 </a:t>
            </a:r>
            <a:r>
              <a:rPr lang="en-US" sz="1800" i="1" dirty="0" smtClean="0"/>
              <a:t>Grammar</a:t>
            </a:r>
            <a:br>
              <a:rPr lang="en-US" sz="1800" i="1" dirty="0" smtClean="0"/>
            </a:br>
            <a:r>
              <a:rPr lang="en-US" sz="1800" dirty="0" smtClean="0"/>
              <a:t>     C.  recent contributions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7" end="7"/>
                                            </p:txEl>
                                          </p:spTgt>
                                        </p:tgtEl>
                                        <p:attrNameLst>
                                          <p:attrName>style.visibility</p:attrName>
                                        </p:attrNameLst>
                                      </p:cBhvr>
                                      <p:to>
                                        <p:strVal val="visible"/>
                                      </p:to>
                                    </p:set>
                                    <p:anim calcmode="lin" valueType="num">
                                      <p:cBhvr additive="base">
                                        <p:cTn id="49"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b="1" dirty="0" smtClean="0"/>
              <a:t> </a:t>
            </a:r>
            <a:r>
              <a:rPr lang="en-US" dirty="0" smtClean="0"/>
              <a:t/>
            </a:r>
            <a:br>
              <a:rPr lang="en-US" dirty="0" smtClean="0"/>
            </a:br>
            <a:r>
              <a:rPr lang="en-US" b="1" dirty="0" smtClean="0"/>
              <a:t> Week 12 (Word Meanings)</a:t>
            </a:r>
            <a:endParaRPr lang="en-US" dirty="0"/>
          </a:p>
        </p:txBody>
      </p:sp>
      <p:sp>
        <p:nvSpPr>
          <p:cNvPr id="5" name="Content Placeholder 4"/>
          <p:cNvSpPr>
            <a:spLocks noGrp="1"/>
          </p:cNvSpPr>
          <p:nvPr>
            <p:ph idx="1"/>
          </p:nvPr>
        </p:nvSpPr>
        <p:spPr/>
        <p:txBody>
          <a:bodyPr>
            <a:normAutofit fontScale="70000" lnSpcReduction="20000"/>
          </a:bodyPr>
          <a:lstStyle/>
          <a:p>
            <a:r>
              <a:rPr lang="en-US" dirty="0" smtClean="0"/>
              <a:t>.   A.  Modern Influences</a:t>
            </a:r>
          </a:p>
          <a:p>
            <a:r>
              <a:rPr lang="en-US" dirty="0" smtClean="0"/>
              <a:t>II.    How is vocabulary increased?</a:t>
            </a:r>
            <a:br>
              <a:rPr lang="en-US" dirty="0" smtClean="0"/>
            </a:br>
            <a:r>
              <a:rPr lang="en-US" dirty="0" smtClean="0"/>
              <a:t>          1.  borrowings</a:t>
            </a:r>
            <a:br>
              <a:rPr lang="en-US" dirty="0" smtClean="0"/>
            </a:br>
            <a:r>
              <a:rPr lang="en-US" dirty="0" smtClean="0"/>
              <a:t>          2.  self-explaining compounds</a:t>
            </a:r>
            <a:br>
              <a:rPr lang="en-US" dirty="0" smtClean="0"/>
            </a:br>
            <a:r>
              <a:rPr lang="en-US" dirty="0" smtClean="0"/>
              <a:t>          3.  compounds from Greek and Latin elements</a:t>
            </a:r>
            <a:br>
              <a:rPr lang="en-US" dirty="0" smtClean="0"/>
            </a:br>
            <a:r>
              <a:rPr lang="en-US" dirty="0" smtClean="0"/>
              <a:t>          4.  prefixes and suffixes</a:t>
            </a:r>
            <a:br>
              <a:rPr lang="en-US" dirty="0" smtClean="0"/>
            </a:br>
            <a:r>
              <a:rPr lang="en-US" dirty="0" smtClean="0"/>
              <a:t>          5.  coinages</a:t>
            </a:r>
            <a:br>
              <a:rPr lang="en-US" dirty="0" smtClean="0"/>
            </a:br>
            <a:r>
              <a:rPr lang="en-US" dirty="0" smtClean="0"/>
              <a:t>          6.  common words from proper nouns</a:t>
            </a:r>
            <a:br>
              <a:rPr lang="en-US" dirty="0" smtClean="0"/>
            </a:br>
            <a:r>
              <a:rPr lang="en-US" dirty="0" smtClean="0"/>
              <a:t>          7.  old words with new meanings</a:t>
            </a:r>
            <a:br>
              <a:rPr lang="en-US" dirty="0" smtClean="0"/>
            </a:br>
            <a:r>
              <a:rPr lang="en-US" dirty="0" smtClean="0"/>
              <a:t>          8.  influence of journalism</a:t>
            </a:r>
          </a:p>
          <a:p>
            <a:r>
              <a:rPr lang="en-US" dirty="0" smtClean="0"/>
              <a:t>III..  Semantics</a:t>
            </a:r>
            <a:br>
              <a:rPr lang="en-US" dirty="0" smtClean="0"/>
            </a:br>
            <a:r>
              <a:rPr lang="en-US" dirty="0" smtClean="0"/>
              <a:t>          1.  generalization</a:t>
            </a:r>
            <a:br>
              <a:rPr lang="en-US" dirty="0" smtClean="0"/>
            </a:br>
            <a:r>
              <a:rPr lang="en-US" dirty="0" smtClean="0"/>
              <a:t>          2.  restriction</a:t>
            </a:r>
            <a:br>
              <a:rPr lang="en-US" dirty="0" smtClean="0"/>
            </a:br>
            <a:r>
              <a:rPr lang="en-US" dirty="0" smtClean="0"/>
              <a:t>          3.  degeneration</a:t>
            </a:r>
            <a:br>
              <a:rPr lang="en-US" dirty="0" smtClean="0"/>
            </a:br>
            <a:r>
              <a:rPr lang="en-US" dirty="0" smtClean="0"/>
              <a:t>          4.  regeneration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additive="base">
                                        <p:cTn id="7" dur="500" fill="hold"/>
                                        <p:tgtEl>
                                          <p:spTgt spid="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xEl>
                                              <p:pRg st="1" end="1"/>
                                            </p:txEl>
                                          </p:spTgt>
                                        </p:tgtEl>
                                        <p:attrNameLst>
                                          <p:attrName>style.visibility</p:attrName>
                                        </p:attrNameLst>
                                      </p:cBhvr>
                                      <p:to>
                                        <p:strVal val="visible"/>
                                      </p:to>
                                    </p:set>
                                    <p:anim calcmode="lin" valueType="num">
                                      <p:cBhvr additive="base">
                                        <p:cTn id="13" dur="500" fill="hold"/>
                                        <p:tgtEl>
                                          <p:spTgt spid="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 calcmode="lin" valueType="num">
                                      <p:cBhvr additive="base">
                                        <p:cTn id="19" dur="500" fill="hold"/>
                                        <p:tgtEl>
                                          <p:spTgt spid="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5">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6019800"/>
          </a:xfrm>
        </p:spPr>
        <p:txBody>
          <a:bodyPr>
            <a:normAutofit fontScale="85000" lnSpcReduction="10000"/>
          </a:bodyPr>
          <a:lstStyle/>
          <a:p>
            <a:r>
              <a:rPr lang="en-US" dirty="0" smtClean="0"/>
              <a:t>.   Types of Speech</a:t>
            </a:r>
            <a:br>
              <a:rPr lang="en-US" dirty="0" smtClean="0"/>
            </a:br>
            <a:r>
              <a:rPr lang="en-US" dirty="0" smtClean="0"/>
              <a:t>          1.  Spoken Standard</a:t>
            </a:r>
            <a:br>
              <a:rPr lang="en-US" dirty="0" smtClean="0"/>
            </a:br>
            <a:r>
              <a:rPr lang="en-US" dirty="0" smtClean="0"/>
              <a:t>          2.  Written Standard</a:t>
            </a:r>
            <a:br>
              <a:rPr lang="en-US" dirty="0" smtClean="0"/>
            </a:br>
            <a:r>
              <a:rPr lang="en-US" dirty="0" smtClean="0"/>
              <a:t>          3.  Vulgar or Illiterate Speech</a:t>
            </a:r>
          </a:p>
          <a:p>
            <a:r>
              <a:rPr lang="en-US" dirty="0" smtClean="0"/>
              <a:t>V.  English in the Empire</a:t>
            </a:r>
          </a:p>
          <a:p>
            <a:r>
              <a:rPr lang="en-US" dirty="0" smtClean="0"/>
              <a:t>VI.  Spelling Reform (late 19th century)</a:t>
            </a:r>
            <a:br>
              <a:rPr lang="en-US" dirty="0" smtClean="0"/>
            </a:br>
            <a:r>
              <a:rPr lang="en-US" dirty="0" smtClean="0"/>
              <a:t>          1.  1840, </a:t>
            </a:r>
            <a:r>
              <a:rPr lang="en-US" dirty="0" err="1" smtClean="0"/>
              <a:t>Phonetypic</a:t>
            </a:r>
            <a:r>
              <a:rPr lang="en-US" dirty="0" smtClean="0"/>
              <a:t> Journal (Pittman and Ellis)</a:t>
            </a:r>
            <a:br>
              <a:rPr lang="en-US" dirty="0" smtClean="0"/>
            </a:br>
            <a:r>
              <a:rPr lang="en-US" dirty="0" smtClean="0"/>
              <a:t>          2.  1870, English Philological Society</a:t>
            </a:r>
            <a:br>
              <a:rPr lang="en-US" dirty="0" smtClean="0"/>
            </a:br>
            <a:r>
              <a:rPr lang="en-US" dirty="0" smtClean="0"/>
              <a:t>          3.  1898, the National Education Association</a:t>
            </a:r>
            <a:br>
              <a:rPr lang="en-US" dirty="0" smtClean="0"/>
            </a:br>
            <a:r>
              <a:rPr lang="en-US" dirty="0" smtClean="0"/>
              <a:t>          4.  1930, R. E. </a:t>
            </a:r>
            <a:r>
              <a:rPr lang="en-US" dirty="0" err="1" smtClean="0"/>
              <a:t>Zachirisson's</a:t>
            </a:r>
            <a:r>
              <a:rPr lang="en-US" dirty="0" smtClean="0"/>
              <a:t> ANGLIC</a:t>
            </a:r>
            <a:br>
              <a:rPr lang="en-US" dirty="0" smtClean="0"/>
            </a:br>
            <a:r>
              <a:rPr lang="en-US" dirty="0" smtClean="0"/>
              <a:t>          5.  1940, </a:t>
            </a:r>
            <a:r>
              <a:rPr lang="en-US" i="1" dirty="0" smtClean="0"/>
              <a:t>New Spelling</a:t>
            </a:r>
            <a:r>
              <a:rPr lang="en-US" dirty="0" smtClean="0"/>
              <a:t> by the British Simplified Spelling Society</a:t>
            </a:r>
            <a:br>
              <a:rPr lang="en-US" dirty="0" smtClean="0"/>
            </a:br>
            <a:r>
              <a:rPr lang="en-US" dirty="0" smtClean="0"/>
              <a:t>          6.  Axel </a:t>
            </a:r>
            <a:r>
              <a:rPr lang="en-US" dirty="0" err="1" smtClean="0"/>
              <a:t>Wijk</a:t>
            </a:r>
            <a:endParaRPr lang="en-US" dirty="0" smtClean="0"/>
          </a:p>
          <a:p>
            <a:r>
              <a:rPr lang="en-US" dirty="0" smtClean="0"/>
              <a:t>VII.   Purist Efforts and the </a:t>
            </a:r>
            <a:r>
              <a:rPr lang="en-US" i="1" dirty="0" smtClean="0"/>
              <a:t>Oxford English Dictionary</a:t>
            </a:r>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Week 13 (World Englishes)</a:t>
            </a:r>
            <a:endParaRPr lang="en-US" dirty="0"/>
          </a:p>
        </p:txBody>
      </p:sp>
      <p:sp>
        <p:nvSpPr>
          <p:cNvPr id="3" name="Content Placeholder 2"/>
          <p:cNvSpPr>
            <a:spLocks noGrp="1"/>
          </p:cNvSpPr>
          <p:nvPr>
            <p:ph idx="1"/>
          </p:nvPr>
        </p:nvSpPr>
        <p:spPr/>
        <p:txBody>
          <a:bodyPr/>
          <a:lstStyle/>
          <a:p>
            <a:pPr lvl="0"/>
            <a:endParaRPr lang="en-US" dirty="0" smtClean="0"/>
          </a:p>
          <a:p>
            <a:pPr lvl="0"/>
            <a:endParaRPr lang="en-US" dirty="0" smtClean="0"/>
          </a:p>
          <a:p>
            <a:pPr lvl="0"/>
            <a:r>
              <a:rPr lang="en-US" dirty="0" smtClean="0"/>
              <a:t>Concept of Pidgin and Creole</a:t>
            </a:r>
          </a:p>
          <a:p>
            <a:pPr lvl="0"/>
            <a:r>
              <a:rPr lang="en-US" dirty="0" smtClean="0"/>
              <a:t>Varieties of English</a:t>
            </a:r>
          </a:p>
          <a:p>
            <a:pPr lvl="0"/>
            <a:r>
              <a:rPr lang="en-US" dirty="0" smtClean="0"/>
              <a:t>English as Lingua Franca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anim calcmode="lin" valueType="num">
                                      <p:cBhvr additive="base">
                                        <p:cTn id="7"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anim calcmode="lin" valueType="num">
                                      <p:cBhvr additive="base">
                                        <p:cTn id="13"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Week 14 (The Status of English Language in Today’s World)</a:t>
            </a:r>
            <a:endParaRPr lang="en-US" dirty="0"/>
          </a:p>
        </p:txBody>
      </p:sp>
      <p:sp>
        <p:nvSpPr>
          <p:cNvPr id="3" name="Content Placeholder 2"/>
          <p:cNvSpPr>
            <a:spLocks noGrp="1"/>
          </p:cNvSpPr>
          <p:nvPr>
            <p:ph idx="1"/>
          </p:nvPr>
        </p:nvSpPr>
        <p:spPr/>
        <p:txBody>
          <a:bodyPr/>
          <a:lstStyle/>
          <a:p>
            <a:pPr lvl="0"/>
            <a:endParaRPr lang="en-US" dirty="0" smtClean="0"/>
          </a:p>
          <a:p>
            <a:pPr lvl="0"/>
            <a:r>
              <a:rPr lang="en-US" dirty="0" smtClean="0"/>
              <a:t>Multilingualism</a:t>
            </a:r>
          </a:p>
          <a:p>
            <a:pPr lvl="0"/>
            <a:r>
              <a:rPr lang="en-US" dirty="0" smtClean="0"/>
              <a:t>Bilingualism</a:t>
            </a:r>
          </a:p>
          <a:p>
            <a:pPr lvl="0"/>
            <a:r>
              <a:rPr lang="en-US" dirty="0" smtClean="0"/>
              <a:t>Code-Switching</a:t>
            </a:r>
          </a:p>
          <a:p>
            <a:pPr lvl="0"/>
            <a:r>
              <a:rPr lang="en-US" dirty="0" smtClean="0"/>
              <a:t>Code Mixing</a:t>
            </a:r>
          </a:p>
          <a:p>
            <a:pPr>
              <a:buNone/>
            </a:pP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Week 15 (From Language to Linguistics)</a:t>
            </a:r>
            <a:endParaRPr lang="en-US" dirty="0"/>
          </a:p>
        </p:txBody>
      </p:sp>
      <p:sp>
        <p:nvSpPr>
          <p:cNvPr id="3" name="Content Placeholder 2"/>
          <p:cNvSpPr>
            <a:spLocks noGrp="1"/>
          </p:cNvSpPr>
          <p:nvPr>
            <p:ph idx="1"/>
          </p:nvPr>
        </p:nvSpPr>
        <p:spPr/>
        <p:txBody>
          <a:bodyPr/>
          <a:lstStyle/>
          <a:p>
            <a:pPr lvl="0"/>
            <a:endParaRPr lang="en-US" dirty="0" smtClean="0"/>
          </a:p>
          <a:p>
            <a:pPr lvl="0"/>
            <a:r>
              <a:rPr lang="en-US" dirty="0" smtClean="0"/>
              <a:t>Early History</a:t>
            </a:r>
          </a:p>
          <a:p>
            <a:pPr lvl="0"/>
            <a:r>
              <a:rPr lang="en-US" dirty="0" smtClean="0"/>
              <a:t>Greeks</a:t>
            </a:r>
          </a:p>
          <a:p>
            <a:pPr lvl="0"/>
            <a:r>
              <a:rPr lang="en-US" dirty="0" smtClean="0"/>
              <a:t>The Romans</a:t>
            </a:r>
          </a:p>
          <a:p>
            <a:pPr lvl="0"/>
            <a:r>
              <a:rPr lang="en-US" dirty="0" smtClean="0"/>
              <a:t>The Indians</a:t>
            </a:r>
          </a:p>
          <a:p>
            <a:pPr lvl="0"/>
            <a:r>
              <a:rPr lang="en-US" dirty="0" smtClean="0"/>
              <a:t>The Middle Ages</a:t>
            </a:r>
          </a:p>
          <a:p>
            <a:r>
              <a:rPr lang="en-US" dirty="0" smtClean="0"/>
              <a:t>The Renaissance</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Week 16 (Twentieth Century Linguistics)</a:t>
            </a:r>
            <a:endParaRPr lang="en-US" dirty="0"/>
          </a:p>
        </p:txBody>
      </p:sp>
      <p:sp>
        <p:nvSpPr>
          <p:cNvPr id="3" name="Content Placeholder 2"/>
          <p:cNvSpPr>
            <a:spLocks noGrp="1"/>
          </p:cNvSpPr>
          <p:nvPr>
            <p:ph idx="1"/>
          </p:nvPr>
        </p:nvSpPr>
        <p:spPr/>
        <p:txBody>
          <a:bodyPr/>
          <a:lstStyle/>
          <a:p>
            <a:pPr lvl="0"/>
            <a:r>
              <a:rPr lang="en-US" dirty="0" smtClean="0"/>
              <a:t>Europe and America</a:t>
            </a:r>
          </a:p>
          <a:p>
            <a:pPr lvl="0"/>
            <a:r>
              <a:rPr lang="en-US" dirty="0" smtClean="0"/>
              <a:t>Ferdinand De Saussure</a:t>
            </a:r>
          </a:p>
          <a:p>
            <a:pPr lvl="0"/>
            <a:r>
              <a:rPr lang="en-US" dirty="0" smtClean="0"/>
              <a:t>Franz Boas</a:t>
            </a:r>
          </a:p>
          <a:p>
            <a:pPr lvl="0"/>
            <a:r>
              <a:rPr lang="en-US" dirty="0" smtClean="0"/>
              <a:t>Later Developments</a:t>
            </a:r>
          </a:p>
          <a:p>
            <a:pPr lvl="0"/>
            <a:r>
              <a:rPr lang="en-US" dirty="0" smtClean="0"/>
              <a:t>Bloomfield</a:t>
            </a:r>
          </a:p>
          <a:p>
            <a:pPr lvl="0"/>
            <a:r>
              <a:rPr lang="en-US" dirty="0" smtClean="0"/>
              <a:t>Firth</a:t>
            </a:r>
          </a:p>
          <a:p>
            <a:r>
              <a:rPr lang="en-US" dirty="0" smtClean="0"/>
              <a:t>Chomsky</a:t>
            </a: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 calcmode="lin" valueType="num">
                                      <p:cBhvr additive="base">
                                        <p:cTn id="13"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2" end="2"/>
                                            </p:txEl>
                                          </p:spTgt>
                                        </p:tgtEl>
                                        <p:attrNameLst>
                                          <p:attrName>style.visibility</p:attrName>
                                        </p:attrNameLst>
                                      </p:cBhvr>
                                      <p:to>
                                        <p:strVal val="visible"/>
                                      </p:to>
                                    </p:set>
                                    <p:anim calcmode="lin" valueType="num">
                                      <p:cBhvr additive="base">
                                        <p:cTn id="19"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3" end="3"/>
                                            </p:txEl>
                                          </p:spTgt>
                                        </p:tgtEl>
                                        <p:attrNameLst>
                                          <p:attrName>style.visibility</p:attrName>
                                        </p:attrNameLst>
                                      </p:cBhvr>
                                      <p:to>
                                        <p:strVal val="visible"/>
                                      </p:to>
                                    </p:set>
                                    <p:anim calcmode="lin" valueType="num">
                                      <p:cBhvr additive="base">
                                        <p:cTn id="25"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4" end="4"/>
                                            </p:txEl>
                                          </p:spTgt>
                                        </p:tgtEl>
                                        <p:attrNameLst>
                                          <p:attrName>style.visibility</p:attrName>
                                        </p:attrNameLst>
                                      </p:cBhvr>
                                      <p:to>
                                        <p:strVal val="visible"/>
                                      </p:to>
                                    </p:set>
                                    <p:anim calcmode="lin" valueType="num">
                                      <p:cBhvr additive="base">
                                        <p:cTn id="31"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5" end="5"/>
                                            </p:txEl>
                                          </p:spTgt>
                                        </p:tgtEl>
                                        <p:attrNameLst>
                                          <p:attrName>style.visibility</p:attrName>
                                        </p:attrNameLst>
                                      </p:cBhvr>
                                      <p:to>
                                        <p:strVal val="visible"/>
                                      </p:to>
                                    </p:set>
                                    <p:anim calcmode="lin" valueType="num">
                                      <p:cBhvr additive="base">
                                        <p:cTn id="3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6" end="6"/>
                                            </p:txEl>
                                          </p:spTgt>
                                        </p:tgtEl>
                                        <p:attrNameLst>
                                          <p:attrName>style.visibility</p:attrName>
                                        </p:attrNameLst>
                                      </p:cBhvr>
                                      <p:to>
                                        <p:strVal val="visible"/>
                                      </p:to>
                                    </p:set>
                                    <p:anim calcmode="lin" valueType="num">
                                      <p:cBhvr additive="base">
                                        <p:cTn id="43"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 Books</a:t>
            </a:r>
            <a:endParaRPr lang="en-US" dirty="0"/>
          </a:p>
        </p:txBody>
      </p:sp>
      <p:sp>
        <p:nvSpPr>
          <p:cNvPr id="3" name="Content Placeholder 2"/>
          <p:cNvSpPr>
            <a:spLocks noGrp="1"/>
          </p:cNvSpPr>
          <p:nvPr>
            <p:ph idx="1"/>
          </p:nvPr>
        </p:nvSpPr>
        <p:spPr/>
        <p:txBody>
          <a:bodyPr/>
          <a:lstStyle/>
          <a:p>
            <a:r>
              <a:rPr lang="en-US" b="1" dirty="0" smtClean="0"/>
              <a:t>The Cambridge Encyclopedia of Language (David Crystal)</a:t>
            </a:r>
          </a:p>
          <a:p>
            <a:r>
              <a:rPr lang="en-US" b="1" dirty="0" smtClean="0"/>
              <a:t>A History of English Language (Baugh &amp; Cable)</a:t>
            </a:r>
          </a:p>
          <a:p>
            <a:r>
              <a:rPr lang="en-US" b="1" dirty="0" smtClean="0"/>
              <a:t>A Cultural History of English Language (Gerry Knowles)</a:t>
            </a:r>
            <a:endParaRPr lang="en-US"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126</TotalTime>
  <Words>748</Words>
  <Application>Microsoft Office PowerPoint</Application>
  <PresentationFormat>On-screen Show (4:3)</PresentationFormat>
  <Paragraphs>176</Paragraphs>
  <Slides>32</Slides>
  <Notes>0</Notes>
  <HiddenSlides>0</HiddenSlides>
  <MMClips>0</MMClips>
  <ScaleCrop>false</ScaleCrop>
  <HeadingPairs>
    <vt:vector size="4" baseType="variant">
      <vt:variant>
        <vt:lpstr>Theme</vt:lpstr>
      </vt:variant>
      <vt:variant>
        <vt:i4>1</vt:i4>
      </vt:variant>
      <vt:variant>
        <vt:lpstr>Slide Titles</vt:lpstr>
      </vt:variant>
      <vt:variant>
        <vt:i4>32</vt:i4>
      </vt:variant>
    </vt:vector>
  </HeadingPairs>
  <TitlesOfParts>
    <vt:vector size="33" baseType="lpstr">
      <vt:lpstr>Office Theme</vt:lpstr>
      <vt:lpstr>History of English Language (ENG 404)</vt:lpstr>
      <vt:lpstr>My Bio</vt:lpstr>
      <vt:lpstr>Bio Contd….</vt:lpstr>
      <vt:lpstr>History of English Language (ENG 404)</vt:lpstr>
      <vt:lpstr>Course Description</vt:lpstr>
      <vt:lpstr>Course Objectives</vt:lpstr>
      <vt:lpstr>Learning Outcomes</vt:lpstr>
      <vt:lpstr>Course Contents</vt:lpstr>
      <vt:lpstr>Week 1  (Introduction)</vt:lpstr>
      <vt:lpstr> Week 2 (The Origins of Language)</vt:lpstr>
      <vt:lpstr>Week 3 (Families of Languages)</vt:lpstr>
      <vt:lpstr>Week 4 (Pre- History)</vt:lpstr>
      <vt:lpstr>Periods of Development</vt:lpstr>
      <vt:lpstr>Week 5 (The Primitive Old English Period)</vt:lpstr>
      <vt:lpstr>Week 6 (The Old English Period)</vt:lpstr>
      <vt:lpstr>Week 7 (Middle English Period)</vt:lpstr>
      <vt:lpstr>Slide 17</vt:lpstr>
      <vt:lpstr>Slide 18</vt:lpstr>
      <vt:lpstr>Week 8 (Middle English period Contd……)</vt:lpstr>
      <vt:lpstr>Middle English Language</vt:lpstr>
      <vt:lpstr>Week 9 (The Early Modern English Period)</vt:lpstr>
      <vt:lpstr>Slide 22</vt:lpstr>
      <vt:lpstr>Week 10 (Early Modern Forms, Syntax and Usage)</vt:lpstr>
      <vt:lpstr>Slide 24</vt:lpstr>
      <vt:lpstr>Week 11 (English Varieties)</vt:lpstr>
      <vt:lpstr>   Week 12 (Word Meanings)</vt:lpstr>
      <vt:lpstr>Slide 27</vt:lpstr>
      <vt:lpstr>Week 13 (World Englishes)</vt:lpstr>
      <vt:lpstr>Week 14 (The Status of English Language in Today’s World)</vt:lpstr>
      <vt:lpstr>Week 15 (From Language to Linguistics)</vt:lpstr>
      <vt:lpstr>Week 16 (Twentieth Century Linguistics)</vt:lpstr>
      <vt:lpstr>Reference Books</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English Language</dc:title>
  <dc:creator>Rabi Usama</dc:creator>
  <cp:lastModifiedBy>NTS</cp:lastModifiedBy>
  <cp:revision>128</cp:revision>
  <dcterms:created xsi:type="dcterms:W3CDTF">2006-08-16T00:00:00Z</dcterms:created>
  <dcterms:modified xsi:type="dcterms:W3CDTF">2013-01-19T06:50:03Z</dcterms:modified>
</cp:coreProperties>
</file>