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90" r:id="rId4"/>
    <p:sldId id="291" r:id="rId5"/>
    <p:sldId id="292" r:id="rId6"/>
    <p:sldId id="293" r:id="rId7"/>
    <p:sldId id="294" r:id="rId8"/>
    <p:sldId id="258" r:id="rId9"/>
    <p:sldId id="286" r:id="rId10"/>
    <p:sldId id="295" r:id="rId11"/>
    <p:sldId id="288" r:id="rId12"/>
    <p:sldId id="289" r:id="rId13"/>
    <p:sldId id="287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81" r:id="rId27"/>
    <p:sldId id="282" r:id="rId28"/>
    <p:sldId id="297" r:id="rId29"/>
    <p:sldId id="296" r:id="rId30"/>
    <p:sldId id="284" r:id="rId31"/>
    <p:sldId id="285" r:id="rId32"/>
    <p:sldId id="29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D4B71-CC92-4193-B938-10EF5431E28F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F483B-3EDE-411C-8F2B-9A0EBECD85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F483B-3EDE-411C-8F2B-9A0EBECD85C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F483B-3EDE-411C-8F2B-9A0EBECD85C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Troilus and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F483B-3EDE-411C-8F2B-9A0EBECD85C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D5270-2BB8-466E-95BB-1505041CA47C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1D8F3-4416-4AD1-A460-AF99C9DD4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history/historic_figures/chaucer_geoffrey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POETRY-1 (ENG403)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400" b="1" dirty="0" smtClean="0">
                <a:solidFill>
                  <a:schemeClr val="tx1"/>
                </a:solidFill>
              </a:rPr>
              <a:t>LECTURE – 2 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Poetry</a:t>
            </a:r>
          </a:p>
          <a:p>
            <a:r>
              <a:rPr lang="en-US" sz="2800" dirty="0" smtClean="0"/>
              <a:t>Categories of Poetry</a:t>
            </a:r>
          </a:p>
          <a:p>
            <a:r>
              <a:rPr lang="en-US" sz="2800" dirty="0" smtClean="0"/>
              <a:t>Types of Poetry</a:t>
            </a:r>
          </a:p>
          <a:p>
            <a:r>
              <a:rPr lang="en-US" sz="2800" dirty="0" smtClean="0"/>
              <a:t>How to </a:t>
            </a:r>
            <a:r>
              <a:rPr lang="en-US" sz="2800" dirty="0"/>
              <a:t>A</a:t>
            </a:r>
            <a:r>
              <a:rPr lang="en-US" sz="2800" dirty="0" smtClean="0"/>
              <a:t>nalyze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Rhythm, meter, 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Rhyme scheme 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Literary Aspect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Figures of Speech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Categories of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Descriptive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Narrative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Reflective Poetry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Types of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Lyric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Ballad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Sonnet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Ode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Elegy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Epic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How to </a:t>
            </a:r>
            <a:r>
              <a:rPr lang="en-US" sz="2800" b="1" dirty="0"/>
              <a:t>A</a:t>
            </a:r>
            <a:r>
              <a:rPr lang="en-US" sz="2800" b="1" dirty="0" smtClean="0"/>
              <a:t>nalyze Poetry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Rhythm, meter, 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Rhyme scheme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Literary Aspect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Figures of Speech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Figures of Speech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Metaphor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Simile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Personification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Metonymy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Apostrophe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Hyperbole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Understatement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Litotes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OF LECTURE 1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Figures of Speech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Alliteration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Assonance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Consonance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Onomatopoeia 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Anaphora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Antithesis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Paradox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Oxymoron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14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b="1" dirty="0" smtClean="0"/>
              <a:t>A period of great activities: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Background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Political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Social 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Religious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Literary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14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3200" b="1" dirty="0" smtClean="0"/>
              <a:t>Background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The Norman Conquest (1066)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Rise of Anglo-French Aristocracy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French in English Court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English: used by Lower Classes 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Loss of Normandy (1204)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Feeling of Antagonism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Literature was produced in French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14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3200" b="1" dirty="0" smtClean="0"/>
              <a:t>Political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The Norman Conquest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100 year’s war 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1337-1453	 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Between England and France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National Consciousness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Patriotic Feelings</a:t>
            </a:r>
          </a:p>
          <a:p>
            <a:pPr lvl="3">
              <a:buFont typeface="Courier New" pitchFamily="49" charset="0"/>
              <a:buChar char="o"/>
            </a:pPr>
            <a:r>
              <a:rPr lang="en-US" sz="2800" dirty="0" smtClean="0"/>
              <a:t> Birth of Parliament</a:t>
            </a:r>
          </a:p>
          <a:p>
            <a:pPr lvl="3">
              <a:buFont typeface="Courier New" pitchFamily="49" charset="0"/>
              <a:buChar char="o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14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b="1" dirty="0" smtClean="0"/>
              <a:t>Social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Black death (1348-49)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Living Standard Improved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Rise of craftsmen and merchants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Rise of Middle Class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14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b="1" dirty="0" smtClean="0"/>
              <a:t>Religious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Great changes occurred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English court was loyal to Pope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Conflict with France gave rise to patriotism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It weakened the pope’s authority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Pope’s court became corrupt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It gradually prevailed in the whole society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Prestige of church declined </a:t>
            </a:r>
          </a:p>
          <a:p>
            <a:pPr lvl="2">
              <a:buNone/>
            </a:pPr>
            <a:r>
              <a:rPr lang="en-US" sz="2800" dirty="0" smtClean="0"/>
              <a:t> 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14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b="1" dirty="0" smtClean="0"/>
              <a:t>Literary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Medieval literature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Religious Themes</a:t>
            </a:r>
            <a:endParaRPr lang="en-US" dirty="0" smtClean="0"/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</a:t>
            </a:r>
            <a:r>
              <a:rPr lang="en-US" sz="2800" dirty="0" smtClean="0"/>
              <a:t>Very few</a:t>
            </a:r>
            <a:r>
              <a:rPr lang="en-US" sz="2800" dirty="0" smtClean="0"/>
              <a:t> </a:t>
            </a:r>
            <a:r>
              <a:rPr lang="en-US" sz="2800" dirty="0" smtClean="0"/>
              <a:t>notable literary works</a:t>
            </a:r>
            <a:r>
              <a:rPr lang="en-US" dirty="0" smtClean="0"/>
              <a:t> </a:t>
            </a:r>
          </a:p>
          <a:p>
            <a:pPr lvl="2">
              <a:buFont typeface="Courier New" pitchFamily="49" charset="0"/>
              <a:buChar char="o"/>
            </a:pPr>
            <a:r>
              <a:rPr lang="en-US" sz="2800" dirty="0" smtClean="0"/>
              <a:t> Renaissance in Italy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NOTABLE WRITERS OF THE AGE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William Langland </a:t>
            </a:r>
            <a:r>
              <a:rPr lang="en-US" sz="2800" dirty="0" smtClean="0"/>
              <a:t>– the social discontent, preaching 	equality of men &amp; dignity of labor</a:t>
            </a:r>
          </a:p>
          <a:p>
            <a:r>
              <a:rPr lang="en-US" sz="2800" b="1" dirty="0" smtClean="0"/>
              <a:t>John </a:t>
            </a:r>
            <a:r>
              <a:rPr lang="en-US" sz="2800" b="1" dirty="0" err="1" smtClean="0"/>
              <a:t>Wycliff</a:t>
            </a:r>
            <a:r>
              <a:rPr lang="en-US" sz="2800" b="1" dirty="0" smtClean="0"/>
              <a:t> </a:t>
            </a:r>
            <a:r>
              <a:rPr lang="en-US" sz="2800" dirty="0" smtClean="0"/>
              <a:t>– Translated Bible, gave people Gospel 	in their own language</a:t>
            </a:r>
          </a:p>
          <a:p>
            <a:r>
              <a:rPr lang="en-US" sz="2800" b="1" dirty="0" smtClean="0"/>
              <a:t>John Gower </a:t>
            </a:r>
            <a:r>
              <a:rPr lang="en-US" sz="2800" dirty="0" smtClean="0"/>
              <a:t>– criticized vigorous life &amp; afraid of its 	consequences</a:t>
            </a:r>
          </a:p>
          <a:p>
            <a:r>
              <a:rPr lang="en-US" sz="2800" b="1" dirty="0" smtClean="0"/>
              <a:t>John Mandeville </a:t>
            </a:r>
            <a:r>
              <a:rPr lang="en-US" sz="2800" dirty="0" smtClean="0"/>
              <a:t>– Travels and travelers, romancing 	about wonders to be seen abroad</a:t>
            </a:r>
          </a:p>
          <a:p>
            <a:r>
              <a:rPr lang="en-US" sz="2800" b="1" dirty="0" smtClean="0"/>
              <a:t>Geoffrey Chaucer </a:t>
            </a:r>
            <a:r>
              <a:rPr lang="en-US" sz="2800" dirty="0" smtClean="0"/>
              <a:t>– Introduction of Heroic Couplet in 	the Canterbury Tales.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GEOFFREY CHAUCER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Father of English Poetry</a:t>
            </a:r>
          </a:p>
          <a:p>
            <a:r>
              <a:rPr lang="en-US" sz="2800" dirty="0" smtClean="0"/>
              <a:t>Representative poet of 14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 </a:t>
            </a:r>
          </a:p>
          <a:p>
            <a:r>
              <a:rPr lang="en-US" sz="2800" dirty="0" smtClean="0"/>
              <a:t>Introduced Heroic Couplet in English Literature</a:t>
            </a:r>
          </a:p>
          <a:p>
            <a:endParaRPr lang="en-US" sz="2800" dirty="0"/>
          </a:p>
          <a:p>
            <a:r>
              <a:rPr lang="en-US" sz="2800" dirty="0" smtClean="0"/>
              <a:t>Selection included in this course</a:t>
            </a:r>
          </a:p>
          <a:p>
            <a:pPr lvl="1">
              <a:buFont typeface="Courier New" pitchFamily="49" charset="0"/>
              <a:buChar char="o"/>
            </a:pPr>
            <a:r>
              <a:rPr lang="en-US" b="1" dirty="0" smtClean="0"/>
              <a:t>The Prologue to the Canterbury Tales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BIOGRAPHY OF THE POET (1)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Birth</a:t>
            </a:r>
            <a:r>
              <a:rPr lang="en-US" sz="2800" dirty="0" smtClean="0"/>
              <a:t>: London in 1340 c.</a:t>
            </a:r>
          </a:p>
          <a:p>
            <a:r>
              <a:rPr lang="en-US" sz="2800" b="1" dirty="0" smtClean="0"/>
              <a:t>Father</a:t>
            </a:r>
            <a:r>
              <a:rPr lang="en-US" sz="2800" dirty="0" smtClean="0"/>
              <a:t>: Vintner (wine merchant)</a:t>
            </a:r>
          </a:p>
          <a:p>
            <a:r>
              <a:rPr lang="en-US" sz="2800" b="1" dirty="0" smtClean="0"/>
              <a:t>French, Latin and Italian</a:t>
            </a:r>
          </a:p>
          <a:p>
            <a:r>
              <a:rPr lang="en-US" sz="2800" b="1" dirty="0" smtClean="0"/>
              <a:t>1357</a:t>
            </a:r>
            <a:r>
              <a:rPr lang="en-US" sz="2800" dirty="0" smtClean="0"/>
              <a:t>: Geoffrey joined service of Elizabeth</a:t>
            </a:r>
          </a:p>
          <a:p>
            <a:r>
              <a:rPr lang="en-US" sz="2800" b="1" dirty="0" smtClean="0"/>
              <a:t>1359</a:t>
            </a:r>
            <a:r>
              <a:rPr lang="en-US" sz="2800" dirty="0" smtClean="0"/>
              <a:t>: went to take part in war</a:t>
            </a:r>
          </a:p>
          <a:p>
            <a:r>
              <a:rPr lang="en-US" sz="2800" b="1" dirty="0" smtClean="0"/>
              <a:t>March 1360</a:t>
            </a:r>
            <a:r>
              <a:rPr lang="en-US" sz="2800" dirty="0" smtClean="0"/>
              <a:t>: taken as a prisoner</a:t>
            </a:r>
          </a:p>
          <a:p>
            <a:r>
              <a:rPr lang="en-US" sz="2800" dirty="0" smtClean="0"/>
              <a:t>The king paid £16 as ransom</a:t>
            </a:r>
          </a:p>
          <a:p>
            <a:r>
              <a:rPr lang="en-US" sz="2800" dirty="0" smtClean="0"/>
              <a:t>A year later he joined royal service</a:t>
            </a:r>
          </a:p>
          <a:p>
            <a:r>
              <a:rPr lang="en-US" sz="2800" b="1" dirty="0" smtClean="0"/>
              <a:t>1366</a:t>
            </a:r>
            <a:r>
              <a:rPr lang="en-US" sz="2800" dirty="0" smtClean="0"/>
              <a:t>: married Philippa, later became maid</a:t>
            </a:r>
          </a:p>
          <a:p>
            <a:r>
              <a:rPr lang="en-US" sz="2800" dirty="0" smtClean="0"/>
              <a:t>Sister to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wife of John of Gaunt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BIOGRAPHY OF THE POET (2)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Received Gaunt’s patronage</a:t>
            </a:r>
          </a:p>
          <a:p>
            <a:r>
              <a:rPr lang="en-US" sz="2800" dirty="0" smtClean="0"/>
              <a:t>Had two </a:t>
            </a:r>
            <a:r>
              <a:rPr lang="en-US" sz="2800" dirty="0" smtClean="0"/>
              <a:t>sons</a:t>
            </a:r>
            <a:endParaRPr lang="en-US" sz="2800" dirty="0" smtClean="0"/>
          </a:p>
          <a:p>
            <a:r>
              <a:rPr lang="en-US" sz="2800" b="1" dirty="0" smtClean="0"/>
              <a:t>1367</a:t>
            </a:r>
            <a:r>
              <a:rPr lang="en-US" sz="2800" dirty="0" smtClean="0"/>
              <a:t>: granted annuity for life</a:t>
            </a:r>
          </a:p>
          <a:p>
            <a:r>
              <a:rPr lang="en-US" sz="2800" b="1" dirty="0" smtClean="0"/>
              <a:t>1367-1378</a:t>
            </a:r>
            <a:r>
              <a:rPr lang="en-US" sz="2800" dirty="0" smtClean="0"/>
              <a:t>: Diplomatic and commercial missions abroad</a:t>
            </a:r>
          </a:p>
          <a:p>
            <a:r>
              <a:rPr lang="en-US" sz="2800" b="1" dirty="0" smtClean="0"/>
              <a:t>1368: </a:t>
            </a:r>
            <a:r>
              <a:rPr lang="en-US" sz="2800" dirty="0" smtClean="0"/>
              <a:t>became king’s esquire</a:t>
            </a:r>
          </a:p>
          <a:p>
            <a:r>
              <a:rPr lang="en-US" sz="2800" b="1" dirty="0" smtClean="0"/>
              <a:t>1369:</a:t>
            </a:r>
            <a:r>
              <a:rPr lang="en-US" sz="2800" dirty="0" smtClean="0"/>
              <a:t> The Book of the Duchesse</a:t>
            </a:r>
          </a:p>
          <a:p>
            <a:r>
              <a:rPr lang="en-US" sz="2800" dirty="0" smtClean="0"/>
              <a:t>1334 lines; </a:t>
            </a:r>
            <a:r>
              <a:rPr lang="en-US" sz="2800" dirty="0" err="1" smtClean="0"/>
              <a:t>octosyllabic</a:t>
            </a:r>
            <a:r>
              <a:rPr lang="en-US" sz="2800" dirty="0" smtClean="0"/>
              <a:t> couplets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BIOGRAPHY OF THE POET (3)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3000" b="1" dirty="0" smtClean="0"/>
              <a:t>1372-73: </a:t>
            </a:r>
            <a:r>
              <a:rPr lang="en-US" sz="3000" dirty="0" smtClean="0"/>
              <a:t>sent to Italy as an Ambassador</a:t>
            </a:r>
          </a:p>
          <a:p>
            <a:pPr algn="just"/>
            <a:r>
              <a:rPr lang="en-US" sz="3000" dirty="0" smtClean="0"/>
              <a:t>Met Petrarch, Boccaccio</a:t>
            </a:r>
          </a:p>
          <a:p>
            <a:pPr algn="just"/>
            <a:r>
              <a:rPr lang="en-US" sz="3000" dirty="0" smtClean="0"/>
              <a:t>Dante’s works inspired him to write in vulgar English</a:t>
            </a:r>
          </a:p>
          <a:p>
            <a:pPr algn="just"/>
            <a:r>
              <a:rPr lang="en-US" sz="3000" dirty="0" smtClean="0"/>
              <a:t> </a:t>
            </a:r>
            <a:r>
              <a:rPr lang="en-US" sz="3000" b="1" dirty="0" smtClean="0"/>
              <a:t>1374</a:t>
            </a:r>
            <a:r>
              <a:rPr lang="en-US" sz="3000" dirty="0" smtClean="0"/>
              <a:t>: Became controller of customs </a:t>
            </a:r>
          </a:p>
          <a:p>
            <a:pPr algn="just"/>
            <a:r>
              <a:rPr lang="en-US" sz="3000" b="1" dirty="0" smtClean="0"/>
              <a:t>1385</a:t>
            </a:r>
            <a:r>
              <a:rPr lang="en-US" sz="3000" dirty="0" smtClean="0"/>
              <a:t>: Lost his job &amp; rent free home</a:t>
            </a:r>
          </a:p>
          <a:p>
            <a:pPr algn="just"/>
            <a:r>
              <a:rPr lang="en-US" sz="3000" dirty="0" smtClean="0"/>
              <a:t>Moved to Kent; appointed as justice of peace </a:t>
            </a:r>
          </a:p>
          <a:p>
            <a:pPr algn="just"/>
            <a:r>
              <a:rPr lang="en-US" sz="3000" b="1" dirty="0" smtClean="0"/>
              <a:t>1385</a:t>
            </a:r>
            <a:r>
              <a:rPr lang="en-US" sz="3000" dirty="0" smtClean="0"/>
              <a:t>: Elected to the Parliament; representative of Kent </a:t>
            </a:r>
          </a:p>
          <a:p>
            <a:pPr algn="just"/>
            <a:r>
              <a:rPr lang="en-US" sz="3000" dirty="0" smtClean="0"/>
              <a:t>Period of great creativity</a:t>
            </a:r>
          </a:p>
          <a:p>
            <a:r>
              <a:rPr lang="en-US" dirty="0" smtClean="0"/>
              <a:t>Troilus and Cressida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BIOGRAPHY OF THE POET (4)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/>
              <a:t>1387</a:t>
            </a:r>
            <a:r>
              <a:rPr lang="en-US" sz="2800" dirty="0" smtClean="0"/>
              <a:t>: His wife died</a:t>
            </a:r>
          </a:p>
          <a:p>
            <a:pPr algn="just"/>
            <a:r>
              <a:rPr lang="en-US" sz="2800" b="1" dirty="0" smtClean="0"/>
              <a:t>1389</a:t>
            </a:r>
            <a:r>
              <a:rPr lang="en-US" sz="2800" dirty="0" smtClean="0"/>
              <a:t>: appointed clerk of king’s works</a:t>
            </a:r>
          </a:p>
          <a:p>
            <a:pPr algn="just"/>
            <a:r>
              <a:rPr lang="en-US" sz="2800" dirty="0" smtClean="0"/>
              <a:t>To upkeep and repair governmental buildings</a:t>
            </a:r>
          </a:p>
          <a:p>
            <a:pPr algn="just"/>
            <a:r>
              <a:rPr lang="en-US" sz="2800" dirty="0" smtClean="0"/>
              <a:t>Used to take money to give to laborers</a:t>
            </a:r>
          </a:p>
          <a:p>
            <a:pPr algn="just"/>
            <a:r>
              <a:rPr lang="en-US" sz="2800" b="1" dirty="0" smtClean="0"/>
              <a:t>1390</a:t>
            </a:r>
            <a:r>
              <a:rPr lang="en-US" sz="2800" dirty="0" smtClean="0"/>
              <a:t>: received royal gifts and pension</a:t>
            </a:r>
          </a:p>
          <a:p>
            <a:pPr algn="just"/>
            <a:r>
              <a:rPr lang="en-US" sz="2800" b="1" dirty="0" smtClean="0"/>
              <a:t>1399</a:t>
            </a:r>
            <a:r>
              <a:rPr lang="en-US" sz="2800" dirty="0" smtClean="0"/>
              <a:t>: His annuity was increased</a:t>
            </a:r>
          </a:p>
          <a:p>
            <a:pPr algn="just"/>
            <a:r>
              <a:rPr lang="en-US" sz="2800" dirty="0" smtClean="0"/>
              <a:t>Spent last year of his life in Greenwich</a:t>
            </a:r>
          </a:p>
          <a:p>
            <a:pPr algn="just"/>
            <a:r>
              <a:rPr lang="en-US" sz="2800" b="1" dirty="0" smtClean="0"/>
              <a:t>1400</a:t>
            </a:r>
            <a:r>
              <a:rPr lang="en-US" sz="2800" dirty="0" smtClean="0"/>
              <a:t>: Died in London.</a:t>
            </a:r>
          </a:p>
          <a:p>
            <a:pPr algn="just"/>
            <a:r>
              <a:rPr lang="en-US" sz="2800" dirty="0" smtClean="0"/>
              <a:t>Buried in Westminster Abbey in ‘</a:t>
            </a:r>
            <a:r>
              <a:rPr lang="en-US" sz="2800" b="1" dirty="0" smtClean="0"/>
              <a:t>poet’s corner</a:t>
            </a:r>
            <a:r>
              <a:rPr lang="en-US" sz="2800" dirty="0" smtClean="0"/>
              <a:t>’</a:t>
            </a:r>
          </a:p>
          <a:p>
            <a:pPr algn="just"/>
            <a:r>
              <a:rPr lang="en-US" sz="2800" b="1" dirty="0" smtClean="0"/>
              <a:t>1555</a:t>
            </a:r>
            <a:r>
              <a:rPr lang="en-US" sz="2800" dirty="0" smtClean="0"/>
              <a:t>: Monument was erected to him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SOURCES OF NARRATIVE INSPIRATION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Latin, French and Italian works</a:t>
            </a:r>
          </a:p>
          <a:p>
            <a:r>
              <a:rPr lang="en-US" dirty="0" smtClean="0"/>
              <a:t>Romance of the Rose by Guillaume de Loris</a:t>
            </a:r>
          </a:p>
          <a:p>
            <a:r>
              <a:rPr lang="en-US" dirty="0" smtClean="0"/>
              <a:t>Ovid’s poems</a:t>
            </a:r>
          </a:p>
          <a:p>
            <a:r>
              <a:rPr lang="en-US" dirty="0" smtClean="0"/>
              <a:t>Dante, Petrarch and Boccaccio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IMPORTANT WORKS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2800" dirty="0" smtClean="0"/>
              <a:t>The Book of the Duchess (1369)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Blanche, the Duchess of Lancaster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Based on French sources; Roman de la Rose by Guillaume de Machaut</a:t>
            </a:r>
          </a:p>
          <a:p>
            <a:r>
              <a:rPr lang="en-US" sz="2800" dirty="0" smtClean="0"/>
              <a:t>The House of Fame (1374-1385)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Ovid, Virgil, Dante</a:t>
            </a:r>
          </a:p>
          <a:p>
            <a:r>
              <a:rPr lang="en-US" sz="2800" dirty="0" smtClean="0"/>
              <a:t>Translated The Consolation of Philosophy by 	Boethius</a:t>
            </a:r>
          </a:p>
          <a:p>
            <a:r>
              <a:rPr lang="en-US" sz="2800" dirty="0" smtClean="0"/>
              <a:t>Parliament of Birds</a:t>
            </a:r>
          </a:p>
          <a:p>
            <a:r>
              <a:rPr lang="en-US" sz="2800" dirty="0" smtClean="0"/>
              <a:t>The Canterbury Tales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PERIODS OF INFLUENCE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French Period</a:t>
            </a:r>
          </a:p>
          <a:p>
            <a:r>
              <a:rPr lang="en-US" dirty="0" smtClean="0"/>
              <a:t>The Italian Period</a:t>
            </a:r>
          </a:p>
          <a:p>
            <a:r>
              <a:rPr lang="en-US" dirty="0" smtClean="0"/>
              <a:t>The English Period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FRENCH PERIOD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Romance of the Rose</a:t>
            </a:r>
          </a:p>
          <a:p>
            <a:r>
              <a:rPr lang="en-US" dirty="0" smtClean="0"/>
              <a:t>The Book of the Duchess</a:t>
            </a:r>
          </a:p>
          <a:p>
            <a:r>
              <a:rPr lang="en-US" dirty="0" smtClean="0"/>
              <a:t>Poems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The Complaint unto Pity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The complaint of Mars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Queen Anelida and The ABC</a:t>
            </a:r>
          </a:p>
          <a:p>
            <a:pPr lvl="1">
              <a:buFont typeface="Courier New" pitchFamily="49" charset="0"/>
              <a:buChar char="o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ITALIAN PERIOD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Parliament of Fowls</a:t>
            </a:r>
          </a:p>
          <a:p>
            <a:r>
              <a:rPr lang="en-US" dirty="0" smtClean="0"/>
              <a:t>Troilus and Creseyde</a:t>
            </a:r>
          </a:p>
          <a:p>
            <a:r>
              <a:rPr lang="en-US" dirty="0" smtClean="0"/>
              <a:t>The House of Fame</a:t>
            </a:r>
          </a:p>
          <a:p>
            <a:r>
              <a:rPr lang="en-US" dirty="0" smtClean="0"/>
              <a:t>Palamon and Arcite </a:t>
            </a:r>
          </a:p>
          <a:p>
            <a:r>
              <a:rPr lang="en-US" dirty="0" smtClean="0"/>
              <a:t>The Legend of Good Women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b="1" dirty="0" smtClean="0"/>
              <a:t>ITALIAN WRITERS</a:t>
            </a:r>
          </a:p>
          <a:p>
            <a:r>
              <a:rPr lang="en-US" dirty="0" smtClean="0"/>
              <a:t>Dante: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n-US" sz="2800" dirty="0" smtClean="0"/>
              <a:t>The Divine Comedy</a:t>
            </a:r>
          </a:p>
          <a:p>
            <a:r>
              <a:rPr lang="en-US" dirty="0" smtClean="0"/>
              <a:t>Boccaccio: 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The Decameron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Petrarch</a:t>
            </a:r>
          </a:p>
          <a:p>
            <a:pPr lvl="1">
              <a:buNone/>
            </a:pPr>
            <a:r>
              <a:rPr lang="en-US" sz="2800" dirty="0" smtClean="0"/>
              <a:t>Lyric Poet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ENGLISH PERIOD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Minor Poems</a:t>
            </a:r>
          </a:p>
          <a:p>
            <a:r>
              <a:rPr lang="en-US" dirty="0" smtClean="0"/>
              <a:t>The Canterbury Tales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 Collection of Tales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prstClr val="black"/>
                </a:solidFill>
              </a:rPr>
              <a:t>Original Plan: 120 stories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prstClr val="black"/>
                </a:solidFill>
              </a:rPr>
              <a:t>Contain 24 stories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prstClr val="black"/>
                </a:solidFill>
              </a:rPr>
              <a:t>2 are unfinished</a:t>
            </a:r>
          </a:p>
          <a:p>
            <a:pPr lvl="1">
              <a:buFont typeface="Courier New" pitchFamily="49" charset="0"/>
              <a:buChar char="o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CHAUCER’S LANGUAGE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Over 600 Years Old</a:t>
            </a:r>
          </a:p>
          <a:p>
            <a:r>
              <a:rPr lang="en-US" sz="2800" dirty="0" smtClean="0"/>
              <a:t>Changes in meaning, spelling, vocabulary etc.</a:t>
            </a:r>
          </a:p>
          <a:p>
            <a:r>
              <a:rPr lang="en-US" sz="2800" dirty="0" smtClean="0"/>
              <a:t>Usually modern text is available for comprehension</a:t>
            </a:r>
          </a:p>
          <a:p>
            <a:r>
              <a:rPr lang="en-US" sz="2800" dirty="0" smtClean="0"/>
              <a:t>Availability of glosses</a:t>
            </a:r>
          </a:p>
          <a:p>
            <a:r>
              <a:rPr lang="en-US" sz="2800" dirty="0" smtClean="0"/>
              <a:t>These become unnecessary gradually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THE PROLOGUE TO THE CANTERBURY TALES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r>
              <a:rPr lang="en-US" sz="2800" dirty="0" smtClean="0"/>
              <a:t>Framework                  Pilgrimage</a:t>
            </a:r>
          </a:p>
          <a:p>
            <a:r>
              <a:rPr lang="en-US" sz="2800" dirty="0" smtClean="0"/>
              <a:t>Diverse assembly of narrators </a:t>
            </a:r>
          </a:p>
          <a:p>
            <a:r>
              <a:rPr lang="en-US" sz="2800" dirty="0" smtClean="0"/>
              <a:t>Rhyming verse written in Middle English</a:t>
            </a:r>
          </a:p>
          <a:p>
            <a:r>
              <a:rPr lang="en-US" sz="2800" dirty="0" smtClean="0"/>
              <a:t>Collection of stories narrated by 3o pilgrims</a:t>
            </a:r>
          </a:p>
          <a:p>
            <a:r>
              <a:rPr lang="en-US" sz="2800" dirty="0" smtClean="0"/>
              <a:t>The shrine of Thomas à Becket</a:t>
            </a:r>
          </a:p>
          <a:p>
            <a:r>
              <a:rPr lang="en-US" sz="2800" dirty="0" smtClean="0"/>
              <a:t>Each will tell 4 stories</a:t>
            </a:r>
          </a:p>
          <a:p>
            <a:r>
              <a:rPr lang="en-US" sz="2800" dirty="0" smtClean="0"/>
              <a:t>Plan of 120 stories</a:t>
            </a:r>
          </a:p>
          <a:p>
            <a:endParaRPr lang="en-US" sz="2800" dirty="0" smtClean="0"/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19400" y="1524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HEROIC COUPLET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85000" lnSpcReduction="10000"/>
          </a:bodyPr>
          <a:lstStyle/>
          <a:p>
            <a:r>
              <a:rPr lang="en-US" sz="3000" dirty="0" smtClean="0"/>
              <a:t>A pair of rhyming lines written in Iambic Pentameter</a:t>
            </a:r>
          </a:p>
          <a:p>
            <a:r>
              <a:rPr lang="en-US" sz="3000" dirty="0" smtClean="0"/>
              <a:t>Groups of syllables are called ‘feet’</a:t>
            </a:r>
          </a:p>
          <a:p>
            <a:r>
              <a:rPr lang="en-US" sz="3000" dirty="0" smtClean="0"/>
              <a:t>Pentameter               Five feet</a:t>
            </a:r>
          </a:p>
          <a:p>
            <a:r>
              <a:rPr lang="en-US" sz="3000" dirty="0" smtClean="0"/>
              <a:t>‘Iambic’ refers to the foot used</a:t>
            </a:r>
          </a:p>
          <a:p>
            <a:r>
              <a:rPr lang="en-US" sz="3000" dirty="0" smtClean="0"/>
              <a:t>An unstressed syllable followed by a stressed syllable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b="1" dirty="0" smtClean="0"/>
              <a:t>‘a verse having five accents with the lines rhyming in pairs’ </a:t>
            </a:r>
          </a:p>
          <a:p>
            <a:pPr>
              <a:buNone/>
            </a:pPr>
            <a:r>
              <a:rPr lang="en-US" sz="3000" dirty="0" smtClean="0"/>
              <a:t>	Befell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that, in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that sea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son on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a day,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</a:p>
          <a:p>
            <a:pPr>
              <a:buNone/>
            </a:pPr>
            <a:r>
              <a:rPr lang="en-US" sz="3000" dirty="0" smtClean="0"/>
              <a:t>	In south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work at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the Ta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bard as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I lay,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	at night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was come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into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that hos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telry</a:t>
            </a:r>
            <a:r>
              <a:rPr lang="en-US" sz="3000" dirty="0" smtClean="0">
                <a:solidFill>
                  <a:srgbClr val="FF0000"/>
                </a:solidFill>
              </a:rPr>
              <a:t> ∣</a:t>
            </a: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	well nine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and twen </a:t>
            </a:r>
            <a:r>
              <a:rPr lang="en-US" sz="3000" dirty="0" smtClean="0">
                <a:solidFill>
                  <a:srgbClr val="FF0000"/>
                </a:solidFill>
              </a:rPr>
              <a:t>∣ </a:t>
            </a:r>
            <a:r>
              <a:rPr lang="en-US" sz="3000" dirty="0" smtClean="0"/>
              <a:t>ty in </a:t>
            </a:r>
            <a:r>
              <a:rPr lang="en-US" sz="3000" dirty="0" smtClean="0">
                <a:solidFill>
                  <a:srgbClr val="FF0000"/>
                </a:solidFill>
              </a:rPr>
              <a:t>∣ </a:t>
            </a:r>
            <a:r>
              <a:rPr lang="en-US" sz="3000" dirty="0" smtClean="0"/>
              <a:t>a com </a:t>
            </a:r>
            <a:r>
              <a:rPr lang="en-US" sz="3000" dirty="0" smtClean="0">
                <a:solidFill>
                  <a:srgbClr val="FF0000"/>
                </a:solidFill>
              </a:rPr>
              <a:t>∣</a:t>
            </a:r>
            <a:r>
              <a:rPr lang="en-US" sz="3000" dirty="0" smtClean="0"/>
              <a:t> pany</a:t>
            </a:r>
            <a:r>
              <a:rPr lang="en-US" dirty="0" smtClean="0">
                <a:solidFill>
                  <a:srgbClr val="FF0000"/>
                </a:solidFill>
              </a:rPr>
              <a:t> ∣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667000" y="2209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CHAUCER AS A REPRESENTATIVE POET </a:t>
            </a:r>
            <a:br>
              <a:rPr lang="en-US" sz="3200" b="1" dirty="0" smtClean="0"/>
            </a:br>
            <a:r>
              <a:rPr lang="en-US" sz="3200" b="1" dirty="0" smtClean="0"/>
              <a:t>OF 14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CENTURY</a:t>
            </a:r>
            <a:endParaRPr lang="en-US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endParaRPr lang="en-US" sz="2800" b="1" dirty="0" smtClean="0"/>
          </a:p>
          <a:p>
            <a:r>
              <a:rPr lang="en-US" sz="2800" b="1" dirty="0" smtClean="0"/>
              <a:t>The </a:t>
            </a:r>
            <a:r>
              <a:rPr lang="en-US" sz="2800" b="1" dirty="0" smtClean="0"/>
              <a:t>Canterbury Tales</a:t>
            </a:r>
          </a:p>
          <a:p>
            <a:r>
              <a:rPr lang="en-US" sz="2800" dirty="0" smtClean="0"/>
              <a:t>Representative work</a:t>
            </a:r>
          </a:p>
          <a:p>
            <a:r>
              <a:rPr lang="en-US" sz="2800" dirty="0" smtClean="0"/>
              <a:t>Brought Literature Closer to Life</a:t>
            </a:r>
          </a:p>
          <a:p>
            <a:r>
              <a:rPr lang="en-US" sz="2800" dirty="0" smtClean="0"/>
              <a:t>Presents all the </a:t>
            </a:r>
            <a:r>
              <a:rPr lang="en-US" sz="2800" dirty="0" smtClean="0"/>
              <a:t>stratum </a:t>
            </a:r>
            <a:r>
              <a:rPr lang="en-US" sz="2800" dirty="0" smtClean="0"/>
              <a:t>of society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Feudal class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Religious class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Social class</a:t>
            </a:r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CHAUCER AS A MODEL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Styles and techniques</a:t>
            </a:r>
          </a:p>
          <a:p>
            <a:endParaRPr lang="en-US" dirty="0" smtClean="0"/>
          </a:p>
          <a:p>
            <a:r>
              <a:rPr lang="en-US" dirty="0" smtClean="0"/>
              <a:t>Shakespeare</a:t>
            </a:r>
          </a:p>
          <a:p>
            <a:r>
              <a:rPr lang="en-US" dirty="0" smtClean="0"/>
              <a:t>John Dryden </a:t>
            </a:r>
          </a:p>
          <a:p>
            <a:r>
              <a:rPr lang="en-US" dirty="0" smtClean="0"/>
              <a:t>Alexander Pope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 OF LECTURE 2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Background</a:t>
            </a:r>
          </a:p>
          <a:p>
            <a:r>
              <a:rPr lang="en-US" sz="2800" dirty="0" smtClean="0"/>
              <a:t>Introduction to 14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</a:t>
            </a:r>
          </a:p>
          <a:p>
            <a:r>
              <a:rPr lang="en-US" sz="2800" dirty="0" smtClean="0"/>
              <a:t>Important writers of 14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</a:t>
            </a:r>
          </a:p>
          <a:p>
            <a:r>
              <a:rPr lang="en-US" sz="2800" dirty="0" smtClean="0"/>
              <a:t>Biography of G. Chaucer</a:t>
            </a:r>
          </a:p>
          <a:p>
            <a:r>
              <a:rPr lang="en-US" sz="2800" dirty="0" smtClean="0"/>
              <a:t>Works &amp; Three Periods of Influence</a:t>
            </a:r>
          </a:p>
          <a:p>
            <a:r>
              <a:rPr lang="en-US" sz="2800" dirty="0" smtClean="0"/>
              <a:t>Chaucer’s Language</a:t>
            </a:r>
          </a:p>
          <a:p>
            <a:r>
              <a:rPr lang="en-US" sz="2800" dirty="0" smtClean="0"/>
              <a:t>Introduction to The Prologue to the Canterbury Tales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u="sng" dirty="0" smtClean="0">
                <a:hlinkClick r:id="rId2"/>
              </a:rPr>
              <a:t>www.Cliffnotes.com</a:t>
            </a:r>
          </a:p>
          <a:p>
            <a:r>
              <a:rPr lang="en-US" sz="2000" u="sng" dirty="0" smtClean="0">
                <a:hlinkClick r:id="rId2"/>
              </a:rPr>
              <a:t>www.Sparknotes.com</a:t>
            </a:r>
          </a:p>
          <a:p>
            <a:r>
              <a:rPr lang="en-US" sz="2000" u="sng" dirty="0" smtClean="0">
                <a:hlinkClick r:id="rId2"/>
              </a:rPr>
              <a:t>A Quintessence of English Poetry, Dr </a:t>
            </a:r>
            <a:r>
              <a:rPr lang="en-US" sz="2000" u="sng" dirty="0" err="1" smtClean="0">
                <a:hlinkClick r:id="rId2"/>
              </a:rPr>
              <a:t>Rubina</a:t>
            </a:r>
            <a:r>
              <a:rPr lang="en-US" sz="2000" u="sng" dirty="0" smtClean="0">
                <a:hlinkClick r:id="rId2"/>
              </a:rPr>
              <a:t> </a:t>
            </a:r>
            <a:r>
              <a:rPr lang="en-US" sz="2000" u="sng" dirty="0" err="1" smtClean="0">
                <a:hlinkClick r:id="rId2"/>
              </a:rPr>
              <a:t>Kamran</a:t>
            </a:r>
            <a:r>
              <a:rPr lang="en-US" sz="2000" u="sng" dirty="0" smtClean="0">
                <a:hlinkClick r:id="rId2"/>
              </a:rPr>
              <a:t>, </a:t>
            </a:r>
            <a:r>
              <a:rPr lang="en-US" sz="2000" u="sng" dirty="0" err="1" smtClean="0">
                <a:hlinkClick r:id="rId2"/>
              </a:rPr>
              <a:t>Farrukh</a:t>
            </a:r>
            <a:r>
              <a:rPr lang="en-US" sz="2000" u="sng" dirty="0" smtClean="0">
                <a:hlinkClick r:id="rId2"/>
              </a:rPr>
              <a:t> </a:t>
            </a:r>
            <a:r>
              <a:rPr lang="en-US" sz="2000" u="sng" dirty="0" err="1" smtClean="0">
                <a:hlinkClick r:id="rId2"/>
              </a:rPr>
              <a:t>Zad</a:t>
            </a:r>
            <a:r>
              <a:rPr lang="en-US" sz="2000" u="sng" dirty="0" smtClean="0">
                <a:hlinkClick r:id="rId2"/>
              </a:rPr>
              <a:t>. NUML, Islamabad.</a:t>
            </a:r>
          </a:p>
          <a:p>
            <a:r>
              <a:rPr lang="en-US" sz="2000" u="sng" dirty="0" smtClean="0">
                <a:hlinkClick r:id="rId2"/>
              </a:rPr>
              <a:t>http://www.bbc.co.uk/history/historic_figures/chaucer_geoffrey.shtml</a:t>
            </a:r>
            <a:endParaRPr lang="en-US" sz="2000" dirty="0" smtClean="0"/>
          </a:p>
          <a:p>
            <a:r>
              <a:rPr lang="en-US" sz="2000" i="1" dirty="0" smtClean="0"/>
              <a:t>www2.ivcc.edu/rambo/Chaucer_</a:t>
            </a:r>
            <a:r>
              <a:rPr lang="en-US" sz="2000" b="1" i="1" dirty="0" smtClean="0"/>
              <a:t>Canterbury</a:t>
            </a:r>
            <a:r>
              <a:rPr lang="en-US" sz="2000" i="1" dirty="0" smtClean="0"/>
              <a:t>_</a:t>
            </a:r>
            <a:r>
              <a:rPr lang="en-US" sz="2000" b="1" i="1" dirty="0" smtClean="0"/>
              <a:t>Prologue</a:t>
            </a:r>
            <a:r>
              <a:rPr lang="en-US" sz="2000" i="1" dirty="0" smtClean="0"/>
              <a:t>.</a:t>
            </a:r>
            <a:r>
              <a:rPr lang="en-US" sz="2000" b="1" i="1" dirty="0" smtClean="0"/>
              <a:t>ppt</a:t>
            </a:r>
          </a:p>
          <a:p>
            <a:pPr>
              <a:buNone/>
            </a:pP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986</Words>
  <Application>Microsoft Office PowerPoint</Application>
  <PresentationFormat>On-screen Show (4:3)</PresentationFormat>
  <Paragraphs>256</Paragraphs>
  <Slides>32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POETRY-1 (ENG403)</vt:lpstr>
      <vt:lpstr>REVIEW OF LECTURE 1</vt:lpstr>
      <vt:lpstr>REVIEW OF LECTURE 1</vt:lpstr>
      <vt:lpstr>REVIEW OF LECTURE 1</vt:lpstr>
      <vt:lpstr>REVIEW OF LECTURE 1</vt:lpstr>
      <vt:lpstr>REVIEW OF LECTURE 1</vt:lpstr>
      <vt:lpstr>REVIEW OF LECTURE 1</vt:lpstr>
      <vt:lpstr>INTRODUCTION TO 14th CENTURY</vt:lpstr>
      <vt:lpstr>INTRODUCTION TO 14th CENTURY</vt:lpstr>
      <vt:lpstr>INTRODUCTION TO 14th CENTURY</vt:lpstr>
      <vt:lpstr>INTRODUCTION TO 14th CENTURY</vt:lpstr>
      <vt:lpstr>INTRODUCTION TO 14th CENTURY</vt:lpstr>
      <vt:lpstr>INTRODUCTION TO 14th CENTURY</vt:lpstr>
      <vt:lpstr>NOTABLE WRITERS OF THE AGE </vt:lpstr>
      <vt:lpstr>GEOFFREY CHAUCER</vt:lpstr>
      <vt:lpstr>BIOGRAPHY OF THE POET (1)</vt:lpstr>
      <vt:lpstr>BIOGRAPHY OF THE POET (2)</vt:lpstr>
      <vt:lpstr>BIOGRAPHY OF THE POET (3)</vt:lpstr>
      <vt:lpstr>BIOGRAPHY OF THE POET (4)</vt:lpstr>
      <vt:lpstr>SOURCES OF NARRATIVE INSPIRATION </vt:lpstr>
      <vt:lpstr>IMPORTANT WORKS</vt:lpstr>
      <vt:lpstr>PERIODS OF INFLUENCE</vt:lpstr>
      <vt:lpstr>THE FRENCH PERIOD</vt:lpstr>
      <vt:lpstr>THE ITALIAN PERIOD</vt:lpstr>
      <vt:lpstr>THE ENGLISH PERIOD</vt:lpstr>
      <vt:lpstr>CHAUCER’S LANGUAGE</vt:lpstr>
      <vt:lpstr>THE PROLOGUE TO THE CANTERBURY TALES</vt:lpstr>
      <vt:lpstr>HEROIC COUPLET</vt:lpstr>
      <vt:lpstr>CHAUCER AS A REPRESENTATIVE POET  OF 14TH CENTURY</vt:lpstr>
      <vt:lpstr>CHAUCER AS A MODEL</vt:lpstr>
      <vt:lpstr>RECAP OF LECTURE 2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AHMAD</dc:creator>
  <cp:lastModifiedBy>NTS</cp:lastModifiedBy>
  <cp:revision>71</cp:revision>
  <dcterms:created xsi:type="dcterms:W3CDTF">2012-12-30T15:26:56Z</dcterms:created>
  <dcterms:modified xsi:type="dcterms:W3CDTF">2013-01-01T05:35:41Z</dcterms:modified>
</cp:coreProperties>
</file>