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42"/>
  </p:notesMasterIdLst>
  <p:sldIdLst>
    <p:sldId id="353" r:id="rId2"/>
    <p:sldId id="367" r:id="rId3"/>
    <p:sldId id="296" r:id="rId4"/>
    <p:sldId id="354" r:id="rId5"/>
    <p:sldId id="301" r:id="rId6"/>
    <p:sldId id="297" r:id="rId7"/>
    <p:sldId id="299" r:id="rId8"/>
    <p:sldId id="300" r:id="rId9"/>
    <p:sldId id="302" r:id="rId10"/>
    <p:sldId id="337" r:id="rId11"/>
    <p:sldId id="325" r:id="rId12"/>
    <p:sldId id="328" r:id="rId13"/>
    <p:sldId id="333" r:id="rId14"/>
    <p:sldId id="334" r:id="rId15"/>
    <p:sldId id="335" r:id="rId16"/>
    <p:sldId id="326" r:id="rId17"/>
    <p:sldId id="327" r:id="rId18"/>
    <p:sldId id="329" r:id="rId19"/>
    <p:sldId id="355" r:id="rId20"/>
    <p:sldId id="356" r:id="rId21"/>
    <p:sldId id="357" r:id="rId22"/>
    <p:sldId id="358" r:id="rId23"/>
    <p:sldId id="359" r:id="rId24"/>
    <p:sldId id="360" r:id="rId25"/>
    <p:sldId id="338" r:id="rId26"/>
    <p:sldId id="330" r:id="rId27"/>
    <p:sldId id="340" r:id="rId28"/>
    <p:sldId id="349" r:id="rId29"/>
    <p:sldId id="341" r:id="rId30"/>
    <p:sldId id="342" r:id="rId31"/>
    <p:sldId id="343" r:id="rId32"/>
    <p:sldId id="345" r:id="rId33"/>
    <p:sldId id="361" r:id="rId34"/>
    <p:sldId id="362" r:id="rId35"/>
    <p:sldId id="363" r:id="rId36"/>
    <p:sldId id="344" r:id="rId37"/>
    <p:sldId id="364" r:id="rId38"/>
    <p:sldId id="365" r:id="rId39"/>
    <p:sldId id="366" r:id="rId40"/>
    <p:sldId id="352"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4705CB"/>
    <a:srgbClr val="BC8600"/>
    <a:srgbClr val="2E0000"/>
    <a:srgbClr val="DE360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66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942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9C94C75C-3E61-478A-AB0F-D9FE922A27D4}" type="datetimeFigureOut">
              <a:rPr lang="en-US"/>
              <a:pPr/>
              <a:t>1/6/2013</a:t>
            </a:fld>
            <a:endParaRPr lang="en-US"/>
          </a:p>
        </p:txBody>
      </p:sp>
      <p:sp>
        <p:nvSpPr>
          <p:cNvPr id="942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942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42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942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6F4FAD2-D989-481A-8BC5-718A011922B6}"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6F4FAD2-D989-481A-8BC5-718A011922B6}"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2D6F6173-AEBD-404B-8531-5DA718C31CB0}" type="datetime1">
              <a:rPr lang="en-US" smtClean="0"/>
              <a:pPr>
                <a:defRPr/>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90588B30-F12D-4945-8057-2BD16131C555}"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42A622B-1E92-4ABD-946C-136B9687B19A}" type="datetime1">
              <a:rPr lang="en-US" smtClean="0"/>
              <a:pPr>
                <a:defRPr/>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B184DD20-7FA9-4928-BE55-7469C3175217}"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9C09417E-BC0E-4A25-B86A-3578CF523CCC}" type="datetime1">
              <a:rPr lang="en-US" smtClean="0"/>
              <a:pPr>
                <a:defRPr/>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A254ECC3-5E0F-4249-A24A-C9FDEB8F844C}"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81BA5580-8458-458B-BCA8-BA150C7AEAAA}" type="datetime1">
              <a:rPr lang="en-US" smtClean="0"/>
              <a:pPr>
                <a:defRPr/>
              </a:pPr>
              <a:t>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65F9F684-EF75-4969-87ED-265914B94381}"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F245A18D-3489-431C-9FBA-0F60162F0A5F}" type="datetime1">
              <a:rPr lang="en-US" smtClean="0"/>
              <a:pPr>
                <a:defRPr/>
              </a:pPr>
              <a:t>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a:defRPr/>
            </a:pPr>
            <a:fld id="{E5D783AF-74BA-4DCF-A830-79CA0398A8AB}"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C4C60DA7-2AED-4A32-B2D2-0ABC18903161}" type="datetime1">
              <a:rPr lang="en-US" smtClean="0"/>
              <a:pPr>
                <a:defRPr/>
              </a:pPr>
              <a:t>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0E364D46-F270-45AF-8152-C1A150954F73}"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B335710-DE6B-4C58-8B0D-2E415AE60D97}" type="datetime1">
              <a:rPr lang="en-US" smtClean="0"/>
              <a:pPr>
                <a:defRPr/>
              </a:pPr>
              <a:t>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9D8E832-5C16-4648-ABD0-41AA3404DAFC}"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00CAFA20-445C-49A0-BEE1-2820E1D26A87}" type="datetime1">
              <a:rPr lang="en-US" smtClean="0"/>
              <a:pPr>
                <a:defRPr/>
              </a:pPr>
              <a:t>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A7E6F7D3-E520-4DE0-9CD3-E3BFD4E6A9C2}"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DBF7C8A2-E550-4E77-A845-371AEFE4BB92}" type="datetime1">
              <a:rPr lang="en-US" smtClean="0"/>
              <a:pPr>
                <a:defRPr/>
              </a:pPr>
              <a:t>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147CACFC-1CD9-463C-9A34-5C17EFA0A303}"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DB3C4B1D-1B62-49BC-AD18-8068689A8A24}" type="datetime1">
              <a:rPr lang="en-US" smtClean="0"/>
              <a:pPr>
                <a:defRPr/>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DF490CEA-DFEB-4B02-BDDD-AFFD0DB6D3D2}"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5F37704-B86D-4531-B60F-552AF216D085}" type="datetime1">
              <a:rPr lang="en-US" smtClean="0"/>
              <a:pPr>
                <a:defRPr/>
              </a:pPr>
              <a:t>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E73DC620-7C59-4A84-B808-7C1F1CD2B41D}"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8EFD4A1-88C1-4108-B289-6CA291E77F8E}" type="datetime1">
              <a:rPr lang="en-US" smtClean="0"/>
              <a:pPr>
                <a:defRPr/>
              </a:pPr>
              <a:t>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DD2F3DA1-B0CD-4EC3-960E-A401B645A3C6}"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ctr">
              <a:buNone/>
            </a:pPr>
            <a:endParaRPr lang="en-US" b="1" dirty="0" smtClean="0"/>
          </a:p>
          <a:p>
            <a:pPr algn="ctr">
              <a:buNone/>
            </a:pPr>
            <a:r>
              <a:rPr lang="en-US" sz="4000" b="1" dirty="0" smtClean="0"/>
              <a:t>THE RENAISANCE PERIOD</a:t>
            </a:r>
          </a:p>
          <a:p>
            <a:pPr algn="ctr">
              <a:buNone/>
            </a:pPr>
            <a:r>
              <a:rPr lang="en-US" sz="4000" b="1" dirty="0" smtClean="0"/>
              <a:t>(1500-1600)</a:t>
            </a:r>
          </a:p>
          <a:p>
            <a:pPr algn="ctr">
              <a:buNone/>
            </a:pPr>
            <a:r>
              <a:rPr lang="en-US" sz="4000" b="1" dirty="0" smtClean="0"/>
              <a:t>LECTURE 7</a:t>
            </a:r>
          </a:p>
          <a:p>
            <a:pPr algn="ctr">
              <a:buNone/>
            </a:pPr>
            <a:endParaRPr lang="en-US" b="1" dirty="0" smtClean="0"/>
          </a:p>
          <a:p>
            <a:pPr algn="ctr">
              <a:buNone/>
            </a:pPr>
            <a:r>
              <a:rPr lang="en-US" sz="1800" b="1" dirty="0" smtClean="0"/>
              <a:t>HISTORY OF ENGLISH LITERATURE</a:t>
            </a:r>
          </a:p>
          <a:p>
            <a:pPr algn="ctr">
              <a:buNone/>
            </a:pPr>
            <a:endParaRPr lang="en-US" sz="1800" b="1" dirty="0" smtClean="0"/>
          </a:p>
          <a:p>
            <a:pPr algn="ctr">
              <a:buNone/>
            </a:pPr>
            <a:r>
              <a:rPr lang="en-US" sz="1800" b="1" dirty="0" smtClean="0"/>
              <a:t>Virtual COMSATS Islamabad</a:t>
            </a:r>
          </a:p>
          <a:p>
            <a:pPr algn="ctr">
              <a:buNone/>
            </a:pPr>
            <a:endParaRPr lang="en-US" b="1" dirty="0"/>
          </a:p>
        </p:txBody>
      </p:sp>
      <p:sp>
        <p:nvSpPr>
          <p:cNvPr id="4" name="Slide Number Placeholder 3"/>
          <p:cNvSpPr>
            <a:spLocks noGrp="1"/>
          </p:cNvSpPr>
          <p:nvPr>
            <p:ph type="sldNum" sz="quarter" idx="12"/>
          </p:nvPr>
        </p:nvSpPr>
        <p:spPr/>
        <p:txBody>
          <a:bodyPr/>
          <a:lstStyle/>
          <a:p>
            <a:pPr>
              <a:defRPr/>
            </a:pPr>
            <a:fld id="{B184DD20-7FA9-4928-BE55-7469C3175217}"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the Lecture</a:t>
            </a:r>
            <a:endParaRPr lang="en-US" dirty="0"/>
          </a:p>
        </p:txBody>
      </p:sp>
      <p:sp>
        <p:nvSpPr>
          <p:cNvPr id="3" name="Content Placeholder 2"/>
          <p:cNvSpPr>
            <a:spLocks noGrp="1"/>
          </p:cNvSpPr>
          <p:nvPr>
            <p:ph idx="1"/>
          </p:nvPr>
        </p:nvSpPr>
        <p:spPr/>
        <p:txBody>
          <a:bodyPr/>
          <a:lstStyle/>
          <a:p>
            <a:r>
              <a:rPr lang="en-GB" dirty="0" smtClean="0"/>
              <a:t>Elizabethan Period</a:t>
            </a:r>
          </a:p>
          <a:p>
            <a:r>
              <a:rPr lang="en-US" sz="2800" dirty="0" smtClean="0"/>
              <a:t>Situation in England</a:t>
            </a:r>
          </a:p>
          <a:p>
            <a:r>
              <a:rPr lang="en-US" sz="2800" dirty="0" smtClean="0"/>
              <a:t>Renaissance and Humanism</a:t>
            </a:r>
          </a:p>
          <a:p>
            <a:r>
              <a:rPr lang="en-US" sz="2800" dirty="0" smtClean="0"/>
              <a:t>Literature in this period</a:t>
            </a:r>
          </a:p>
          <a:p>
            <a:r>
              <a:rPr lang="en-US" sz="2800" dirty="0" smtClean="0"/>
              <a:t>Poetry</a:t>
            </a:r>
          </a:p>
          <a:p>
            <a:r>
              <a:rPr lang="en-US" sz="2800" dirty="0" smtClean="0"/>
              <a:t>Drama</a:t>
            </a:r>
          </a:p>
          <a:p>
            <a:r>
              <a:rPr lang="en-US" sz="2800" dirty="0" smtClean="0"/>
              <a:t>Prose</a:t>
            </a:r>
          </a:p>
          <a:p>
            <a:r>
              <a:rPr lang="en-US" sz="2800" dirty="0" smtClean="0"/>
              <a:t>Summary</a:t>
            </a:r>
            <a:endParaRPr lang="en-GB" dirty="0" smtClean="0"/>
          </a:p>
          <a:p>
            <a:endParaRPr lang="en-US" dirty="0"/>
          </a:p>
        </p:txBody>
      </p:sp>
      <p:sp>
        <p:nvSpPr>
          <p:cNvPr id="4" name="Slide Number Placeholder 3"/>
          <p:cNvSpPr>
            <a:spLocks noGrp="1"/>
          </p:cNvSpPr>
          <p:nvPr>
            <p:ph type="sldNum" sz="quarter" idx="12"/>
          </p:nvPr>
        </p:nvSpPr>
        <p:spPr/>
        <p:txBody>
          <a:bodyPr/>
          <a:lstStyle/>
          <a:p>
            <a:pPr>
              <a:defRPr/>
            </a:pPr>
            <a:fld id="{B184DD20-7FA9-4928-BE55-7469C3175217}"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p:cNvSpPr>
          <p:nvPr>
            <p:ph type="title"/>
          </p:nvPr>
        </p:nvSpPr>
        <p:spPr>
          <a:xfrm>
            <a:off x="457200" y="381000"/>
            <a:ext cx="8229600" cy="1143000"/>
          </a:xfrm>
          <a:solidFill>
            <a:schemeClr val="tx2"/>
          </a:solidFill>
        </p:spPr>
        <p:txBody>
          <a:bodyPr>
            <a:normAutofit fontScale="90000"/>
          </a:bodyPr>
          <a:lstStyle/>
          <a:p>
            <a:r>
              <a:rPr lang="en-US" dirty="0" smtClean="0">
                <a:solidFill>
                  <a:srgbClr val="DE3608"/>
                </a:solidFill>
              </a:rPr>
              <a:t/>
            </a:r>
            <a:br>
              <a:rPr lang="en-US" dirty="0" smtClean="0">
                <a:solidFill>
                  <a:srgbClr val="DE3608"/>
                </a:solidFill>
              </a:rPr>
            </a:br>
            <a:r>
              <a:rPr lang="en-US" sz="4000" dirty="0" smtClean="0">
                <a:solidFill>
                  <a:srgbClr val="DE3608"/>
                </a:solidFill>
              </a:rPr>
              <a:t>THE RENAISSANCE PERIOD (1500-1600)</a:t>
            </a:r>
            <a:endParaRPr lang="en-US" dirty="0" smtClean="0">
              <a:solidFill>
                <a:srgbClr val="DE3608"/>
              </a:solidFill>
            </a:endParaRPr>
          </a:p>
        </p:txBody>
      </p:sp>
      <p:sp>
        <p:nvSpPr>
          <p:cNvPr id="14338" name="Rectangle 3"/>
          <p:cNvSpPr>
            <a:spLocks noGrp="1"/>
          </p:cNvSpPr>
          <p:nvPr>
            <p:ph idx="1"/>
          </p:nvPr>
        </p:nvSpPr>
        <p:spPr/>
        <p:txBody>
          <a:bodyPr/>
          <a:lstStyle/>
          <a:p>
            <a:pPr>
              <a:buFont typeface="Wingdings 2" pitchFamily="18" charset="2"/>
              <a:buNone/>
            </a:pPr>
            <a:r>
              <a:rPr lang="en-US" sz="3200" b="1" dirty="0" smtClean="0">
                <a:solidFill>
                  <a:schemeClr val="folHlink"/>
                </a:solidFill>
              </a:rPr>
              <a:t>Introduction</a:t>
            </a:r>
          </a:p>
          <a:p>
            <a:r>
              <a:rPr lang="en-GB" dirty="0" smtClean="0"/>
              <a:t>Elizabethan Period </a:t>
            </a:r>
          </a:p>
          <a:p>
            <a:r>
              <a:rPr lang="en-GB" dirty="0" smtClean="0"/>
              <a:t>The Age of Shakespeare</a:t>
            </a:r>
          </a:p>
          <a:p>
            <a:r>
              <a:rPr lang="en-GB" dirty="0" smtClean="0"/>
              <a:t>Renaissance means the Revival of Learning</a:t>
            </a:r>
          </a:p>
          <a:p>
            <a:r>
              <a:rPr lang="en-GB" dirty="0" smtClean="0"/>
              <a:t>Gradual enlightenment of the human mind after the darkness of the Middle Ages</a:t>
            </a:r>
            <a:endParaRPr lang="en-US" dirty="0" smtClean="0"/>
          </a:p>
          <a:p>
            <a:pPr>
              <a:buFont typeface="Wingdings 2" pitchFamily="18" charset="2"/>
              <a:buNone/>
            </a:pPr>
            <a:endParaRPr lang="en-US" dirty="0" smtClean="0"/>
          </a:p>
        </p:txBody>
      </p:sp>
      <p:sp>
        <p:nvSpPr>
          <p:cNvPr id="4" name="Slide Number Placeholder 17"/>
          <p:cNvSpPr>
            <a:spLocks noGrp="1"/>
          </p:cNvSpPr>
          <p:nvPr>
            <p:ph type="sldNum" sz="quarter" idx="12"/>
          </p:nvPr>
        </p:nvSpPr>
        <p:spPr/>
        <p:txBody>
          <a:bodyPr/>
          <a:lstStyle/>
          <a:p>
            <a:pPr>
              <a:defRPr/>
            </a:pPr>
            <a:fld id="{F58520A5-D292-464D-9A2D-0154AD180508}" type="slidenum">
              <a:rPr lang="en-US"/>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lstStyle/>
          <a:p>
            <a:endParaRPr lang="en-US" dirty="0" smtClean="0"/>
          </a:p>
          <a:p>
            <a:r>
              <a:rPr lang="en-US" dirty="0" smtClean="0"/>
              <a:t>The Renaissance began in Italy, especially in art and architecture, in 15</a:t>
            </a:r>
            <a:r>
              <a:rPr lang="en-US" baseline="30000" dirty="0" smtClean="0"/>
              <a:t>th</a:t>
            </a:r>
            <a:r>
              <a:rPr lang="en-US" dirty="0" smtClean="0"/>
              <a:t> century</a:t>
            </a:r>
          </a:p>
          <a:p>
            <a:r>
              <a:rPr lang="en-US" dirty="0" smtClean="0"/>
              <a:t>As England became the most powerful nation in Europe in the late 16</a:t>
            </a:r>
            <a:r>
              <a:rPr lang="en-US" baseline="30000" dirty="0" smtClean="0"/>
              <a:t>th</a:t>
            </a:r>
            <a:r>
              <a:rPr lang="en-US" dirty="0" smtClean="0"/>
              <a:t> century, new worlds were discovered and new ways of seeing and thinking developed.</a:t>
            </a:r>
            <a:endParaRPr lang="en-US" dirty="0"/>
          </a:p>
        </p:txBody>
      </p:sp>
      <p:sp>
        <p:nvSpPr>
          <p:cNvPr id="4" name="Slide Number Placeholder 3"/>
          <p:cNvSpPr>
            <a:spLocks noGrp="1"/>
          </p:cNvSpPr>
          <p:nvPr>
            <p:ph type="sldNum" sz="quarter" idx="12"/>
          </p:nvPr>
        </p:nvSpPr>
        <p:spPr/>
        <p:txBody>
          <a:bodyPr/>
          <a:lstStyle/>
          <a:p>
            <a:pPr>
              <a:defRPr/>
            </a:pPr>
            <a:fld id="{B184DD20-7FA9-4928-BE55-7469C3175217}"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p:cNvSpPr>
          <p:nvPr>
            <p:ph type="title"/>
          </p:nvPr>
        </p:nvSpPr>
        <p:spPr>
          <a:xfrm>
            <a:off x="457200" y="228600"/>
            <a:ext cx="8229600" cy="990600"/>
          </a:xfrm>
          <a:solidFill>
            <a:schemeClr val="tx1"/>
          </a:solidFill>
        </p:spPr>
        <p:txBody>
          <a:bodyPr/>
          <a:lstStyle/>
          <a:p>
            <a:r>
              <a:rPr lang="en-US" dirty="0" smtClean="0">
                <a:solidFill>
                  <a:srgbClr val="DE3608"/>
                </a:solidFill>
              </a:rPr>
              <a:t>The Renaissance Period</a:t>
            </a:r>
          </a:p>
        </p:txBody>
      </p:sp>
      <p:sp>
        <p:nvSpPr>
          <p:cNvPr id="15362" name="Rectangle 3"/>
          <p:cNvSpPr>
            <a:spLocks noGrp="1"/>
          </p:cNvSpPr>
          <p:nvPr>
            <p:ph idx="1"/>
          </p:nvPr>
        </p:nvSpPr>
        <p:spPr/>
        <p:txBody>
          <a:bodyPr>
            <a:normAutofit fontScale="92500"/>
          </a:bodyPr>
          <a:lstStyle/>
          <a:p>
            <a:endParaRPr lang="en-US" dirty="0" smtClean="0"/>
          </a:p>
          <a:p>
            <a:r>
              <a:rPr lang="en-US" dirty="0" smtClean="0"/>
              <a:t>With the fall of Constantinople in 1453 A.D. by the invasion of the Turks, the Greek scholars who were residing there, spread all over Europe.</a:t>
            </a:r>
          </a:p>
          <a:p>
            <a:r>
              <a:rPr lang="en-US" dirty="0" smtClean="0"/>
              <a:t>They brought with tem invaluable Greek manuscripts</a:t>
            </a:r>
          </a:p>
          <a:p>
            <a:r>
              <a:rPr lang="en-US" dirty="0" smtClean="0"/>
              <a:t>The discovery of these classical models resulted in the Revival of Learning in 14</a:t>
            </a:r>
            <a:r>
              <a:rPr lang="en-US" baseline="30000" dirty="0" smtClean="0"/>
              <a:t>th</a:t>
            </a:r>
            <a:r>
              <a:rPr lang="en-US" dirty="0" smtClean="0"/>
              <a:t> and 15</a:t>
            </a:r>
            <a:r>
              <a:rPr lang="en-US" baseline="30000" dirty="0" smtClean="0"/>
              <a:t>th</a:t>
            </a:r>
            <a:r>
              <a:rPr lang="en-US" dirty="0" smtClean="0"/>
              <a:t> century</a:t>
            </a:r>
          </a:p>
          <a:p>
            <a:endParaRPr lang="en-US" dirty="0" smtClean="0"/>
          </a:p>
        </p:txBody>
      </p:sp>
      <p:sp>
        <p:nvSpPr>
          <p:cNvPr id="5" name="Slide Number Placeholder 17"/>
          <p:cNvSpPr>
            <a:spLocks noGrp="1"/>
          </p:cNvSpPr>
          <p:nvPr>
            <p:ph type="sldNum" sz="quarter" idx="12"/>
          </p:nvPr>
        </p:nvSpPr>
        <p:spPr/>
        <p:txBody>
          <a:bodyPr/>
          <a:lstStyle/>
          <a:p>
            <a:pPr>
              <a:defRPr/>
            </a:pPr>
            <a:fld id="{707717CD-0547-42F1-A95B-AA5AFF101C1A}" type="slidenum">
              <a:rPr lang="en-US"/>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p:cNvSpPr>
          <p:nvPr>
            <p:ph type="title"/>
          </p:nvPr>
        </p:nvSpPr>
        <p:spPr>
          <a:xfrm>
            <a:off x="457200" y="152400"/>
            <a:ext cx="8229600" cy="609600"/>
          </a:xfrm>
        </p:spPr>
        <p:txBody>
          <a:bodyPr>
            <a:normAutofit fontScale="90000"/>
          </a:bodyPr>
          <a:lstStyle/>
          <a:p>
            <a:r>
              <a:rPr lang="en-US" sz="4800" dirty="0" smtClean="0">
                <a:solidFill>
                  <a:srgbClr val="DE3608"/>
                </a:solidFill>
              </a:rPr>
              <a:t>The Renaissance Period</a:t>
            </a:r>
            <a:endParaRPr lang="en-US" sz="4600" dirty="0" smtClean="0"/>
          </a:p>
        </p:txBody>
      </p:sp>
      <p:sp>
        <p:nvSpPr>
          <p:cNvPr id="16386" name="Rectangle 3"/>
          <p:cNvSpPr>
            <a:spLocks noGrp="1"/>
          </p:cNvSpPr>
          <p:nvPr>
            <p:ph idx="1"/>
          </p:nvPr>
        </p:nvSpPr>
        <p:spPr>
          <a:xfrm>
            <a:off x="457200" y="685800"/>
            <a:ext cx="8229600" cy="5638800"/>
          </a:xfrm>
        </p:spPr>
        <p:txBody>
          <a:bodyPr/>
          <a:lstStyle/>
          <a:p>
            <a:endParaRPr lang="en-US" dirty="0" smtClean="0"/>
          </a:p>
          <a:p>
            <a:r>
              <a:rPr lang="en-US" dirty="0" smtClean="0"/>
              <a:t>Essence of the movement: </a:t>
            </a:r>
          </a:p>
          <a:p>
            <a:pPr lvl="1"/>
            <a:r>
              <a:rPr lang="en-US" b="1" dirty="0" smtClean="0"/>
              <a:t>Man discovered himself and the universe.</a:t>
            </a:r>
          </a:p>
          <a:p>
            <a:pPr lvl="1"/>
            <a:r>
              <a:rPr lang="en-US" b="1" dirty="0" smtClean="0"/>
              <a:t>Man, so long blinded had suddenly opened his eyes and seen</a:t>
            </a:r>
          </a:p>
          <a:p>
            <a:pPr lvl="1"/>
            <a:endParaRPr lang="en-US" b="1" dirty="0" smtClean="0"/>
          </a:p>
          <a:p>
            <a:pPr lvl="1">
              <a:buFont typeface="Arial" pitchFamily="34" charset="0"/>
              <a:buChar char="•"/>
            </a:pPr>
            <a:r>
              <a:rPr lang="en-US" dirty="0" smtClean="0"/>
              <a:t>The flood of Greek literature carried swiftly to every school in Europe</a:t>
            </a:r>
          </a:p>
          <a:p>
            <a:pPr lvl="1">
              <a:buFont typeface="Arial" pitchFamily="34" charset="0"/>
              <a:buChar char="•"/>
            </a:pPr>
            <a:r>
              <a:rPr lang="en-US" dirty="0" smtClean="0"/>
              <a:t>It revealed a new world of poetry and philosophy</a:t>
            </a:r>
          </a:p>
          <a:p>
            <a:pPr lvl="1">
              <a:buNone/>
            </a:pPr>
            <a:endParaRPr lang="en-US" dirty="0" smtClean="0"/>
          </a:p>
        </p:txBody>
      </p:sp>
      <p:sp>
        <p:nvSpPr>
          <p:cNvPr id="4" name="Slide Number Placeholder 17"/>
          <p:cNvSpPr>
            <a:spLocks noGrp="1"/>
          </p:cNvSpPr>
          <p:nvPr>
            <p:ph type="sldNum" sz="quarter" idx="12"/>
          </p:nvPr>
        </p:nvSpPr>
        <p:spPr/>
        <p:txBody>
          <a:bodyPr/>
          <a:lstStyle/>
          <a:p>
            <a:pPr>
              <a:defRPr/>
            </a:pPr>
            <a:fld id="{47058E84-0826-4EA2-8E68-F72C5A39CA21}" type="slidenum">
              <a:rPr lang="en-US"/>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p:cNvSpPr>
          <p:nvPr>
            <p:ph type="title"/>
          </p:nvPr>
        </p:nvSpPr>
        <p:spPr>
          <a:xfrm>
            <a:off x="381000" y="441325"/>
            <a:ext cx="8229600" cy="533400"/>
          </a:xfrm>
        </p:spPr>
        <p:txBody>
          <a:bodyPr>
            <a:normAutofit fontScale="90000"/>
          </a:bodyPr>
          <a:lstStyle/>
          <a:p>
            <a:r>
              <a:rPr lang="en-US" sz="4800" dirty="0" smtClean="0">
                <a:solidFill>
                  <a:srgbClr val="DE3608"/>
                </a:solidFill>
              </a:rPr>
              <a:t>The Renaissance Period</a:t>
            </a:r>
            <a:endParaRPr lang="en-US" sz="4600" dirty="0" smtClean="0"/>
          </a:p>
        </p:txBody>
      </p:sp>
      <p:sp>
        <p:nvSpPr>
          <p:cNvPr id="17410" name="Rectangle 3"/>
          <p:cNvSpPr>
            <a:spLocks noGrp="1"/>
          </p:cNvSpPr>
          <p:nvPr>
            <p:ph idx="1"/>
          </p:nvPr>
        </p:nvSpPr>
        <p:spPr>
          <a:xfrm>
            <a:off x="381000" y="822325"/>
            <a:ext cx="8229600" cy="5638800"/>
          </a:xfrm>
        </p:spPr>
        <p:txBody>
          <a:bodyPr/>
          <a:lstStyle/>
          <a:p>
            <a:endParaRPr lang="en-US" dirty="0" smtClean="0"/>
          </a:p>
          <a:p>
            <a:r>
              <a:rPr lang="en-US" dirty="0" smtClean="0"/>
              <a:t>Along with Revival of Learning, new discoveries took place:</a:t>
            </a:r>
          </a:p>
          <a:p>
            <a:pPr lvl="1"/>
            <a:r>
              <a:rPr lang="en-US" dirty="0" err="1" smtClean="0"/>
              <a:t>Vascoda</a:t>
            </a:r>
            <a:r>
              <a:rPr lang="en-US" dirty="0" smtClean="0"/>
              <a:t> Gama circumnavigated the earth</a:t>
            </a:r>
          </a:p>
          <a:p>
            <a:pPr lvl="1"/>
            <a:r>
              <a:rPr lang="en-US" dirty="0" smtClean="0"/>
              <a:t>Columbus discovered America</a:t>
            </a:r>
          </a:p>
          <a:p>
            <a:pPr lvl="1"/>
            <a:r>
              <a:rPr lang="en-US" dirty="0" smtClean="0"/>
              <a:t>Copernicus discovered the Solar System and prepared the way for Galileo</a:t>
            </a:r>
          </a:p>
          <a:p>
            <a:pPr lvl="1"/>
            <a:r>
              <a:rPr lang="en-US" dirty="0" smtClean="0"/>
              <a:t>Books were printed, and philosophy, science and art were systematized</a:t>
            </a:r>
          </a:p>
          <a:p>
            <a:pPr lvl="1"/>
            <a:r>
              <a:rPr lang="en-US" dirty="0" smtClean="0"/>
              <a:t>Scholars flocked to the universities</a:t>
            </a:r>
          </a:p>
          <a:p>
            <a:pPr lvl="1"/>
            <a:r>
              <a:rPr lang="en-US" dirty="0" smtClean="0"/>
              <a:t>New spirit in Europe with the Revival of Learning</a:t>
            </a:r>
          </a:p>
          <a:p>
            <a:pPr>
              <a:buFont typeface="Wingdings 2" pitchFamily="18" charset="2"/>
              <a:buNone/>
            </a:pPr>
            <a:endParaRPr lang="en-US" dirty="0" smtClean="0"/>
          </a:p>
        </p:txBody>
      </p:sp>
      <p:sp>
        <p:nvSpPr>
          <p:cNvPr id="4" name="Slide Number Placeholder 17"/>
          <p:cNvSpPr>
            <a:spLocks noGrp="1"/>
          </p:cNvSpPr>
          <p:nvPr>
            <p:ph type="sldNum" sz="quarter" idx="12"/>
          </p:nvPr>
        </p:nvSpPr>
        <p:spPr>
          <a:xfrm>
            <a:off x="7848600" y="6492875"/>
            <a:ext cx="762000" cy="365125"/>
          </a:xfrm>
        </p:spPr>
        <p:txBody>
          <a:bodyPr/>
          <a:lstStyle/>
          <a:p>
            <a:pPr>
              <a:defRPr/>
            </a:pPr>
            <a:fld id="{E05CAD45-74AA-41F0-9165-97B59E1BECB9}" type="slidenum">
              <a:rPr lang="en-US"/>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57200" y="0"/>
            <a:ext cx="8229600" cy="838200"/>
          </a:xfrm>
        </p:spPr>
        <p:txBody>
          <a:bodyPr/>
          <a:lstStyle/>
          <a:p>
            <a:r>
              <a:rPr lang="en-US" sz="4600" dirty="0" smtClean="0"/>
              <a:t>Situation in England</a:t>
            </a:r>
          </a:p>
        </p:txBody>
      </p:sp>
      <p:sp>
        <p:nvSpPr>
          <p:cNvPr id="18434" name="Rectangle 3"/>
          <p:cNvSpPr>
            <a:spLocks noGrp="1"/>
          </p:cNvSpPr>
          <p:nvPr>
            <p:ph idx="1"/>
          </p:nvPr>
        </p:nvSpPr>
        <p:spPr>
          <a:xfrm>
            <a:off x="457200" y="1600200"/>
            <a:ext cx="8229600" cy="4724400"/>
          </a:xfrm>
          <a:solidFill>
            <a:schemeClr val="bg1"/>
          </a:solidFill>
          <a:ln>
            <a:solidFill>
              <a:schemeClr val="tx1"/>
            </a:solidFill>
          </a:ln>
        </p:spPr>
        <p:txBody>
          <a:bodyPr/>
          <a:lstStyle/>
          <a:p>
            <a:endParaRPr lang="en-US" dirty="0" smtClean="0"/>
          </a:p>
          <a:p>
            <a:r>
              <a:rPr lang="en-US" dirty="0" smtClean="0"/>
              <a:t>An important change in religion and politics</a:t>
            </a:r>
          </a:p>
          <a:p>
            <a:r>
              <a:rPr lang="en-US" dirty="0" smtClean="0"/>
              <a:t>King Henry VIII became head of Church in England and state (1529-39)</a:t>
            </a:r>
          </a:p>
          <a:p>
            <a:r>
              <a:rPr lang="en-US" dirty="0" smtClean="0"/>
              <a:t>No contact with Catholic Church</a:t>
            </a:r>
          </a:p>
          <a:p>
            <a:r>
              <a:rPr lang="en-US" dirty="0" smtClean="0"/>
              <a:t>Protestantism became more important</a:t>
            </a:r>
          </a:p>
          <a:p>
            <a:r>
              <a:rPr lang="en-US" dirty="0" smtClean="0"/>
              <a:t>Whole new vision of man`s relation with God</a:t>
            </a:r>
          </a:p>
          <a:p>
            <a:pPr>
              <a:buNone/>
            </a:pPr>
            <a:endParaRPr lang="en-US" dirty="0" smtClean="0">
              <a:solidFill>
                <a:schemeClr val="bg1"/>
              </a:solidFill>
            </a:endParaRPr>
          </a:p>
          <a:p>
            <a:endParaRPr lang="en-US" dirty="0" smtClean="0">
              <a:noFill/>
            </a:endParaRPr>
          </a:p>
          <a:p>
            <a:endParaRPr lang="en-US" dirty="0" smtClean="0"/>
          </a:p>
        </p:txBody>
      </p:sp>
      <p:sp>
        <p:nvSpPr>
          <p:cNvPr id="4" name="Slide Number Placeholder 17"/>
          <p:cNvSpPr>
            <a:spLocks noGrp="1"/>
          </p:cNvSpPr>
          <p:nvPr>
            <p:ph type="sldNum" sz="quarter" idx="12"/>
          </p:nvPr>
        </p:nvSpPr>
        <p:spPr/>
        <p:txBody>
          <a:bodyPr/>
          <a:lstStyle/>
          <a:p>
            <a:pPr>
              <a:defRPr/>
            </a:pPr>
            <a:fld id="{5D8308EE-5550-4E99-9C30-4FFF17193469}" type="slidenum">
              <a:rPr lang="en-US"/>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p:cNvSpPr>
          <p:nvPr>
            <p:ph type="title"/>
          </p:nvPr>
        </p:nvSpPr>
        <p:spPr>
          <a:xfrm>
            <a:off x="457200" y="152400"/>
            <a:ext cx="8229600" cy="685800"/>
          </a:xfrm>
          <a:solidFill>
            <a:schemeClr val="tx1"/>
          </a:solidFill>
        </p:spPr>
        <p:txBody>
          <a:bodyPr>
            <a:normAutofit fontScale="90000"/>
          </a:bodyPr>
          <a:lstStyle/>
          <a:p>
            <a:r>
              <a:rPr lang="en-US" sz="4600" dirty="0" smtClean="0">
                <a:solidFill>
                  <a:srgbClr val="DE3608"/>
                </a:solidFill>
              </a:rPr>
              <a:t>Renaissance and Humanism</a:t>
            </a:r>
          </a:p>
        </p:txBody>
      </p:sp>
      <p:sp>
        <p:nvSpPr>
          <p:cNvPr id="19458" name="Rectangle 3"/>
          <p:cNvSpPr>
            <a:spLocks noGrp="1"/>
          </p:cNvSpPr>
          <p:nvPr>
            <p:ph idx="1"/>
          </p:nvPr>
        </p:nvSpPr>
        <p:spPr>
          <a:xfrm>
            <a:off x="457200" y="1066800"/>
            <a:ext cx="8229600" cy="5257800"/>
          </a:xfrm>
        </p:spPr>
        <p:txBody>
          <a:bodyPr/>
          <a:lstStyle/>
          <a:p>
            <a:r>
              <a:rPr lang="en-US" sz="2800" b="1" u="sng" dirty="0" smtClean="0">
                <a:latin typeface="Arial" charset="0"/>
                <a:cs typeface="Arial" charset="0"/>
              </a:rPr>
              <a:t>Humanism</a:t>
            </a:r>
          </a:p>
          <a:p>
            <a:pPr lvl="1"/>
            <a:endParaRPr lang="en-US" sz="2800" b="1" dirty="0" smtClean="0">
              <a:latin typeface="Arial" charset="0"/>
              <a:cs typeface="Arial" charset="0"/>
            </a:endParaRPr>
          </a:p>
          <a:p>
            <a:pPr lvl="1"/>
            <a:r>
              <a:rPr lang="en-US" sz="2800" dirty="0" smtClean="0">
                <a:latin typeface="Arial" charset="0"/>
                <a:cs typeface="Arial" charset="0"/>
              </a:rPr>
              <a:t>Started by Dante in Italy, Petrarch and </a:t>
            </a:r>
            <a:r>
              <a:rPr lang="en-US" sz="2800" dirty="0" err="1" smtClean="0">
                <a:latin typeface="Arial" charset="0"/>
                <a:cs typeface="Arial" charset="0"/>
              </a:rPr>
              <a:t>Baccaccio</a:t>
            </a:r>
            <a:r>
              <a:rPr lang="en-US" sz="2800" dirty="0" smtClean="0">
                <a:latin typeface="Arial" charset="0"/>
                <a:cs typeface="Arial" charset="0"/>
              </a:rPr>
              <a:t> in 14</a:t>
            </a:r>
            <a:r>
              <a:rPr lang="en-US" sz="2800" baseline="30000" dirty="0" smtClean="0">
                <a:latin typeface="Arial" charset="0"/>
                <a:cs typeface="Arial" charset="0"/>
              </a:rPr>
              <a:t>th</a:t>
            </a:r>
            <a:r>
              <a:rPr lang="en-US" sz="2800" dirty="0" smtClean="0">
                <a:latin typeface="Arial" charset="0"/>
                <a:cs typeface="Arial" charset="0"/>
              </a:rPr>
              <a:t> century</a:t>
            </a:r>
          </a:p>
          <a:p>
            <a:pPr lvl="1"/>
            <a:r>
              <a:rPr lang="en-GB" sz="2800" dirty="0" smtClean="0"/>
              <a:t>In England it became popular during the Elizabethan period. </a:t>
            </a:r>
          </a:p>
          <a:p>
            <a:pPr lvl="1"/>
            <a:r>
              <a:rPr lang="en-GB" sz="2800" dirty="0" smtClean="0"/>
              <a:t>This movement which focused its interest on ‘the proper study of mankind’ had a number of subordinate trends. </a:t>
            </a:r>
            <a:endParaRPr lang="en-US" sz="2800" b="1" dirty="0" smtClean="0">
              <a:latin typeface="Arial" charset="0"/>
              <a:cs typeface="Arial" charset="0"/>
            </a:endParaRPr>
          </a:p>
          <a:p>
            <a:pPr marL="742950" lvl="1" indent="-285750">
              <a:buFont typeface="Wingdings 2" pitchFamily="18" charset="2"/>
              <a:buNone/>
            </a:pPr>
            <a:endParaRPr lang="en-US" sz="3600" b="1" dirty="0" smtClean="0">
              <a:latin typeface="Arial" charset="0"/>
              <a:cs typeface="Arial" charset="0"/>
            </a:endParaRPr>
          </a:p>
          <a:p>
            <a:endParaRPr lang="en-US" sz="3600" b="1" dirty="0" smtClean="0">
              <a:latin typeface="Arial" charset="0"/>
              <a:cs typeface="Arial" charset="0"/>
            </a:endParaRPr>
          </a:p>
          <a:p>
            <a:endParaRPr lang="en-US" sz="3600" b="1" dirty="0" smtClean="0">
              <a:latin typeface="Arial" charset="0"/>
              <a:cs typeface="Arial" charset="0"/>
            </a:endParaRPr>
          </a:p>
          <a:p>
            <a:endParaRPr lang="en-US" sz="2000" b="1" dirty="0" smtClean="0">
              <a:latin typeface="Arial" charset="0"/>
              <a:cs typeface="Arial" charset="0"/>
            </a:endParaRPr>
          </a:p>
        </p:txBody>
      </p:sp>
      <p:sp>
        <p:nvSpPr>
          <p:cNvPr id="4" name="Slide Number Placeholder 17"/>
          <p:cNvSpPr>
            <a:spLocks noGrp="1"/>
          </p:cNvSpPr>
          <p:nvPr>
            <p:ph type="sldNum" sz="quarter" idx="12"/>
          </p:nvPr>
        </p:nvSpPr>
        <p:spPr/>
        <p:txBody>
          <a:bodyPr/>
          <a:lstStyle/>
          <a:p>
            <a:pPr>
              <a:defRPr/>
            </a:pPr>
            <a:fld id="{C87C10BE-1B51-49E5-8545-6FCB9795960E}" type="slidenum">
              <a:rPr lang="en-US"/>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p:cNvSpPr>
          <p:nvPr>
            <p:ph type="title"/>
          </p:nvPr>
        </p:nvSpPr>
        <p:spPr>
          <a:xfrm>
            <a:off x="457200" y="228600"/>
            <a:ext cx="8229600" cy="838200"/>
          </a:xfrm>
        </p:spPr>
        <p:txBody>
          <a:bodyPr/>
          <a:lstStyle/>
          <a:p>
            <a:r>
              <a:rPr lang="en-US" sz="4600" dirty="0" smtClean="0"/>
              <a:t>Conti.</a:t>
            </a:r>
          </a:p>
        </p:txBody>
      </p:sp>
      <p:sp>
        <p:nvSpPr>
          <p:cNvPr id="79875" name="Rectangle 3"/>
          <p:cNvSpPr>
            <a:spLocks noGrp="1"/>
          </p:cNvSpPr>
          <p:nvPr>
            <p:ph idx="1"/>
          </p:nvPr>
        </p:nvSpPr>
        <p:spPr>
          <a:xfrm>
            <a:off x="304800" y="838200"/>
            <a:ext cx="8229600" cy="5257800"/>
          </a:xfrm>
        </p:spPr>
        <p:txBody>
          <a:bodyPr/>
          <a:lstStyle/>
          <a:p>
            <a:endParaRPr lang="en-US" sz="2200" dirty="0" smtClean="0"/>
          </a:p>
          <a:p>
            <a:r>
              <a:rPr lang="en-GB" sz="2400" dirty="0" smtClean="0"/>
              <a:t>The rediscovery of classical antiquity, and particularly of ancient Greece.</a:t>
            </a:r>
          </a:p>
          <a:p>
            <a:r>
              <a:rPr lang="en-GB" sz="2400" dirty="0" smtClean="0"/>
              <a:t>The medieval period, the tradition-bound Europe had forgotten the liberal tone of old Greek world and its spirit of democracy and human dignity. </a:t>
            </a:r>
          </a:p>
          <a:p>
            <a:r>
              <a:rPr lang="en-GB" sz="2400" dirty="0" smtClean="0"/>
              <a:t>With the revival of interest in Greek Classical Antiquity, the new spirit of Humanism made its impact on the Western world. </a:t>
            </a:r>
          </a:p>
          <a:p>
            <a:r>
              <a:rPr lang="en-GB" sz="2400" dirty="0" smtClean="0"/>
              <a:t>The first Englishman Sir Thomas More.</a:t>
            </a:r>
          </a:p>
          <a:p>
            <a:pPr lvl="2"/>
            <a:r>
              <a:rPr lang="en-GB" sz="1900" dirty="0" smtClean="0"/>
              <a:t> His </a:t>
            </a:r>
            <a:r>
              <a:rPr lang="en-GB" sz="1900" i="1" dirty="0" smtClean="0"/>
              <a:t>Utopia,</a:t>
            </a:r>
            <a:r>
              <a:rPr lang="en-GB" sz="1900" dirty="0" smtClean="0"/>
              <a:t> written in Latin, was suggested by Plato’s </a:t>
            </a:r>
            <a:r>
              <a:rPr lang="en-GB" sz="1900" i="1" dirty="0" smtClean="0"/>
              <a:t>Republic.</a:t>
            </a:r>
            <a:r>
              <a:rPr lang="en-GB" sz="1900" dirty="0" smtClean="0"/>
              <a:t> Sir Philip Sidney in his </a:t>
            </a:r>
            <a:r>
              <a:rPr lang="en-GB" sz="1900" i="1" dirty="0" smtClean="0"/>
              <a:t>Defence of </a:t>
            </a:r>
            <a:r>
              <a:rPr lang="en-GB" sz="1900" i="1" dirty="0" err="1" smtClean="0"/>
              <a:t>Poesie</a:t>
            </a:r>
            <a:r>
              <a:rPr lang="en-GB" sz="1900" dirty="0" smtClean="0"/>
              <a:t> accepted and advocated the critical rules of the ancient Greeks.</a:t>
            </a:r>
            <a:endParaRPr lang="en-US" sz="1900" dirty="0" smtClean="0"/>
          </a:p>
          <a:p>
            <a:endParaRPr lang="en-US" sz="2200" dirty="0" smtClean="0"/>
          </a:p>
        </p:txBody>
      </p:sp>
      <p:sp>
        <p:nvSpPr>
          <p:cNvPr id="4" name="Slide Number Placeholder 17"/>
          <p:cNvSpPr>
            <a:spLocks noGrp="1"/>
          </p:cNvSpPr>
          <p:nvPr>
            <p:ph type="sldNum" sz="quarter" idx="12"/>
          </p:nvPr>
        </p:nvSpPr>
        <p:spPr/>
        <p:txBody>
          <a:bodyPr/>
          <a:lstStyle/>
          <a:p>
            <a:pPr>
              <a:defRPr/>
            </a:pPr>
            <a:fld id="{D7112634-C352-4000-A627-CC228D35FF70}" type="slidenum">
              <a:rPr lang="en-US"/>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p:cNvSpPr>
          <p:nvPr>
            <p:ph type="title"/>
          </p:nvPr>
        </p:nvSpPr>
        <p:spPr>
          <a:xfrm>
            <a:off x="457200" y="704850"/>
            <a:ext cx="8229600" cy="666750"/>
          </a:xfrm>
        </p:spPr>
        <p:txBody>
          <a:bodyPr>
            <a:normAutofit fontScale="90000"/>
          </a:bodyPr>
          <a:lstStyle/>
          <a:p>
            <a:r>
              <a:rPr lang="en-US" b="1" dirty="0" smtClean="0">
                <a:solidFill>
                  <a:srgbClr val="DE3608"/>
                </a:solidFill>
              </a:rPr>
              <a:t>Conti.</a:t>
            </a:r>
          </a:p>
        </p:txBody>
      </p:sp>
      <p:sp>
        <p:nvSpPr>
          <p:cNvPr id="21506" name="Rectangle 3"/>
          <p:cNvSpPr>
            <a:spLocks noGrp="1"/>
          </p:cNvSpPr>
          <p:nvPr>
            <p:ph idx="1"/>
          </p:nvPr>
        </p:nvSpPr>
        <p:spPr>
          <a:xfrm>
            <a:off x="457200" y="1371601"/>
            <a:ext cx="8229600" cy="4953000"/>
          </a:xfrm>
        </p:spPr>
        <p:txBody>
          <a:bodyPr/>
          <a:lstStyle/>
          <a:p>
            <a:pPr>
              <a:buNone/>
            </a:pPr>
            <a:r>
              <a:rPr lang="en-GB" sz="2400" dirty="0" smtClean="0"/>
              <a:t>The second important aspect of Humanism ---the discovery of the external universe, and its significance for man. </a:t>
            </a:r>
          </a:p>
          <a:p>
            <a:pPr>
              <a:buNone/>
            </a:pPr>
            <a:r>
              <a:rPr lang="en-GB" sz="2400" dirty="0" smtClean="0"/>
              <a:t>But more important than this was that the writers directed their gaze inward, and became deeply interested in the problems of human personality. </a:t>
            </a:r>
          </a:p>
          <a:p>
            <a:pPr>
              <a:buNone/>
            </a:pPr>
            <a:r>
              <a:rPr lang="en-GB" sz="2400" dirty="0" smtClean="0"/>
              <a:t>In the medieval morality plays, the characters are mostly personifications</a:t>
            </a:r>
          </a:p>
          <a:p>
            <a:pPr>
              <a:buNone/>
            </a:pPr>
            <a:r>
              <a:rPr lang="en-GB" sz="2400" dirty="0" smtClean="0"/>
              <a:t>In the Elizabethan period, the emphasis was laid on the qualities which distinguish one human being from another, and give an individuality and uniqueness. </a:t>
            </a:r>
            <a:endParaRPr lang="en-US" sz="2400" dirty="0" smtClean="0"/>
          </a:p>
        </p:txBody>
      </p:sp>
      <p:sp>
        <p:nvSpPr>
          <p:cNvPr id="4" name="Slide Number Placeholder 17"/>
          <p:cNvSpPr>
            <a:spLocks noGrp="1"/>
          </p:cNvSpPr>
          <p:nvPr>
            <p:ph type="sldNum" sz="quarter" idx="12"/>
          </p:nvPr>
        </p:nvSpPr>
        <p:spPr/>
        <p:txBody>
          <a:bodyPr/>
          <a:lstStyle/>
          <a:p>
            <a:pPr>
              <a:defRPr/>
            </a:pPr>
            <a:fld id="{63690DCA-E019-423C-AB29-1039809DFE30}" type="slidenum">
              <a:rPr lang="en-US"/>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p:nvPr>
        </p:nvSpPr>
        <p:spPr>
          <a:xfrm>
            <a:off x="304800" y="0"/>
            <a:ext cx="8229600" cy="914400"/>
          </a:xfrm>
          <a:solidFill>
            <a:schemeClr val="tx1"/>
          </a:solidFill>
        </p:spPr>
        <p:txBody>
          <a:bodyPr/>
          <a:lstStyle/>
          <a:p>
            <a:r>
              <a:rPr lang="en-US" sz="4800" dirty="0" smtClean="0">
                <a:solidFill>
                  <a:srgbClr val="DE3608"/>
                </a:solidFill>
              </a:rPr>
              <a:t>Literature in Renaissance Period</a:t>
            </a:r>
          </a:p>
        </p:txBody>
      </p:sp>
      <p:sp>
        <p:nvSpPr>
          <p:cNvPr id="22530" name="Rectangle 3"/>
          <p:cNvSpPr>
            <a:spLocks noGrp="1"/>
          </p:cNvSpPr>
          <p:nvPr>
            <p:ph idx="1"/>
          </p:nvPr>
        </p:nvSpPr>
        <p:spPr>
          <a:xfrm>
            <a:off x="381000" y="990600"/>
            <a:ext cx="8229600" cy="4389438"/>
          </a:xfrm>
        </p:spPr>
        <p:txBody>
          <a:bodyPr/>
          <a:lstStyle/>
          <a:p>
            <a:r>
              <a:rPr lang="en-GB" sz="2400" dirty="0" smtClean="0"/>
              <a:t>This tendency led to the rise of a new literary form:</a:t>
            </a:r>
          </a:p>
          <a:p>
            <a:pPr>
              <a:buNone/>
            </a:pPr>
            <a:r>
              <a:rPr lang="en-GB" sz="2400" b="1" dirty="0" smtClean="0"/>
              <a:t>      1. The Essay, </a:t>
            </a:r>
          </a:p>
          <a:p>
            <a:pPr lvl="1"/>
            <a:r>
              <a:rPr lang="en-GB" sz="2200" dirty="0" smtClean="0"/>
              <a:t>which was used successfully by </a:t>
            </a:r>
            <a:r>
              <a:rPr lang="en-GB" sz="2200" u="sng" dirty="0" smtClean="0"/>
              <a:t>Bacon. </a:t>
            </a:r>
          </a:p>
          <a:p>
            <a:pPr lvl="1">
              <a:buNone/>
            </a:pPr>
            <a:endParaRPr lang="en-GB" sz="2200" b="1" dirty="0" smtClean="0"/>
          </a:p>
          <a:p>
            <a:pPr lvl="1">
              <a:buNone/>
            </a:pPr>
            <a:r>
              <a:rPr lang="en-GB" sz="2200" b="1" dirty="0" smtClean="0"/>
              <a:t>2. In drama </a:t>
            </a:r>
          </a:p>
          <a:p>
            <a:pPr lvl="1">
              <a:buNone/>
            </a:pPr>
            <a:r>
              <a:rPr lang="en-GB" sz="2200" u="sng" dirty="0" smtClean="0"/>
              <a:t>Marlow</a:t>
            </a:r>
            <a:r>
              <a:rPr lang="en-GB" sz="2200" dirty="0" smtClean="0"/>
              <a:t>e probed down into the deep recesses of the human passion. His heroes, Tamburlaine, Dr. Faustus and </a:t>
            </a:r>
            <a:r>
              <a:rPr lang="en-GB" sz="2200" dirty="0" err="1" smtClean="0"/>
              <a:t>Barabas</a:t>
            </a:r>
            <a:r>
              <a:rPr lang="en-GB" sz="2200" dirty="0" smtClean="0"/>
              <a:t>, the Jew of Malta, are possessed of uncontrolled ambitions. </a:t>
            </a:r>
          </a:p>
          <a:p>
            <a:pPr lvl="1">
              <a:buNone/>
            </a:pPr>
            <a:r>
              <a:rPr lang="en-GB" sz="2200" u="sng" dirty="0" smtClean="0"/>
              <a:t>Shakespeare</a:t>
            </a:r>
            <a:r>
              <a:rPr lang="en-GB" sz="2200" dirty="0" smtClean="0"/>
              <a:t>, carried Humanism to perfection. </a:t>
            </a:r>
            <a:endParaRPr lang="en-US" sz="2200" dirty="0"/>
          </a:p>
        </p:txBody>
      </p:sp>
      <p:sp>
        <p:nvSpPr>
          <p:cNvPr id="4" name="Slide Number Placeholder 17"/>
          <p:cNvSpPr>
            <a:spLocks noGrp="1"/>
          </p:cNvSpPr>
          <p:nvPr>
            <p:ph type="sldNum" sz="quarter" idx="12"/>
          </p:nvPr>
        </p:nvSpPr>
        <p:spPr/>
        <p:txBody>
          <a:bodyPr/>
          <a:lstStyle/>
          <a:p>
            <a:pPr>
              <a:defRPr/>
            </a:pPr>
            <a:fld id="{199EC13D-F9D4-418D-A803-4A2FC15AE80D}" type="slidenum">
              <a:rPr lang="en-US"/>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p:cNvSpPr>
          <p:nvPr>
            <p:ph type="title"/>
          </p:nvPr>
        </p:nvSpPr>
        <p:spPr>
          <a:xfrm>
            <a:off x="457200" y="152400"/>
            <a:ext cx="8229600" cy="838200"/>
          </a:xfrm>
          <a:solidFill>
            <a:srgbClr val="DE3608"/>
          </a:solidFill>
        </p:spPr>
        <p:txBody>
          <a:bodyPr/>
          <a:lstStyle/>
          <a:p>
            <a:r>
              <a:rPr lang="en-US" dirty="0" smtClean="0">
                <a:solidFill>
                  <a:schemeClr val="tx1"/>
                </a:solidFill>
              </a:rPr>
              <a:t>Renaissance and Humanism</a:t>
            </a:r>
          </a:p>
        </p:txBody>
      </p:sp>
      <p:sp>
        <p:nvSpPr>
          <p:cNvPr id="23554" name="Rectangle 3"/>
          <p:cNvSpPr>
            <a:spLocks noGrp="1"/>
          </p:cNvSpPr>
          <p:nvPr>
            <p:ph idx="1"/>
          </p:nvPr>
        </p:nvSpPr>
        <p:spPr/>
        <p:txBody>
          <a:bodyPr>
            <a:normAutofit fontScale="92500" lnSpcReduction="20000"/>
          </a:bodyPr>
          <a:lstStyle/>
          <a:p>
            <a:r>
              <a:rPr lang="en-US" b="1" dirty="0" smtClean="0"/>
              <a:t>Sensitiveness of formal beauty</a:t>
            </a:r>
          </a:p>
          <a:p>
            <a:r>
              <a:rPr lang="en-US" b="1" dirty="0" smtClean="0">
                <a:solidFill>
                  <a:schemeClr val="tx1">
                    <a:lumMod val="95000"/>
                    <a:lumOff val="5000"/>
                  </a:schemeClr>
                </a:solidFill>
              </a:rPr>
              <a:t>Cultivation of the aesthetic sense</a:t>
            </a:r>
          </a:p>
          <a:p>
            <a:r>
              <a:rPr lang="en-GB" dirty="0" smtClean="0"/>
              <a:t> Castiglione, wrote a treatise entitled Il </a:t>
            </a:r>
            <a:r>
              <a:rPr lang="en-GB" dirty="0" err="1" smtClean="0"/>
              <a:t>Cortigiano</a:t>
            </a:r>
            <a:r>
              <a:rPr lang="en-GB" dirty="0" smtClean="0"/>
              <a:t> (The Courtier)</a:t>
            </a:r>
          </a:p>
          <a:p>
            <a:r>
              <a:rPr lang="en-GB" dirty="0" smtClean="0"/>
              <a:t>He sketched the pattern of gentlemanly behaviour and manners upon which the conduct of such men as Sir Phillip Sidney and Sir Walter Raleigh was modelled.</a:t>
            </a:r>
          </a:p>
          <a:p>
            <a:r>
              <a:rPr lang="en-GB" dirty="0" smtClean="0"/>
              <a:t> This cult of elegance in prose writing produced the ornate style called </a:t>
            </a:r>
            <a:r>
              <a:rPr lang="en-GB" i="1" dirty="0" smtClean="0"/>
              <a:t>Euphuism</a:t>
            </a:r>
            <a:r>
              <a:rPr lang="en-GB" dirty="0" smtClean="0"/>
              <a:t> by Lyly. </a:t>
            </a:r>
            <a:endParaRPr lang="en-US" dirty="0" smtClean="0">
              <a:solidFill>
                <a:srgbClr val="DE3608"/>
              </a:solidFill>
            </a:endParaRPr>
          </a:p>
          <a:p>
            <a:endParaRPr lang="en-US" dirty="0" smtClean="0">
              <a:solidFill>
                <a:srgbClr val="DE3608"/>
              </a:solidFill>
            </a:endParaRPr>
          </a:p>
        </p:txBody>
      </p:sp>
      <p:sp>
        <p:nvSpPr>
          <p:cNvPr id="4" name="Slide Number Placeholder 17"/>
          <p:cNvSpPr>
            <a:spLocks noGrp="1"/>
          </p:cNvSpPr>
          <p:nvPr>
            <p:ph type="sldNum" sz="quarter" idx="12"/>
          </p:nvPr>
        </p:nvSpPr>
        <p:spPr/>
        <p:txBody>
          <a:bodyPr/>
          <a:lstStyle/>
          <a:p>
            <a:pPr>
              <a:defRPr/>
            </a:pPr>
            <a:fld id="{1AD5BD44-21BE-4218-95FD-91E70B31BDD7}" type="slidenum">
              <a:rPr lang="en-US"/>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p:cNvSpPr>
          <p:nvPr>
            <p:ph type="title"/>
          </p:nvPr>
        </p:nvSpPr>
        <p:spPr>
          <a:xfrm>
            <a:off x="457200" y="228600"/>
            <a:ext cx="8229600" cy="1066800"/>
          </a:xfrm>
          <a:solidFill>
            <a:srgbClr val="DE3608"/>
          </a:solidFill>
        </p:spPr>
        <p:txBody>
          <a:bodyPr/>
          <a:lstStyle/>
          <a:p>
            <a:r>
              <a:rPr lang="en-US" sz="4800" dirty="0" smtClean="0">
                <a:solidFill>
                  <a:schemeClr val="tx1"/>
                </a:solidFill>
              </a:rPr>
              <a:t>Renaissance and Humanism</a:t>
            </a:r>
            <a:endParaRPr lang="en-US" sz="4600" b="1" dirty="0" smtClean="0">
              <a:solidFill>
                <a:schemeClr val="tx1"/>
              </a:solidFill>
            </a:endParaRPr>
          </a:p>
        </p:txBody>
      </p:sp>
      <p:sp>
        <p:nvSpPr>
          <p:cNvPr id="24578" name="Rectangle 3"/>
          <p:cNvSpPr>
            <a:spLocks noGrp="1"/>
          </p:cNvSpPr>
          <p:nvPr>
            <p:ph idx="1"/>
          </p:nvPr>
        </p:nvSpPr>
        <p:spPr>
          <a:xfrm>
            <a:off x="457200" y="1295400"/>
            <a:ext cx="8229600" cy="5029200"/>
          </a:xfrm>
        </p:spPr>
        <p:txBody>
          <a:bodyPr/>
          <a:lstStyle/>
          <a:p>
            <a:endParaRPr lang="en-GB" sz="2000" dirty="0" smtClean="0"/>
          </a:p>
          <a:p>
            <a:endParaRPr lang="en-GB" sz="2800" dirty="0" smtClean="0"/>
          </a:p>
          <a:p>
            <a:r>
              <a:rPr lang="en-GB" sz="2800" dirty="0" smtClean="0"/>
              <a:t>men came to be regarded as responsible for their own actions, as </a:t>
            </a:r>
            <a:r>
              <a:rPr lang="en-GB" sz="2800" dirty="0" err="1" smtClean="0"/>
              <a:t>Casius</a:t>
            </a:r>
            <a:r>
              <a:rPr lang="en-GB" sz="2800" dirty="0" smtClean="0"/>
              <a:t> says to Brutus in </a:t>
            </a:r>
            <a:r>
              <a:rPr lang="en-GB" sz="2800" i="1" dirty="0" smtClean="0"/>
              <a:t>Julius Caesar</a:t>
            </a:r>
            <a:r>
              <a:rPr lang="en-GB" sz="2800" dirty="0" smtClean="0"/>
              <a:t>:</a:t>
            </a:r>
            <a:endParaRPr lang="en-US" sz="2800" dirty="0" smtClean="0"/>
          </a:p>
          <a:p>
            <a:r>
              <a:rPr lang="en-GB" sz="2800" i="1" dirty="0" smtClean="0"/>
              <a:t>The Fault, dear Brutus, is not in our stars,</a:t>
            </a:r>
            <a:br>
              <a:rPr lang="en-GB" sz="2800" i="1" dirty="0" smtClean="0"/>
            </a:br>
            <a:r>
              <a:rPr lang="en-GB" sz="2800" i="1" dirty="0" smtClean="0"/>
              <a:t>But in ourselves, that we are underlings.</a:t>
            </a:r>
            <a:endParaRPr lang="en-US" sz="2800" dirty="0" smtClean="0"/>
          </a:p>
          <a:p>
            <a:pPr>
              <a:buFont typeface="Wingdings 2" pitchFamily="18" charset="2"/>
              <a:buNone/>
            </a:pPr>
            <a:endParaRPr lang="en-US" sz="2000" b="1" dirty="0" smtClean="0">
              <a:latin typeface="Arial" charset="0"/>
              <a:cs typeface="Arial" charset="0"/>
            </a:endParaRPr>
          </a:p>
        </p:txBody>
      </p:sp>
      <p:sp>
        <p:nvSpPr>
          <p:cNvPr id="4" name="Slide Number Placeholder 17"/>
          <p:cNvSpPr>
            <a:spLocks noGrp="1"/>
          </p:cNvSpPr>
          <p:nvPr>
            <p:ph type="sldNum" sz="quarter" idx="12"/>
          </p:nvPr>
        </p:nvSpPr>
        <p:spPr/>
        <p:txBody>
          <a:bodyPr/>
          <a:lstStyle/>
          <a:p>
            <a:pPr>
              <a:defRPr/>
            </a:pPr>
            <a:fld id="{C8E787E8-B402-4E35-A509-2F00BED58550}" type="slidenum">
              <a:rPr lang="en-US"/>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p:cNvSpPr>
          <p:nvPr>
            <p:ph type="title"/>
          </p:nvPr>
        </p:nvSpPr>
        <p:spPr>
          <a:xfrm>
            <a:off x="457200" y="228600"/>
            <a:ext cx="8229600" cy="1066800"/>
          </a:xfrm>
          <a:solidFill>
            <a:srgbClr val="DE3608"/>
          </a:solidFill>
        </p:spPr>
        <p:txBody>
          <a:bodyPr/>
          <a:lstStyle/>
          <a:p>
            <a:pPr algn="ctr"/>
            <a:r>
              <a:rPr lang="en-GB" sz="3200" dirty="0" smtClean="0"/>
              <a:t>(</a:t>
            </a:r>
            <a:r>
              <a:rPr lang="en-GB" sz="4000" b="1" dirty="0" smtClean="0">
                <a:solidFill>
                  <a:schemeClr val="tx1"/>
                </a:solidFill>
              </a:rPr>
              <a:t>a)  Elizabethan Drama</a:t>
            </a:r>
            <a:endParaRPr lang="en-US" sz="3200" b="1" dirty="0">
              <a:solidFill>
                <a:schemeClr val="tx1"/>
              </a:solidFill>
            </a:endParaRPr>
          </a:p>
        </p:txBody>
      </p:sp>
      <p:sp>
        <p:nvSpPr>
          <p:cNvPr id="25602" name="Rectangle 3"/>
          <p:cNvSpPr>
            <a:spLocks noGrp="1"/>
          </p:cNvSpPr>
          <p:nvPr>
            <p:ph idx="1"/>
          </p:nvPr>
        </p:nvSpPr>
        <p:spPr>
          <a:xfrm>
            <a:off x="457200" y="1524000"/>
            <a:ext cx="8229600" cy="4800600"/>
          </a:xfrm>
        </p:spPr>
        <p:txBody>
          <a:bodyPr/>
          <a:lstStyle/>
          <a:p>
            <a:endParaRPr lang="en-GB" dirty="0" smtClean="0"/>
          </a:p>
          <a:p>
            <a:r>
              <a:rPr lang="en-GB" dirty="0" smtClean="0"/>
              <a:t>Great development of the study of Latin</a:t>
            </a:r>
          </a:p>
          <a:p>
            <a:r>
              <a:rPr lang="en-GB" dirty="0" smtClean="0"/>
              <a:t> The significance lies in the fact that they brought the educated classes into touch with a much more highly developed kind of drama, than the older English play. </a:t>
            </a:r>
            <a:endParaRPr lang="en-US" dirty="0" smtClean="0">
              <a:latin typeface="Arial" charset="0"/>
              <a:cs typeface="Arial" charset="0"/>
            </a:endParaRPr>
          </a:p>
        </p:txBody>
      </p:sp>
      <p:sp>
        <p:nvSpPr>
          <p:cNvPr id="4" name="Slide Number Placeholder 17"/>
          <p:cNvSpPr>
            <a:spLocks noGrp="1"/>
          </p:cNvSpPr>
          <p:nvPr>
            <p:ph type="sldNum" sz="quarter" idx="12"/>
          </p:nvPr>
        </p:nvSpPr>
        <p:spPr/>
        <p:txBody>
          <a:bodyPr/>
          <a:lstStyle/>
          <a:p>
            <a:pPr>
              <a:defRPr/>
            </a:pPr>
            <a:fld id="{9A8C1DB3-8CA6-4C5F-970F-CDB5BAD0A451}" type="slidenum">
              <a:rPr lang="en-US"/>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p:cNvSpPr>
          <p:nvPr>
            <p:ph type="title"/>
          </p:nvPr>
        </p:nvSpPr>
        <p:spPr>
          <a:xfrm>
            <a:off x="457200" y="152400"/>
            <a:ext cx="8229600" cy="685800"/>
          </a:xfrm>
          <a:solidFill>
            <a:srgbClr val="DE3608"/>
          </a:solidFill>
        </p:spPr>
        <p:txBody>
          <a:bodyPr/>
          <a:lstStyle/>
          <a:p>
            <a:pPr algn="ctr"/>
            <a:r>
              <a:rPr lang="en-GB" sz="2400" dirty="0" smtClean="0"/>
              <a:t>(</a:t>
            </a:r>
            <a:r>
              <a:rPr lang="en-GB" sz="3200" b="1" dirty="0" smtClean="0">
                <a:solidFill>
                  <a:schemeClr val="tx1"/>
                </a:solidFill>
              </a:rPr>
              <a:t>a)  Elizabethan Drama</a:t>
            </a:r>
            <a:endParaRPr lang="en-US" sz="3200" dirty="0" smtClean="0">
              <a:latin typeface="Arial" charset="0"/>
              <a:cs typeface="Arial" charset="0"/>
            </a:endParaRPr>
          </a:p>
        </p:txBody>
      </p:sp>
      <p:sp>
        <p:nvSpPr>
          <p:cNvPr id="27650" name="Rectangle 3"/>
          <p:cNvSpPr>
            <a:spLocks noGrp="1"/>
          </p:cNvSpPr>
          <p:nvPr>
            <p:ph idx="1"/>
          </p:nvPr>
        </p:nvSpPr>
        <p:spPr>
          <a:xfrm>
            <a:off x="457200" y="1143000"/>
            <a:ext cx="8229600" cy="5181600"/>
          </a:xfrm>
        </p:spPr>
        <p:txBody>
          <a:bodyPr/>
          <a:lstStyle/>
          <a:p>
            <a:endParaRPr lang="en-GB" dirty="0" smtClean="0"/>
          </a:p>
          <a:p>
            <a:r>
              <a:rPr lang="en-GB" dirty="0" smtClean="0"/>
              <a:t>The three important plays of this type are:</a:t>
            </a:r>
          </a:p>
          <a:p>
            <a:pPr lvl="1"/>
            <a:r>
              <a:rPr lang="en-GB" dirty="0" smtClean="0"/>
              <a:t> Nicholas Udall’s </a:t>
            </a:r>
            <a:r>
              <a:rPr lang="en-GB" i="1" dirty="0" smtClean="0"/>
              <a:t>Ralph Roister </a:t>
            </a:r>
            <a:r>
              <a:rPr lang="en-GB" i="1" dirty="0" err="1" smtClean="0"/>
              <a:t>Doister</a:t>
            </a:r>
            <a:r>
              <a:rPr lang="en-GB" i="1" dirty="0" smtClean="0"/>
              <a:t> (Comedy)</a:t>
            </a:r>
          </a:p>
          <a:p>
            <a:pPr lvl="1"/>
            <a:r>
              <a:rPr lang="en-GB" dirty="0" smtClean="0"/>
              <a:t> John Still’s </a:t>
            </a:r>
            <a:r>
              <a:rPr lang="en-GB" i="1" dirty="0" err="1" smtClean="0"/>
              <a:t>Grummar</a:t>
            </a:r>
            <a:r>
              <a:rPr lang="en-GB" i="1" dirty="0" smtClean="0"/>
              <a:t> </a:t>
            </a:r>
            <a:r>
              <a:rPr lang="en-GB" i="1" dirty="0" err="1" smtClean="0"/>
              <a:t>Gurton’s</a:t>
            </a:r>
            <a:r>
              <a:rPr lang="en-GB" i="1" dirty="0" smtClean="0"/>
              <a:t> Needle (Comedy),</a:t>
            </a:r>
            <a:r>
              <a:rPr lang="en-GB" dirty="0" smtClean="0"/>
              <a:t> </a:t>
            </a:r>
          </a:p>
          <a:p>
            <a:pPr lvl="1"/>
            <a:r>
              <a:rPr lang="en-GB" dirty="0" smtClean="0"/>
              <a:t>Thomas Sackville’s </a:t>
            </a:r>
            <a:r>
              <a:rPr lang="en-GB" i="1" dirty="0" err="1" smtClean="0"/>
              <a:t>Gorbuduc</a:t>
            </a:r>
            <a:r>
              <a:rPr lang="en-GB" i="1" dirty="0" smtClean="0"/>
              <a:t> or </a:t>
            </a:r>
            <a:r>
              <a:rPr lang="en-GB" i="1" dirty="0" err="1" smtClean="0"/>
              <a:t>Ferrex</a:t>
            </a:r>
            <a:r>
              <a:rPr lang="en-GB" dirty="0" smtClean="0"/>
              <a:t> </a:t>
            </a:r>
            <a:r>
              <a:rPr lang="en-GB" i="1" dirty="0" smtClean="0"/>
              <a:t>and </a:t>
            </a:r>
            <a:r>
              <a:rPr lang="en-GB" i="1" dirty="0" err="1" smtClean="0"/>
              <a:t>Porrex</a:t>
            </a:r>
            <a:r>
              <a:rPr lang="en-GB" i="1" dirty="0" smtClean="0"/>
              <a:t> (Tragedy)</a:t>
            </a:r>
          </a:p>
          <a:p>
            <a:pPr lvl="1"/>
            <a:endParaRPr lang="en-GB" i="1" dirty="0" smtClean="0"/>
          </a:p>
          <a:p>
            <a:r>
              <a:rPr lang="en-GB" dirty="0" smtClean="0"/>
              <a:t>All these plays are monotonous and do not possess much literary merit.</a:t>
            </a:r>
            <a:endParaRPr lang="en-US" dirty="0" smtClean="0"/>
          </a:p>
        </p:txBody>
      </p:sp>
      <p:sp>
        <p:nvSpPr>
          <p:cNvPr id="4" name="Slide Number Placeholder 17"/>
          <p:cNvSpPr>
            <a:spLocks noGrp="1"/>
          </p:cNvSpPr>
          <p:nvPr>
            <p:ph type="sldNum" sz="quarter" idx="12"/>
          </p:nvPr>
        </p:nvSpPr>
        <p:spPr/>
        <p:txBody>
          <a:bodyPr/>
          <a:lstStyle/>
          <a:p>
            <a:pPr>
              <a:defRPr/>
            </a:pPr>
            <a:fld id="{A8CBCB44-D024-43A8-8621-520F432D6CC1}" type="slidenum">
              <a:rPr lang="en-US"/>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p:nvPr>
        </p:nvSpPr>
        <p:spPr>
          <a:xfrm>
            <a:off x="533400" y="1219200"/>
            <a:ext cx="8229600" cy="1371600"/>
          </a:xfrm>
        </p:spPr>
        <p:txBody>
          <a:bodyPr/>
          <a:lstStyle/>
          <a:p>
            <a:endParaRPr lang="en-US" sz="4600" dirty="0" smtClean="0"/>
          </a:p>
        </p:txBody>
      </p:sp>
      <p:sp>
        <p:nvSpPr>
          <p:cNvPr id="28674" name="Rectangle 3"/>
          <p:cNvSpPr>
            <a:spLocks noGrp="1"/>
          </p:cNvSpPr>
          <p:nvPr>
            <p:ph idx="1"/>
          </p:nvPr>
        </p:nvSpPr>
        <p:spPr>
          <a:xfrm>
            <a:off x="152400" y="0"/>
            <a:ext cx="8534400" cy="6324600"/>
          </a:xfrm>
        </p:spPr>
        <p:txBody>
          <a:bodyPr/>
          <a:lstStyle/>
          <a:p>
            <a:endParaRPr lang="en-US" sz="3200" dirty="0" smtClean="0">
              <a:latin typeface="Arial" charset="0"/>
              <a:cs typeface="Arial" charset="0"/>
            </a:endParaRPr>
          </a:p>
          <a:p>
            <a:r>
              <a:rPr lang="en-GB" sz="2400" dirty="0" smtClean="0"/>
              <a:t>(</a:t>
            </a:r>
            <a:r>
              <a:rPr lang="en-GB" sz="3200" b="1" dirty="0" smtClean="0"/>
              <a:t>a)  Elizabethan Drama</a:t>
            </a:r>
            <a:endParaRPr lang="en-US" sz="3200" dirty="0" smtClean="0">
              <a:latin typeface="Arial" charset="0"/>
              <a:cs typeface="Arial" charset="0"/>
            </a:endParaRPr>
          </a:p>
          <a:p>
            <a:endParaRPr lang="en-US" sz="3200" dirty="0" smtClean="0">
              <a:latin typeface="Arial" charset="0"/>
              <a:cs typeface="Arial" charset="0"/>
            </a:endParaRPr>
          </a:p>
          <a:p>
            <a:r>
              <a:rPr lang="en-GB" sz="3200" dirty="0" smtClean="0"/>
              <a:t>The second period of Elizabethan drama was dominated by the “University Wits”,</a:t>
            </a:r>
          </a:p>
          <a:p>
            <a:pPr lvl="1"/>
            <a:r>
              <a:rPr lang="en-GB" sz="3000" dirty="0" smtClean="0"/>
              <a:t>A professional set of literary men. </a:t>
            </a:r>
          </a:p>
          <a:p>
            <a:pPr lvl="1"/>
            <a:r>
              <a:rPr lang="en-GB" sz="3000" dirty="0" smtClean="0"/>
              <a:t>Marlowe was the central sun, and round him revolved as minor stars, Lyly, Greene, Peele, Lodge and Nash.</a:t>
            </a:r>
            <a:endParaRPr lang="en-US" sz="3000" dirty="0" smtClean="0"/>
          </a:p>
          <a:p>
            <a:endParaRPr lang="en-US" sz="3200" dirty="0" smtClean="0">
              <a:latin typeface="Arial" charset="0"/>
              <a:cs typeface="Arial" charset="0"/>
            </a:endParaRPr>
          </a:p>
        </p:txBody>
      </p:sp>
      <p:sp>
        <p:nvSpPr>
          <p:cNvPr id="4" name="Slide Number Placeholder 17"/>
          <p:cNvSpPr>
            <a:spLocks noGrp="1"/>
          </p:cNvSpPr>
          <p:nvPr>
            <p:ph type="sldNum" sz="quarter" idx="12"/>
          </p:nvPr>
        </p:nvSpPr>
        <p:spPr/>
        <p:txBody>
          <a:bodyPr/>
          <a:lstStyle/>
          <a:p>
            <a:pPr>
              <a:defRPr/>
            </a:pPr>
            <a:fld id="{9B34D8A3-DDC5-4DA8-AD55-C7F1FE56F72D}" type="slidenum">
              <a:rPr lang="en-US"/>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B84AD197-7378-423C-A688-B866EDEC023D}" type="slidenum">
              <a:rPr lang="en-US"/>
              <a:pPr>
                <a:defRPr/>
              </a:pPr>
              <a:t>18</a:t>
            </a:fld>
            <a:endParaRPr lang="en-US"/>
          </a:p>
        </p:txBody>
      </p:sp>
      <p:sp>
        <p:nvSpPr>
          <p:cNvPr id="30724" name="Rectangle 4"/>
          <p:cNvSpPr>
            <a:spLocks noGrp="1"/>
          </p:cNvSpPr>
          <p:nvPr>
            <p:ph type="title" idx="4294967295"/>
          </p:nvPr>
        </p:nvSpPr>
        <p:spPr>
          <a:xfrm>
            <a:off x="0" y="228600"/>
            <a:ext cx="8229600" cy="990600"/>
          </a:xfrm>
          <a:solidFill>
            <a:srgbClr val="DE3608"/>
          </a:solidFill>
        </p:spPr>
        <p:txBody>
          <a:bodyPr/>
          <a:lstStyle/>
          <a:p>
            <a:pPr algn="ctr"/>
            <a:r>
              <a:rPr lang="en-GB" sz="3600" b="1" dirty="0" smtClean="0">
                <a:solidFill>
                  <a:schemeClr val="tx1"/>
                </a:solidFill>
              </a:rPr>
              <a:t>Lyly (1554-1606)</a:t>
            </a:r>
            <a:endParaRPr lang="en-US" sz="3600" b="1" dirty="0">
              <a:solidFill>
                <a:schemeClr val="tx1"/>
              </a:solidFill>
            </a:endParaRPr>
          </a:p>
        </p:txBody>
      </p:sp>
      <p:sp>
        <p:nvSpPr>
          <p:cNvPr id="46083" name="Rectangle 3"/>
          <p:cNvSpPr>
            <a:spLocks noGrp="1" noChangeArrowheads="1"/>
          </p:cNvSpPr>
          <p:nvPr>
            <p:ph idx="4294967295"/>
          </p:nvPr>
        </p:nvSpPr>
        <p:spPr>
          <a:xfrm>
            <a:off x="0" y="1935163"/>
            <a:ext cx="8229600" cy="4389437"/>
          </a:xfrm>
        </p:spPr>
        <p:txBody>
          <a:bodyPr>
            <a:normAutofit/>
          </a:bodyPr>
          <a:lstStyle/>
          <a:p>
            <a:r>
              <a:rPr lang="en-GB" sz="2400" dirty="0" smtClean="0"/>
              <a:t>The author of </a:t>
            </a:r>
            <a:r>
              <a:rPr lang="en-GB" sz="2400" i="1" dirty="0" err="1" smtClean="0"/>
              <a:t>Euphues</a:t>
            </a:r>
            <a:endParaRPr lang="en-GB" sz="2400" i="1" dirty="0" smtClean="0"/>
          </a:p>
          <a:p>
            <a:r>
              <a:rPr lang="en-GB" sz="2400" dirty="0" smtClean="0"/>
              <a:t> The best known works are </a:t>
            </a:r>
            <a:r>
              <a:rPr lang="en-GB" sz="2400" i="1" dirty="0" err="1" smtClean="0"/>
              <a:t>Compaspe</a:t>
            </a:r>
            <a:r>
              <a:rPr lang="en-GB" sz="2400" dirty="0" smtClean="0"/>
              <a:t> , </a:t>
            </a:r>
            <a:r>
              <a:rPr lang="en-GB" sz="2400" i="1" dirty="0" err="1" smtClean="0"/>
              <a:t>Sapho</a:t>
            </a:r>
            <a:r>
              <a:rPr lang="en-GB" sz="2400" dirty="0" smtClean="0"/>
              <a:t> and </a:t>
            </a:r>
            <a:r>
              <a:rPr lang="en-GB" sz="2400" i="1" dirty="0" err="1" smtClean="0"/>
              <a:t>Phao</a:t>
            </a:r>
            <a:r>
              <a:rPr lang="en-GB" sz="2400" dirty="0" smtClean="0"/>
              <a:t> , </a:t>
            </a:r>
            <a:r>
              <a:rPr lang="en-GB" sz="2400" i="1" dirty="0" err="1" smtClean="0"/>
              <a:t>Endymion</a:t>
            </a:r>
            <a:r>
              <a:rPr lang="en-GB" sz="2400" dirty="0" smtClean="0"/>
              <a:t> , and Midas </a:t>
            </a:r>
          </a:p>
          <a:p>
            <a:r>
              <a:rPr lang="en-GB" sz="2400" dirty="0" smtClean="0"/>
              <a:t>These plays are mythological</a:t>
            </a:r>
          </a:p>
          <a:p>
            <a:r>
              <a:rPr lang="en-GB" sz="2400" dirty="0" smtClean="0"/>
              <a:t>They are written in prose intermingled with verse. </a:t>
            </a:r>
          </a:p>
          <a:p>
            <a:r>
              <a:rPr lang="en-GB" sz="2400" dirty="0" smtClean="0"/>
              <a:t>Though the verse is simple and charming prose is marred by exaggeration, a characteristic of </a:t>
            </a:r>
            <a:r>
              <a:rPr lang="en-GB" sz="2400" i="1" dirty="0" smtClean="0"/>
              <a:t>Euphuism</a:t>
            </a:r>
            <a:r>
              <a:rPr lang="en-GB" sz="2400" dirty="0" smtClean="0"/>
              <a:t>.</a:t>
            </a:r>
            <a:endParaRPr lang="en-US" sz="2400" dirty="0" smtClean="0"/>
          </a:p>
          <a:p>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B84AD197-7378-423C-A688-B866EDEC023D}" type="slidenum">
              <a:rPr lang="en-US"/>
              <a:pPr>
                <a:defRPr/>
              </a:pPr>
              <a:t>19</a:t>
            </a:fld>
            <a:endParaRPr lang="en-US"/>
          </a:p>
        </p:txBody>
      </p:sp>
      <p:sp>
        <p:nvSpPr>
          <p:cNvPr id="30724" name="Rectangle 4"/>
          <p:cNvSpPr>
            <a:spLocks noGrp="1"/>
          </p:cNvSpPr>
          <p:nvPr>
            <p:ph type="title" idx="4294967295"/>
          </p:nvPr>
        </p:nvSpPr>
        <p:spPr>
          <a:xfrm>
            <a:off x="0" y="228600"/>
            <a:ext cx="8229600" cy="990600"/>
          </a:xfrm>
          <a:solidFill>
            <a:srgbClr val="DE3608"/>
          </a:solidFill>
        </p:spPr>
        <p:txBody>
          <a:bodyPr/>
          <a:lstStyle/>
          <a:p>
            <a:pPr algn="ctr"/>
            <a:r>
              <a:rPr lang="en-GB" sz="3600" dirty="0" smtClean="0"/>
              <a:t>George Peele (1558-97)</a:t>
            </a:r>
            <a:endParaRPr lang="en-US" sz="3600" b="1" dirty="0">
              <a:solidFill>
                <a:schemeClr val="tx1"/>
              </a:solidFill>
            </a:endParaRPr>
          </a:p>
        </p:txBody>
      </p:sp>
      <p:sp>
        <p:nvSpPr>
          <p:cNvPr id="46083" name="Rectangle 3"/>
          <p:cNvSpPr>
            <a:spLocks noGrp="1" noChangeArrowheads="1"/>
          </p:cNvSpPr>
          <p:nvPr>
            <p:ph idx="4294967295"/>
          </p:nvPr>
        </p:nvSpPr>
        <p:spPr>
          <a:xfrm>
            <a:off x="0" y="1935163"/>
            <a:ext cx="8229600" cy="4389437"/>
          </a:xfrm>
        </p:spPr>
        <p:txBody>
          <a:bodyPr>
            <a:normAutofit/>
          </a:bodyPr>
          <a:lstStyle/>
          <a:p>
            <a:endParaRPr lang="en-GB" sz="2400" dirty="0" smtClean="0"/>
          </a:p>
          <a:p>
            <a:r>
              <a:rPr lang="en-GB" sz="2400" dirty="0" smtClean="0"/>
              <a:t>An actor as well as writer of plays. </a:t>
            </a:r>
          </a:p>
          <a:p>
            <a:r>
              <a:rPr lang="en-GB" sz="2400" dirty="0" smtClean="0"/>
              <a:t>He wrote 6 plays, which are richer in beauty than any of his group except Marlowe. His earnest work is </a:t>
            </a:r>
            <a:r>
              <a:rPr lang="en-GB" sz="2400" i="1" dirty="0" smtClean="0"/>
              <a:t>The Arraignment of Paris</a:t>
            </a:r>
            <a:endParaRPr lang="en-GB" sz="2400" dirty="0" smtClean="0"/>
          </a:p>
          <a:p>
            <a:r>
              <a:rPr lang="en-GB" sz="2400" dirty="0" smtClean="0"/>
              <a:t>His most famous work is </a:t>
            </a:r>
            <a:r>
              <a:rPr lang="en-GB" sz="2400" i="1" dirty="0" smtClean="0"/>
              <a:t>David and Bathsheba</a:t>
            </a:r>
            <a:r>
              <a:rPr lang="en-GB" sz="2400" dirty="0" smtClean="0"/>
              <a:t>). </a:t>
            </a:r>
          </a:p>
          <a:p>
            <a:r>
              <a:rPr lang="en-GB" sz="2400" dirty="0" smtClean="0"/>
              <a:t>The </a:t>
            </a:r>
            <a:r>
              <a:rPr lang="en-GB" sz="2400" i="1" dirty="0" smtClean="0"/>
              <a:t>Arraignment of Paris, </a:t>
            </a:r>
            <a:r>
              <a:rPr lang="en-GB" sz="2400" dirty="0" smtClean="0"/>
              <a:t>which contains an elaborate eulogy of Queen Elizabeth</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B84AD197-7378-423C-A688-B866EDEC023D}" type="slidenum">
              <a:rPr lang="en-US"/>
              <a:pPr>
                <a:defRPr/>
              </a:pPr>
              <a:t>20</a:t>
            </a:fld>
            <a:endParaRPr lang="en-US"/>
          </a:p>
        </p:txBody>
      </p:sp>
      <p:sp>
        <p:nvSpPr>
          <p:cNvPr id="30724" name="Rectangle 4"/>
          <p:cNvSpPr>
            <a:spLocks noGrp="1"/>
          </p:cNvSpPr>
          <p:nvPr>
            <p:ph type="title" idx="4294967295"/>
          </p:nvPr>
        </p:nvSpPr>
        <p:spPr>
          <a:xfrm>
            <a:off x="0" y="228600"/>
            <a:ext cx="8229600" cy="990600"/>
          </a:xfrm>
          <a:solidFill>
            <a:srgbClr val="DE3608"/>
          </a:solidFill>
        </p:spPr>
        <p:txBody>
          <a:bodyPr/>
          <a:lstStyle/>
          <a:p>
            <a:pPr algn="ctr"/>
            <a:r>
              <a:rPr lang="en-GB" sz="3600" dirty="0" smtClean="0"/>
              <a:t>Thomas Kyd (1558-95)</a:t>
            </a:r>
            <a:endParaRPr lang="en-US" sz="3600" dirty="0"/>
          </a:p>
        </p:txBody>
      </p:sp>
      <p:sp>
        <p:nvSpPr>
          <p:cNvPr id="46083" name="Rectangle 3"/>
          <p:cNvSpPr>
            <a:spLocks noGrp="1" noChangeArrowheads="1"/>
          </p:cNvSpPr>
          <p:nvPr>
            <p:ph idx="4294967295"/>
          </p:nvPr>
        </p:nvSpPr>
        <p:spPr>
          <a:xfrm>
            <a:off x="0" y="1935163"/>
            <a:ext cx="8229600" cy="4389437"/>
          </a:xfrm>
        </p:spPr>
        <p:txBody>
          <a:bodyPr>
            <a:normAutofit/>
          </a:bodyPr>
          <a:lstStyle/>
          <a:p>
            <a:endParaRPr lang="en-GB" sz="2800" dirty="0" smtClean="0"/>
          </a:p>
          <a:p>
            <a:r>
              <a:rPr lang="en-GB" sz="2800" dirty="0" smtClean="0"/>
              <a:t>Achieved great popularity with his first work, </a:t>
            </a:r>
            <a:r>
              <a:rPr lang="en-GB" sz="2800" i="1" dirty="0" smtClean="0"/>
              <a:t>The Spanish Tragedy, </a:t>
            </a:r>
            <a:r>
              <a:rPr lang="en-GB" sz="2800" dirty="0" smtClean="0"/>
              <a:t>which was translated in many European languages. </a:t>
            </a:r>
          </a:p>
          <a:p>
            <a:r>
              <a:rPr lang="en-GB" sz="2800" dirty="0" smtClean="0"/>
              <a:t>He introduced the ‘blood and thunder’ element in drama, which proved one of the attractive features of the pre-Shakespearean drama. </a:t>
            </a:r>
          </a:p>
          <a:p>
            <a:pPr>
              <a:buNone/>
            </a:pPr>
            <a:endParaRPr lang="en-US"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B84AD197-7378-423C-A688-B866EDEC023D}" type="slidenum">
              <a:rPr lang="en-US"/>
              <a:pPr>
                <a:defRPr/>
              </a:pPr>
              <a:t>21</a:t>
            </a:fld>
            <a:endParaRPr lang="en-US"/>
          </a:p>
        </p:txBody>
      </p:sp>
      <p:sp>
        <p:nvSpPr>
          <p:cNvPr id="30724" name="Rectangle 4"/>
          <p:cNvSpPr>
            <a:spLocks noGrp="1"/>
          </p:cNvSpPr>
          <p:nvPr>
            <p:ph type="title" idx="4294967295"/>
          </p:nvPr>
        </p:nvSpPr>
        <p:spPr>
          <a:xfrm>
            <a:off x="0" y="228600"/>
            <a:ext cx="8229600" cy="990600"/>
          </a:xfrm>
          <a:solidFill>
            <a:srgbClr val="DE3608"/>
          </a:solidFill>
        </p:spPr>
        <p:txBody>
          <a:bodyPr/>
          <a:lstStyle/>
          <a:p>
            <a:pPr algn="ctr"/>
            <a:r>
              <a:rPr lang="en-GB" sz="3600" dirty="0" smtClean="0"/>
              <a:t>Robert Greene (1560-1592)</a:t>
            </a:r>
            <a:endParaRPr lang="en-US" sz="3600" dirty="0"/>
          </a:p>
        </p:txBody>
      </p:sp>
      <p:sp>
        <p:nvSpPr>
          <p:cNvPr id="46083" name="Rectangle 3"/>
          <p:cNvSpPr>
            <a:spLocks noGrp="1" noChangeArrowheads="1"/>
          </p:cNvSpPr>
          <p:nvPr>
            <p:ph idx="4294967295"/>
          </p:nvPr>
        </p:nvSpPr>
        <p:spPr>
          <a:xfrm>
            <a:off x="0" y="1935163"/>
            <a:ext cx="8229600" cy="4389437"/>
          </a:xfrm>
        </p:spPr>
        <p:txBody>
          <a:bodyPr>
            <a:normAutofit/>
          </a:bodyPr>
          <a:lstStyle/>
          <a:p>
            <a:r>
              <a:rPr lang="en-GB" sz="2800" dirty="0" smtClean="0"/>
              <a:t>His plays comprise </a:t>
            </a:r>
            <a:r>
              <a:rPr lang="en-GB" sz="2800" i="1" dirty="0" err="1" smtClean="0"/>
              <a:t>Orlando</a:t>
            </a:r>
            <a:r>
              <a:rPr lang="en-GB" sz="2800" i="1" dirty="0" smtClean="0"/>
              <a:t> </a:t>
            </a:r>
            <a:r>
              <a:rPr lang="en-GB" sz="2800" i="1" dirty="0" err="1" smtClean="0"/>
              <a:t>Furioso</a:t>
            </a:r>
            <a:r>
              <a:rPr lang="en-GB" sz="2800" i="1" dirty="0" smtClean="0"/>
              <a:t>, Friar Bacon and Friar </a:t>
            </a:r>
            <a:r>
              <a:rPr lang="en-GB" sz="2800" i="1" dirty="0" err="1" smtClean="0"/>
              <a:t>Bungay</a:t>
            </a:r>
            <a:r>
              <a:rPr lang="en-GB" sz="2800" i="1" dirty="0" smtClean="0"/>
              <a:t>, </a:t>
            </a:r>
            <a:r>
              <a:rPr lang="en-GB" sz="2800" i="1" dirty="0" err="1" smtClean="0"/>
              <a:t>Alphonsus</a:t>
            </a:r>
            <a:r>
              <a:rPr lang="en-GB" sz="2800" i="1" dirty="0" smtClean="0"/>
              <a:t> King of Aragon and George a Greene.</a:t>
            </a:r>
            <a:r>
              <a:rPr lang="en-GB" sz="2800" dirty="0" smtClean="0"/>
              <a:t> </a:t>
            </a:r>
          </a:p>
          <a:p>
            <a:r>
              <a:rPr lang="en-GB" sz="2800" dirty="0" smtClean="0"/>
              <a:t>Most dominating play is </a:t>
            </a:r>
            <a:r>
              <a:rPr lang="en-GB" sz="2800" i="1" dirty="0" smtClean="0"/>
              <a:t>Friar Bacon and Friar </a:t>
            </a:r>
            <a:r>
              <a:rPr lang="en-GB" sz="2800" i="1" dirty="0" err="1" smtClean="0"/>
              <a:t>Bungay</a:t>
            </a:r>
            <a:r>
              <a:rPr lang="en-GB" sz="2800" dirty="0" smtClean="0"/>
              <a:t>, --- deals with the tricks of the Friar, and partly with a simple love story between two men with one maid.</a:t>
            </a:r>
          </a:p>
          <a:p>
            <a:r>
              <a:rPr lang="en-GB" sz="2800" dirty="0" smtClean="0"/>
              <a:t> Its variety of interest and comic, relief and to the entertainment of the audience.</a:t>
            </a: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B84AD197-7378-423C-A688-B866EDEC023D}" type="slidenum">
              <a:rPr lang="en-US"/>
              <a:pPr>
                <a:defRPr/>
              </a:pPr>
              <a:t>22</a:t>
            </a:fld>
            <a:endParaRPr lang="en-US"/>
          </a:p>
        </p:txBody>
      </p:sp>
      <p:sp>
        <p:nvSpPr>
          <p:cNvPr id="30724" name="Rectangle 4"/>
          <p:cNvSpPr>
            <a:spLocks noGrp="1"/>
          </p:cNvSpPr>
          <p:nvPr>
            <p:ph type="title" idx="4294967295"/>
          </p:nvPr>
        </p:nvSpPr>
        <p:spPr>
          <a:xfrm>
            <a:off x="0" y="228600"/>
            <a:ext cx="8229600" cy="990600"/>
          </a:xfrm>
          <a:solidFill>
            <a:srgbClr val="DE3608"/>
          </a:solidFill>
        </p:spPr>
        <p:txBody>
          <a:bodyPr/>
          <a:lstStyle/>
          <a:p>
            <a:pPr algn="ctr"/>
            <a:r>
              <a:rPr lang="en-GB" sz="3600" dirty="0" smtClean="0"/>
              <a:t>Christopher Marlowe (1564-1593)</a:t>
            </a:r>
            <a:endParaRPr lang="en-US" sz="3600" dirty="0"/>
          </a:p>
        </p:txBody>
      </p:sp>
      <p:sp>
        <p:nvSpPr>
          <p:cNvPr id="46083" name="Rectangle 3"/>
          <p:cNvSpPr>
            <a:spLocks noGrp="1" noChangeArrowheads="1"/>
          </p:cNvSpPr>
          <p:nvPr>
            <p:ph idx="4294967295"/>
          </p:nvPr>
        </p:nvSpPr>
        <p:spPr>
          <a:xfrm>
            <a:off x="0" y="1935163"/>
            <a:ext cx="8229600" cy="4389437"/>
          </a:xfrm>
        </p:spPr>
        <p:txBody>
          <a:bodyPr>
            <a:normAutofit fontScale="92500" lnSpcReduction="20000"/>
          </a:bodyPr>
          <a:lstStyle/>
          <a:p>
            <a:r>
              <a:rPr lang="en-GB" sz="2800" dirty="0" smtClean="0"/>
              <a:t>In 1587 his first play </a:t>
            </a:r>
            <a:r>
              <a:rPr lang="en-GB" sz="2800" i="1" dirty="0" smtClean="0"/>
              <a:t>Tamburlaine </a:t>
            </a:r>
            <a:r>
              <a:rPr lang="en-GB" sz="2800" dirty="0" smtClean="0"/>
              <a:t>was produced and it took the public by storm on account of its impetuous force, its splendid command of blank verse, and its sensitiveness to beauty. </a:t>
            </a:r>
          </a:p>
          <a:p>
            <a:r>
              <a:rPr lang="en-GB" sz="2800" i="1" dirty="0" err="1" smtClean="0"/>
              <a:t>Tamburlain</a:t>
            </a:r>
            <a:r>
              <a:rPr lang="en-GB" sz="2800" i="1" dirty="0" smtClean="0"/>
              <a:t> </a:t>
            </a:r>
            <a:r>
              <a:rPr lang="en-GB" sz="2800" dirty="0" smtClean="0"/>
              <a:t>was succeeded by </a:t>
            </a:r>
            <a:r>
              <a:rPr lang="en-GB" sz="2800" i="1" dirty="0" smtClean="0"/>
              <a:t>The </a:t>
            </a:r>
            <a:r>
              <a:rPr lang="en-GB" sz="2800" i="1" dirty="0" err="1" smtClean="0"/>
              <a:t>Tragical</a:t>
            </a:r>
            <a:r>
              <a:rPr lang="en-GB" sz="2800" i="1" dirty="0" smtClean="0"/>
              <a:t> History of Doctor Faustus, </a:t>
            </a:r>
            <a:r>
              <a:rPr lang="en-GB" sz="2800" dirty="0" smtClean="0"/>
              <a:t>in which Marlowe gave an old medieval legend a romantic setting. </a:t>
            </a:r>
          </a:p>
          <a:p>
            <a:pPr lvl="1"/>
            <a:r>
              <a:rPr lang="en-GB" dirty="0" smtClean="0"/>
              <a:t>The story of the scholar who sells his soul to the Devil for worldly enjoyment and unlimited power, is presented in a most fascinating manner. Marlowe’s Faustus is the genuine incarnation of the Renaissance spirit.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B84AD197-7378-423C-A688-B866EDEC023D}" type="slidenum">
              <a:rPr lang="en-US"/>
              <a:pPr>
                <a:defRPr/>
              </a:pPr>
              <a:t>23</a:t>
            </a:fld>
            <a:endParaRPr lang="en-US"/>
          </a:p>
        </p:txBody>
      </p:sp>
      <p:sp>
        <p:nvSpPr>
          <p:cNvPr id="30724" name="Rectangle 4"/>
          <p:cNvSpPr>
            <a:spLocks noGrp="1"/>
          </p:cNvSpPr>
          <p:nvPr>
            <p:ph type="title" idx="4294967295"/>
          </p:nvPr>
        </p:nvSpPr>
        <p:spPr>
          <a:xfrm>
            <a:off x="0" y="228600"/>
            <a:ext cx="8229600" cy="990600"/>
          </a:xfrm>
          <a:solidFill>
            <a:srgbClr val="DE3608"/>
          </a:solidFill>
        </p:spPr>
        <p:txBody>
          <a:bodyPr/>
          <a:lstStyle/>
          <a:p>
            <a:pPr algn="ctr"/>
            <a:r>
              <a:rPr lang="en-GB" sz="3600" dirty="0" smtClean="0"/>
              <a:t>Conti.</a:t>
            </a:r>
            <a:endParaRPr lang="en-US" sz="3600" dirty="0"/>
          </a:p>
        </p:txBody>
      </p:sp>
      <p:sp>
        <p:nvSpPr>
          <p:cNvPr id="46083" name="Rectangle 3"/>
          <p:cNvSpPr>
            <a:spLocks noGrp="1" noChangeArrowheads="1"/>
          </p:cNvSpPr>
          <p:nvPr>
            <p:ph idx="4294967295"/>
          </p:nvPr>
        </p:nvSpPr>
        <p:spPr>
          <a:xfrm>
            <a:off x="0" y="1935163"/>
            <a:ext cx="8229600" cy="4389437"/>
          </a:xfrm>
        </p:spPr>
        <p:txBody>
          <a:bodyPr>
            <a:normAutofit/>
          </a:bodyPr>
          <a:lstStyle/>
          <a:p>
            <a:r>
              <a:rPr lang="en-GB" sz="2800" i="1" dirty="0" smtClean="0"/>
              <a:t>The Jew of Malta, </a:t>
            </a:r>
            <a:r>
              <a:rPr lang="en-GB" sz="2800" dirty="0" smtClean="0"/>
              <a:t>the third tragedy of Marlowe, is not so fine as </a:t>
            </a:r>
            <a:r>
              <a:rPr lang="en-GB" sz="2800" i="1" dirty="0" smtClean="0"/>
              <a:t>Doctor Faustus, </a:t>
            </a:r>
            <a:r>
              <a:rPr lang="en-GB" sz="2800" dirty="0" smtClean="0"/>
              <a:t>though it has a glorious opening. His last play, </a:t>
            </a:r>
            <a:r>
              <a:rPr lang="en-GB" sz="2800" i="1" dirty="0" smtClean="0"/>
              <a:t>Edward II, </a:t>
            </a:r>
            <a:r>
              <a:rPr lang="en-GB" sz="2800" dirty="0" smtClean="0"/>
              <a:t>is his best from the technical point of view. Though it lacks the force and rhythmic beauty of the earlier plays, it is superior to them on account of its rare skill of construction and admirable characterisation.</a:t>
            </a:r>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B84AD197-7378-423C-A688-B866EDEC023D}" type="slidenum">
              <a:rPr lang="en-US"/>
              <a:pPr>
                <a:defRPr/>
              </a:pPr>
              <a:t>24</a:t>
            </a:fld>
            <a:endParaRPr lang="en-US"/>
          </a:p>
        </p:txBody>
      </p:sp>
      <p:sp>
        <p:nvSpPr>
          <p:cNvPr id="30724" name="Rectangle 4"/>
          <p:cNvSpPr>
            <a:spLocks noGrp="1"/>
          </p:cNvSpPr>
          <p:nvPr>
            <p:ph type="title" idx="4294967295"/>
          </p:nvPr>
        </p:nvSpPr>
        <p:spPr>
          <a:xfrm>
            <a:off x="0" y="228600"/>
            <a:ext cx="8229600" cy="990600"/>
          </a:xfrm>
          <a:solidFill>
            <a:srgbClr val="DE3608"/>
          </a:solidFill>
        </p:spPr>
        <p:txBody>
          <a:bodyPr/>
          <a:lstStyle/>
          <a:p>
            <a:pPr algn="ctr"/>
            <a:r>
              <a:rPr lang="en-GB" sz="3600" dirty="0" smtClean="0"/>
              <a:t>Conti.</a:t>
            </a:r>
            <a:endParaRPr lang="en-US" sz="3600" dirty="0"/>
          </a:p>
        </p:txBody>
      </p:sp>
      <p:sp>
        <p:nvSpPr>
          <p:cNvPr id="46083" name="Rectangle 3"/>
          <p:cNvSpPr>
            <a:spLocks noGrp="1" noChangeArrowheads="1"/>
          </p:cNvSpPr>
          <p:nvPr>
            <p:ph idx="4294967295"/>
          </p:nvPr>
        </p:nvSpPr>
        <p:spPr>
          <a:xfrm>
            <a:off x="0" y="1935163"/>
            <a:ext cx="8229600" cy="4389437"/>
          </a:xfrm>
        </p:spPr>
        <p:txBody>
          <a:bodyPr>
            <a:normAutofit/>
          </a:bodyPr>
          <a:lstStyle/>
          <a:p>
            <a:r>
              <a:rPr lang="en-GB" sz="2800" dirty="0" smtClean="0"/>
              <a:t>Marlowe raised the subject-matter of drama to a higher level. </a:t>
            </a:r>
          </a:p>
          <a:p>
            <a:r>
              <a:rPr lang="en-GB" sz="2800" dirty="0" smtClean="0"/>
              <a:t>He introduced heroes who were men of great strength and vitality, possessing the Renaissance characteristic of insatiable spirit of adventure. </a:t>
            </a:r>
          </a:p>
          <a:p>
            <a:r>
              <a:rPr lang="en-GB" sz="2800" dirty="0" smtClean="0"/>
              <a:t>He has been rightly called “the Father of English Dramatic Poetry.”</a:t>
            </a:r>
            <a:endParaRPr lang="en-US"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DCEFC4F3-E125-4B1D-94F1-6D0AC4493D1F}" type="slidenum">
              <a:rPr lang="en-US"/>
              <a:pPr>
                <a:defRPr/>
              </a:pPr>
              <a:t>25</a:t>
            </a:fld>
            <a:endParaRPr lang="en-US"/>
          </a:p>
        </p:txBody>
      </p:sp>
      <p:sp>
        <p:nvSpPr>
          <p:cNvPr id="80898" name="Rectangle 2"/>
          <p:cNvSpPr>
            <a:spLocks noGrp="1"/>
          </p:cNvSpPr>
          <p:nvPr>
            <p:ph type="title" idx="4294967295"/>
          </p:nvPr>
        </p:nvSpPr>
        <p:spPr>
          <a:xfrm>
            <a:off x="0" y="152400"/>
            <a:ext cx="8229600" cy="685800"/>
          </a:xfrm>
          <a:solidFill>
            <a:srgbClr val="DE3608"/>
          </a:solidFill>
        </p:spPr>
        <p:txBody>
          <a:bodyPr>
            <a:normAutofit fontScale="90000"/>
          </a:bodyPr>
          <a:lstStyle/>
          <a:p>
            <a:pPr algn="ctr"/>
            <a:r>
              <a:rPr lang="en-GB" sz="4400" b="1" dirty="0" smtClean="0">
                <a:solidFill>
                  <a:schemeClr val="tx1"/>
                </a:solidFill>
              </a:rPr>
              <a:t>Shakespeare (1564-1616)</a:t>
            </a:r>
            <a:endParaRPr lang="en-US" sz="4400" b="1" dirty="0">
              <a:solidFill>
                <a:schemeClr val="tx1"/>
              </a:solidFill>
            </a:endParaRPr>
          </a:p>
        </p:txBody>
      </p:sp>
      <p:sp>
        <p:nvSpPr>
          <p:cNvPr id="80899" name="Rectangle 3"/>
          <p:cNvSpPr>
            <a:spLocks noGrp="1"/>
          </p:cNvSpPr>
          <p:nvPr>
            <p:ph type="body" idx="4294967295"/>
          </p:nvPr>
        </p:nvSpPr>
        <p:spPr>
          <a:xfrm>
            <a:off x="0" y="914400"/>
            <a:ext cx="8229600" cy="5380038"/>
          </a:xfrm>
        </p:spPr>
        <p:txBody>
          <a:bodyPr/>
          <a:lstStyle/>
          <a:p>
            <a:endParaRPr lang="en-GB" dirty="0" smtClean="0"/>
          </a:p>
          <a:p>
            <a:endParaRPr lang="en-GB" dirty="0" smtClean="0"/>
          </a:p>
          <a:p>
            <a:endParaRPr lang="en-GB" dirty="0" smtClean="0"/>
          </a:p>
          <a:p>
            <a:r>
              <a:rPr lang="en-GB" dirty="0" smtClean="0"/>
              <a:t>Shakespeare wrote 154 sonnets,37 plays. His work as a dramatist extended over some 24 years, beginning about 1588 and ending about 1612. </a:t>
            </a:r>
          </a:p>
          <a:p>
            <a:r>
              <a:rPr lang="en-GB" dirty="0" smtClean="0"/>
              <a:t>His work is generally divided into four periods.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AB46DDC2-BAAA-48E1-B819-380C2B93987E}" type="slidenum">
              <a:rPr lang="en-US"/>
              <a:pPr>
                <a:defRPr/>
              </a:pPr>
              <a:t>26</a:t>
            </a:fld>
            <a:endParaRPr lang="en-US"/>
          </a:p>
        </p:txBody>
      </p:sp>
      <p:sp>
        <p:nvSpPr>
          <p:cNvPr id="32772" name="Rectangle 4"/>
          <p:cNvSpPr>
            <a:spLocks noGrp="1"/>
          </p:cNvSpPr>
          <p:nvPr>
            <p:ph type="title" idx="4294967295"/>
          </p:nvPr>
        </p:nvSpPr>
        <p:spPr>
          <a:xfrm>
            <a:off x="0" y="152400"/>
            <a:ext cx="8229600" cy="838200"/>
          </a:xfrm>
          <a:solidFill>
            <a:srgbClr val="DE3608"/>
          </a:solidFill>
        </p:spPr>
        <p:txBody>
          <a:bodyPr/>
          <a:lstStyle/>
          <a:p>
            <a:r>
              <a:rPr lang="en-GB" sz="4400" b="1" dirty="0" smtClean="0"/>
              <a:t>(</a:t>
            </a:r>
            <a:r>
              <a:rPr lang="en-GB" sz="4400" b="1" dirty="0" err="1" smtClean="0"/>
              <a:t>i</a:t>
            </a:r>
            <a:r>
              <a:rPr lang="en-GB" sz="4400" b="1" dirty="0" smtClean="0"/>
              <a:t>)         Period 1 (1577-93) </a:t>
            </a:r>
            <a:endParaRPr lang="en-US" sz="4400" b="1" dirty="0"/>
          </a:p>
        </p:txBody>
      </p:sp>
      <p:sp>
        <p:nvSpPr>
          <p:cNvPr id="32770" name="Content Placeholder 2"/>
          <p:cNvSpPr>
            <a:spLocks noGrp="1"/>
          </p:cNvSpPr>
          <p:nvPr>
            <p:ph idx="4294967295"/>
          </p:nvPr>
        </p:nvSpPr>
        <p:spPr>
          <a:xfrm>
            <a:off x="0" y="1447800"/>
            <a:ext cx="7239000" cy="4846638"/>
          </a:xfrm>
        </p:spPr>
        <p:txBody>
          <a:bodyPr>
            <a:normAutofit lnSpcReduction="10000"/>
          </a:bodyPr>
          <a:lstStyle/>
          <a:p>
            <a:r>
              <a:rPr lang="en-GB" dirty="0" smtClean="0"/>
              <a:t>Early experimental work. </a:t>
            </a:r>
          </a:p>
          <a:p>
            <a:r>
              <a:rPr lang="en-GB" dirty="0" smtClean="0"/>
              <a:t>To this period belong the revision of old plays </a:t>
            </a:r>
          </a:p>
          <a:p>
            <a:pPr lvl="1"/>
            <a:r>
              <a:rPr lang="en-GB" dirty="0" smtClean="0"/>
              <a:t>Three parts of </a:t>
            </a:r>
            <a:r>
              <a:rPr lang="en-GB" i="1" dirty="0" smtClean="0"/>
              <a:t>Henry VI </a:t>
            </a:r>
            <a:r>
              <a:rPr lang="en-GB" dirty="0" smtClean="0"/>
              <a:t>and </a:t>
            </a:r>
            <a:r>
              <a:rPr lang="en-GB" i="1" dirty="0" smtClean="0"/>
              <a:t>Titus Andronicus</a:t>
            </a:r>
          </a:p>
          <a:p>
            <a:pPr lvl="1"/>
            <a:r>
              <a:rPr lang="en-GB" i="1" dirty="0" smtClean="0"/>
              <a:t> </a:t>
            </a:r>
            <a:r>
              <a:rPr lang="en-GB" dirty="0" smtClean="0"/>
              <a:t>His first comedies—</a:t>
            </a:r>
            <a:r>
              <a:rPr lang="en-GB" i="1" dirty="0" smtClean="0"/>
              <a:t>Love’s Labour Lost, The Two Gentlemen of Verona, The Comedy of Errors and A Midsummer Night’s Dream</a:t>
            </a:r>
          </a:p>
          <a:p>
            <a:pPr lvl="1"/>
            <a:r>
              <a:rPr lang="en-GB" i="1" dirty="0" smtClean="0"/>
              <a:t> </a:t>
            </a:r>
            <a:r>
              <a:rPr lang="en-GB" dirty="0" smtClean="0"/>
              <a:t>His first chronicle play—</a:t>
            </a:r>
            <a:r>
              <a:rPr lang="en-GB" i="1" dirty="0" smtClean="0"/>
              <a:t>Richard III</a:t>
            </a:r>
            <a:r>
              <a:rPr lang="en-GB" dirty="0" smtClean="0"/>
              <a:t>;</a:t>
            </a:r>
          </a:p>
          <a:p>
            <a:pPr lvl="1"/>
            <a:r>
              <a:rPr lang="en-GB" dirty="0" smtClean="0"/>
              <a:t>A youthful tragedy—</a:t>
            </a:r>
            <a:r>
              <a:rPr lang="en-GB" i="1" dirty="0" smtClean="0"/>
              <a:t>Romeo and Juliet.</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nvPr>
        </p:nvSpPr>
        <p:spPr>
          <a:xfrm>
            <a:off x="533400" y="0"/>
            <a:ext cx="8229600" cy="838200"/>
          </a:xfrm>
          <a:solidFill>
            <a:srgbClr val="DE3608"/>
          </a:solidFill>
        </p:spPr>
        <p:txBody>
          <a:bodyPr>
            <a:normAutofit fontScale="90000"/>
          </a:bodyPr>
          <a:lstStyle/>
          <a:p>
            <a:pPr algn="ctr"/>
            <a:r>
              <a:rPr lang="en-GB" sz="5400" b="1" dirty="0" smtClean="0"/>
              <a:t>(ii)        Period 2 (1594-1600) </a:t>
            </a:r>
            <a:endParaRPr lang="en-US" sz="5400" dirty="0" smtClean="0"/>
          </a:p>
        </p:txBody>
      </p:sp>
      <p:sp>
        <p:nvSpPr>
          <p:cNvPr id="84995" name="Rectangle 3"/>
          <p:cNvSpPr>
            <a:spLocks noGrp="1"/>
          </p:cNvSpPr>
          <p:nvPr>
            <p:ph idx="1"/>
          </p:nvPr>
        </p:nvSpPr>
        <p:spPr>
          <a:xfrm>
            <a:off x="152400" y="838200"/>
            <a:ext cx="8534400" cy="5486400"/>
          </a:xfrm>
        </p:spPr>
        <p:txBody>
          <a:bodyPr/>
          <a:lstStyle/>
          <a:p>
            <a:endParaRPr lang="en-GB" sz="2800" dirty="0" smtClean="0"/>
          </a:p>
          <a:p>
            <a:r>
              <a:rPr lang="en-GB" sz="2800" dirty="0" smtClean="0"/>
              <a:t>Shakespeare’s great comedies and chronicle plays </a:t>
            </a:r>
          </a:p>
          <a:p>
            <a:pPr lvl="3"/>
            <a:r>
              <a:rPr lang="en-GB" dirty="0" smtClean="0"/>
              <a:t> Richard II</a:t>
            </a:r>
          </a:p>
          <a:p>
            <a:pPr lvl="3"/>
            <a:r>
              <a:rPr lang="en-GB" dirty="0" smtClean="0"/>
              <a:t>King John</a:t>
            </a:r>
          </a:p>
          <a:p>
            <a:pPr lvl="3"/>
            <a:r>
              <a:rPr lang="en-GB" dirty="0" smtClean="0"/>
              <a:t>The Merchant of Venice</a:t>
            </a:r>
          </a:p>
          <a:p>
            <a:pPr lvl="3"/>
            <a:r>
              <a:rPr lang="en-GB" dirty="0" smtClean="0"/>
              <a:t>Henry </a:t>
            </a:r>
            <a:r>
              <a:rPr lang="en-GB" dirty="0" smtClean="0"/>
              <a:t>IV Part </a:t>
            </a:r>
            <a:r>
              <a:rPr lang="en-GB" dirty="0" smtClean="0"/>
              <a:t>I and II</a:t>
            </a:r>
          </a:p>
          <a:p>
            <a:pPr lvl="3"/>
            <a:r>
              <a:rPr lang="en-GB" dirty="0" smtClean="0"/>
              <a:t>Henry V</a:t>
            </a:r>
          </a:p>
          <a:p>
            <a:pPr lvl="3"/>
            <a:r>
              <a:rPr lang="en-GB" dirty="0" smtClean="0"/>
              <a:t>The Taming of the Shrew</a:t>
            </a:r>
          </a:p>
          <a:p>
            <a:pPr lvl="3"/>
            <a:r>
              <a:rPr lang="en-GB" dirty="0" smtClean="0"/>
              <a:t>The Merry Wives of Windsor</a:t>
            </a:r>
          </a:p>
          <a:p>
            <a:pPr lvl="3"/>
            <a:r>
              <a:rPr lang="en-GB" dirty="0" smtClean="0"/>
              <a:t>Much Ado About Nothing</a:t>
            </a:r>
          </a:p>
          <a:p>
            <a:pPr lvl="3"/>
            <a:r>
              <a:rPr lang="en-GB" dirty="0" smtClean="0"/>
              <a:t>As You Like It </a:t>
            </a:r>
            <a:endParaRPr lang="en-GB" dirty="0" smtClean="0"/>
          </a:p>
          <a:p>
            <a:pPr lvl="3"/>
            <a:r>
              <a:rPr lang="en-GB" dirty="0" smtClean="0"/>
              <a:t> </a:t>
            </a:r>
            <a:r>
              <a:rPr lang="en-GB" dirty="0" smtClean="0"/>
              <a:t>Twelfth Night. </a:t>
            </a:r>
          </a:p>
          <a:p>
            <a:pPr lvl="3">
              <a:buNone/>
            </a:pPr>
            <a:r>
              <a:rPr lang="en-GB" dirty="0" smtClean="0"/>
              <a:t>These plays reveal Shakespeare’s great development as a thinker and technician.</a:t>
            </a:r>
          </a:p>
          <a:p>
            <a:pPr lvl="3">
              <a:buNone/>
            </a:pPr>
            <a:endParaRPr lang="en-GB" dirty="0" smtClean="0"/>
          </a:p>
        </p:txBody>
      </p:sp>
      <p:sp>
        <p:nvSpPr>
          <p:cNvPr id="4" name="Slide Number Placeholder 17"/>
          <p:cNvSpPr>
            <a:spLocks noGrp="1"/>
          </p:cNvSpPr>
          <p:nvPr>
            <p:ph type="sldNum" sz="quarter" idx="12"/>
          </p:nvPr>
        </p:nvSpPr>
        <p:spPr/>
        <p:txBody>
          <a:bodyPr/>
          <a:lstStyle/>
          <a:p>
            <a:pPr>
              <a:defRPr/>
            </a:pPr>
            <a:fld id="{E87556D1-3126-457E-9BF8-1543877A5471}" type="slidenum">
              <a:rPr lang="en-US"/>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p:cNvSpPr>
          <p:nvPr>
            <p:ph type="title"/>
          </p:nvPr>
        </p:nvSpPr>
        <p:spPr>
          <a:xfrm>
            <a:off x="381000" y="152400"/>
            <a:ext cx="8229600" cy="762000"/>
          </a:xfrm>
          <a:solidFill>
            <a:srgbClr val="DE3608"/>
          </a:solidFill>
        </p:spPr>
        <p:txBody>
          <a:bodyPr>
            <a:normAutofit fontScale="90000"/>
          </a:bodyPr>
          <a:lstStyle/>
          <a:p>
            <a:r>
              <a:rPr lang="en-GB" sz="4800" b="1" dirty="0" smtClean="0"/>
              <a:t>(iii)      Period 3 (1601-1608)  </a:t>
            </a:r>
            <a:endParaRPr lang="en-US" sz="4800" dirty="0" smtClean="0"/>
          </a:p>
        </p:txBody>
      </p:sp>
      <p:sp>
        <p:nvSpPr>
          <p:cNvPr id="95235" name="Rectangle 3"/>
          <p:cNvSpPr>
            <a:spLocks noGrp="1"/>
          </p:cNvSpPr>
          <p:nvPr>
            <p:ph idx="1"/>
          </p:nvPr>
        </p:nvSpPr>
        <p:spPr>
          <a:xfrm>
            <a:off x="457200" y="1066800"/>
            <a:ext cx="8229600" cy="5257800"/>
          </a:xfrm>
        </p:spPr>
        <p:txBody>
          <a:bodyPr/>
          <a:lstStyle/>
          <a:p>
            <a:r>
              <a:rPr lang="en-GB" sz="2000" dirty="0" smtClean="0"/>
              <a:t>Shakespeare’s greatest tragedies and sombre or bitter comedies.</a:t>
            </a:r>
          </a:p>
          <a:p>
            <a:r>
              <a:rPr lang="en-GB" sz="2000" dirty="0" smtClean="0"/>
              <a:t>He is more concerned with the darker side of human experience and its destructive passions. </a:t>
            </a:r>
          </a:p>
          <a:p>
            <a:r>
              <a:rPr lang="en-GB" sz="2000" dirty="0" smtClean="0"/>
              <a:t>Even in comedies, the tone is grave and there is a greater emphasis on evil. </a:t>
            </a:r>
          </a:p>
          <a:p>
            <a:r>
              <a:rPr lang="en-GB" sz="2400" dirty="0" smtClean="0"/>
              <a:t>The plays of this period are</a:t>
            </a:r>
          </a:p>
          <a:p>
            <a:pPr lvl="6"/>
            <a:r>
              <a:rPr lang="en-GB" sz="1400" i="1" dirty="0" smtClean="0"/>
              <a:t>Julius Caesar</a:t>
            </a:r>
          </a:p>
          <a:p>
            <a:pPr lvl="6"/>
            <a:r>
              <a:rPr lang="en-GB" sz="1400" i="1" dirty="0" smtClean="0"/>
              <a:t>Hamlet,</a:t>
            </a:r>
          </a:p>
          <a:p>
            <a:pPr lvl="6"/>
            <a:r>
              <a:rPr lang="en-GB" sz="1400" i="1" dirty="0" smtClean="0"/>
              <a:t>All’s Well that Ends Well</a:t>
            </a:r>
          </a:p>
          <a:p>
            <a:pPr lvl="6"/>
            <a:r>
              <a:rPr lang="en-GB" sz="1400" i="1" dirty="0" smtClean="0"/>
              <a:t>Measure for </a:t>
            </a:r>
            <a:r>
              <a:rPr lang="en-GB" sz="1400" i="1" dirty="0" smtClean="0"/>
              <a:t>Measure;</a:t>
            </a:r>
          </a:p>
          <a:p>
            <a:pPr lvl="6"/>
            <a:r>
              <a:rPr lang="en-GB" sz="1400" i="1" dirty="0" smtClean="0"/>
              <a:t>Troilus </a:t>
            </a:r>
            <a:r>
              <a:rPr lang="en-GB" sz="1400" i="1" dirty="0" smtClean="0"/>
              <a:t>and Cressida</a:t>
            </a:r>
          </a:p>
          <a:p>
            <a:pPr lvl="6"/>
            <a:r>
              <a:rPr lang="en-GB" sz="1400" i="1" dirty="0" smtClean="0"/>
              <a:t>Othello</a:t>
            </a:r>
          </a:p>
          <a:p>
            <a:pPr lvl="6"/>
            <a:r>
              <a:rPr lang="en-GB" sz="1400" i="1" dirty="0" smtClean="0"/>
              <a:t>King Lear</a:t>
            </a:r>
          </a:p>
          <a:p>
            <a:pPr lvl="6"/>
            <a:r>
              <a:rPr lang="en-GB" sz="1400" i="1" dirty="0" smtClean="0"/>
              <a:t>Macbeth</a:t>
            </a:r>
          </a:p>
          <a:p>
            <a:pPr lvl="6"/>
            <a:r>
              <a:rPr lang="en-GB" sz="1400" i="1" dirty="0" smtClean="0"/>
              <a:t>Antony and Cleopatra</a:t>
            </a:r>
          </a:p>
          <a:p>
            <a:pPr lvl="6"/>
            <a:r>
              <a:rPr lang="en-GB" sz="1400" i="1" dirty="0" smtClean="0"/>
              <a:t>Coriolanus</a:t>
            </a:r>
          </a:p>
          <a:p>
            <a:pPr lvl="6"/>
            <a:r>
              <a:rPr lang="en-GB" sz="1400" i="1" dirty="0" smtClean="0"/>
              <a:t> </a:t>
            </a:r>
            <a:r>
              <a:rPr lang="en-GB" sz="1400" i="1" dirty="0" err="1" smtClean="0"/>
              <a:t>Timon</a:t>
            </a:r>
            <a:r>
              <a:rPr lang="en-GB" sz="1400" i="1" dirty="0" smtClean="0"/>
              <a:t> of Athens.</a:t>
            </a:r>
            <a:endParaRPr lang="en-US" sz="1400" dirty="0"/>
          </a:p>
        </p:txBody>
      </p:sp>
      <p:sp>
        <p:nvSpPr>
          <p:cNvPr id="4" name="Slide Number Placeholder 17"/>
          <p:cNvSpPr>
            <a:spLocks noGrp="1"/>
          </p:cNvSpPr>
          <p:nvPr>
            <p:ph type="sldNum" sz="quarter" idx="12"/>
          </p:nvPr>
        </p:nvSpPr>
        <p:spPr/>
        <p:txBody>
          <a:bodyPr/>
          <a:lstStyle/>
          <a:p>
            <a:pPr>
              <a:defRPr/>
            </a:pPr>
            <a:fld id="{CDCF01E9-20E6-4033-9720-B6EB0084863E}" type="slidenum">
              <a:rPr lang="en-US"/>
              <a:pPr>
                <a:defRPr/>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p:cNvSpPr>
          <p:nvPr>
            <p:ph type="title"/>
          </p:nvPr>
        </p:nvSpPr>
        <p:spPr>
          <a:xfrm>
            <a:off x="533400" y="228600"/>
            <a:ext cx="8229600" cy="762000"/>
          </a:xfrm>
          <a:solidFill>
            <a:srgbClr val="DE3608"/>
          </a:solidFill>
        </p:spPr>
        <p:txBody>
          <a:bodyPr>
            <a:normAutofit fontScale="90000"/>
          </a:bodyPr>
          <a:lstStyle/>
          <a:p>
            <a:r>
              <a:rPr lang="en-GB" sz="4800" b="1" dirty="0" smtClean="0"/>
              <a:t>(iv)       Period 4 (1608-1612) </a:t>
            </a:r>
            <a:endParaRPr lang="en-US" sz="4800" dirty="0" smtClean="0"/>
          </a:p>
        </p:txBody>
      </p:sp>
      <p:sp>
        <p:nvSpPr>
          <p:cNvPr id="86019" name="Rectangle 3"/>
          <p:cNvSpPr>
            <a:spLocks noGrp="1"/>
          </p:cNvSpPr>
          <p:nvPr>
            <p:ph idx="1"/>
          </p:nvPr>
        </p:nvSpPr>
        <p:spPr>
          <a:xfrm>
            <a:off x="457200" y="990600"/>
            <a:ext cx="8229600" cy="5334000"/>
          </a:xfrm>
        </p:spPr>
        <p:txBody>
          <a:bodyPr/>
          <a:lstStyle/>
          <a:p>
            <a:endParaRPr lang="en-GB" sz="2400" dirty="0" smtClean="0"/>
          </a:p>
          <a:p>
            <a:r>
              <a:rPr lang="en-GB" sz="2400" dirty="0" smtClean="0"/>
              <a:t>The later comedies or dramatic romances. </a:t>
            </a:r>
          </a:p>
          <a:p>
            <a:r>
              <a:rPr lang="en-GB" sz="2400" dirty="0" smtClean="0"/>
              <a:t>A changed mood. </a:t>
            </a:r>
          </a:p>
          <a:p>
            <a:r>
              <a:rPr lang="en-GB" sz="2400" dirty="0" smtClean="0"/>
              <a:t>The plays written during this period are:</a:t>
            </a:r>
          </a:p>
          <a:p>
            <a:pPr lvl="1"/>
            <a:r>
              <a:rPr lang="en-GB" sz="2200" i="1" dirty="0" smtClean="0"/>
              <a:t>Cymbeline</a:t>
            </a:r>
          </a:p>
          <a:p>
            <a:pPr lvl="1"/>
            <a:r>
              <a:rPr lang="en-GB" sz="2200" i="1" dirty="0" smtClean="0"/>
              <a:t>The Tempest </a:t>
            </a:r>
          </a:p>
          <a:p>
            <a:pPr lvl="1"/>
            <a:r>
              <a:rPr lang="en-GB" sz="2200" i="1" dirty="0" smtClean="0"/>
              <a:t> The Winter’s Tale</a:t>
            </a:r>
          </a:p>
          <a:p>
            <a:pPr lvl="1">
              <a:buNone/>
            </a:pPr>
            <a:endParaRPr lang="en-GB" sz="2200" i="1" dirty="0" smtClean="0"/>
          </a:p>
          <a:p>
            <a:pPr lvl="1">
              <a:buNone/>
            </a:pPr>
            <a:r>
              <a:rPr lang="en-GB" sz="2200" i="1" dirty="0" smtClean="0"/>
              <a:t> </a:t>
            </a:r>
            <a:r>
              <a:rPr lang="en-GB" sz="2200" dirty="0" smtClean="0"/>
              <a:t>These were completely written in collaboration with some other dramatist.</a:t>
            </a:r>
            <a:endParaRPr lang="en-US" sz="2200" dirty="0"/>
          </a:p>
        </p:txBody>
      </p:sp>
      <p:sp>
        <p:nvSpPr>
          <p:cNvPr id="4" name="Slide Number Placeholder 17"/>
          <p:cNvSpPr>
            <a:spLocks noGrp="1"/>
          </p:cNvSpPr>
          <p:nvPr>
            <p:ph type="sldNum" sz="quarter" idx="12"/>
          </p:nvPr>
        </p:nvSpPr>
        <p:spPr/>
        <p:txBody>
          <a:bodyPr/>
          <a:lstStyle/>
          <a:p>
            <a:pPr>
              <a:defRPr/>
            </a:pPr>
            <a:fld id="{ABAE9EDF-26EF-4215-9D74-02FE23AC886B}" type="slidenum">
              <a:rPr lang="en-US"/>
              <a:pPr>
                <a:defRPr/>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p:cNvSpPr>
          <p:nvPr>
            <p:ph type="title"/>
          </p:nvPr>
        </p:nvSpPr>
        <p:spPr>
          <a:xfrm>
            <a:off x="457200" y="0"/>
            <a:ext cx="8229600" cy="914400"/>
          </a:xfrm>
          <a:solidFill>
            <a:srgbClr val="DE3608"/>
          </a:solidFill>
        </p:spPr>
        <p:txBody>
          <a:bodyPr/>
          <a:lstStyle/>
          <a:p>
            <a:pPr algn="ctr"/>
            <a:r>
              <a:rPr lang="en-GB" sz="4000" b="1" dirty="0" smtClean="0">
                <a:solidFill>
                  <a:schemeClr val="tx1"/>
                </a:solidFill>
              </a:rPr>
              <a:t>Ben Jonson (1573-1637)</a:t>
            </a:r>
            <a:endParaRPr lang="en-US" sz="4000" b="1" dirty="0">
              <a:solidFill>
                <a:schemeClr val="tx1"/>
              </a:solidFill>
            </a:endParaRPr>
          </a:p>
        </p:txBody>
      </p:sp>
      <p:sp>
        <p:nvSpPr>
          <p:cNvPr id="87043" name="Rectangle 3"/>
          <p:cNvSpPr>
            <a:spLocks noGrp="1"/>
          </p:cNvSpPr>
          <p:nvPr>
            <p:ph idx="1"/>
          </p:nvPr>
        </p:nvSpPr>
        <p:spPr>
          <a:xfrm>
            <a:off x="457200" y="990600"/>
            <a:ext cx="8229600" cy="5334000"/>
          </a:xfrm>
        </p:spPr>
        <p:txBody>
          <a:bodyPr/>
          <a:lstStyle/>
          <a:p>
            <a:endParaRPr lang="en-GB" sz="2400" dirty="0" smtClean="0"/>
          </a:p>
          <a:p>
            <a:r>
              <a:rPr lang="en-GB" sz="2400" dirty="0" smtClean="0"/>
              <a:t>Ben Jonson a contemporary of Shakespeare, and a prominent dramatist of his times. </a:t>
            </a:r>
          </a:p>
          <a:p>
            <a:r>
              <a:rPr lang="en-GB" sz="2400" dirty="0" smtClean="0"/>
              <a:t>The opposite of Shakespeare.</a:t>
            </a:r>
          </a:p>
          <a:p>
            <a:r>
              <a:rPr lang="en-GB" sz="2400" dirty="0" smtClean="0"/>
              <a:t>A classicist, a moralist, and a reformer of drama. </a:t>
            </a:r>
          </a:p>
          <a:p>
            <a:r>
              <a:rPr lang="en-GB" sz="2400" dirty="0" smtClean="0"/>
              <a:t>In his comedies he tried to present the true picture of the contemporary society.</a:t>
            </a:r>
          </a:p>
          <a:p>
            <a:r>
              <a:rPr lang="en-GB" sz="2400" dirty="0" smtClean="0"/>
              <a:t> He also made an attempt to have the ‘unities’ of time, place and action in his plays.</a:t>
            </a:r>
            <a:endParaRPr lang="en-US" sz="2400" dirty="0"/>
          </a:p>
        </p:txBody>
      </p:sp>
      <p:sp>
        <p:nvSpPr>
          <p:cNvPr id="4" name="Slide Number Placeholder 17"/>
          <p:cNvSpPr>
            <a:spLocks noGrp="1"/>
          </p:cNvSpPr>
          <p:nvPr>
            <p:ph type="sldNum" sz="quarter" idx="12"/>
          </p:nvPr>
        </p:nvSpPr>
        <p:spPr/>
        <p:txBody>
          <a:bodyPr/>
          <a:lstStyle/>
          <a:p>
            <a:pPr>
              <a:defRPr/>
            </a:pPr>
            <a:fld id="{42573700-2E56-4C4A-92CA-926A701BA2A9}" type="slidenum">
              <a:rPr lang="en-US"/>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p:cNvSpPr>
          <p:nvPr>
            <p:ph type="title"/>
          </p:nvPr>
        </p:nvSpPr>
        <p:spPr>
          <a:xfrm>
            <a:off x="381000" y="0"/>
            <a:ext cx="8229600" cy="1143000"/>
          </a:xfrm>
          <a:solidFill>
            <a:schemeClr val="tx1"/>
          </a:solidFill>
        </p:spPr>
        <p:txBody>
          <a:bodyPr/>
          <a:lstStyle/>
          <a:p>
            <a:r>
              <a:rPr lang="en-US" dirty="0" smtClean="0">
                <a:solidFill>
                  <a:srgbClr val="DE3608"/>
                </a:solidFill>
              </a:rPr>
              <a:t>Conti. </a:t>
            </a:r>
          </a:p>
        </p:txBody>
      </p:sp>
      <p:sp>
        <p:nvSpPr>
          <p:cNvPr id="88067" name="Rectangle 3"/>
          <p:cNvSpPr>
            <a:spLocks noGrp="1"/>
          </p:cNvSpPr>
          <p:nvPr>
            <p:ph idx="1"/>
          </p:nvPr>
        </p:nvSpPr>
        <p:spPr>
          <a:xfrm>
            <a:off x="457200" y="1295400"/>
            <a:ext cx="8229600" cy="4999038"/>
          </a:xfrm>
        </p:spPr>
        <p:txBody>
          <a:bodyPr/>
          <a:lstStyle/>
          <a:p>
            <a:endParaRPr lang="en-GB" sz="2800" dirty="0" smtClean="0"/>
          </a:p>
          <a:p>
            <a:endParaRPr lang="en-GB" sz="2800" dirty="0" smtClean="0"/>
          </a:p>
          <a:p>
            <a:r>
              <a:rPr lang="en-GB" sz="2800" dirty="0" smtClean="0"/>
              <a:t>Johnson`s Comedies:</a:t>
            </a:r>
          </a:p>
          <a:p>
            <a:pPr lvl="1"/>
            <a:endParaRPr lang="en-GB" dirty="0" smtClean="0"/>
          </a:p>
          <a:p>
            <a:pPr lvl="2"/>
            <a:r>
              <a:rPr lang="en-GB" sz="1800" dirty="0" smtClean="0"/>
              <a:t> </a:t>
            </a:r>
            <a:r>
              <a:rPr lang="en-GB" sz="1800" i="1" dirty="0" err="1" smtClean="0"/>
              <a:t>Volpone</a:t>
            </a:r>
            <a:endParaRPr lang="en-GB" sz="1800" i="1" dirty="0" smtClean="0"/>
          </a:p>
          <a:p>
            <a:pPr lvl="2"/>
            <a:r>
              <a:rPr lang="en-GB" sz="2000" i="1" dirty="0" smtClean="0"/>
              <a:t>The Silent Woman</a:t>
            </a:r>
          </a:p>
          <a:p>
            <a:pPr lvl="2"/>
            <a:r>
              <a:rPr lang="en-GB" sz="2000" i="1" dirty="0" smtClean="0"/>
              <a:t> The Alchemist</a:t>
            </a:r>
          </a:p>
          <a:p>
            <a:pPr lvl="2"/>
            <a:r>
              <a:rPr lang="en-GB" sz="2000" i="1" dirty="0" smtClean="0"/>
              <a:t> Bartholomew Fair</a:t>
            </a:r>
            <a:r>
              <a:rPr lang="en-GB" sz="2000" dirty="0" smtClean="0"/>
              <a:t>. </a:t>
            </a:r>
          </a:p>
          <a:p>
            <a:pPr lvl="2"/>
            <a:r>
              <a:rPr lang="en-GB" sz="2000" i="1" dirty="0" smtClean="0"/>
              <a:t>Man in His Humour</a:t>
            </a:r>
          </a:p>
          <a:p>
            <a:pPr lvl="2"/>
            <a:r>
              <a:rPr lang="en-GB" sz="2000" i="1" dirty="0" smtClean="0"/>
              <a:t> Every Man Out of Humour</a:t>
            </a:r>
            <a:endParaRPr lang="en-GB" sz="2000" dirty="0" smtClean="0"/>
          </a:p>
          <a:p>
            <a:pPr lvl="2"/>
            <a:r>
              <a:rPr lang="en-GB" sz="2000" i="1" dirty="0" smtClean="0"/>
              <a:t>The Alchemist</a:t>
            </a:r>
            <a:endParaRPr lang="en-GB" sz="2000" dirty="0" smtClean="0"/>
          </a:p>
        </p:txBody>
      </p:sp>
      <p:sp>
        <p:nvSpPr>
          <p:cNvPr id="4" name="Slide Number Placeholder 17"/>
          <p:cNvSpPr>
            <a:spLocks noGrp="1"/>
          </p:cNvSpPr>
          <p:nvPr>
            <p:ph type="sldNum" sz="quarter" idx="12"/>
          </p:nvPr>
        </p:nvSpPr>
        <p:spPr/>
        <p:txBody>
          <a:bodyPr/>
          <a:lstStyle/>
          <a:p>
            <a:pPr>
              <a:defRPr/>
            </a:pPr>
            <a:fld id="{AC4509A3-AEDF-4532-9715-E34B7E55D94F}" type="slidenum">
              <a:rPr lang="en-US"/>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p:nvPr>
        </p:nvSpPr>
        <p:spPr>
          <a:xfrm>
            <a:off x="533400" y="0"/>
            <a:ext cx="8229600" cy="914400"/>
          </a:xfrm>
          <a:solidFill>
            <a:schemeClr val="tx1"/>
          </a:solidFill>
        </p:spPr>
        <p:txBody>
          <a:bodyPr/>
          <a:lstStyle/>
          <a:p>
            <a:pPr algn="ctr"/>
            <a:r>
              <a:rPr lang="en-GB" sz="3600" b="1" dirty="0" smtClean="0">
                <a:solidFill>
                  <a:schemeClr val="bg1">
                    <a:lumMod val="95000"/>
                  </a:schemeClr>
                </a:solidFill>
              </a:rPr>
              <a:t>(b)  Elizabethan Poetry</a:t>
            </a:r>
            <a:endParaRPr lang="en-US" sz="3600" b="1" dirty="0">
              <a:solidFill>
                <a:schemeClr val="bg1">
                  <a:lumMod val="95000"/>
                </a:schemeClr>
              </a:solidFill>
            </a:endParaRPr>
          </a:p>
        </p:txBody>
      </p:sp>
      <p:sp>
        <p:nvSpPr>
          <p:cNvPr id="90115" name="Rectangle 3"/>
          <p:cNvSpPr>
            <a:spLocks noGrp="1"/>
          </p:cNvSpPr>
          <p:nvPr>
            <p:ph idx="1"/>
          </p:nvPr>
        </p:nvSpPr>
        <p:spPr>
          <a:xfrm>
            <a:off x="0" y="914400"/>
            <a:ext cx="8229600" cy="5257800"/>
          </a:xfrm>
        </p:spPr>
        <p:txBody>
          <a:bodyPr/>
          <a:lstStyle/>
          <a:p>
            <a:endParaRPr lang="en-GB" sz="3200" dirty="0" smtClean="0"/>
          </a:p>
          <a:p>
            <a:r>
              <a:rPr lang="en-GB" sz="3200" dirty="0" smtClean="0"/>
              <a:t>A new trend. </a:t>
            </a:r>
          </a:p>
          <a:p>
            <a:r>
              <a:rPr lang="en-GB" sz="3200" dirty="0" smtClean="0"/>
              <a:t>It was the poetry of the new age of discovery, enthusiasm and excitement. </a:t>
            </a:r>
          </a:p>
          <a:p>
            <a:r>
              <a:rPr lang="en-GB" sz="3200" dirty="0" smtClean="0"/>
              <a:t>Under the impact of the Renaissance, the English people were infused with freshness and vigour, and these qualities are clearly reflected in poetry of that age.</a:t>
            </a:r>
            <a:endParaRPr lang="en-US" sz="3200" dirty="0"/>
          </a:p>
        </p:txBody>
      </p:sp>
      <p:sp>
        <p:nvSpPr>
          <p:cNvPr id="4" name="Slide Number Placeholder 17"/>
          <p:cNvSpPr>
            <a:spLocks noGrp="1"/>
          </p:cNvSpPr>
          <p:nvPr>
            <p:ph type="sldNum" sz="quarter" idx="12"/>
          </p:nvPr>
        </p:nvSpPr>
        <p:spPr/>
        <p:txBody>
          <a:bodyPr/>
          <a:lstStyle/>
          <a:p>
            <a:pPr>
              <a:defRPr/>
            </a:pPr>
            <a:fld id="{4AD82F39-0B88-4BF3-8F41-CEA1E6E57ED8}" type="slidenum">
              <a:rPr lang="en-US"/>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p:nvPr>
        </p:nvSpPr>
        <p:spPr>
          <a:xfrm>
            <a:off x="533400" y="0"/>
            <a:ext cx="8229600" cy="914400"/>
          </a:xfrm>
          <a:solidFill>
            <a:schemeClr val="tx1"/>
          </a:solidFill>
        </p:spPr>
        <p:txBody>
          <a:bodyPr/>
          <a:lstStyle/>
          <a:p>
            <a:pPr algn="ctr"/>
            <a:r>
              <a:rPr lang="en-GB" sz="3600" b="1" dirty="0" smtClean="0">
                <a:solidFill>
                  <a:schemeClr val="bg1">
                    <a:lumMod val="95000"/>
                  </a:schemeClr>
                </a:solidFill>
              </a:rPr>
              <a:t>Conti. </a:t>
            </a:r>
            <a:endParaRPr lang="en-US" sz="3600" b="1" dirty="0">
              <a:solidFill>
                <a:schemeClr val="bg1">
                  <a:lumMod val="95000"/>
                </a:schemeClr>
              </a:solidFill>
            </a:endParaRPr>
          </a:p>
        </p:txBody>
      </p:sp>
      <p:sp>
        <p:nvSpPr>
          <p:cNvPr id="90115" name="Rectangle 3"/>
          <p:cNvSpPr>
            <a:spLocks noGrp="1"/>
          </p:cNvSpPr>
          <p:nvPr>
            <p:ph idx="1"/>
          </p:nvPr>
        </p:nvSpPr>
        <p:spPr>
          <a:xfrm>
            <a:off x="0" y="914400"/>
            <a:ext cx="8229600" cy="5257800"/>
          </a:xfrm>
        </p:spPr>
        <p:txBody>
          <a:bodyPr/>
          <a:lstStyle/>
          <a:p>
            <a:r>
              <a:rPr lang="en-GB" sz="2800" dirty="0" smtClean="0"/>
              <a:t>Poetry in this age opens with publications of a volume known as </a:t>
            </a:r>
            <a:r>
              <a:rPr lang="en-GB" sz="2800" i="1" dirty="0" err="1" smtClean="0"/>
              <a:t>Tottel’s</a:t>
            </a:r>
            <a:r>
              <a:rPr lang="en-GB" sz="2800" i="1" dirty="0" smtClean="0"/>
              <a:t> Miscellany </a:t>
            </a:r>
            <a:r>
              <a:rPr lang="en-GB" sz="2800" dirty="0" smtClean="0"/>
              <a:t>(1577).</a:t>
            </a:r>
          </a:p>
          <a:p>
            <a:pPr lvl="2"/>
            <a:r>
              <a:rPr lang="en-GB" dirty="0" smtClean="0"/>
              <a:t> This book contained the verse of Sir</a:t>
            </a:r>
            <a:r>
              <a:rPr lang="en-GB" i="1" dirty="0" smtClean="0"/>
              <a:t> </a:t>
            </a:r>
            <a:r>
              <a:rPr lang="en-GB" dirty="0" smtClean="0"/>
              <a:t>Thomas Wyatt and the Earl of Surrey</a:t>
            </a:r>
          </a:p>
          <a:p>
            <a:pPr lvl="2"/>
            <a:r>
              <a:rPr lang="en-GB" dirty="0" smtClean="0"/>
              <a:t>It marks the first English poetry of the Renaissance. </a:t>
            </a:r>
          </a:p>
          <a:p>
            <a:endParaRPr lang="en-GB" sz="2800" dirty="0" smtClean="0"/>
          </a:p>
          <a:p>
            <a:r>
              <a:rPr lang="en-GB" sz="2800" dirty="0" smtClean="0"/>
              <a:t>Wyatt and Surrey wrote a number of songs, especially sonnets which adhered to the </a:t>
            </a:r>
            <a:r>
              <a:rPr lang="en-GB" sz="2800" dirty="0" err="1" smtClean="0"/>
              <a:t>Petrarcan</a:t>
            </a:r>
            <a:r>
              <a:rPr lang="en-GB" sz="2800" dirty="0" smtClean="0"/>
              <a:t> model, and which was later adopted by Shakespeare. </a:t>
            </a:r>
            <a:endParaRPr lang="en-US" sz="2800" dirty="0"/>
          </a:p>
        </p:txBody>
      </p:sp>
      <p:sp>
        <p:nvSpPr>
          <p:cNvPr id="4" name="Slide Number Placeholder 17"/>
          <p:cNvSpPr>
            <a:spLocks noGrp="1"/>
          </p:cNvSpPr>
          <p:nvPr>
            <p:ph type="sldNum" sz="quarter" idx="12"/>
          </p:nvPr>
        </p:nvSpPr>
        <p:spPr/>
        <p:txBody>
          <a:bodyPr/>
          <a:lstStyle/>
          <a:p>
            <a:pPr>
              <a:defRPr/>
            </a:pPr>
            <a:fld id="{4AD82F39-0B88-4BF3-8F41-CEA1E6E57ED8}" type="slidenum">
              <a:rPr lang="en-US"/>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p:nvPr>
        </p:nvSpPr>
        <p:spPr>
          <a:xfrm>
            <a:off x="533400" y="0"/>
            <a:ext cx="8229600" cy="914400"/>
          </a:xfrm>
          <a:solidFill>
            <a:schemeClr val="tx1"/>
          </a:solidFill>
        </p:spPr>
        <p:txBody>
          <a:bodyPr/>
          <a:lstStyle/>
          <a:p>
            <a:pPr algn="ctr"/>
            <a:r>
              <a:rPr lang="en-GB" sz="3600" b="1" dirty="0" smtClean="0">
                <a:solidFill>
                  <a:schemeClr val="bg1">
                    <a:lumMod val="95000"/>
                  </a:schemeClr>
                </a:solidFill>
              </a:rPr>
              <a:t>Conti. </a:t>
            </a:r>
            <a:endParaRPr lang="en-US" sz="3600" b="1" dirty="0">
              <a:solidFill>
                <a:schemeClr val="bg1">
                  <a:lumMod val="95000"/>
                </a:schemeClr>
              </a:solidFill>
            </a:endParaRPr>
          </a:p>
        </p:txBody>
      </p:sp>
      <p:sp>
        <p:nvSpPr>
          <p:cNvPr id="90115" name="Rectangle 3"/>
          <p:cNvSpPr>
            <a:spLocks noGrp="1"/>
          </p:cNvSpPr>
          <p:nvPr>
            <p:ph idx="1"/>
          </p:nvPr>
        </p:nvSpPr>
        <p:spPr>
          <a:xfrm>
            <a:off x="0" y="914400"/>
            <a:ext cx="8229600" cy="5257800"/>
          </a:xfrm>
        </p:spPr>
        <p:txBody>
          <a:bodyPr>
            <a:normAutofit lnSpcReduction="10000"/>
          </a:bodyPr>
          <a:lstStyle/>
          <a:p>
            <a:r>
              <a:rPr lang="en-GB" sz="2800" dirty="0" smtClean="0"/>
              <a:t>Another original writer belonging to the early Elizabethan group of poets </a:t>
            </a:r>
            <a:r>
              <a:rPr lang="en-GB" sz="2800" dirty="0" err="1" smtClean="0"/>
              <a:t>wasThomas</a:t>
            </a:r>
            <a:r>
              <a:rPr lang="en-GB" sz="2800" dirty="0" smtClean="0"/>
              <a:t> Sackville</a:t>
            </a:r>
          </a:p>
          <a:p>
            <a:pPr>
              <a:buNone/>
            </a:pPr>
            <a:endParaRPr lang="en-GB" sz="2800" dirty="0" smtClean="0"/>
          </a:p>
          <a:p>
            <a:pPr lvl="1"/>
            <a:r>
              <a:rPr lang="en-GB" dirty="0" smtClean="0"/>
              <a:t> In his </a:t>
            </a:r>
            <a:r>
              <a:rPr lang="en-GB" i="1" dirty="0" smtClean="0"/>
              <a:t>Mirror for Magistrates </a:t>
            </a:r>
            <a:r>
              <a:rPr lang="en-GB" dirty="0" smtClean="0"/>
              <a:t>he has given a powerful picture of the underworld where the poet describes his meetings with some famous Englishmen who had been the victims of misfortunes. </a:t>
            </a:r>
          </a:p>
          <a:p>
            <a:pPr lvl="1"/>
            <a:endParaRPr lang="en-GB" dirty="0" smtClean="0"/>
          </a:p>
          <a:p>
            <a:pPr lvl="1">
              <a:buNone/>
            </a:pPr>
            <a:r>
              <a:rPr lang="en-GB" sz="2800" dirty="0" smtClean="0"/>
              <a:t>Sackville, unlike Wyatt and Surrey, is not a cheerful writer, but he is superior to them in poetic technique</a:t>
            </a:r>
            <a:r>
              <a:rPr lang="en-GB" dirty="0" smtClean="0"/>
              <a:t>.</a:t>
            </a:r>
            <a:endParaRPr lang="en-US" dirty="0"/>
          </a:p>
        </p:txBody>
      </p:sp>
      <p:sp>
        <p:nvSpPr>
          <p:cNvPr id="4" name="Slide Number Placeholder 17"/>
          <p:cNvSpPr>
            <a:spLocks noGrp="1"/>
          </p:cNvSpPr>
          <p:nvPr>
            <p:ph type="sldNum" sz="quarter" idx="12"/>
          </p:nvPr>
        </p:nvSpPr>
        <p:spPr/>
        <p:txBody>
          <a:bodyPr/>
          <a:lstStyle/>
          <a:p>
            <a:pPr>
              <a:defRPr/>
            </a:pPr>
            <a:fld id="{4AD82F39-0B88-4BF3-8F41-CEA1E6E57ED8}" type="slidenum">
              <a:rPr lang="en-US"/>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p:nvPr>
        </p:nvSpPr>
        <p:spPr>
          <a:xfrm>
            <a:off x="533400" y="0"/>
            <a:ext cx="8229600" cy="914400"/>
          </a:xfrm>
          <a:solidFill>
            <a:schemeClr val="tx1"/>
          </a:solidFill>
        </p:spPr>
        <p:txBody>
          <a:bodyPr/>
          <a:lstStyle/>
          <a:p>
            <a:pPr algn="ctr"/>
            <a:r>
              <a:rPr lang="en-GB" sz="3600" b="1" dirty="0" smtClean="0">
                <a:solidFill>
                  <a:schemeClr val="bg1">
                    <a:lumMod val="95000"/>
                  </a:schemeClr>
                </a:solidFill>
              </a:rPr>
              <a:t>Conti. </a:t>
            </a:r>
            <a:endParaRPr lang="en-US" sz="3600" b="1" dirty="0">
              <a:solidFill>
                <a:schemeClr val="bg1">
                  <a:lumMod val="95000"/>
                </a:schemeClr>
              </a:solidFill>
            </a:endParaRPr>
          </a:p>
        </p:txBody>
      </p:sp>
      <p:sp>
        <p:nvSpPr>
          <p:cNvPr id="90115" name="Rectangle 3"/>
          <p:cNvSpPr>
            <a:spLocks noGrp="1"/>
          </p:cNvSpPr>
          <p:nvPr>
            <p:ph idx="1"/>
          </p:nvPr>
        </p:nvSpPr>
        <p:spPr>
          <a:xfrm>
            <a:off x="0" y="914400"/>
            <a:ext cx="8229600" cy="5257800"/>
          </a:xfrm>
        </p:spPr>
        <p:txBody>
          <a:bodyPr/>
          <a:lstStyle/>
          <a:p>
            <a:r>
              <a:rPr lang="en-GB" sz="2400" b="1" dirty="0" smtClean="0"/>
              <a:t>The greatest early Elizabethan poet----- Sir Philip Sidney. </a:t>
            </a:r>
          </a:p>
          <a:p>
            <a:endParaRPr lang="en-GB" sz="2400" dirty="0" smtClean="0"/>
          </a:p>
          <a:p>
            <a:r>
              <a:rPr lang="en-GB" sz="2400" dirty="0" smtClean="0"/>
              <a:t>Wrote prose and poetry. </a:t>
            </a:r>
          </a:p>
          <a:p>
            <a:r>
              <a:rPr lang="en-GB" sz="2400" dirty="0" smtClean="0"/>
              <a:t>Prose works :  </a:t>
            </a:r>
          </a:p>
          <a:p>
            <a:pPr lvl="2"/>
            <a:r>
              <a:rPr lang="en-GB" sz="2400" b="1" i="1" dirty="0" smtClean="0"/>
              <a:t>Arcadia </a:t>
            </a:r>
            <a:r>
              <a:rPr lang="en-GB" sz="2400" b="1" dirty="0" smtClean="0"/>
              <a:t>and the </a:t>
            </a:r>
            <a:r>
              <a:rPr lang="en-GB" sz="2400" b="1" i="1" dirty="0" err="1" smtClean="0"/>
              <a:t>Apologie</a:t>
            </a:r>
            <a:r>
              <a:rPr lang="en-GB" sz="2400" b="1" i="1" dirty="0" smtClean="0"/>
              <a:t> </a:t>
            </a:r>
            <a:r>
              <a:rPr lang="en-GB" sz="2400" b="1" dirty="0" smtClean="0"/>
              <a:t>for </a:t>
            </a:r>
            <a:r>
              <a:rPr lang="en-GB" sz="2400" b="1" i="1" dirty="0" err="1" smtClean="0"/>
              <a:t>Poetrie</a:t>
            </a:r>
            <a:r>
              <a:rPr lang="en-GB" sz="2400" b="1" i="1" dirty="0" smtClean="0"/>
              <a:t> </a:t>
            </a:r>
          </a:p>
          <a:p>
            <a:pPr lvl="3"/>
            <a:r>
              <a:rPr lang="en-GB" sz="1800" dirty="0" smtClean="0"/>
              <a:t>With </a:t>
            </a:r>
            <a:r>
              <a:rPr lang="en-GB" sz="1800" i="1" dirty="0" smtClean="0"/>
              <a:t>Arcadia </a:t>
            </a:r>
            <a:r>
              <a:rPr lang="en-GB" sz="1800" dirty="0" smtClean="0"/>
              <a:t>begins a new kind of imaginative writing. Though written in prose it is strewn with love songs and sonnets. </a:t>
            </a:r>
          </a:p>
          <a:p>
            <a:pPr lvl="3"/>
            <a:r>
              <a:rPr lang="en-GB" sz="1800" dirty="0" smtClean="0"/>
              <a:t>The </a:t>
            </a:r>
            <a:r>
              <a:rPr lang="en-GB" sz="1800" i="1" dirty="0" err="1" smtClean="0"/>
              <a:t>Apologie</a:t>
            </a:r>
            <a:r>
              <a:rPr lang="en-GB" sz="1800" i="1" dirty="0" smtClean="0"/>
              <a:t> for </a:t>
            </a:r>
            <a:r>
              <a:rPr lang="en-GB" sz="1800" i="1" dirty="0" err="1" smtClean="0"/>
              <a:t>Poetrie</a:t>
            </a:r>
            <a:r>
              <a:rPr lang="en-GB" sz="1800" i="1" dirty="0" smtClean="0"/>
              <a:t> </a:t>
            </a:r>
            <a:r>
              <a:rPr lang="en-GB" sz="1800" dirty="0" smtClean="0"/>
              <a:t>is first of the series of rare and very useful commentaries which some English poets have written about their art.</a:t>
            </a:r>
          </a:p>
          <a:p>
            <a:pPr lvl="3">
              <a:buNone/>
            </a:pPr>
            <a:endParaRPr lang="en-GB" sz="1800" dirty="0" smtClean="0"/>
          </a:p>
          <a:p>
            <a:pPr lvl="3">
              <a:buNone/>
            </a:pPr>
            <a:r>
              <a:rPr lang="en-GB" sz="2400" b="1" i="1" dirty="0" err="1" smtClean="0"/>
              <a:t>Astrophel</a:t>
            </a:r>
            <a:r>
              <a:rPr lang="en-GB" sz="2400" b="1" i="1" dirty="0" smtClean="0"/>
              <a:t> and Stella</a:t>
            </a:r>
          </a:p>
          <a:p>
            <a:pPr lvl="3">
              <a:buFont typeface="Arial" pitchFamily="34" charset="0"/>
              <a:buChar char="•"/>
            </a:pPr>
            <a:r>
              <a:rPr lang="en-GB" sz="1800" dirty="0" smtClean="0"/>
              <a:t>the sequence of sonnets entitled </a:t>
            </a:r>
            <a:r>
              <a:rPr lang="en-GB" sz="1800" i="1" dirty="0" smtClean="0"/>
              <a:t> </a:t>
            </a:r>
            <a:r>
              <a:rPr lang="en-GB" sz="1800" dirty="0" smtClean="0"/>
              <a:t>in which Sidney celebrated the history of his love.</a:t>
            </a:r>
            <a:endParaRPr lang="en-US" sz="1800" dirty="0"/>
          </a:p>
        </p:txBody>
      </p:sp>
      <p:sp>
        <p:nvSpPr>
          <p:cNvPr id="4" name="Slide Number Placeholder 17"/>
          <p:cNvSpPr>
            <a:spLocks noGrp="1"/>
          </p:cNvSpPr>
          <p:nvPr>
            <p:ph type="sldNum" sz="quarter" idx="12"/>
          </p:nvPr>
        </p:nvSpPr>
        <p:spPr/>
        <p:txBody>
          <a:bodyPr/>
          <a:lstStyle/>
          <a:p>
            <a:pPr>
              <a:defRPr/>
            </a:pPr>
            <a:fld id="{4AD82F39-0B88-4BF3-8F41-CEA1E6E57ED8}" type="slidenum">
              <a:rPr lang="en-US"/>
              <a:pPr>
                <a:defRPr/>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title"/>
          </p:nvPr>
        </p:nvSpPr>
        <p:spPr>
          <a:xfrm>
            <a:off x="457200" y="304800"/>
            <a:ext cx="8229600" cy="685800"/>
          </a:xfrm>
          <a:solidFill>
            <a:schemeClr val="tx1"/>
          </a:solidFill>
        </p:spPr>
        <p:txBody>
          <a:bodyPr>
            <a:normAutofit fontScale="90000"/>
          </a:bodyPr>
          <a:lstStyle/>
          <a:p>
            <a:pPr algn="ctr"/>
            <a:r>
              <a:rPr lang="en-GB" sz="4800" dirty="0" smtClean="0">
                <a:solidFill>
                  <a:schemeClr val="bg1"/>
                </a:solidFill>
              </a:rPr>
              <a:t>Spenser (1552-1599)</a:t>
            </a:r>
            <a:endParaRPr lang="en-US" sz="4800" dirty="0">
              <a:solidFill>
                <a:schemeClr val="bg1"/>
              </a:solidFill>
            </a:endParaRPr>
          </a:p>
        </p:txBody>
      </p:sp>
      <p:sp>
        <p:nvSpPr>
          <p:cNvPr id="89091" name="Rectangle 3"/>
          <p:cNvSpPr>
            <a:spLocks noGrp="1"/>
          </p:cNvSpPr>
          <p:nvPr>
            <p:ph idx="1"/>
          </p:nvPr>
        </p:nvSpPr>
        <p:spPr>
          <a:xfrm>
            <a:off x="228600" y="1066800"/>
            <a:ext cx="8229600" cy="4389438"/>
          </a:xfrm>
        </p:spPr>
        <p:txBody>
          <a:bodyPr/>
          <a:lstStyle/>
          <a:p>
            <a:r>
              <a:rPr lang="en-GB" sz="2000" b="1" i="1" dirty="0" smtClean="0"/>
              <a:t>Most important work: The Faerie </a:t>
            </a:r>
            <a:r>
              <a:rPr lang="en-GB" sz="2000" b="1" i="1" dirty="0" err="1" smtClean="0"/>
              <a:t>Queene</a:t>
            </a:r>
            <a:r>
              <a:rPr lang="en-GB" sz="2000" b="1" i="1" dirty="0" smtClean="0"/>
              <a:t>,</a:t>
            </a:r>
          </a:p>
          <a:p>
            <a:endParaRPr lang="en-GB" sz="1800" b="1" i="1" dirty="0" smtClean="0"/>
          </a:p>
          <a:p>
            <a:r>
              <a:rPr lang="en-GB" sz="2000" b="1" i="1" dirty="0" smtClean="0"/>
              <a:t>Shepherd’s Calendar </a:t>
            </a:r>
            <a:r>
              <a:rPr lang="en-GB" sz="2000" i="1" dirty="0" smtClean="0"/>
              <a:t>--</a:t>
            </a:r>
            <a:r>
              <a:rPr lang="en-GB" sz="2000" dirty="0" smtClean="0"/>
              <a:t>Consisting of twelve parts, each devoted to a month of the year</a:t>
            </a:r>
          </a:p>
          <a:p>
            <a:r>
              <a:rPr lang="en-GB" sz="2000" b="1" i="1" dirty="0" err="1" smtClean="0"/>
              <a:t>Astrophel</a:t>
            </a:r>
            <a:r>
              <a:rPr lang="en-GB" sz="2000" i="1" dirty="0" smtClean="0"/>
              <a:t> </a:t>
            </a:r>
            <a:r>
              <a:rPr lang="en-GB" sz="2000" dirty="0" smtClean="0"/>
              <a:t>, an elegy which he wrote on the death of Sidney to whom he had dedicated the </a:t>
            </a:r>
            <a:r>
              <a:rPr lang="en-GB" sz="2000" i="1" dirty="0" smtClean="0"/>
              <a:t>Calendar. </a:t>
            </a:r>
          </a:p>
          <a:p>
            <a:r>
              <a:rPr lang="en-GB" sz="2000" i="1" dirty="0" smtClean="0"/>
              <a:t>Four Hymns </a:t>
            </a:r>
            <a:r>
              <a:rPr lang="en-GB" sz="2000" dirty="0" smtClean="0"/>
              <a:t>which are characterised by melodious verse were written by Spenser in honour of love and beauty. </a:t>
            </a:r>
          </a:p>
          <a:p>
            <a:r>
              <a:rPr lang="en-GB" sz="2000" b="1" dirty="0" smtClean="0"/>
              <a:t> </a:t>
            </a:r>
            <a:r>
              <a:rPr lang="en-GB" sz="2000" b="1" i="1" dirty="0" smtClean="0"/>
              <a:t>Amoretti</a:t>
            </a:r>
            <a:r>
              <a:rPr lang="en-GB" sz="2000" i="1" dirty="0" smtClean="0"/>
              <a:t>, </a:t>
            </a:r>
            <a:r>
              <a:rPr lang="en-GB" sz="2000" dirty="0" smtClean="0"/>
              <a:t>consisting of 88 sonnets </a:t>
            </a:r>
          </a:p>
          <a:p>
            <a:r>
              <a:rPr lang="en-GB" sz="2000" i="1" dirty="0" smtClean="0"/>
              <a:t>Epithalamion</a:t>
            </a:r>
            <a:r>
              <a:rPr lang="en-GB" sz="2000" dirty="0" smtClean="0"/>
              <a:t> is the most beautiful marriage hymn in the English language.</a:t>
            </a:r>
            <a:endParaRPr lang="en-US" sz="2000" dirty="0"/>
          </a:p>
        </p:txBody>
      </p:sp>
      <p:sp>
        <p:nvSpPr>
          <p:cNvPr id="4" name="Slide Number Placeholder 17"/>
          <p:cNvSpPr>
            <a:spLocks noGrp="1"/>
          </p:cNvSpPr>
          <p:nvPr>
            <p:ph type="sldNum" sz="quarter" idx="12"/>
          </p:nvPr>
        </p:nvSpPr>
        <p:spPr/>
        <p:txBody>
          <a:bodyPr/>
          <a:lstStyle/>
          <a:p>
            <a:pPr>
              <a:defRPr/>
            </a:pPr>
            <a:fld id="{C5AF6372-0824-459F-8EFE-6A12F42DD8A0}" type="slidenum">
              <a:rPr lang="en-US"/>
              <a:pPr>
                <a:defRPr/>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title"/>
          </p:nvPr>
        </p:nvSpPr>
        <p:spPr>
          <a:xfrm>
            <a:off x="457200" y="304800"/>
            <a:ext cx="8229600" cy="685800"/>
          </a:xfrm>
          <a:solidFill>
            <a:schemeClr val="tx1"/>
          </a:solidFill>
        </p:spPr>
        <p:txBody>
          <a:bodyPr>
            <a:normAutofit fontScale="90000"/>
          </a:bodyPr>
          <a:lstStyle/>
          <a:p>
            <a:pPr algn="ctr"/>
            <a:r>
              <a:rPr lang="en-GB" sz="4800" dirty="0" smtClean="0">
                <a:solidFill>
                  <a:schemeClr val="bg1"/>
                </a:solidFill>
              </a:rPr>
              <a:t>(c)  Elizabethan Prose</a:t>
            </a:r>
            <a:endParaRPr lang="en-US" sz="4800" dirty="0">
              <a:solidFill>
                <a:schemeClr val="bg1"/>
              </a:solidFill>
            </a:endParaRPr>
          </a:p>
        </p:txBody>
      </p:sp>
      <p:sp>
        <p:nvSpPr>
          <p:cNvPr id="89091" name="Rectangle 3"/>
          <p:cNvSpPr>
            <a:spLocks noGrp="1"/>
          </p:cNvSpPr>
          <p:nvPr>
            <p:ph idx="1"/>
          </p:nvPr>
        </p:nvSpPr>
        <p:spPr>
          <a:xfrm>
            <a:off x="228600" y="1066800"/>
            <a:ext cx="8229600" cy="4389438"/>
          </a:xfrm>
        </p:spPr>
        <p:txBody>
          <a:bodyPr/>
          <a:lstStyle/>
          <a:p>
            <a:r>
              <a:rPr lang="en-GB" sz="2800" b="1" dirty="0" smtClean="0"/>
              <a:t>John Lyly</a:t>
            </a:r>
          </a:p>
          <a:p>
            <a:endParaRPr lang="en-US" sz="2400" dirty="0" smtClean="0"/>
          </a:p>
          <a:p>
            <a:pPr lvl="1"/>
            <a:r>
              <a:rPr lang="en-GB" sz="2200" dirty="0" smtClean="0"/>
              <a:t>The first author who wrote prose in the manner that the Elizabethans wanted, was Lyly, whose </a:t>
            </a:r>
            <a:r>
              <a:rPr lang="en-GB" sz="2200" i="1" dirty="0" err="1" smtClean="0"/>
              <a:t>Euphues</a:t>
            </a:r>
            <a:r>
              <a:rPr lang="en-GB" sz="2200" i="1" dirty="0" smtClean="0"/>
              <a:t>, </a:t>
            </a:r>
            <a:r>
              <a:rPr lang="en-GB" sz="2200" dirty="0" smtClean="0"/>
              <a:t>popularized a highly artificial and decorative style. </a:t>
            </a:r>
            <a:endParaRPr lang="en-US" sz="2200" dirty="0"/>
          </a:p>
        </p:txBody>
      </p:sp>
      <p:sp>
        <p:nvSpPr>
          <p:cNvPr id="4" name="Slide Number Placeholder 17"/>
          <p:cNvSpPr>
            <a:spLocks noGrp="1"/>
          </p:cNvSpPr>
          <p:nvPr>
            <p:ph type="sldNum" sz="quarter" idx="12"/>
          </p:nvPr>
        </p:nvSpPr>
        <p:spPr/>
        <p:txBody>
          <a:bodyPr/>
          <a:lstStyle/>
          <a:p>
            <a:pPr>
              <a:defRPr/>
            </a:pPr>
            <a:fld id="{C5AF6372-0824-459F-8EFE-6A12F42DD8A0}" type="slidenum">
              <a:rPr lang="en-US"/>
              <a:pPr>
                <a:defRPr/>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title"/>
          </p:nvPr>
        </p:nvSpPr>
        <p:spPr>
          <a:xfrm>
            <a:off x="457200" y="304800"/>
            <a:ext cx="8229600" cy="685800"/>
          </a:xfrm>
          <a:solidFill>
            <a:schemeClr val="tx1"/>
          </a:solidFill>
        </p:spPr>
        <p:txBody>
          <a:bodyPr>
            <a:normAutofit fontScale="90000"/>
          </a:bodyPr>
          <a:lstStyle/>
          <a:p>
            <a:pPr algn="ctr"/>
            <a:r>
              <a:rPr lang="en-GB" sz="4800" dirty="0" smtClean="0">
                <a:solidFill>
                  <a:schemeClr val="bg1"/>
                </a:solidFill>
              </a:rPr>
              <a:t>(c)  Elizabethan Prose</a:t>
            </a:r>
            <a:endParaRPr lang="en-US" sz="4800" dirty="0">
              <a:solidFill>
                <a:schemeClr val="bg1"/>
              </a:solidFill>
            </a:endParaRPr>
          </a:p>
        </p:txBody>
      </p:sp>
      <p:sp>
        <p:nvSpPr>
          <p:cNvPr id="89091" name="Rectangle 3"/>
          <p:cNvSpPr>
            <a:spLocks noGrp="1"/>
          </p:cNvSpPr>
          <p:nvPr>
            <p:ph idx="1"/>
          </p:nvPr>
        </p:nvSpPr>
        <p:spPr>
          <a:xfrm>
            <a:off x="228600" y="1066800"/>
            <a:ext cx="8229600" cy="4389438"/>
          </a:xfrm>
        </p:spPr>
        <p:txBody>
          <a:bodyPr/>
          <a:lstStyle/>
          <a:p>
            <a:endParaRPr lang="en-GB" sz="2400" dirty="0" smtClean="0"/>
          </a:p>
          <a:p>
            <a:endParaRPr lang="en-GB" sz="2400" dirty="0" smtClean="0"/>
          </a:p>
          <a:p>
            <a:r>
              <a:rPr lang="en-GB" sz="2400" dirty="0" smtClean="0"/>
              <a:t>Sidney’s</a:t>
            </a:r>
            <a:r>
              <a:rPr lang="en-GB" sz="2400" i="1" dirty="0" smtClean="0"/>
              <a:t> Arcadia </a:t>
            </a:r>
            <a:r>
              <a:rPr lang="en-GB" sz="2400" dirty="0" smtClean="0"/>
              <a:t>--first English example of prose pastoral romance, which was imitated by various English authors for about two hundred years. </a:t>
            </a:r>
          </a:p>
          <a:p>
            <a:r>
              <a:rPr lang="en-GB" sz="2400" i="1" dirty="0" smtClean="0"/>
              <a:t>Arcadia </a:t>
            </a:r>
            <a:r>
              <a:rPr lang="en-GB" sz="2400" dirty="0" smtClean="0"/>
              <a:t>goes one degree beyond </a:t>
            </a:r>
            <a:r>
              <a:rPr lang="en-GB" sz="2400" i="1" dirty="0" err="1" smtClean="0"/>
              <a:t>Euphues</a:t>
            </a:r>
            <a:r>
              <a:rPr lang="en-GB" sz="2400" i="1" dirty="0" smtClean="0"/>
              <a:t> </a:t>
            </a:r>
            <a:r>
              <a:rPr lang="en-GB" sz="2400" dirty="0" smtClean="0"/>
              <a:t>in the direction of freedom and poetry.</a:t>
            </a:r>
            <a:endParaRPr lang="en-US" sz="2400" dirty="0"/>
          </a:p>
        </p:txBody>
      </p:sp>
      <p:sp>
        <p:nvSpPr>
          <p:cNvPr id="4" name="Slide Number Placeholder 17"/>
          <p:cNvSpPr>
            <a:spLocks noGrp="1"/>
          </p:cNvSpPr>
          <p:nvPr>
            <p:ph type="sldNum" sz="quarter" idx="12"/>
          </p:nvPr>
        </p:nvSpPr>
        <p:spPr/>
        <p:txBody>
          <a:bodyPr/>
          <a:lstStyle/>
          <a:p>
            <a:pPr>
              <a:defRPr/>
            </a:pPr>
            <a:fld id="{C5AF6372-0824-459F-8EFE-6A12F42DD8A0}" type="slidenum">
              <a:rPr lang="en-US"/>
              <a:pPr>
                <a:defRPr/>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title"/>
          </p:nvPr>
        </p:nvSpPr>
        <p:spPr>
          <a:xfrm>
            <a:off x="457200" y="304800"/>
            <a:ext cx="8229600" cy="685800"/>
          </a:xfrm>
          <a:solidFill>
            <a:schemeClr val="tx1"/>
          </a:solidFill>
        </p:spPr>
        <p:txBody>
          <a:bodyPr>
            <a:normAutofit fontScale="90000"/>
          </a:bodyPr>
          <a:lstStyle/>
          <a:p>
            <a:pPr algn="ctr"/>
            <a:r>
              <a:rPr lang="en-GB" sz="4800" dirty="0" smtClean="0">
                <a:solidFill>
                  <a:schemeClr val="bg1"/>
                </a:solidFill>
              </a:rPr>
              <a:t>(c)  Elizabethan Prose</a:t>
            </a:r>
            <a:endParaRPr lang="en-US" sz="4800" dirty="0">
              <a:solidFill>
                <a:schemeClr val="bg1"/>
              </a:solidFill>
            </a:endParaRPr>
          </a:p>
        </p:txBody>
      </p:sp>
      <p:sp>
        <p:nvSpPr>
          <p:cNvPr id="89091" name="Rectangle 3"/>
          <p:cNvSpPr>
            <a:spLocks noGrp="1"/>
          </p:cNvSpPr>
          <p:nvPr>
            <p:ph idx="1"/>
          </p:nvPr>
        </p:nvSpPr>
        <p:spPr>
          <a:xfrm>
            <a:off x="228600" y="1066800"/>
            <a:ext cx="8229600" cy="4389438"/>
          </a:xfrm>
        </p:spPr>
        <p:txBody>
          <a:bodyPr/>
          <a:lstStyle/>
          <a:p>
            <a:r>
              <a:rPr lang="en-GB" sz="2400" dirty="0" smtClean="0"/>
              <a:t>Two other important writers who, among others, influenced Elizabethan prose were: </a:t>
            </a:r>
          </a:p>
          <a:p>
            <a:endParaRPr lang="en-GB" sz="2400" dirty="0" smtClean="0"/>
          </a:p>
          <a:p>
            <a:pPr lvl="1"/>
            <a:r>
              <a:rPr lang="en-GB" dirty="0" smtClean="0"/>
              <a:t>Malory and Hakluyt. </a:t>
            </a:r>
          </a:p>
          <a:p>
            <a:pPr lvl="2"/>
            <a:r>
              <a:rPr lang="en-GB" sz="2000" dirty="0" smtClean="0"/>
              <a:t>Malory wrote a great prose romance </a:t>
            </a:r>
            <a:r>
              <a:rPr lang="en-GB" sz="2000" i="1" dirty="0" err="1" smtClean="0"/>
              <a:t>Morte</a:t>
            </a:r>
            <a:r>
              <a:rPr lang="en-GB" sz="2000" i="1" dirty="0" smtClean="0"/>
              <a:t> de Arthur </a:t>
            </a:r>
            <a:r>
              <a:rPr lang="en-GB" sz="2000" dirty="0" smtClean="0"/>
              <a:t>dealing with the romantic treasures of the Middle Ages. </a:t>
            </a:r>
          </a:p>
          <a:p>
            <a:pPr lvl="2"/>
            <a:r>
              <a:rPr lang="en-GB" sz="2000" dirty="0" smtClean="0"/>
              <a:t>Richard Hakluyt’s Voyages and other such books describing sea adventures were written in simple and unaffected directness. </a:t>
            </a:r>
            <a:endParaRPr lang="en-US" sz="2000" dirty="0"/>
          </a:p>
        </p:txBody>
      </p:sp>
      <p:sp>
        <p:nvSpPr>
          <p:cNvPr id="4" name="Slide Number Placeholder 17"/>
          <p:cNvSpPr>
            <a:spLocks noGrp="1"/>
          </p:cNvSpPr>
          <p:nvPr>
            <p:ph type="sldNum" sz="quarter" idx="12"/>
          </p:nvPr>
        </p:nvSpPr>
        <p:spPr/>
        <p:txBody>
          <a:bodyPr/>
          <a:lstStyle/>
          <a:p>
            <a:pPr>
              <a:defRPr/>
            </a:pPr>
            <a:fld id="{C5AF6372-0824-459F-8EFE-6A12F42DD8A0}" type="slidenum">
              <a:rPr lang="en-US"/>
              <a:pPr>
                <a:defRPr/>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p:cNvSpPr>
          <p:nvPr>
            <p:ph type="title"/>
          </p:nvPr>
        </p:nvSpPr>
        <p:spPr/>
        <p:txBody>
          <a:bodyPr/>
          <a:lstStyle/>
          <a:p>
            <a:endParaRPr lang="en-US" smtClean="0"/>
          </a:p>
        </p:txBody>
      </p:sp>
      <p:sp>
        <p:nvSpPr>
          <p:cNvPr id="98307" name="Rectangle 3"/>
          <p:cNvSpPr>
            <a:spLocks noGrp="1"/>
          </p:cNvSpPr>
          <p:nvPr>
            <p:ph idx="1"/>
          </p:nvPr>
        </p:nvSpPr>
        <p:spPr/>
        <p:txBody>
          <a:bodyPr/>
          <a:lstStyle/>
          <a:p>
            <a:pPr>
              <a:buFont typeface="Wingdings 2" pitchFamily="18" charset="2"/>
              <a:buNone/>
            </a:pPr>
            <a:endParaRPr lang="en-US" dirty="0" smtClean="0"/>
          </a:p>
          <a:p>
            <a:pPr>
              <a:buFont typeface="Wingdings 2" pitchFamily="18" charset="2"/>
              <a:buNone/>
            </a:pPr>
            <a:endParaRPr lang="en-US" dirty="0" smtClean="0"/>
          </a:p>
          <a:p>
            <a:pPr algn="ctr">
              <a:buFont typeface="Wingdings 2" pitchFamily="18" charset="2"/>
              <a:buNone/>
            </a:pPr>
            <a:r>
              <a:rPr lang="en-US" sz="5400" dirty="0" smtClean="0"/>
              <a:t>Thank you !</a:t>
            </a:r>
          </a:p>
        </p:txBody>
      </p:sp>
      <p:sp>
        <p:nvSpPr>
          <p:cNvPr id="4" name="Slide Number Placeholder 17"/>
          <p:cNvSpPr>
            <a:spLocks noGrp="1"/>
          </p:cNvSpPr>
          <p:nvPr>
            <p:ph type="sldNum" sz="quarter" idx="12"/>
          </p:nvPr>
        </p:nvSpPr>
        <p:spPr/>
        <p:txBody>
          <a:bodyPr/>
          <a:lstStyle/>
          <a:p>
            <a:pPr>
              <a:defRPr/>
            </a:pPr>
            <a:fld id="{799FFCB5-249C-43A2-88DF-3C9599ECC1FE}" type="slidenum">
              <a:rPr lang="en-US"/>
              <a:pPr>
                <a:defRPr/>
              </a:pPr>
              <a:t>40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729</TotalTime>
  <Words>2213</Words>
  <Application>Microsoft Office PowerPoint</Application>
  <PresentationFormat>On-screen Show (4:3)</PresentationFormat>
  <Paragraphs>311</Paragraphs>
  <Slides>40</Slides>
  <Notes>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Slide 1</vt:lpstr>
      <vt:lpstr>Outline of the Lecture</vt:lpstr>
      <vt:lpstr> THE RENAISSANCE PERIOD (1500-1600)</vt:lpstr>
      <vt:lpstr>Conti.</vt:lpstr>
      <vt:lpstr>The Renaissance Period</vt:lpstr>
      <vt:lpstr>The Renaissance Period</vt:lpstr>
      <vt:lpstr>The Renaissance Period</vt:lpstr>
      <vt:lpstr>Situation in England</vt:lpstr>
      <vt:lpstr>Renaissance and Humanism</vt:lpstr>
      <vt:lpstr>Conti.</vt:lpstr>
      <vt:lpstr>Conti.</vt:lpstr>
      <vt:lpstr>Literature in Renaissance Period</vt:lpstr>
      <vt:lpstr>Renaissance and Humanism</vt:lpstr>
      <vt:lpstr>Renaissance and Humanism</vt:lpstr>
      <vt:lpstr>(a)  Elizabethan Drama</vt:lpstr>
      <vt:lpstr>(a)  Elizabethan Drama</vt:lpstr>
      <vt:lpstr>Slide 17</vt:lpstr>
      <vt:lpstr>Lyly (1554-1606)</vt:lpstr>
      <vt:lpstr>George Peele (1558-97)</vt:lpstr>
      <vt:lpstr>Thomas Kyd (1558-95)</vt:lpstr>
      <vt:lpstr>Robert Greene (1560-1592)</vt:lpstr>
      <vt:lpstr>Christopher Marlowe (1564-1593)</vt:lpstr>
      <vt:lpstr>Conti.</vt:lpstr>
      <vt:lpstr>Conti.</vt:lpstr>
      <vt:lpstr>Shakespeare (1564-1616)</vt:lpstr>
      <vt:lpstr>(i)         Period 1 (1577-93) </vt:lpstr>
      <vt:lpstr>(ii)        Period 2 (1594-1600) </vt:lpstr>
      <vt:lpstr>(iii)      Period 3 (1601-1608)  </vt:lpstr>
      <vt:lpstr>(iv)       Period 4 (1608-1612) </vt:lpstr>
      <vt:lpstr>Ben Jonson (1573-1637)</vt:lpstr>
      <vt:lpstr>Conti. </vt:lpstr>
      <vt:lpstr>(b)  Elizabethan Poetry</vt:lpstr>
      <vt:lpstr>Conti. </vt:lpstr>
      <vt:lpstr>Conti. </vt:lpstr>
      <vt:lpstr>Conti. </vt:lpstr>
      <vt:lpstr>Spenser (1552-1599)</vt:lpstr>
      <vt:lpstr>(c)  Elizabethan Prose</vt:lpstr>
      <vt:lpstr>(c)  Elizabethan Prose</vt:lpstr>
      <vt:lpstr>(c)  Elizabethan Prose</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Interpersonal Communication Skills</dc:title>
  <dc:creator>Irfana</dc:creator>
  <cp:lastModifiedBy>NTS</cp:lastModifiedBy>
  <cp:revision>184</cp:revision>
  <dcterms:created xsi:type="dcterms:W3CDTF">2011-04-03T13:05:41Z</dcterms:created>
  <dcterms:modified xsi:type="dcterms:W3CDTF">2013-01-06T09:39:36Z</dcterms:modified>
</cp:coreProperties>
</file>