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1"/>
  </p:notesMasterIdLst>
  <p:sldIdLst>
    <p:sldId id="256" r:id="rId2"/>
    <p:sldId id="300" r:id="rId3"/>
    <p:sldId id="257" r:id="rId4"/>
    <p:sldId id="278" r:id="rId5"/>
    <p:sldId id="258" r:id="rId6"/>
    <p:sldId id="279" r:id="rId7"/>
    <p:sldId id="280" r:id="rId8"/>
    <p:sldId id="281" r:id="rId9"/>
    <p:sldId id="282" r:id="rId10"/>
    <p:sldId id="283" r:id="rId11"/>
    <p:sldId id="284" r:id="rId12"/>
    <p:sldId id="286" r:id="rId13"/>
    <p:sldId id="287" r:id="rId14"/>
    <p:sldId id="288" r:id="rId15"/>
    <p:sldId id="289" r:id="rId16"/>
    <p:sldId id="290" r:id="rId17"/>
    <p:sldId id="291" r:id="rId18"/>
    <p:sldId id="292" r:id="rId19"/>
    <p:sldId id="293" r:id="rId20"/>
    <p:sldId id="294" r:id="rId21"/>
    <p:sldId id="295" r:id="rId22"/>
    <p:sldId id="259" r:id="rId23"/>
    <p:sldId id="260" r:id="rId24"/>
    <p:sldId id="261" r:id="rId25"/>
    <p:sldId id="262" r:id="rId26"/>
    <p:sldId id="263" r:id="rId27"/>
    <p:sldId id="271" r:id="rId28"/>
    <p:sldId id="270" r:id="rId29"/>
    <p:sldId id="296" r:id="rId30"/>
    <p:sldId id="297" r:id="rId31"/>
    <p:sldId id="298" r:id="rId32"/>
    <p:sldId id="299" r:id="rId33"/>
    <p:sldId id="265" r:id="rId34"/>
    <p:sldId id="266" r:id="rId35"/>
    <p:sldId id="267" r:id="rId36"/>
    <p:sldId id="268" r:id="rId37"/>
    <p:sldId id="269" r:id="rId38"/>
    <p:sldId id="301" r:id="rId39"/>
    <p:sldId id="30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46411-F00B-482F-833D-2ED3C4911CBC}" type="datetimeFigureOut">
              <a:rPr lang="en-US" smtClean="0"/>
              <a:pPr/>
              <a:t>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3CE12C-9B2E-4E31-8F93-BF7985C6FA3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0BE8D9-4E0F-4469-9BE9-4BF9332638F6}" type="slidenum">
              <a:rPr lang="en-US"/>
              <a:pPr/>
              <a:t>4</a:t>
            </a:fld>
            <a:endParaRPr lang="en-US"/>
          </a:p>
        </p:txBody>
      </p:sp>
      <p:sp>
        <p:nvSpPr>
          <p:cNvPr id="737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373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87E9AE-E06A-4DFE-A4A2-C85B401A5E5D}" type="slidenum">
              <a:rPr lang="en-US"/>
              <a:pPr/>
              <a:t>6</a:t>
            </a:fld>
            <a:endParaRPr lang="en-US"/>
          </a:p>
        </p:txBody>
      </p:sp>
      <p:sp>
        <p:nvSpPr>
          <p:cNvPr id="7782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782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7F180F-2C65-4D18-AC9E-FE25242F0214}" type="slidenum">
              <a:rPr lang="en-US"/>
              <a:pPr/>
              <a:t>7</a:t>
            </a:fld>
            <a:endParaRPr lang="en-US"/>
          </a:p>
        </p:txBody>
      </p:sp>
      <p:sp>
        <p:nvSpPr>
          <p:cNvPr id="7987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987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058CE2-9B98-47F0-9D21-2334994B0D16}" type="slidenum">
              <a:rPr lang="en-US"/>
              <a:pPr/>
              <a:t>8</a:t>
            </a:fld>
            <a:endParaRPr lang="en-US"/>
          </a:p>
        </p:txBody>
      </p:sp>
      <p:sp>
        <p:nvSpPr>
          <p:cNvPr id="8192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19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B57D07-AF67-4503-8B04-D51E2AAAA23D}" type="slidenum">
              <a:rPr lang="en-US"/>
              <a:pPr/>
              <a:t>9</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D600CC-FFD5-451F-8732-385A59A692B1}" type="slidenum">
              <a:rPr lang="en-US"/>
              <a:pPr/>
              <a:t>10</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F6D733-AF2F-42C4-B69E-1D0B0D716F07}" type="slidenum">
              <a:rPr lang="en-US"/>
              <a:pPr/>
              <a:t>11</a:t>
            </a:fld>
            <a:endParaRPr lang="en-US"/>
          </a:p>
        </p:txBody>
      </p:sp>
      <p:sp>
        <p:nvSpPr>
          <p:cNvPr id="9011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011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72C9934-68B8-4DDD-B65E-BD8B72DD012F}" type="slidenum">
              <a:rPr lang="en-US"/>
              <a:pPr/>
              <a:t>13</a:t>
            </a:fld>
            <a:endParaRPr lang="en-US"/>
          </a:p>
        </p:txBody>
      </p:sp>
      <p:sp>
        <p:nvSpPr>
          <p:cNvPr id="12800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A181BCE-B0FD-4789-83FB-DCAD8BD3416B}" type="slidenum">
              <a:rPr lang="en-US" sz="1200"/>
              <a:pPr algn="r"/>
              <a:t>13</a:t>
            </a:fld>
            <a:endParaRPr lang="en-US" sz="120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p:txBody>
          <a:bodyPr wrap="square" anchor="t"/>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31C8FB6-4F3E-411A-8718-F2B76F56179A}" type="slidenum">
              <a:rPr lang="en-US"/>
              <a:pPr/>
              <a:t>14</a:t>
            </a:fld>
            <a:endParaRPr lang="en-US"/>
          </a:p>
        </p:txBody>
      </p:sp>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p:spPr>
        <p:txBody>
          <a:bodyPr wrap="square" anchor="t"/>
          <a:lstStyle/>
          <a:p>
            <a:r>
              <a:rPr lang="en-US"/>
              <a:t>See separate power point program. </a:t>
            </a:r>
          </a:p>
        </p:txBody>
      </p:sp>
      <p:sp>
        <p:nvSpPr>
          <p:cNvPr id="130052" name="Slide Number Placeholder 3"/>
          <p:cNvSpPr txBox="1">
            <a:spLocks noGrp="1"/>
          </p:cNvSpPr>
          <p:nvPr/>
        </p:nvSpPr>
        <p:spPr bwMode="auto">
          <a:xfrm>
            <a:off x="3886200" y="8686800"/>
            <a:ext cx="2971800" cy="457200"/>
          </a:xfrm>
          <a:prstGeom prst="rect">
            <a:avLst/>
          </a:prstGeom>
          <a:noFill/>
          <a:ln w="9525">
            <a:noFill/>
            <a:miter lim="800000"/>
            <a:headEnd/>
            <a:tailEnd/>
          </a:ln>
        </p:spPr>
        <p:txBody>
          <a:bodyPr anchor="b"/>
          <a:lstStyle/>
          <a:p>
            <a:pPr algn="r"/>
            <a:fld id="{A91B85F7-1BAC-4E8A-98A7-7D663F5E5596}" type="slidenum">
              <a:rPr lang="en-US" sz="1200"/>
              <a:pPr algn="r"/>
              <a:t>14</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C475D5-BA02-406B-BE1D-BFD975871DFA}" type="slidenum">
              <a:rPr lang="en-US"/>
              <a:pPr/>
              <a:t>15</a:t>
            </a:fld>
            <a:endParaRPr lang="en-US"/>
          </a:p>
        </p:txBody>
      </p:sp>
      <p:sp>
        <p:nvSpPr>
          <p:cNvPr id="9625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62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E7F9E6-637C-4A5C-8215-99B0553114F2}" type="slidenum">
              <a:rPr lang="en-US"/>
              <a:pPr/>
              <a:t>16</a:t>
            </a:fld>
            <a:endParaRPr lang="en-US"/>
          </a:p>
        </p:txBody>
      </p:sp>
      <p:sp>
        <p:nvSpPr>
          <p:cNvPr id="9830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83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E47FA8-47FE-4DA4-9702-AF6C0B4B65C6}" type="slidenum">
              <a:rPr lang="en-US"/>
              <a:pPr/>
              <a:t>17</a:t>
            </a:fld>
            <a:endParaRPr lang="en-US"/>
          </a:p>
        </p:txBody>
      </p:sp>
      <p:sp>
        <p:nvSpPr>
          <p:cNvPr id="10035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035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6D6F6B-81FB-4EB3-8F57-F624B28888F5}" type="slidenum">
              <a:rPr lang="en-US"/>
              <a:pPr/>
              <a:t>18</a:t>
            </a:fld>
            <a:endParaRPr lang="en-US"/>
          </a:p>
        </p:txBody>
      </p:sp>
      <p:sp>
        <p:nvSpPr>
          <p:cNvPr id="10240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240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2555C-FFF0-4582-839C-88271A39D7D0}" type="slidenum">
              <a:rPr lang="en-US"/>
              <a:pPr/>
              <a:t>19</a:t>
            </a:fld>
            <a:endParaRPr lang="en-US"/>
          </a:p>
        </p:txBody>
      </p:sp>
      <p:sp>
        <p:nvSpPr>
          <p:cNvPr id="10445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44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3B3D2E-D5AD-4B8E-A818-D4F708F76E51}" type="slidenum">
              <a:rPr lang="en-US"/>
              <a:pPr/>
              <a:t>20</a:t>
            </a:fld>
            <a:endParaRPr lang="en-US"/>
          </a:p>
        </p:txBody>
      </p:sp>
      <p:sp>
        <p:nvSpPr>
          <p:cNvPr id="10649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649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D3346-EA49-4597-8A43-D436626755D4}" type="slidenum">
              <a:rPr lang="en-US"/>
              <a:pPr/>
              <a:t>21</a:t>
            </a:fld>
            <a:endParaRPr lang="en-US"/>
          </a:p>
        </p:txBody>
      </p:sp>
      <p:sp>
        <p:nvSpPr>
          <p:cNvPr id="10854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85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AAB302-D634-474F-B415-A69096895CF6}" type="slidenum">
              <a:rPr lang="en-US" altLang="ko-KR"/>
              <a:pPr/>
              <a:t>29</a:t>
            </a:fld>
            <a:endParaRPr lang="en-US" altLang="ko-K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97577C-00BD-4309-A657-F63CE48011D0}" type="slidenum">
              <a:rPr lang="en-US" altLang="ko-KR"/>
              <a:pPr/>
              <a:t>30</a:t>
            </a:fld>
            <a:endParaRPr lang="en-US" altLang="ko-K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EB855-3CAE-441C-9492-179B7BBBC8AA}" type="slidenum">
              <a:rPr lang="en-US" altLang="ko-KR"/>
              <a:pPr/>
              <a:t>31</a:t>
            </a:fld>
            <a:endParaRPr lang="en-US" altLang="ko-KR"/>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74C9F8-9A0A-46FC-BD30-B0C4991CD08C}" type="slidenum">
              <a:rPr lang="en-US" altLang="ko-KR"/>
              <a:pPr/>
              <a:t>32</a:t>
            </a:fld>
            <a:endParaRPr lang="en-US" altLang="ko-KR"/>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1/2/2013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1/2/2013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553200" cy="2438400"/>
          </a:xfrm>
        </p:spPr>
        <p:txBody>
          <a:bodyPr>
            <a:normAutofit fontScale="32500" lnSpcReduction="20000"/>
          </a:bodyPr>
          <a:lstStyle/>
          <a:p>
            <a:r>
              <a:rPr lang="en-US" sz="9600" b="1" dirty="0" smtClean="0"/>
              <a:t>Anglo – Norman Period</a:t>
            </a:r>
          </a:p>
          <a:p>
            <a:r>
              <a:rPr lang="en-US" sz="9600" b="1" dirty="0" smtClean="0"/>
              <a:t>(1066 - 1500)</a:t>
            </a:r>
          </a:p>
          <a:p>
            <a:endParaRPr lang="en-US" dirty="0" smtClean="0"/>
          </a:p>
          <a:p>
            <a:r>
              <a:rPr lang="en-US" sz="8000" b="1" dirty="0" smtClean="0"/>
              <a:t>Lecture 5</a:t>
            </a:r>
          </a:p>
          <a:p>
            <a:r>
              <a:rPr lang="en-US" sz="8000" b="1" dirty="0" smtClean="0"/>
              <a:t>MA English</a:t>
            </a:r>
          </a:p>
          <a:p>
            <a:r>
              <a:rPr lang="en-US" sz="8000" b="1" dirty="0" smtClean="0"/>
              <a:t>COMSATS Virtual Campus Islamabad</a:t>
            </a:r>
            <a:endParaRPr lang="en-US" sz="3600" b="1" dirty="0"/>
          </a:p>
        </p:txBody>
      </p:sp>
      <p:sp>
        <p:nvSpPr>
          <p:cNvPr id="2" name="Title 1"/>
          <p:cNvSpPr>
            <a:spLocks noGrp="1"/>
          </p:cNvSpPr>
          <p:nvPr>
            <p:ph type="ctrTitle"/>
          </p:nvPr>
        </p:nvSpPr>
        <p:spPr/>
        <p:txBody>
          <a:bodyPr/>
          <a:lstStyle/>
          <a:p>
            <a:r>
              <a:rPr b="1" smtClean="0"/>
              <a:t>HISTORY OF ENGLISH LITERATURE</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en-US" dirty="0"/>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Introduction to Anglo – Norman Period</a:t>
            </a:r>
          </a:p>
          <a:p>
            <a:r>
              <a:rPr lang="en-US" sz="2400" dirty="0" smtClean="0">
                <a:latin typeface="Arial" pitchFamily="34" charset="0"/>
                <a:cs typeface="Arial" pitchFamily="34" charset="0"/>
              </a:rPr>
              <a:t>Anglo – Norman Literature</a:t>
            </a:r>
          </a:p>
          <a:p>
            <a:r>
              <a:rPr lang="en-US" sz="2400" dirty="0" smtClean="0">
                <a:latin typeface="Arial" pitchFamily="34" charset="0"/>
                <a:cs typeface="Arial" pitchFamily="34" charset="0"/>
              </a:rPr>
              <a:t>Languages during this period</a:t>
            </a:r>
          </a:p>
          <a:p>
            <a:r>
              <a:rPr lang="en-US" sz="2400" dirty="0" smtClean="0">
                <a:latin typeface="Arial" pitchFamily="34" charset="0"/>
                <a:cs typeface="Arial" pitchFamily="34" charset="0"/>
              </a:rPr>
              <a:t>Characteristics of Medieval Literature</a:t>
            </a:r>
          </a:p>
          <a:p>
            <a:r>
              <a:rPr lang="en-US" sz="2400" dirty="0" smtClean="0">
                <a:latin typeface="Arial" pitchFamily="34" charset="0"/>
                <a:cs typeface="Arial" pitchFamily="34" charset="0"/>
              </a:rPr>
              <a:t>Conventions of Medieval Romance</a:t>
            </a:r>
          </a:p>
          <a:p>
            <a:r>
              <a:rPr lang="en-US" sz="2400" dirty="0" smtClean="0">
                <a:latin typeface="Arial" pitchFamily="34" charset="0"/>
                <a:cs typeface="Arial" pitchFamily="34" charset="0"/>
              </a:rPr>
              <a:t>Chivalric Code and Introduction to Courtly Love</a:t>
            </a:r>
          </a:p>
          <a:p>
            <a:r>
              <a:rPr lang="en-US" sz="2400" dirty="0" smtClean="0">
                <a:latin typeface="Arial" pitchFamily="34" charset="0"/>
                <a:cs typeface="Arial" pitchFamily="34" charset="0"/>
              </a:rPr>
              <a:t>The Romances in Anglo – Norman Period</a:t>
            </a:r>
          </a:p>
          <a:p>
            <a:r>
              <a:rPr lang="en-US" sz="2400" dirty="0" smtClean="0">
                <a:latin typeface="Arial" pitchFamily="34" charset="0"/>
                <a:cs typeface="Arial" pitchFamily="34" charset="0"/>
              </a:rPr>
              <a:t>The Miracle plays</a:t>
            </a:r>
          </a:p>
          <a:p>
            <a:r>
              <a:rPr lang="en-US" sz="2400" dirty="0" smtClean="0">
                <a:latin typeface="Arial" pitchFamily="34" charset="0"/>
                <a:cs typeface="Arial" pitchFamily="34" charset="0"/>
              </a:rPr>
              <a:t>Prominent Literary Figures---focus on Chaucer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1"/>
                </a:solidFill>
              </a:rPr>
              <a:t>Introduction to Anglo – Norman Period</a:t>
            </a:r>
            <a:endParaRPr lang="en-US" sz="3600" b="1" dirty="0">
              <a:solidFill>
                <a:schemeClr val="tx1"/>
              </a:solidFill>
            </a:endParaRPr>
          </a:p>
        </p:txBody>
      </p:sp>
      <p:sp>
        <p:nvSpPr>
          <p:cNvPr id="3" name="Content Placeholder 2"/>
          <p:cNvSpPr>
            <a:spLocks noGrp="1"/>
          </p:cNvSpPr>
          <p:nvPr>
            <p:ph sz="quarter" idx="1"/>
          </p:nvPr>
        </p:nvSpPr>
        <p:spPr/>
        <p:txBody>
          <a:bodyPr/>
          <a:lstStyle/>
          <a:p>
            <a:r>
              <a:rPr lang="en-US" dirty="0" smtClean="0"/>
              <a:t>The Norman---residing in Normandy (France)----defeated Anglo  Saxon King at the Battle of Hastings (1066)----and conquered England</a:t>
            </a:r>
          </a:p>
          <a:p>
            <a:r>
              <a:rPr lang="en-US" dirty="0" smtClean="0"/>
              <a:t>Saxon King---Harold---defeated by William, the Duke of Normandy</a:t>
            </a:r>
          </a:p>
          <a:p>
            <a:r>
              <a:rPr lang="en-US" dirty="0" smtClean="0"/>
              <a:t>The Norman Conquest inaugurated a new era in the literary as well as political history of England</a:t>
            </a:r>
          </a:p>
          <a:p>
            <a:r>
              <a:rPr lang="en-US" dirty="0" smtClean="0"/>
              <a:t>The Anglo – Saxon writers are permanently displaced as their king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ctrTitle"/>
          </p:nvPr>
        </p:nvSpPr>
        <p:spPr>
          <a:xfrm>
            <a:off x="4800600" y="990600"/>
            <a:ext cx="4343400" cy="4800600"/>
          </a:xfrm>
        </p:spPr>
        <p:txBody>
          <a:bodyPr/>
          <a:lstStyle/>
          <a:p>
            <a:r>
              <a:rPr lang="en-US" sz="5400" dirty="0"/>
              <a:t>Literature </a:t>
            </a:r>
            <a:r>
              <a:rPr lang="en-US" sz="5400" dirty="0" smtClean="0"/>
              <a:t>Medieval </a:t>
            </a:r>
            <a:r>
              <a:rPr lang="en-US" sz="5400" dirty="0"/>
              <a:t>Period</a:t>
            </a:r>
          </a:p>
        </p:txBody>
      </p:sp>
      <p:pic>
        <p:nvPicPr>
          <p:cNvPr id="72708" name="Picture 4" descr="frenar"/>
          <p:cNvPicPr>
            <a:picLocks noChangeAspect="1" noChangeArrowheads="1"/>
          </p:cNvPicPr>
          <p:nvPr/>
        </p:nvPicPr>
        <p:blipFill>
          <a:blip r:embed="rId3"/>
          <a:srcRect/>
          <a:stretch>
            <a:fillRect/>
          </a:stretch>
        </p:blipFill>
        <p:spPr bwMode="auto">
          <a:xfrm>
            <a:off x="0" y="0"/>
            <a:ext cx="5032375"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2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Anglo – Norman Literature</a:t>
            </a:r>
            <a:endParaRPr lang="en-US" dirty="0"/>
          </a:p>
        </p:txBody>
      </p:sp>
      <p:sp>
        <p:nvSpPr>
          <p:cNvPr id="3" name="Content Placeholder 2"/>
          <p:cNvSpPr>
            <a:spLocks noGrp="1"/>
          </p:cNvSpPr>
          <p:nvPr>
            <p:ph sz="quarter" idx="1"/>
          </p:nvPr>
        </p:nvSpPr>
        <p:spPr/>
        <p:txBody>
          <a:bodyPr/>
          <a:lstStyle/>
          <a:p>
            <a:r>
              <a:rPr lang="en-US" dirty="0" smtClean="0"/>
              <a:t>Transformation of Anglo – Saxon literature</a:t>
            </a:r>
          </a:p>
          <a:p>
            <a:endParaRPr lang="en-US" dirty="0" smtClean="0"/>
          </a:p>
          <a:p>
            <a:r>
              <a:rPr lang="en-US" dirty="0" smtClean="0"/>
              <a:t>Artistic expression and religious service----Latin control</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Languages</a:t>
            </a:r>
          </a:p>
        </p:txBody>
      </p:sp>
      <p:sp>
        <p:nvSpPr>
          <p:cNvPr id="76803" name="Rectangle 3"/>
          <p:cNvSpPr>
            <a:spLocks noGrp="1" noChangeArrowheads="1"/>
          </p:cNvSpPr>
          <p:nvPr>
            <p:ph type="body" idx="1"/>
          </p:nvPr>
        </p:nvSpPr>
        <p:spPr/>
        <p:txBody>
          <a:bodyPr/>
          <a:lstStyle/>
          <a:p>
            <a:pPr>
              <a:lnSpc>
                <a:spcPct val="90000"/>
              </a:lnSpc>
            </a:pPr>
            <a:r>
              <a:rPr lang="en-US" dirty="0"/>
              <a:t>Latin was the language of the Roman Catholic Church, which dominated Europe</a:t>
            </a:r>
          </a:p>
          <a:p>
            <a:pPr>
              <a:lnSpc>
                <a:spcPct val="90000"/>
              </a:lnSpc>
            </a:pPr>
            <a:r>
              <a:rPr lang="en-US" dirty="0"/>
              <a:t>The Church was the only source of education</a:t>
            </a:r>
          </a:p>
          <a:p>
            <a:pPr>
              <a:lnSpc>
                <a:spcPct val="90000"/>
              </a:lnSpc>
            </a:pPr>
            <a:r>
              <a:rPr lang="en-US" dirty="0"/>
              <a:t>Thus, Latin was a common language for Medieval writings. </a:t>
            </a:r>
          </a:p>
        </p:txBody>
      </p:sp>
      <p:pic>
        <p:nvPicPr>
          <p:cNvPr id="76805" name="Picture 5"/>
          <p:cNvPicPr>
            <a:picLocks noChangeAspect="1" noChangeArrowheads="1"/>
          </p:cNvPicPr>
          <p:nvPr/>
        </p:nvPicPr>
        <p:blipFill>
          <a:blip r:embed="rId3"/>
          <a:srcRect/>
          <a:stretch>
            <a:fillRect/>
          </a:stretch>
        </p:blipFill>
        <p:spPr bwMode="auto">
          <a:xfrm>
            <a:off x="990600" y="3733800"/>
            <a:ext cx="1731963" cy="19050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body" idx="1"/>
          </p:nvPr>
        </p:nvSpPr>
        <p:spPr>
          <a:xfrm>
            <a:off x="4572000" y="838200"/>
            <a:ext cx="3962400" cy="4876800"/>
          </a:xfrm>
        </p:spPr>
        <p:txBody>
          <a:bodyPr/>
          <a:lstStyle/>
          <a:p>
            <a:pPr algn="ctr">
              <a:lnSpc>
                <a:spcPct val="90000"/>
              </a:lnSpc>
              <a:buFontTx/>
              <a:buNone/>
            </a:pPr>
            <a:r>
              <a:rPr lang="en-US" b="1" dirty="0"/>
              <a:t>A great amount of medieval literature is anonymous. Medieval authors often tended to re-tell and embellish stories they heard or read rather than invent new stories.</a:t>
            </a:r>
          </a:p>
          <a:p>
            <a:pPr>
              <a:lnSpc>
                <a:spcPct val="90000"/>
              </a:lnSpc>
              <a:buFontTx/>
              <a:buNone/>
            </a:pPr>
            <a:endParaRPr lang="en-US" b="1" dirty="0"/>
          </a:p>
        </p:txBody>
      </p:sp>
      <p:pic>
        <p:nvPicPr>
          <p:cNvPr id="78851" name="Picture 3"/>
          <p:cNvPicPr>
            <a:picLocks noChangeAspect="1" noChangeArrowheads="1"/>
          </p:cNvPicPr>
          <p:nvPr/>
        </p:nvPicPr>
        <p:blipFill>
          <a:blip r:embed="rId3">
            <a:lum bright="12000"/>
          </a:blip>
          <a:srcRect/>
          <a:stretch>
            <a:fillRect/>
          </a:stretch>
        </p:blipFill>
        <p:spPr bwMode="auto">
          <a:xfrm>
            <a:off x="0" y="0"/>
            <a:ext cx="44958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533400" y="228600"/>
            <a:ext cx="7772400" cy="1143000"/>
          </a:xfrm>
        </p:spPr>
        <p:txBody>
          <a:bodyPr/>
          <a:lstStyle/>
          <a:p>
            <a:r>
              <a:rPr lang="en-US"/>
              <a:t>Writings</a:t>
            </a:r>
          </a:p>
        </p:txBody>
      </p:sp>
      <p:sp>
        <p:nvSpPr>
          <p:cNvPr id="80899" name="Rectangle 3"/>
          <p:cNvSpPr>
            <a:spLocks noGrp="1" noChangeArrowheads="1"/>
          </p:cNvSpPr>
          <p:nvPr>
            <p:ph type="body" idx="1"/>
          </p:nvPr>
        </p:nvSpPr>
        <p:spPr>
          <a:xfrm>
            <a:off x="609600" y="1828800"/>
            <a:ext cx="4495800" cy="4114800"/>
          </a:xfrm>
        </p:spPr>
        <p:txBody>
          <a:bodyPr/>
          <a:lstStyle/>
          <a:p>
            <a:pPr algn="ctr">
              <a:buFontTx/>
              <a:buNone/>
            </a:pPr>
            <a:r>
              <a:rPr lang="en-US" sz="3600"/>
              <a:t>Catholic clerics were the intellectual center of society in the Middle Ages, and it is their literature that was produced in the greatest quantity.</a:t>
            </a:r>
          </a:p>
          <a:p>
            <a:endParaRPr lang="en-US" sz="3600"/>
          </a:p>
        </p:txBody>
      </p:sp>
      <p:pic>
        <p:nvPicPr>
          <p:cNvPr id="80900" name="Picture 4"/>
          <p:cNvPicPr>
            <a:picLocks noChangeAspect="1" noChangeArrowheads="1"/>
          </p:cNvPicPr>
          <p:nvPr/>
        </p:nvPicPr>
        <p:blipFill>
          <a:blip r:embed="rId3"/>
          <a:srcRect/>
          <a:stretch>
            <a:fillRect/>
          </a:stretch>
        </p:blipFill>
        <p:spPr bwMode="auto">
          <a:xfrm>
            <a:off x="5257800" y="1066800"/>
            <a:ext cx="3886200" cy="487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228600"/>
            <a:ext cx="9144000" cy="838200"/>
          </a:xfrm>
        </p:spPr>
        <p:txBody>
          <a:bodyPr/>
          <a:lstStyle/>
          <a:p>
            <a:r>
              <a:rPr lang="en-US" b="1" dirty="0"/>
              <a:t>Characteristics of Medieval Literature</a:t>
            </a:r>
          </a:p>
        </p:txBody>
      </p:sp>
      <p:sp>
        <p:nvSpPr>
          <p:cNvPr id="133123" name="Rectangle 3"/>
          <p:cNvSpPr>
            <a:spLocks noGrp="1" noChangeArrowheads="1"/>
          </p:cNvSpPr>
          <p:nvPr>
            <p:ph type="body" idx="1"/>
          </p:nvPr>
        </p:nvSpPr>
        <p:spPr>
          <a:xfrm>
            <a:off x="304800" y="1295400"/>
            <a:ext cx="8534400" cy="5105400"/>
          </a:xfrm>
        </p:spPr>
        <p:txBody>
          <a:bodyPr/>
          <a:lstStyle/>
          <a:p>
            <a:r>
              <a:rPr lang="en-US" sz="2800" b="1" dirty="0"/>
              <a:t>Romance</a:t>
            </a:r>
          </a:p>
          <a:p>
            <a:pPr lvl="1">
              <a:lnSpc>
                <a:spcPct val="90000"/>
              </a:lnSpc>
            </a:pPr>
            <a:r>
              <a:rPr lang="en-US" dirty="0"/>
              <a:t>A narrative in prose or verse that </a:t>
            </a:r>
            <a:r>
              <a:rPr lang="en-US" dirty="0" smtClean="0"/>
              <a:t>tells </a:t>
            </a:r>
            <a:r>
              <a:rPr lang="en-US" dirty="0"/>
              <a:t>the high adventures and heroic exploits of chivalric heroes</a:t>
            </a:r>
          </a:p>
          <a:p>
            <a:pPr lvl="2">
              <a:lnSpc>
                <a:spcPct val="90000"/>
              </a:lnSpc>
            </a:pPr>
            <a:r>
              <a:rPr lang="en-US" dirty="0"/>
              <a:t>Tells of exploits of knights</a:t>
            </a:r>
          </a:p>
          <a:p>
            <a:pPr lvl="2">
              <a:lnSpc>
                <a:spcPct val="90000"/>
              </a:lnSpc>
            </a:pPr>
            <a:r>
              <a:rPr lang="en-US" dirty="0"/>
              <a:t>often a supernatural element involved</a:t>
            </a:r>
          </a:p>
          <a:p>
            <a:pPr>
              <a:lnSpc>
                <a:spcPct val="90000"/>
              </a:lnSpc>
            </a:pPr>
            <a:r>
              <a:rPr lang="en-US" sz="2800" b="1" dirty="0"/>
              <a:t>Christian message</a:t>
            </a:r>
          </a:p>
          <a:p>
            <a:pPr lvl="1">
              <a:lnSpc>
                <a:spcPct val="80000"/>
              </a:lnSpc>
            </a:pPr>
            <a:r>
              <a:rPr lang="en-US" dirty="0"/>
              <a:t>concern </a:t>
            </a:r>
            <a:r>
              <a:rPr lang="en-US" dirty="0" smtClean="0"/>
              <a:t>s </a:t>
            </a:r>
            <a:r>
              <a:rPr lang="en-US" dirty="0" smtClean="0"/>
              <a:t>with </a:t>
            </a:r>
            <a:r>
              <a:rPr lang="en-US" dirty="0"/>
              <a:t>salvation and the world to come</a:t>
            </a:r>
          </a:p>
          <a:p>
            <a:pPr lvl="1">
              <a:lnSpc>
                <a:spcPct val="80000"/>
              </a:lnSpc>
            </a:pPr>
            <a:r>
              <a:rPr lang="en-US" dirty="0"/>
              <a:t>no interest in social change, only spiritual change</a:t>
            </a:r>
          </a:p>
          <a:p>
            <a:pPr lvl="2">
              <a:lnSpc>
                <a:spcPct val="80000"/>
              </a:lnSpc>
            </a:pPr>
            <a:r>
              <a:rPr lang="en-US" dirty="0"/>
              <a:t>This was true until the late 14th century</a:t>
            </a:r>
          </a:p>
          <a:p>
            <a:pPr lvl="2">
              <a:lnSpc>
                <a:spcPct val="80000"/>
              </a:lnSpc>
            </a:pPr>
            <a:r>
              <a:rPr lang="en-US" dirty="0" err="1"/>
              <a:t>Geffrey</a:t>
            </a:r>
            <a:r>
              <a:rPr lang="en-US" dirty="0"/>
              <a:t> Chaucer and Dante Alighieri signal new thinking, try up-ending social order</a:t>
            </a:r>
          </a:p>
          <a:p>
            <a:pPr lvl="2">
              <a:lnSpc>
                <a:spcPct val="90000"/>
              </a:lnSpc>
              <a:buFontTx/>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 calcmode="lin" valueType="num">
                                      <p:cBhvr>
                                        <p:cTn id="7" dur="500" fill="hold"/>
                                        <p:tgtEl>
                                          <p:spTgt spid="133123">
                                            <p:txEl>
                                              <p:pRg st="0" end="0"/>
                                            </p:txEl>
                                          </p:spTgt>
                                        </p:tgtEl>
                                        <p:attrNameLst>
                                          <p:attrName>ppt_w</p:attrName>
                                        </p:attrNameLst>
                                      </p:cBhvr>
                                      <p:tavLst>
                                        <p:tav tm="0">
                                          <p:val>
                                            <p:strVal val="4*#ppt_w"/>
                                          </p:val>
                                        </p:tav>
                                        <p:tav tm="100000">
                                          <p:val>
                                            <p:strVal val="#ppt_w"/>
                                          </p:val>
                                        </p:tav>
                                      </p:tavLst>
                                    </p:anim>
                                    <p:anim calcmode="lin" valueType="num">
                                      <p:cBhvr>
                                        <p:cTn id="8" dur="500" fill="hold"/>
                                        <p:tgtEl>
                                          <p:spTgt spid="133123">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133123">
                                            <p:txEl>
                                              <p:pRg st="1" end="1"/>
                                            </p:txEl>
                                          </p:spTgt>
                                        </p:tgtEl>
                                        <p:attrNameLst>
                                          <p:attrName>style.visibility</p:attrName>
                                        </p:attrNameLst>
                                      </p:cBhvr>
                                      <p:to>
                                        <p:strVal val="visible"/>
                                      </p:to>
                                    </p:set>
                                    <p:anim calcmode="lin" valueType="num">
                                      <p:cBhvr>
                                        <p:cTn id="13" dur="500" fill="hold"/>
                                        <p:tgtEl>
                                          <p:spTgt spid="133123">
                                            <p:txEl>
                                              <p:pRg st="1" end="1"/>
                                            </p:txEl>
                                          </p:spTgt>
                                        </p:tgtEl>
                                        <p:attrNameLst>
                                          <p:attrName>ppt_w</p:attrName>
                                        </p:attrNameLst>
                                      </p:cBhvr>
                                      <p:tavLst>
                                        <p:tav tm="0">
                                          <p:val>
                                            <p:strVal val="4*#ppt_w"/>
                                          </p:val>
                                        </p:tav>
                                        <p:tav tm="100000">
                                          <p:val>
                                            <p:strVal val="#ppt_w"/>
                                          </p:val>
                                        </p:tav>
                                      </p:tavLst>
                                    </p:anim>
                                    <p:anim calcmode="lin" valueType="num">
                                      <p:cBhvr>
                                        <p:cTn id="14" dur="500" fill="hold"/>
                                        <p:tgtEl>
                                          <p:spTgt spid="133123">
                                            <p:txEl>
                                              <p:pRg st="1" end="1"/>
                                            </p:txEl>
                                          </p:spTgt>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133123">
                                            <p:txEl>
                                              <p:pRg st="2" end="2"/>
                                            </p:txEl>
                                          </p:spTgt>
                                        </p:tgtEl>
                                        <p:attrNameLst>
                                          <p:attrName>style.visibility</p:attrName>
                                        </p:attrNameLst>
                                      </p:cBhvr>
                                      <p:to>
                                        <p:strVal val="visible"/>
                                      </p:to>
                                    </p:set>
                                    <p:anim calcmode="lin" valueType="num">
                                      <p:cBhvr>
                                        <p:cTn id="17" dur="500" fill="hold"/>
                                        <p:tgtEl>
                                          <p:spTgt spid="133123">
                                            <p:txEl>
                                              <p:pRg st="2" end="2"/>
                                            </p:txEl>
                                          </p:spTgt>
                                        </p:tgtEl>
                                        <p:attrNameLst>
                                          <p:attrName>ppt_w</p:attrName>
                                        </p:attrNameLst>
                                      </p:cBhvr>
                                      <p:tavLst>
                                        <p:tav tm="0">
                                          <p:val>
                                            <p:strVal val="4*#ppt_w"/>
                                          </p:val>
                                        </p:tav>
                                        <p:tav tm="100000">
                                          <p:val>
                                            <p:strVal val="#ppt_w"/>
                                          </p:val>
                                        </p:tav>
                                      </p:tavLst>
                                    </p:anim>
                                    <p:anim calcmode="lin" valueType="num">
                                      <p:cBhvr>
                                        <p:cTn id="18" dur="500" fill="hold"/>
                                        <p:tgtEl>
                                          <p:spTgt spid="133123">
                                            <p:txEl>
                                              <p:pRg st="2" end="2"/>
                                            </p:txEl>
                                          </p:spTgt>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133123">
                                            <p:txEl>
                                              <p:pRg st="3" end="3"/>
                                            </p:txEl>
                                          </p:spTgt>
                                        </p:tgtEl>
                                        <p:attrNameLst>
                                          <p:attrName>style.visibility</p:attrName>
                                        </p:attrNameLst>
                                      </p:cBhvr>
                                      <p:to>
                                        <p:strVal val="visible"/>
                                      </p:to>
                                    </p:set>
                                    <p:anim calcmode="lin" valueType="num">
                                      <p:cBhvr>
                                        <p:cTn id="21" dur="500" fill="hold"/>
                                        <p:tgtEl>
                                          <p:spTgt spid="133123">
                                            <p:txEl>
                                              <p:pRg st="3" end="3"/>
                                            </p:txEl>
                                          </p:spTgt>
                                        </p:tgtEl>
                                        <p:attrNameLst>
                                          <p:attrName>ppt_w</p:attrName>
                                        </p:attrNameLst>
                                      </p:cBhvr>
                                      <p:tavLst>
                                        <p:tav tm="0">
                                          <p:val>
                                            <p:strVal val="4*#ppt_w"/>
                                          </p:val>
                                        </p:tav>
                                        <p:tav tm="100000">
                                          <p:val>
                                            <p:strVal val="#ppt_w"/>
                                          </p:val>
                                        </p:tav>
                                      </p:tavLst>
                                    </p:anim>
                                    <p:anim calcmode="lin" valueType="num">
                                      <p:cBhvr>
                                        <p:cTn id="22" dur="500" fill="hold"/>
                                        <p:tgtEl>
                                          <p:spTgt spid="133123">
                                            <p:txEl>
                                              <p:pRg st="3" end="3"/>
                                            </p:txEl>
                                          </p:spTgt>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32" fill="hold" grpId="0" nodeType="clickEffect">
                                  <p:stCondLst>
                                    <p:cond delay="0"/>
                                  </p:stCondLst>
                                  <p:childTnLst>
                                    <p:set>
                                      <p:cBhvr>
                                        <p:cTn id="26" dur="1" fill="hold">
                                          <p:stCondLst>
                                            <p:cond delay="0"/>
                                          </p:stCondLst>
                                        </p:cTn>
                                        <p:tgtEl>
                                          <p:spTgt spid="133123">
                                            <p:txEl>
                                              <p:pRg st="4" end="4"/>
                                            </p:txEl>
                                          </p:spTgt>
                                        </p:tgtEl>
                                        <p:attrNameLst>
                                          <p:attrName>style.visibility</p:attrName>
                                        </p:attrNameLst>
                                      </p:cBhvr>
                                      <p:to>
                                        <p:strVal val="visible"/>
                                      </p:to>
                                    </p:set>
                                    <p:anim calcmode="lin" valueType="num">
                                      <p:cBhvr>
                                        <p:cTn id="27" dur="500" fill="hold"/>
                                        <p:tgtEl>
                                          <p:spTgt spid="133123">
                                            <p:txEl>
                                              <p:pRg st="4" end="4"/>
                                            </p:txEl>
                                          </p:spTgt>
                                        </p:tgtEl>
                                        <p:attrNameLst>
                                          <p:attrName>ppt_w</p:attrName>
                                        </p:attrNameLst>
                                      </p:cBhvr>
                                      <p:tavLst>
                                        <p:tav tm="0">
                                          <p:val>
                                            <p:strVal val="4*#ppt_w"/>
                                          </p:val>
                                        </p:tav>
                                        <p:tav tm="100000">
                                          <p:val>
                                            <p:strVal val="#ppt_w"/>
                                          </p:val>
                                        </p:tav>
                                      </p:tavLst>
                                    </p:anim>
                                    <p:anim calcmode="lin" valueType="num">
                                      <p:cBhvr>
                                        <p:cTn id="28" dur="500" fill="hold"/>
                                        <p:tgtEl>
                                          <p:spTgt spid="133123">
                                            <p:txEl>
                                              <p:pRg st="4" end="4"/>
                                            </p:txEl>
                                          </p:spTgt>
                                        </p:tgtEl>
                                        <p:attrNameLst>
                                          <p:attrName>ppt_h</p:attrName>
                                        </p:attrNameLst>
                                      </p:cBhvr>
                                      <p:tavLst>
                                        <p:tav tm="0">
                                          <p:val>
                                            <p:strVal val="4*#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32" fill="hold" grpId="0" nodeType="clickEffect">
                                  <p:stCondLst>
                                    <p:cond delay="0"/>
                                  </p:stCondLst>
                                  <p:childTnLst>
                                    <p:set>
                                      <p:cBhvr>
                                        <p:cTn id="32" dur="1" fill="hold">
                                          <p:stCondLst>
                                            <p:cond delay="0"/>
                                          </p:stCondLst>
                                        </p:cTn>
                                        <p:tgtEl>
                                          <p:spTgt spid="133123">
                                            <p:txEl>
                                              <p:pRg st="5" end="5"/>
                                            </p:txEl>
                                          </p:spTgt>
                                        </p:tgtEl>
                                        <p:attrNameLst>
                                          <p:attrName>style.visibility</p:attrName>
                                        </p:attrNameLst>
                                      </p:cBhvr>
                                      <p:to>
                                        <p:strVal val="visible"/>
                                      </p:to>
                                    </p:set>
                                    <p:anim calcmode="lin" valueType="num">
                                      <p:cBhvr>
                                        <p:cTn id="33" dur="500" fill="hold"/>
                                        <p:tgtEl>
                                          <p:spTgt spid="133123">
                                            <p:txEl>
                                              <p:pRg st="5" end="5"/>
                                            </p:txEl>
                                          </p:spTgt>
                                        </p:tgtEl>
                                        <p:attrNameLst>
                                          <p:attrName>ppt_w</p:attrName>
                                        </p:attrNameLst>
                                      </p:cBhvr>
                                      <p:tavLst>
                                        <p:tav tm="0">
                                          <p:val>
                                            <p:strVal val="4*#ppt_w"/>
                                          </p:val>
                                        </p:tav>
                                        <p:tav tm="100000">
                                          <p:val>
                                            <p:strVal val="#ppt_w"/>
                                          </p:val>
                                        </p:tav>
                                      </p:tavLst>
                                    </p:anim>
                                    <p:anim calcmode="lin" valueType="num">
                                      <p:cBhvr>
                                        <p:cTn id="34" dur="500" fill="hold"/>
                                        <p:tgtEl>
                                          <p:spTgt spid="133123">
                                            <p:txEl>
                                              <p:pRg st="5" end="5"/>
                                            </p:txEl>
                                          </p:spTgt>
                                        </p:tgtEl>
                                        <p:attrNameLst>
                                          <p:attrName>ppt_h</p:attrName>
                                        </p:attrNameLst>
                                      </p:cBhvr>
                                      <p:tavLst>
                                        <p:tav tm="0">
                                          <p:val>
                                            <p:strVal val="4*#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133123">
                                            <p:txEl>
                                              <p:pRg st="6" end="6"/>
                                            </p:txEl>
                                          </p:spTgt>
                                        </p:tgtEl>
                                        <p:attrNameLst>
                                          <p:attrName>style.visibility</p:attrName>
                                        </p:attrNameLst>
                                      </p:cBhvr>
                                      <p:to>
                                        <p:strVal val="visible"/>
                                      </p:to>
                                    </p:set>
                                    <p:anim calcmode="lin" valueType="num">
                                      <p:cBhvr>
                                        <p:cTn id="39" dur="500" fill="hold"/>
                                        <p:tgtEl>
                                          <p:spTgt spid="133123">
                                            <p:txEl>
                                              <p:pRg st="6" end="6"/>
                                            </p:txEl>
                                          </p:spTgt>
                                        </p:tgtEl>
                                        <p:attrNameLst>
                                          <p:attrName>ppt_w</p:attrName>
                                        </p:attrNameLst>
                                      </p:cBhvr>
                                      <p:tavLst>
                                        <p:tav tm="0">
                                          <p:val>
                                            <p:strVal val="4*#ppt_w"/>
                                          </p:val>
                                        </p:tav>
                                        <p:tav tm="100000">
                                          <p:val>
                                            <p:strVal val="#ppt_w"/>
                                          </p:val>
                                        </p:tav>
                                      </p:tavLst>
                                    </p:anim>
                                    <p:anim calcmode="lin" valueType="num">
                                      <p:cBhvr>
                                        <p:cTn id="40" dur="500" fill="hold"/>
                                        <p:tgtEl>
                                          <p:spTgt spid="133123">
                                            <p:txEl>
                                              <p:pRg st="6" end="6"/>
                                            </p:txEl>
                                          </p:spTgt>
                                        </p:tgtEl>
                                        <p:attrNameLst>
                                          <p:attrName>ppt_h</p:attrName>
                                        </p:attrNameLst>
                                      </p:cBhvr>
                                      <p:tavLst>
                                        <p:tav tm="0">
                                          <p:val>
                                            <p:strVal val="4*#ppt_h"/>
                                          </p:val>
                                        </p:tav>
                                        <p:tav tm="100000">
                                          <p:val>
                                            <p:strVal val="#ppt_h"/>
                                          </p:val>
                                        </p:tav>
                                      </p:tavLst>
                                    </p:anim>
                                  </p:childTnLst>
                                </p:cTn>
                              </p:par>
                              <p:par>
                                <p:cTn id="41" presetID="23" presetClass="entr" presetSubtype="32" fill="hold" grpId="0" nodeType="withEffect">
                                  <p:stCondLst>
                                    <p:cond delay="0"/>
                                  </p:stCondLst>
                                  <p:childTnLst>
                                    <p:set>
                                      <p:cBhvr>
                                        <p:cTn id="42" dur="1" fill="hold">
                                          <p:stCondLst>
                                            <p:cond delay="0"/>
                                          </p:stCondLst>
                                        </p:cTn>
                                        <p:tgtEl>
                                          <p:spTgt spid="133123">
                                            <p:txEl>
                                              <p:pRg st="7" end="7"/>
                                            </p:txEl>
                                          </p:spTgt>
                                        </p:tgtEl>
                                        <p:attrNameLst>
                                          <p:attrName>style.visibility</p:attrName>
                                        </p:attrNameLst>
                                      </p:cBhvr>
                                      <p:to>
                                        <p:strVal val="visible"/>
                                      </p:to>
                                    </p:set>
                                    <p:anim calcmode="lin" valueType="num">
                                      <p:cBhvr>
                                        <p:cTn id="43" dur="500" fill="hold"/>
                                        <p:tgtEl>
                                          <p:spTgt spid="133123">
                                            <p:txEl>
                                              <p:pRg st="7" end="7"/>
                                            </p:txEl>
                                          </p:spTgt>
                                        </p:tgtEl>
                                        <p:attrNameLst>
                                          <p:attrName>ppt_w</p:attrName>
                                        </p:attrNameLst>
                                      </p:cBhvr>
                                      <p:tavLst>
                                        <p:tav tm="0">
                                          <p:val>
                                            <p:strVal val="4*#ppt_w"/>
                                          </p:val>
                                        </p:tav>
                                        <p:tav tm="100000">
                                          <p:val>
                                            <p:strVal val="#ppt_w"/>
                                          </p:val>
                                        </p:tav>
                                      </p:tavLst>
                                    </p:anim>
                                    <p:anim calcmode="lin" valueType="num">
                                      <p:cBhvr>
                                        <p:cTn id="44" dur="500" fill="hold"/>
                                        <p:tgtEl>
                                          <p:spTgt spid="133123">
                                            <p:txEl>
                                              <p:pRg st="7" end="7"/>
                                            </p:txEl>
                                          </p:spTgt>
                                        </p:tgtEl>
                                        <p:attrNameLst>
                                          <p:attrName>ppt_h</p:attrName>
                                        </p:attrNameLst>
                                      </p:cBhvr>
                                      <p:tavLst>
                                        <p:tav tm="0">
                                          <p:val>
                                            <p:strVal val="4*#ppt_h"/>
                                          </p:val>
                                        </p:tav>
                                        <p:tav tm="100000">
                                          <p:val>
                                            <p:strVal val="#ppt_h"/>
                                          </p:val>
                                        </p:tav>
                                      </p:tavLst>
                                    </p:anim>
                                  </p:childTnLst>
                                </p:cTn>
                              </p:par>
                              <p:par>
                                <p:cTn id="45" presetID="23" presetClass="entr" presetSubtype="32" fill="hold" grpId="0" nodeType="withEffect">
                                  <p:stCondLst>
                                    <p:cond delay="0"/>
                                  </p:stCondLst>
                                  <p:childTnLst>
                                    <p:set>
                                      <p:cBhvr>
                                        <p:cTn id="46" dur="1" fill="hold">
                                          <p:stCondLst>
                                            <p:cond delay="0"/>
                                          </p:stCondLst>
                                        </p:cTn>
                                        <p:tgtEl>
                                          <p:spTgt spid="133123">
                                            <p:txEl>
                                              <p:pRg st="8" end="8"/>
                                            </p:txEl>
                                          </p:spTgt>
                                        </p:tgtEl>
                                        <p:attrNameLst>
                                          <p:attrName>style.visibility</p:attrName>
                                        </p:attrNameLst>
                                      </p:cBhvr>
                                      <p:to>
                                        <p:strVal val="visible"/>
                                      </p:to>
                                    </p:set>
                                    <p:anim calcmode="lin" valueType="num">
                                      <p:cBhvr>
                                        <p:cTn id="47" dur="500" fill="hold"/>
                                        <p:tgtEl>
                                          <p:spTgt spid="133123">
                                            <p:txEl>
                                              <p:pRg st="8" end="8"/>
                                            </p:txEl>
                                          </p:spTgt>
                                        </p:tgtEl>
                                        <p:attrNameLst>
                                          <p:attrName>ppt_w</p:attrName>
                                        </p:attrNameLst>
                                      </p:cBhvr>
                                      <p:tavLst>
                                        <p:tav tm="0">
                                          <p:val>
                                            <p:strVal val="4*#ppt_w"/>
                                          </p:val>
                                        </p:tav>
                                        <p:tav tm="100000">
                                          <p:val>
                                            <p:strVal val="#ppt_w"/>
                                          </p:val>
                                        </p:tav>
                                      </p:tavLst>
                                    </p:anim>
                                    <p:anim calcmode="lin" valueType="num">
                                      <p:cBhvr>
                                        <p:cTn id="48" dur="500" fill="hold"/>
                                        <p:tgtEl>
                                          <p:spTgt spid="133123">
                                            <p:txEl>
                                              <p:pRg st="8" end="8"/>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228600"/>
            <a:ext cx="8915400" cy="762000"/>
          </a:xfrm>
        </p:spPr>
        <p:txBody>
          <a:bodyPr/>
          <a:lstStyle/>
          <a:p>
            <a:r>
              <a:rPr lang="en-US"/>
              <a:t>Characteristics of Medieval Literature</a:t>
            </a:r>
          </a:p>
        </p:txBody>
      </p:sp>
      <p:sp>
        <p:nvSpPr>
          <p:cNvPr id="39939" name="Rectangle 3"/>
          <p:cNvSpPr>
            <a:spLocks noGrp="1" noChangeArrowheads="1"/>
          </p:cNvSpPr>
          <p:nvPr>
            <p:ph type="body" idx="1"/>
          </p:nvPr>
        </p:nvSpPr>
        <p:spPr>
          <a:xfrm>
            <a:off x="304800" y="1143000"/>
            <a:ext cx="8610600" cy="5257800"/>
          </a:xfrm>
        </p:spPr>
        <p:txBody>
          <a:bodyPr/>
          <a:lstStyle/>
          <a:p>
            <a:pPr>
              <a:lnSpc>
                <a:spcPct val="90000"/>
              </a:lnSpc>
            </a:pPr>
            <a:r>
              <a:rPr lang="en-US" sz="2800" b="1" dirty="0"/>
              <a:t>Heroism</a:t>
            </a:r>
          </a:p>
          <a:p>
            <a:pPr lvl="1">
              <a:lnSpc>
                <a:spcPct val="80000"/>
              </a:lnSpc>
            </a:pPr>
            <a:r>
              <a:rPr lang="en-US" sz="2000" dirty="0"/>
              <a:t>from both Germanic and Christian traditions, sometimes mingled</a:t>
            </a:r>
          </a:p>
          <a:p>
            <a:pPr lvl="2">
              <a:lnSpc>
                <a:spcPct val="80000"/>
              </a:lnSpc>
            </a:pPr>
            <a:r>
              <a:rPr lang="en-US" sz="2000" i="1" dirty="0"/>
              <a:t>Beowulf</a:t>
            </a:r>
          </a:p>
          <a:p>
            <a:pPr lvl="2">
              <a:lnSpc>
                <a:spcPct val="80000"/>
              </a:lnSpc>
            </a:pPr>
            <a:r>
              <a:rPr lang="en-US" sz="2000" i="1" dirty="0"/>
              <a:t>Sir Gawain and the Green Knight</a:t>
            </a:r>
          </a:p>
          <a:p>
            <a:pPr lvl="2">
              <a:lnSpc>
                <a:spcPct val="80000"/>
              </a:lnSpc>
            </a:pPr>
            <a:r>
              <a:rPr lang="en-US" sz="2000" i="1" dirty="0"/>
              <a:t>Song of Roland</a:t>
            </a:r>
          </a:p>
          <a:p>
            <a:pPr lvl="2">
              <a:lnSpc>
                <a:spcPct val="80000"/>
              </a:lnSpc>
            </a:pPr>
            <a:r>
              <a:rPr lang="en-US" sz="2000" i="1" dirty="0"/>
              <a:t>The </a:t>
            </a:r>
            <a:r>
              <a:rPr lang="en-US" sz="2000" i="1" dirty="0" err="1"/>
              <a:t>Nieblungenlied</a:t>
            </a:r>
            <a:endParaRPr lang="en-US" sz="2000" i="1" dirty="0"/>
          </a:p>
          <a:p>
            <a:pPr>
              <a:lnSpc>
                <a:spcPct val="90000"/>
              </a:lnSpc>
            </a:pPr>
            <a:r>
              <a:rPr lang="en-US" sz="2800" b="1" dirty="0"/>
              <a:t>Presentations of idealized behavior</a:t>
            </a:r>
          </a:p>
          <a:p>
            <a:pPr lvl="1">
              <a:lnSpc>
                <a:spcPct val="80000"/>
              </a:lnSpc>
            </a:pPr>
            <a:r>
              <a:rPr lang="en-US" sz="2000" dirty="0"/>
              <a:t>literature as moral lesson</a:t>
            </a:r>
          </a:p>
          <a:p>
            <a:pPr lvl="2">
              <a:lnSpc>
                <a:spcPct val="80000"/>
              </a:lnSpc>
            </a:pPr>
            <a:r>
              <a:rPr lang="en-US" sz="2000" dirty="0"/>
              <a:t>loyalty to </a:t>
            </a:r>
            <a:r>
              <a:rPr lang="en-US" sz="2000" dirty="0" smtClean="0"/>
              <a:t>king</a:t>
            </a:r>
            <a:endParaRPr lang="en-US" sz="2000" dirty="0"/>
          </a:p>
          <a:p>
            <a:pPr>
              <a:lnSpc>
                <a:spcPct val="80000"/>
              </a:lnSpc>
            </a:pPr>
            <a:r>
              <a:rPr lang="en-US" sz="2800" b="1" dirty="0"/>
              <a:t>use of </a:t>
            </a:r>
            <a:r>
              <a:rPr lang="en-US" sz="2800" b="1" i="1" dirty="0"/>
              <a:t>kennings</a:t>
            </a:r>
            <a:r>
              <a:rPr lang="en-US" sz="2800" b="1" dirty="0"/>
              <a:t> </a:t>
            </a:r>
          </a:p>
          <a:p>
            <a:pPr lvl="1">
              <a:lnSpc>
                <a:spcPct val="80000"/>
              </a:lnSpc>
            </a:pPr>
            <a:r>
              <a:rPr lang="en-US" sz="2000" dirty="0"/>
              <a:t>A figurative, usually compound expression used in place of a name or noun. Example, </a:t>
            </a:r>
            <a:r>
              <a:rPr lang="en-US" sz="2000" i="1" dirty="0"/>
              <a:t>storm of swords</a:t>
            </a:r>
            <a:r>
              <a:rPr lang="en-US" sz="2000" dirty="0"/>
              <a:t> is a kenning for </a:t>
            </a:r>
            <a:r>
              <a:rPr lang="en-US" sz="2000" i="1" dirty="0"/>
              <a:t>battle.</a:t>
            </a:r>
            <a:endParaRPr lang="en-US" sz="2000" dirty="0"/>
          </a:p>
          <a:p>
            <a:pPr lvl="1">
              <a:lnSpc>
                <a:spcPct val="90000"/>
              </a:lnSpc>
              <a:spcBef>
                <a:spcPct val="0"/>
              </a:spcBef>
            </a:pPr>
            <a:endParaRPr lang="en-US" sz="2000" dirty="0"/>
          </a:p>
          <a:p>
            <a:pPr lvl="1">
              <a:lnSpc>
                <a:spcPct val="90000"/>
              </a:lnSpc>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p:cTn id="7" dur="500" fill="hold"/>
                                        <p:tgtEl>
                                          <p:spTgt spid="3993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9939">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9939">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39939">
                                            <p:txEl>
                                              <p:pRg st="0" end="0"/>
                                            </p:txEl>
                                          </p:spTgt>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528" fill="hold" grpId="0" nodeType="clickEffect">
                                  <p:stCondLst>
                                    <p:cond delay="0"/>
                                  </p:stCondLst>
                                  <p:childTnLst>
                                    <p:set>
                                      <p:cBhvr>
                                        <p:cTn id="14" dur="1" fill="hold">
                                          <p:stCondLst>
                                            <p:cond delay="0"/>
                                          </p:stCondLst>
                                        </p:cTn>
                                        <p:tgtEl>
                                          <p:spTgt spid="39939">
                                            <p:txEl>
                                              <p:pRg st="1" end="1"/>
                                            </p:txEl>
                                          </p:spTgt>
                                        </p:tgtEl>
                                        <p:attrNameLst>
                                          <p:attrName>style.visibility</p:attrName>
                                        </p:attrNameLst>
                                      </p:cBhvr>
                                      <p:to>
                                        <p:strVal val="visible"/>
                                      </p:to>
                                    </p:set>
                                    <p:anim calcmode="lin" valueType="num">
                                      <p:cBhvr>
                                        <p:cTn id="15" dur="500" fill="hold"/>
                                        <p:tgtEl>
                                          <p:spTgt spid="39939">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9939">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9939">
                                            <p:txEl>
                                              <p:pRg st="1" end="1"/>
                                            </p:txEl>
                                          </p:spTgt>
                                        </p:tgtEl>
                                        <p:attrNameLst>
                                          <p:attrName>ppt_x</p:attrName>
                                        </p:attrNameLst>
                                      </p:cBhvr>
                                      <p:tavLst>
                                        <p:tav tm="0">
                                          <p:val>
                                            <p:fltVal val="0.5"/>
                                          </p:val>
                                        </p:tav>
                                        <p:tav tm="100000">
                                          <p:val>
                                            <p:strVal val="#ppt_x"/>
                                          </p:val>
                                        </p:tav>
                                      </p:tavLst>
                                    </p:anim>
                                    <p:anim calcmode="lin" valueType="num">
                                      <p:cBhvr>
                                        <p:cTn id="18" dur="500" fill="hold"/>
                                        <p:tgtEl>
                                          <p:spTgt spid="39939">
                                            <p:txEl>
                                              <p:pRg st="1" end="1"/>
                                            </p:txEl>
                                          </p:spTgt>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0"/>
                                  </p:stCondLst>
                                  <p:childTnLst>
                                    <p:set>
                                      <p:cBhvr>
                                        <p:cTn id="20" dur="1" fill="hold">
                                          <p:stCondLst>
                                            <p:cond delay="0"/>
                                          </p:stCondLst>
                                        </p:cTn>
                                        <p:tgtEl>
                                          <p:spTgt spid="39939">
                                            <p:txEl>
                                              <p:pRg st="2" end="2"/>
                                            </p:txEl>
                                          </p:spTgt>
                                        </p:tgtEl>
                                        <p:attrNameLst>
                                          <p:attrName>style.visibility</p:attrName>
                                        </p:attrNameLst>
                                      </p:cBhvr>
                                      <p:to>
                                        <p:strVal val="visible"/>
                                      </p:to>
                                    </p:set>
                                    <p:anim calcmode="lin" valueType="num">
                                      <p:cBhvr>
                                        <p:cTn id="21" dur="500" fill="hold"/>
                                        <p:tgtEl>
                                          <p:spTgt spid="3993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9939">
                                            <p:txEl>
                                              <p:pRg st="2" end="2"/>
                                            </p:txEl>
                                          </p:spTgt>
                                        </p:tgtEl>
                                        <p:attrNameLst>
                                          <p:attrName>ppt_h</p:attrName>
                                        </p:attrNameLst>
                                      </p:cBhvr>
                                      <p:tavLst>
                                        <p:tav tm="0">
                                          <p:val>
                                            <p:fltVal val="0"/>
                                          </p:val>
                                        </p:tav>
                                        <p:tav tm="100000">
                                          <p:val>
                                            <p:strVal val="#ppt_h"/>
                                          </p:val>
                                        </p:tav>
                                      </p:tavLst>
                                    </p:anim>
                                    <p:anim calcmode="lin" valueType="num">
                                      <p:cBhvr>
                                        <p:cTn id="23" dur="500" fill="hold"/>
                                        <p:tgtEl>
                                          <p:spTgt spid="39939">
                                            <p:txEl>
                                              <p:pRg st="2" end="2"/>
                                            </p:txEl>
                                          </p:spTgt>
                                        </p:tgtEl>
                                        <p:attrNameLst>
                                          <p:attrName>ppt_x</p:attrName>
                                        </p:attrNameLst>
                                      </p:cBhvr>
                                      <p:tavLst>
                                        <p:tav tm="0">
                                          <p:val>
                                            <p:fltVal val="0.5"/>
                                          </p:val>
                                        </p:tav>
                                        <p:tav tm="100000">
                                          <p:val>
                                            <p:strVal val="#ppt_x"/>
                                          </p:val>
                                        </p:tav>
                                      </p:tavLst>
                                    </p:anim>
                                    <p:anim calcmode="lin" valueType="num">
                                      <p:cBhvr>
                                        <p:cTn id="24" dur="500" fill="hold"/>
                                        <p:tgtEl>
                                          <p:spTgt spid="39939">
                                            <p:txEl>
                                              <p:pRg st="2" end="2"/>
                                            </p:txEl>
                                          </p:spTgt>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0"/>
                                  </p:stCondLst>
                                  <p:childTnLst>
                                    <p:set>
                                      <p:cBhvr>
                                        <p:cTn id="26" dur="1" fill="hold">
                                          <p:stCondLst>
                                            <p:cond delay="0"/>
                                          </p:stCondLst>
                                        </p:cTn>
                                        <p:tgtEl>
                                          <p:spTgt spid="39939">
                                            <p:txEl>
                                              <p:pRg st="3" end="3"/>
                                            </p:txEl>
                                          </p:spTgt>
                                        </p:tgtEl>
                                        <p:attrNameLst>
                                          <p:attrName>style.visibility</p:attrName>
                                        </p:attrNameLst>
                                      </p:cBhvr>
                                      <p:to>
                                        <p:strVal val="visible"/>
                                      </p:to>
                                    </p:set>
                                    <p:anim calcmode="lin" valueType="num">
                                      <p:cBhvr>
                                        <p:cTn id="27" dur="500" fill="hold"/>
                                        <p:tgtEl>
                                          <p:spTgt spid="39939">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9939">
                                            <p:txEl>
                                              <p:pRg st="3" end="3"/>
                                            </p:txEl>
                                          </p:spTgt>
                                        </p:tgtEl>
                                        <p:attrNameLst>
                                          <p:attrName>ppt_h</p:attrName>
                                        </p:attrNameLst>
                                      </p:cBhvr>
                                      <p:tavLst>
                                        <p:tav tm="0">
                                          <p:val>
                                            <p:fltVal val="0"/>
                                          </p:val>
                                        </p:tav>
                                        <p:tav tm="100000">
                                          <p:val>
                                            <p:strVal val="#ppt_h"/>
                                          </p:val>
                                        </p:tav>
                                      </p:tavLst>
                                    </p:anim>
                                    <p:anim calcmode="lin" valueType="num">
                                      <p:cBhvr>
                                        <p:cTn id="29" dur="500" fill="hold"/>
                                        <p:tgtEl>
                                          <p:spTgt spid="39939">
                                            <p:txEl>
                                              <p:pRg st="3" end="3"/>
                                            </p:txEl>
                                          </p:spTgt>
                                        </p:tgtEl>
                                        <p:attrNameLst>
                                          <p:attrName>ppt_x</p:attrName>
                                        </p:attrNameLst>
                                      </p:cBhvr>
                                      <p:tavLst>
                                        <p:tav tm="0">
                                          <p:val>
                                            <p:fltVal val="0.5"/>
                                          </p:val>
                                        </p:tav>
                                        <p:tav tm="100000">
                                          <p:val>
                                            <p:strVal val="#ppt_x"/>
                                          </p:val>
                                        </p:tav>
                                      </p:tavLst>
                                    </p:anim>
                                    <p:anim calcmode="lin" valueType="num">
                                      <p:cBhvr>
                                        <p:cTn id="30" dur="500" fill="hold"/>
                                        <p:tgtEl>
                                          <p:spTgt spid="39939">
                                            <p:txEl>
                                              <p:pRg st="3" end="3"/>
                                            </p:txEl>
                                          </p:spTgt>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39939">
                                            <p:txEl>
                                              <p:pRg st="4" end="4"/>
                                            </p:txEl>
                                          </p:spTgt>
                                        </p:tgtEl>
                                        <p:attrNameLst>
                                          <p:attrName>style.visibility</p:attrName>
                                        </p:attrNameLst>
                                      </p:cBhvr>
                                      <p:to>
                                        <p:strVal val="visible"/>
                                      </p:to>
                                    </p:set>
                                    <p:anim calcmode="lin" valueType="num">
                                      <p:cBhvr>
                                        <p:cTn id="33" dur="500" fill="hold"/>
                                        <p:tgtEl>
                                          <p:spTgt spid="39939">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39939">
                                            <p:txEl>
                                              <p:pRg st="4" end="4"/>
                                            </p:txEl>
                                          </p:spTgt>
                                        </p:tgtEl>
                                        <p:attrNameLst>
                                          <p:attrName>ppt_h</p:attrName>
                                        </p:attrNameLst>
                                      </p:cBhvr>
                                      <p:tavLst>
                                        <p:tav tm="0">
                                          <p:val>
                                            <p:fltVal val="0"/>
                                          </p:val>
                                        </p:tav>
                                        <p:tav tm="100000">
                                          <p:val>
                                            <p:strVal val="#ppt_h"/>
                                          </p:val>
                                        </p:tav>
                                      </p:tavLst>
                                    </p:anim>
                                    <p:anim calcmode="lin" valueType="num">
                                      <p:cBhvr>
                                        <p:cTn id="35" dur="500" fill="hold"/>
                                        <p:tgtEl>
                                          <p:spTgt spid="39939">
                                            <p:txEl>
                                              <p:pRg st="4" end="4"/>
                                            </p:txEl>
                                          </p:spTgt>
                                        </p:tgtEl>
                                        <p:attrNameLst>
                                          <p:attrName>ppt_x</p:attrName>
                                        </p:attrNameLst>
                                      </p:cBhvr>
                                      <p:tavLst>
                                        <p:tav tm="0">
                                          <p:val>
                                            <p:fltVal val="0.5"/>
                                          </p:val>
                                        </p:tav>
                                        <p:tav tm="100000">
                                          <p:val>
                                            <p:strVal val="#ppt_x"/>
                                          </p:val>
                                        </p:tav>
                                      </p:tavLst>
                                    </p:anim>
                                    <p:anim calcmode="lin" valueType="num">
                                      <p:cBhvr>
                                        <p:cTn id="36" dur="500" fill="hold"/>
                                        <p:tgtEl>
                                          <p:spTgt spid="39939">
                                            <p:txEl>
                                              <p:pRg st="4" end="4"/>
                                            </p:txEl>
                                          </p:spTgt>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0"/>
                                  </p:stCondLst>
                                  <p:childTnLst>
                                    <p:set>
                                      <p:cBhvr>
                                        <p:cTn id="38" dur="1" fill="hold">
                                          <p:stCondLst>
                                            <p:cond delay="0"/>
                                          </p:stCondLst>
                                        </p:cTn>
                                        <p:tgtEl>
                                          <p:spTgt spid="39939">
                                            <p:txEl>
                                              <p:pRg st="5" end="5"/>
                                            </p:txEl>
                                          </p:spTgt>
                                        </p:tgtEl>
                                        <p:attrNameLst>
                                          <p:attrName>style.visibility</p:attrName>
                                        </p:attrNameLst>
                                      </p:cBhvr>
                                      <p:to>
                                        <p:strVal val="visible"/>
                                      </p:to>
                                    </p:set>
                                    <p:anim calcmode="lin" valueType="num">
                                      <p:cBhvr>
                                        <p:cTn id="39" dur="500" fill="hold"/>
                                        <p:tgtEl>
                                          <p:spTgt spid="39939">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39939">
                                            <p:txEl>
                                              <p:pRg st="5" end="5"/>
                                            </p:txEl>
                                          </p:spTgt>
                                        </p:tgtEl>
                                        <p:attrNameLst>
                                          <p:attrName>ppt_h</p:attrName>
                                        </p:attrNameLst>
                                      </p:cBhvr>
                                      <p:tavLst>
                                        <p:tav tm="0">
                                          <p:val>
                                            <p:fltVal val="0"/>
                                          </p:val>
                                        </p:tav>
                                        <p:tav tm="100000">
                                          <p:val>
                                            <p:strVal val="#ppt_h"/>
                                          </p:val>
                                        </p:tav>
                                      </p:tavLst>
                                    </p:anim>
                                    <p:anim calcmode="lin" valueType="num">
                                      <p:cBhvr>
                                        <p:cTn id="41" dur="500" fill="hold"/>
                                        <p:tgtEl>
                                          <p:spTgt spid="39939">
                                            <p:txEl>
                                              <p:pRg st="5" end="5"/>
                                            </p:txEl>
                                          </p:spTgt>
                                        </p:tgtEl>
                                        <p:attrNameLst>
                                          <p:attrName>ppt_x</p:attrName>
                                        </p:attrNameLst>
                                      </p:cBhvr>
                                      <p:tavLst>
                                        <p:tav tm="0">
                                          <p:val>
                                            <p:fltVal val="0.5"/>
                                          </p:val>
                                        </p:tav>
                                        <p:tav tm="100000">
                                          <p:val>
                                            <p:strVal val="#ppt_x"/>
                                          </p:val>
                                        </p:tav>
                                      </p:tavLst>
                                    </p:anim>
                                    <p:anim calcmode="lin" valueType="num">
                                      <p:cBhvr>
                                        <p:cTn id="42" dur="500" fill="hold"/>
                                        <p:tgtEl>
                                          <p:spTgt spid="39939">
                                            <p:txEl>
                                              <p:pRg st="5" end="5"/>
                                            </p:txEl>
                                          </p:spTgt>
                                        </p:tgtEl>
                                        <p:attrNameLst>
                                          <p:attrName>ppt_y</p:attrName>
                                        </p:attrNameLst>
                                      </p:cBhvr>
                                      <p:tavLst>
                                        <p:tav tm="0">
                                          <p:val>
                                            <p:fltVal val="0.5"/>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528" fill="hold" grpId="0" nodeType="clickEffect">
                                  <p:stCondLst>
                                    <p:cond delay="0"/>
                                  </p:stCondLst>
                                  <p:childTnLst>
                                    <p:set>
                                      <p:cBhvr>
                                        <p:cTn id="46" dur="1" fill="hold">
                                          <p:stCondLst>
                                            <p:cond delay="0"/>
                                          </p:stCondLst>
                                        </p:cTn>
                                        <p:tgtEl>
                                          <p:spTgt spid="39939">
                                            <p:txEl>
                                              <p:pRg st="6" end="6"/>
                                            </p:txEl>
                                          </p:spTgt>
                                        </p:tgtEl>
                                        <p:attrNameLst>
                                          <p:attrName>style.visibility</p:attrName>
                                        </p:attrNameLst>
                                      </p:cBhvr>
                                      <p:to>
                                        <p:strVal val="visible"/>
                                      </p:to>
                                    </p:set>
                                    <p:anim calcmode="lin" valueType="num">
                                      <p:cBhvr>
                                        <p:cTn id="47" dur="500" fill="hold"/>
                                        <p:tgtEl>
                                          <p:spTgt spid="39939">
                                            <p:txEl>
                                              <p:pRg st="6" end="6"/>
                                            </p:txEl>
                                          </p:spTgt>
                                        </p:tgtEl>
                                        <p:attrNameLst>
                                          <p:attrName>ppt_w</p:attrName>
                                        </p:attrNameLst>
                                      </p:cBhvr>
                                      <p:tavLst>
                                        <p:tav tm="0">
                                          <p:val>
                                            <p:fltVal val="0"/>
                                          </p:val>
                                        </p:tav>
                                        <p:tav tm="100000">
                                          <p:val>
                                            <p:strVal val="#ppt_w"/>
                                          </p:val>
                                        </p:tav>
                                      </p:tavLst>
                                    </p:anim>
                                    <p:anim calcmode="lin" valueType="num">
                                      <p:cBhvr>
                                        <p:cTn id="48" dur="500" fill="hold"/>
                                        <p:tgtEl>
                                          <p:spTgt spid="39939">
                                            <p:txEl>
                                              <p:pRg st="6" end="6"/>
                                            </p:txEl>
                                          </p:spTgt>
                                        </p:tgtEl>
                                        <p:attrNameLst>
                                          <p:attrName>ppt_h</p:attrName>
                                        </p:attrNameLst>
                                      </p:cBhvr>
                                      <p:tavLst>
                                        <p:tav tm="0">
                                          <p:val>
                                            <p:fltVal val="0"/>
                                          </p:val>
                                        </p:tav>
                                        <p:tav tm="100000">
                                          <p:val>
                                            <p:strVal val="#ppt_h"/>
                                          </p:val>
                                        </p:tav>
                                      </p:tavLst>
                                    </p:anim>
                                    <p:anim calcmode="lin" valueType="num">
                                      <p:cBhvr>
                                        <p:cTn id="49" dur="500" fill="hold"/>
                                        <p:tgtEl>
                                          <p:spTgt spid="39939">
                                            <p:txEl>
                                              <p:pRg st="6" end="6"/>
                                            </p:txEl>
                                          </p:spTgt>
                                        </p:tgtEl>
                                        <p:attrNameLst>
                                          <p:attrName>ppt_x</p:attrName>
                                        </p:attrNameLst>
                                      </p:cBhvr>
                                      <p:tavLst>
                                        <p:tav tm="0">
                                          <p:val>
                                            <p:fltVal val="0.5"/>
                                          </p:val>
                                        </p:tav>
                                        <p:tav tm="100000">
                                          <p:val>
                                            <p:strVal val="#ppt_x"/>
                                          </p:val>
                                        </p:tav>
                                      </p:tavLst>
                                    </p:anim>
                                    <p:anim calcmode="lin" valueType="num">
                                      <p:cBhvr>
                                        <p:cTn id="50" dur="500" fill="hold"/>
                                        <p:tgtEl>
                                          <p:spTgt spid="39939">
                                            <p:txEl>
                                              <p:pRg st="6" end="6"/>
                                            </p:txEl>
                                          </p:spTgt>
                                        </p:tgtEl>
                                        <p:attrNameLst>
                                          <p:attrName>ppt_y</p:attrName>
                                        </p:attrNameLst>
                                      </p:cBhvr>
                                      <p:tavLst>
                                        <p:tav tm="0">
                                          <p:val>
                                            <p:fltVal val="0.5"/>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528" fill="hold" grpId="0" nodeType="clickEffect">
                                  <p:stCondLst>
                                    <p:cond delay="0"/>
                                  </p:stCondLst>
                                  <p:childTnLst>
                                    <p:set>
                                      <p:cBhvr>
                                        <p:cTn id="54" dur="1" fill="hold">
                                          <p:stCondLst>
                                            <p:cond delay="0"/>
                                          </p:stCondLst>
                                        </p:cTn>
                                        <p:tgtEl>
                                          <p:spTgt spid="39939">
                                            <p:txEl>
                                              <p:pRg st="7" end="7"/>
                                            </p:txEl>
                                          </p:spTgt>
                                        </p:tgtEl>
                                        <p:attrNameLst>
                                          <p:attrName>style.visibility</p:attrName>
                                        </p:attrNameLst>
                                      </p:cBhvr>
                                      <p:to>
                                        <p:strVal val="visible"/>
                                      </p:to>
                                    </p:set>
                                    <p:anim calcmode="lin" valueType="num">
                                      <p:cBhvr>
                                        <p:cTn id="55" dur="500" fill="hold"/>
                                        <p:tgtEl>
                                          <p:spTgt spid="39939">
                                            <p:txEl>
                                              <p:pRg st="7" end="7"/>
                                            </p:txEl>
                                          </p:spTgt>
                                        </p:tgtEl>
                                        <p:attrNameLst>
                                          <p:attrName>ppt_w</p:attrName>
                                        </p:attrNameLst>
                                      </p:cBhvr>
                                      <p:tavLst>
                                        <p:tav tm="0">
                                          <p:val>
                                            <p:fltVal val="0"/>
                                          </p:val>
                                        </p:tav>
                                        <p:tav tm="100000">
                                          <p:val>
                                            <p:strVal val="#ppt_w"/>
                                          </p:val>
                                        </p:tav>
                                      </p:tavLst>
                                    </p:anim>
                                    <p:anim calcmode="lin" valueType="num">
                                      <p:cBhvr>
                                        <p:cTn id="56" dur="500" fill="hold"/>
                                        <p:tgtEl>
                                          <p:spTgt spid="39939">
                                            <p:txEl>
                                              <p:pRg st="7" end="7"/>
                                            </p:txEl>
                                          </p:spTgt>
                                        </p:tgtEl>
                                        <p:attrNameLst>
                                          <p:attrName>ppt_h</p:attrName>
                                        </p:attrNameLst>
                                      </p:cBhvr>
                                      <p:tavLst>
                                        <p:tav tm="0">
                                          <p:val>
                                            <p:fltVal val="0"/>
                                          </p:val>
                                        </p:tav>
                                        <p:tav tm="100000">
                                          <p:val>
                                            <p:strVal val="#ppt_h"/>
                                          </p:val>
                                        </p:tav>
                                      </p:tavLst>
                                    </p:anim>
                                    <p:anim calcmode="lin" valueType="num">
                                      <p:cBhvr>
                                        <p:cTn id="57" dur="500" fill="hold"/>
                                        <p:tgtEl>
                                          <p:spTgt spid="39939">
                                            <p:txEl>
                                              <p:pRg st="7" end="7"/>
                                            </p:txEl>
                                          </p:spTgt>
                                        </p:tgtEl>
                                        <p:attrNameLst>
                                          <p:attrName>ppt_x</p:attrName>
                                        </p:attrNameLst>
                                      </p:cBhvr>
                                      <p:tavLst>
                                        <p:tav tm="0">
                                          <p:val>
                                            <p:fltVal val="0.5"/>
                                          </p:val>
                                        </p:tav>
                                        <p:tav tm="100000">
                                          <p:val>
                                            <p:strVal val="#ppt_x"/>
                                          </p:val>
                                        </p:tav>
                                      </p:tavLst>
                                    </p:anim>
                                    <p:anim calcmode="lin" valueType="num">
                                      <p:cBhvr>
                                        <p:cTn id="58" dur="500" fill="hold"/>
                                        <p:tgtEl>
                                          <p:spTgt spid="39939">
                                            <p:txEl>
                                              <p:pRg st="7" end="7"/>
                                            </p:txEl>
                                          </p:spTgt>
                                        </p:tgtEl>
                                        <p:attrNameLst>
                                          <p:attrName>ppt_y</p:attrName>
                                        </p:attrNameLst>
                                      </p:cBhvr>
                                      <p:tavLst>
                                        <p:tav tm="0">
                                          <p:val>
                                            <p:fltVal val="0.5"/>
                                          </p:val>
                                        </p:tav>
                                        <p:tav tm="100000">
                                          <p:val>
                                            <p:strVal val="#ppt_y"/>
                                          </p:val>
                                        </p:tav>
                                      </p:tavLst>
                                    </p:anim>
                                  </p:childTnLst>
                                </p:cTn>
                              </p:par>
                              <p:par>
                                <p:cTn id="59" presetID="23" presetClass="entr" presetSubtype="528" fill="hold" grpId="0" nodeType="withEffect">
                                  <p:stCondLst>
                                    <p:cond delay="0"/>
                                  </p:stCondLst>
                                  <p:childTnLst>
                                    <p:set>
                                      <p:cBhvr>
                                        <p:cTn id="60" dur="1" fill="hold">
                                          <p:stCondLst>
                                            <p:cond delay="0"/>
                                          </p:stCondLst>
                                        </p:cTn>
                                        <p:tgtEl>
                                          <p:spTgt spid="39939">
                                            <p:txEl>
                                              <p:pRg st="8" end="8"/>
                                            </p:txEl>
                                          </p:spTgt>
                                        </p:tgtEl>
                                        <p:attrNameLst>
                                          <p:attrName>style.visibility</p:attrName>
                                        </p:attrNameLst>
                                      </p:cBhvr>
                                      <p:to>
                                        <p:strVal val="visible"/>
                                      </p:to>
                                    </p:set>
                                    <p:anim calcmode="lin" valueType="num">
                                      <p:cBhvr>
                                        <p:cTn id="61" dur="500" fill="hold"/>
                                        <p:tgtEl>
                                          <p:spTgt spid="39939">
                                            <p:txEl>
                                              <p:pRg st="8" end="8"/>
                                            </p:txEl>
                                          </p:spTgt>
                                        </p:tgtEl>
                                        <p:attrNameLst>
                                          <p:attrName>ppt_w</p:attrName>
                                        </p:attrNameLst>
                                      </p:cBhvr>
                                      <p:tavLst>
                                        <p:tav tm="0">
                                          <p:val>
                                            <p:fltVal val="0"/>
                                          </p:val>
                                        </p:tav>
                                        <p:tav tm="100000">
                                          <p:val>
                                            <p:strVal val="#ppt_w"/>
                                          </p:val>
                                        </p:tav>
                                      </p:tavLst>
                                    </p:anim>
                                    <p:anim calcmode="lin" valueType="num">
                                      <p:cBhvr>
                                        <p:cTn id="62" dur="500" fill="hold"/>
                                        <p:tgtEl>
                                          <p:spTgt spid="39939">
                                            <p:txEl>
                                              <p:pRg st="8" end="8"/>
                                            </p:txEl>
                                          </p:spTgt>
                                        </p:tgtEl>
                                        <p:attrNameLst>
                                          <p:attrName>ppt_h</p:attrName>
                                        </p:attrNameLst>
                                      </p:cBhvr>
                                      <p:tavLst>
                                        <p:tav tm="0">
                                          <p:val>
                                            <p:fltVal val="0"/>
                                          </p:val>
                                        </p:tav>
                                        <p:tav tm="100000">
                                          <p:val>
                                            <p:strVal val="#ppt_h"/>
                                          </p:val>
                                        </p:tav>
                                      </p:tavLst>
                                    </p:anim>
                                    <p:anim calcmode="lin" valueType="num">
                                      <p:cBhvr>
                                        <p:cTn id="63" dur="500" fill="hold"/>
                                        <p:tgtEl>
                                          <p:spTgt spid="39939">
                                            <p:txEl>
                                              <p:pRg st="8" end="8"/>
                                            </p:txEl>
                                          </p:spTgt>
                                        </p:tgtEl>
                                        <p:attrNameLst>
                                          <p:attrName>ppt_x</p:attrName>
                                        </p:attrNameLst>
                                      </p:cBhvr>
                                      <p:tavLst>
                                        <p:tav tm="0">
                                          <p:val>
                                            <p:fltVal val="0.5"/>
                                          </p:val>
                                        </p:tav>
                                        <p:tav tm="100000">
                                          <p:val>
                                            <p:strVal val="#ppt_x"/>
                                          </p:val>
                                        </p:tav>
                                      </p:tavLst>
                                    </p:anim>
                                    <p:anim calcmode="lin" valueType="num">
                                      <p:cBhvr>
                                        <p:cTn id="64" dur="500" fill="hold"/>
                                        <p:tgtEl>
                                          <p:spTgt spid="39939">
                                            <p:txEl>
                                              <p:pRg st="8" end="8"/>
                                            </p:txEl>
                                          </p:spTgt>
                                        </p:tgtEl>
                                        <p:attrNameLst>
                                          <p:attrName>ppt_y</p:attrName>
                                        </p:attrNameLst>
                                      </p:cBhvr>
                                      <p:tavLst>
                                        <p:tav tm="0">
                                          <p:val>
                                            <p:fltVal val="0.5"/>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3" presetClass="entr" presetSubtype="528" fill="hold" grpId="0" nodeType="clickEffect">
                                  <p:stCondLst>
                                    <p:cond delay="0"/>
                                  </p:stCondLst>
                                  <p:childTnLst>
                                    <p:set>
                                      <p:cBhvr>
                                        <p:cTn id="68" dur="1" fill="hold">
                                          <p:stCondLst>
                                            <p:cond delay="0"/>
                                          </p:stCondLst>
                                        </p:cTn>
                                        <p:tgtEl>
                                          <p:spTgt spid="39939">
                                            <p:txEl>
                                              <p:pRg st="9" end="9"/>
                                            </p:txEl>
                                          </p:spTgt>
                                        </p:tgtEl>
                                        <p:attrNameLst>
                                          <p:attrName>style.visibility</p:attrName>
                                        </p:attrNameLst>
                                      </p:cBhvr>
                                      <p:to>
                                        <p:strVal val="visible"/>
                                      </p:to>
                                    </p:set>
                                    <p:anim calcmode="lin" valueType="num">
                                      <p:cBhvr>
                                        <p:cTn id="69" dur="500" fill="hold"/>
                                        <p:tgtEl>
                                          <p:spTgt spid="39939">
                                            <p:txEl>
                                              <p:pRg st="9" end="9"/>
                                            </p:txEl>
                                          </p:spTgt>
                                        </p:tgtEl>
                                        <p:attrNameLst>
                                          <p:attrName>ppt_w</p:attrName>
                                        </p:attrNameLst>
                                      </p:cBhvr>
                                      <p:tavLst>
                                        <p:tav tm="0">
                                          <p:val>
                                            <p:fltVal val="0"/>
                                          </p:val>
                                        </p:tav>
                                        <p:tav tm="100000">
                                          <p:val>
                                            <p:strVal val="#ppt_w"/>
                                          </p:val>
                                        </p:tav>
                                      </p:tavLst>
                                    </p:anim>
                                    <p:anim calcmode="lin" valueType="num">
                                      <p:cBhvr>
                                        <p:cTn id="70" dur="500" fill="hold"/>
                                        <p:tgtEl>
                                          <p:spTgt spid="39939">
                                            <p:txEl>
                                              <p:pRg st="9" end="9"/>
                                            </p:txEl>
                                          </p:spTgt>
                                        </p:tgtEl>
                                        <p:attrNameLst>
                                          <p:attrName>ppt_h</p:attrName>
                                        </p:attrNameLst>
                                      </p:cBhvr>
                                      <p:tavLst>
                                        <p:tav tm="0">
                                          <p:val>
                                            <p:fltVal val="0"/>
                                          </p:val>
                                        </p:tav>
                                        <p:tav tm="100000">
                                          <p:val>
                                            <p:strVal val="#ppt_h"/>
                                          </p:val>
                                        </p:tav>
                                      </p:tavLst>
                                    </p:anim>
                                    <p:anim calcmode="lin" valueType="num">
                                      <p:cBhvr>
                                        <p:cTn id="71" dur="500" fill="hold"/>
                                        <p:tgtEl>
                                          <p:spTgt spid="39939">
                                            <p:txEl>
                                              <p:pRg st="9" end="9"/>
                                            </p:txEl>
                                          </p:spTgt>
                                        </p:tgtEl>
                                        <p:attrNameLst>
                                          <p:attrName>ppt_x</p:attrName>
                                        </p:attrNameLst>
                                      </p:cBhvr>
                                      <p:tavLst>
                                        <p:tav tm="0">
                                          <p:val>
                                            <p:fltVal val="0.5"/>
                                          </p:val>
                                        </p:tav>
                                        <p:tav tm="100000">
                                          <p:val>
                                            <p:strVal val="#ppt_x"/>
                                          </p:val>
                                        </p:tav>
                                      </p:tavLst>
                                    </p:anim>
                                    <p:anim calcmode="lin" valueType="num">
                                      <p:cBhvr>
                                        <p:cTn id="72" dur="500" fill="hold"/>
                                        <p:tgtEl>
                                          <p:spTgt spid="39939">
                                            <p:txEl>
                                              <p:pRg st="9" end="9"/>
                                            </p:txEl>
                                          </p:spTgt>
                                        </p:tgtEl>
                                        <p:attrNameLst>
                                          <p:attrName>ppt_y</p:attrName>
                                        </p:attrNameLst>
                                      </p:cBhvr>
                                      <p:tavLst>
                                        <p:tav tm="0">
                                          <p:val>
                                            <p:fltVal val="0.5"/>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3" presetClass="entr" presetSubtype="528" fill="hold" grpId="0" nodeType="clickEffect">
                                  <p:stCondLst>
                                    <p:cond delay="0"/>
                                  </p:stCondLst>
                                  <p:childTnLst>
                                    <p:set>
                                      <p:cBhvr>
                                        <p:cTn id="76" dur="1" fill="hold">
                                          <p:stCondLst>
                                            <p:cond delay="0"/>
                                          </p:stCondLst>
                                        </p:cTn>
                                        <p:tgtEl>
                                          <p:spTgt spid="39939">
                                            <p:txEl>
                                              <p:pRg st="10" end="10"/>
                                            </p:txEl>
                                          </p:spTgt>
                                        </p:tgtEl>
                                        <p:attrNameLst>
                                          <p:attrName>style.visibility</p:attrName>
                                        </p:attrNameLst>
                                      </p:cBhvr>
                                      <p:to>
                                        <p:strVal val="visible"/>
                                      </p:to>
                                    </p:set>
                                    <p:anim calcmode="lin" valueType="num">
                                      <p:cBhvr>
                                        <p:cTn id="77" dur="500" fill="hold"/>
                                        <p:tgtEl>
                                          <p:spTgt spid="39939">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39939">
                                            <p:txEl>
                                              <p:pRg st="10" end="10"/>
                                            </p:txEl>
                                          </p:spTgt>
                                        </p:tgtEl>
                                        <p:attrNameLst>
                                          <p:attrName>ppt_h</p:attrName>
                                        </p:attrNameLst>
                                      </p:cBhvr>
                                      <p:tavLst>
                                        <p:tav tm="0">
                                          <p:val>
                                            <p:fltVal val="0"/>
                                          </p:val>
                                        </p:tav>
                                        <p:tav tm="100000">
                                          <p:val>
                                            <p:strVal val="#ppt_h"/>
                                          </p:val>
                                        </p:tav>
                                      </p:tavLst>
                                    </p:anim>
                                    <p:anim calcmode="lin" valueType="num">
                                      <p:cBhvr>
                                        <p:cTn id="79" dur="500" fill="hold"/>
                                        <p:tgtEl>
                                          <p:spTgt spid="39939">
                                            <p:txEl>
                                              <p:pRg st="10" end="10"/>
                                            </p:txEl>
                                          </p:spTgt>
                                        </p:tgtEl>
                                        <p:attrNameLst>
                                          <p:attrName>ppt_x</p:attrName>
                                        </p:attrNameLst>
                                      </p:cBhvr>
                                      <p:tavLst>
                                        <p:tav tm="0">
                                          <p:val>
                                            <p:fltVal val="0.5"/>
                                          </p:val>
                                        </p:tav>
                                        <p:tav tm="100000">
                                          <p:val>
                                            <p:strVal val="#ppt_x"/>
                                          </p:val>
                                        </p:tav>
                                      </p:tavLst>
                                    </p:anim>
                                    <p:anim calcmode="lin" valueType="num">
                                      <p:cBhvr>
                                        <p:cTn id="80" dur="500" fill="hold"/>
                                        <p:tgtEl>
                                          <p:spTgt spid="39939">
                                            <p:txEl>
                                              <p:pRg st="10" end="10"/>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85800" y="228600"/>
            <a:ext cx="7772400" cy="1143000"/>
          </a:xfrm>
        </p:spPr>
        <p:txBody>
          <a:bodyPr>
            <a:noAutofit/>
          </a:bodyPr>
          <a:lstStyle/>
          <a:p>
            <a:pPr algn="ctr"/>
            <a:r>
              <a:rPr lang="en-US" b="1" dirty="0">
                <a:solidFill>
                  <a:schemeClr val="tx1"/>
                </a:solidFill>
              </a:rPr>
              <a:t>Characteristics of Medieval Literature – Use of Allegory</a:t>
            </a:r>
          </a:p>
        </p:txBody>
      </p:sp>
      <p:sp>
        <p:nvSpPr>
          <p:cNvPr id="89091" name="Rectangle 3"/>
          <p:cNvSpPr>
            <a:spLocks noGrp="1" noChangeArrowheads="1"/>
          </p:cNvSpPr>
          <p:nvPr>
            <p:ph type="body" idx="1"/>
          </p:nvPr>
        </p:nvSpPr>
        <p:spPr>
          <a:xfrm>
            <a:off x="685800" y="1524000"/>
            <a:ext cx="7772400" cy="4114800"/>
          </a:xfrm>
        </p:spPr>
        <p:txBody>
          <a:bodyPr/>
          <a:lstStyle/>
          <a:p>
            <a:r>
              <a:rPr lang="en-US" sz="2800"/>
              <a:t>An </a:t>
            </a:r>
            <a:r>
              <a:rPr lang="en-US" sz="2800" b="1"/>
              <a:t>allegory</a:t>
            </a:r>
            <a:r>
              <a:rPr lang="en-US" sz="2800"/>
              <a:t> is a figurative mode of representation conveying a meaning other than the literal.</a:t>
            </a:r>
          </a:p>
          <a:p>
            <a:r>
              <a:rPr lang="en-US" sz="2800"/>
              <a:t>Much of medieval literature relied on allegory to convey the morals the author had in mind while writing--representations of abstract qualities, events, and institutions are thick in much of the literature of this time. </a:t>
            </a:r>
          </a:p>
          <a:p>
            <a:r>
              <a:rPr lang="en-US" sz="2800"/>
              <a:t>We’ll read Dante’s Inferno this quarter – a classic example of medieval allegory!</a:t>
            </a:r>
          </a:p>
          <a:p>
            <a:endParaRPr lang="en-US" sz="2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5"/>
          <p:cNvSpPr>
            <a:spLocks noGrp="1" noChangeArrowheads="1"/>
          </p:cNvSpPr>
          <p:nvPr>
            <p:ph sz="half" idx="4294967295"/>
          </p:nvPr>
        </p:nvSpPr>
        <p:spPr>
          <a:xfrm>
            <a:off x="685800" y="1981200"/>
            <a:ext cx="3657600" cy="3962400"/>
          </a:xfrm>
        </p:spPr>
        <p:txBody>
          <a:bodyPr/>
          <a:lstStyle/>
          <a:p>
            <a:pPr>
              <a:lnSpc>
                <a:spcPct val="90000"/>
              </a:lnSpc>
            </a:pPr>
            <a:endParaRPr lang="en-US" sz="1200"/>
          </a:p>
        </p:txBody>
      </p:sp>
      <p:sp>
        <p:nvSpPr>
          <p:cNvPr id="125955" name="Rectangle 6"/>
          <p:cNvSpPr>
            <a:spLocks noGrp="1" noChangeArrowheads="1"/>
          </p:cNvSpPr>
          <p:nvPr>
            <p:ph type="body" sz="half" idx="4294967295"/>
          </p:nvPr>
        </p:nvSpPr>
        <p:spPr>
          <a:xfrm>
            <a:off x="4343400" y="1981200"/>
            <a:ext cx="4343400" cy="4648200"/>
          </a:xfrm>
        </p:spPr>
        <p:txBody>
          <a:bodyPr/>
          <a:lstStyle/>
          <a:p>
            <a:pPr algn="ctr">
              <a:lnSpc>
                <a:spcPct val="90000"/>
              </a:lnSpc>
              <a:buFontTx/>
              <a:buNone/>
            </a:pPr>
            <a:r>
              <a:rPr lang="en-US" sz="2400" b="1" dirty="0"/>
              <a:t>Medieval Romances:</a:t>
            </a:r>
          </a:p>
          <a:p>
            <a:pPr>
              <a:lnSpc>
                <a:spcPct val="90000"/>
              </a:lnSpc>
            </a:pPr>
            <a:r>
              <a:rPr lang="en-US" sz="2000" dirty="0"/>
              <a:t>Often have unprovoked and violent fighting!</a:t>
            </a:r>
          </a:p>
          <a:p>
            <a:pPr>
              <a:lnSpc>
                <a:spcPct val="90000"/>
              </a:lnSpc>
            </a:pPr>
            <a:r>
              <a:rPr lang="en-US" sz="2000" dirty="0"/>
              <a:t>Are set in a mystical place and time (the Dark Ages)</a:t>
            </a:r>
          </a:p>
          <a:p>
            <a:pPr>
              <a:lnSpc>
                <a:spcPct val="90000"/>
              </a:lnSpc>
            </a:pPr>
            <a:r>
              <a:rPr lang="en-US" sz="2000" dirty="0"/>
              <a:t>Present supernatural elements, and magical powers from the pagan world</a:t>
            </a:r>
          </a:p>
          <a:p>
            <a:pPr>
              <a:lnSpc>
                <a:spcPct val="90000"/>
              </a:lnSpc>
            </a:pPr>
            <a:r>
              <a:rPr lang="en-US" sz="2000" dirty="0"/>
              <a:t>Have a hero who is on a noble adventure or quest</a:t>
            </a:r>
          </a:p>
          <a:p>
            <a:pPr>
              <a:lnSpc>
                <a:spcPct val="90000"/>
              </a:lnSpc>
            </a:pPr>
            <a:r>
              <a:rPr lang="en-US" sz="2000" dirty="0"/>
              <a:t>Have a loose, episode-like structure</a:t>
            </a:r>
          </a:p>
          <a:p>
            <a:pPr>
              <a:lnSpc>
                <a:spcPct val="90000"/>
              </a:lnSpc>
            </a:pPr>
            <a:r>
              <a:rPr lang="en-US" sz="2000" dirty="0"/>
              <a:t>Include elements of courtly love</a:t>
            </a:r>
          </a:p>
          <a:p>
            <a:pPr>
              <a:lnSpc>
                <a:spcPct val="90000"/>
              </a:lnSpc>
            </a:pPr>
            <a:r>
              <a:rPr lang="en-US" sz="2000" dirty="0"/>
              <a:t>Embody ideals of chivalry</a:t>
            </a:r>
          </a:p>
          <a:p>
            <a:pPr>
              <a:lnSpc>
                <a:spcPct val="90000"/>
              </a:lnSpc>
            </a:pPr>
            <a:r>
              <a:rPr lang="en-US" sz="2000" dirty="0"/>
              <a:t>Time frame of a year and a day</a:t>
            </a:r>
          </a:p>
          <a:p>
            <a:pPr>
              <a:lnSpc>
                <a:spcPct val="90000"/>
              </a:lnSpc>
            </a:pPr>
            <a:endParaRPr lang="en-US" sz="2000" dirty="0"/>
          </a:p>
        </p:txBody>
      </p:sp>
      <p:pic>
        <p:nvPicPr>
          <p:cNvPr id="125956" name="Picture 8" descr="ex018_14e-400"/>
          <p:cNvPicPr>
            <a:picLocks noChangeAspect="1" noChangeArrowheads="1"/>
          </p:cNvPicPr>
          <p:nvPr/>
        </p:nvPicPr>
        <p:blipFill>
          <a:blip r:embed="rId2"/>
          <a:srcRect/>
          <a:stretch>
            <a:fillRect/>
          </a:stretch>
        </p:blipFill>
        <p:spPr bwMode="auto">
          <a:xfrm>
            <a:off x="685800" y="1905000"/>
            <a:ext cx="3429000" cy="4572000"/>
          </a:xfrm>
          <a:prstGeom prst="rect">
            <a:avLst/>
          </a:prstGeom>
          <a:noFill/>
          <a:ln w="9525">
            <a:noFill/>
            <a:miter lim="800000"/>
            <a:headEnd/>
            <a:tailEnd/>
          </a:ln>
        </p:spPr>
      </p:pic>
      <p:sp>
        <p:nvSpPr>
          <p:cNvPr id="125957" name="Rectangle 9"/>
          <p:cNvSpPr>
            <a:spLocks noGrp="1" noChangeArrowheads="1"/>
          </p:cNvSpPr>
          <p:nvPr>
            <p:ph type="title" idx="4294967295"/>
          </p:nvPr>
        </p:nvSpPr>
        <p:spPr>
          <a:noFill/>
        </p:spPr>
        <p:txBody>
          <a:bodyPr>
            <a:normAutofit fontScale="90000"/>
          </a:bodyPr>
          <a:lstStyle/>
          <a:p>
            <a:r>
              <a:rPr lang="en-US" sz="4000" dirty="0">
                <a:solidFill>
                  <a:schemeClr val="tx1"/>
                </a:solidFill>
                <a:latin typeface="Arial" pitchFamily="34" charset="0"/>
                <a:cs typeface="Arial" pitchFamily="34" charset="0"/>
              </a:rPr>
              <a:t>Conventions of Medieval Romance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noFill/>
        </p:spPr>
        <p:txBody>
          <a:bodyPr>
            <a:normAutofit fontScale="90000"/>
          </a:bodyPr>
          <a:lstStyle/>
          <a:p>
            <a:pPr algn="ctr"/>
            <a:r>
              <a:rPr lang="en-US" b="1" dirty="0">
                <a:solidFill>
                  <a:schemeClr val="tx1"/>
                </a:solidFill>
                <a:latin typeface="Arial" pitchFamily="34" charset="0"/>
                <a:cs typeface="Arial" pitchFamily="34" charset="0"/>
              </a:rPr>
              <a:t>Chivalric Code and Introduction to Courtly Love</a:t>
            </a:r>
          </a:p>
        </p:txBody>
      </p:sp>
      <p:sp>
        <p:nvSpPr>
          <p:cNvPr id="126979" name="Rectangle 3"/>
          <p:cNvSpPr>
            <a:spLocks noGrp="1" noChangeArrowheads="1"/>
          </p:cNvSpPr>
          <p:nvPr>
            <p:ph type="body" idx="4294967295"/>
          </p:nvPr>
        </p:nvSpPr>
        <p:spPr>
          <a:xfrm>
            <a:off x="685800" y="1981200"/>
            <a:ext cx="7772400" cy="4343400"/>
          </a:xfrm>
        </p:spPr>
        <p:txBody>
          <a:bodyPr/>
          <a:lstStyle/>
          <a:p>
            <a:pPr>
              <a:lnSpc>
                <a:spcPct val="90000"/>
              </a:lnSpc>
              <a:buFontTx/>
              <a:buNone/>
            </a:pPr>
            <a:r>
              <a:rPr lang="en-US" sz="2400" i="1" dirty="0"/>
              <a:t>   </a:t>
            </a:r>
          </a:p>
          <a:p>
            <a:pPr>
              <a:lnSpc>
                <a:spcPct val="90000"/>
              </a:lnSpc>
            </a:pPr>
            <a:r>
              <a:rPr lang="en-US" sz="2400" i="1" dirty="0"/>
              <a:t>Chivalry</a:t>
            </a:r>
            <a:r>
              <a:rPr lang="en-US" sz="2400" dirty="0"/>
              <a:t> is from the French word, </a:t>
            </a:r>
            <a:r>
              <a:rPr lang="en-US" sz="2400" i="1" dirty="0"/>
              <a:t>chevalier</a:t>
            </a:r>
            <a:r>
              <a:rPr lang="en-US" sz="2400" dirty="0"/>
              <a:t>, meaning horseman, or knight. </a:t>
            </a:r>
          </a:p>
          <a:p>
            <a:pPr>
              <a:lnSpc>
                <a:spcPct val="90000"/>
              </a:lnSpc>
            </a:pPr>
            <a:r>
              <a:rPr lang="en-US" sz="2400" dirty="0"/>
              <a:t>The Code of Chivalry influenced the formation of religious military orders during the period of the Crusades. The now famous Knights Templar and the </a:t>
            </a:r>
            <a:r>
              <a:rPr lang="en-US" sz="2400" dirty="0" err="1"/>
              <a:t>Hospitalers</a:t>
            </a:r>
            <a:r>
              <a:rPr lang="en-US" sz="2400" dirty="0"/>
              <a:t> are among the most noted knights of this period.   </a:t>
            </a:r>
          </a:p>
          <a:p>
            <a:pPr>
              <a:lnSpc>
                <a:spcPct val="90000"/>
              </a:lnSpc>
            </a:pPr>
            <a:r>
              <a:rPr lang="en-US" sz="2400" dirty="0"/>
              <a:t>During the later middle ages, chivalry had become largely as system of manners for the knights and a source of entertainment during tournaments – which themselves gradually became less threatening to the participants than live battle.”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idx="4294967295"/>
          </p:nvPr>
        </p:nvSpPr>
        <p:spPr>
          <a:noFill/>
        </p:spPr>
        <p:txBody>
          <a:bodyPr>
            <a:normAutofit fontScale="90000"/>
          </a:bodyPr>
          <a:lstStyle/>
          <a:p>
            <a:pPr algn="ctr"/>
            <a:r>
              <a:rPr lang="en-US" b="1" dirty="0">
                <a:solidFill>
                  <a:schemeClr val="tx1"/>
                </a:solidFill>
                <a:latin typeface="Arial" pitchFamily="34" charset="0"/>
                <a:cs typeface="Arial" pitchFamily="34" charset="0"/>
              </a:rPr>
              <a:t>Chivalric Code and Introduction to Courtly Love</a:t>
            </a:r>
          </a:p>
        </p:txBody>
      </p:sp>
      <p:sp>
        <p:nvSpPr>
          <p:cNvPr id="129027" name="Rectangle 3"/>
          <p:cNvSpPr>
            <a:spLocks noGrp="1" noChangeArrowheads="1"/>
          </p:cNvSpPr>
          <p:nvPr>
            <p:ph type="body" sz="half" idx="4294967295"/>
          </p:nvPr>
        </p:nvSpPr>
        <p:spPr>
          <a:xfrm>
            <a:off x="4648200" y="1981200"/>
            <a:ext cx="3810000" cy="4114800"/>
          </a:xfrm>
        </p:spPr>
        <p:txBody>
          <a:bodyPr/>
          <a:lstStyle/>
          <a:p>
            <a:pPr>
              <a:lnSpc>
                <a:spcPct val="80000"/>
              </a:lnSpc>
              <a:buFontTx/>
              <a:buNone/>
            </a:pPr>
            <a:r>
              <a:rPr lang="en-US" sz="2400" b="1" dirty="0"/>
              <a:t>The chivalric code combined Christian virtues with military virtues:</a:t>
            </a:r>
          </a:p>
          <a:p>
            <a:pPr>
              <a:lnSpc>
                <a:spcPct val="80000"/>
              </a:lnSpc>
            </a:pPr>
            <a:r>
              <a:rPr lang="en-US" sz="2000" dirty="0"/>
              <a:t>Temperance, Fortitude, Prudence and Justice</a:t>
            </a:r>
          </a:p>
          <a:p>
            <a:pPr>
              <a:lnSpc>
                <a:spcPct val="80000"/>
              </a:lnSpc>
            </a:pPr>
            <a:r>
              <a:rPr lang="en-US" sz="2000" dirty="0"/>
              <a:t>Faith, Hope, Charity</a:t>
            </a:r>
          </a:p>
          <a:p>
            <a:pPr>
              <a:lnSpc>
                <a:spcPct val="80000"/>
              </a:lnSpc>
            </a:pPr>
            <a:r>
              <a:rPr lang="en-US" sz="2000" dirty="0"/>
              <a:t>Valor and strength in battle</a:t>
            </a:r>
          </a:p>
          <a:p>
            <a:pPr>
              <a:lnSpc>
                <a:spcPct val="80000"/>
              </a:lnSpc>
            </a:pPr>
            <a:r>
              <a:rPr lang="en-US" sz="2000" dirty="0"/>
              <a:t>Loyalty to God and King</a:t>
            </a:r>
          </a:p>
          <a:p>
            <a:pPr>
              <a:lnSpc>
                <a:spcPct val="80000"/>
              </a:lnSpc>
            </a:pPr>
            <a:r>
              <a:rPr lang="en-US" sz="2000" dirty="0"/>
              <a:t>Courtesy towards enemies</a:t>
            </a:r>
          </a:p>
          <a:p>
            <a:pPr>
              <a:lnSpc>
                <a:spcPct val="80000"/>
              </a:lnSpc>
            </a:pPr>
            <a:r>
              <a:rPr lang="en-US" sz="2000" dirty="0"/>
              <a:t>Generosity towards the sick, women, widows and the oppressed</a:t>
            </a:r>
          </a:p>
          <a:p>
            <a:pPr>
              <a:lnSpc>
                <a:spcPct val="80000"/>
              </a:lnSpc>
            </a:pPr>
            <a:r>
              <a:rPr lang="en-US" sz="2000" dirty="0"/>
              <a:t>Courtly Love*</a:t>
            </a:r>
          </a:p>
          <a:p>
            <a:pPr>
              <a:lnSpc>
                <a:spcPct val="80000"/>
              </a:lnSpc>
              <a:buFontTx/>
              <a:buNone/>
            </a:pPr>
            <a:endParaRPr lang="en-US" sz="2000" dirty="0"/>
          </a:p>
        </p:txBody>
      </p:sp>
      <p:pic>
        <p:nvPicPr>
          <p:cNvPr id="129028" name="Picture 12" descr="bayeux"/>
          <p:cNvPicPr>
            <a:picLocks noGrp="1" noChangeAspect="1" noChangeArrowheads="1"/>
          </p:cNvPicPr>
          <p:nvPr>
            <p:ph sz="half" idx="4294967295"/>
          </p:nvPr>
        </p:nvPicPr>
        <p:blipFill>
          <a:blip r:embed="rId3"/>
          <a:srcRect/>
          <a:stretch>
            <a:fillRect/>
          </a:stretch>
        </p:blipFill>
        <p:spPr>
          <a:xfrm>
            <a:off x="685800" y="1984375"/>
            <a:ext cx="3810000" cy="4108450"/>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b="1" dirty="0">
                <a:solidFill>
                  <a:schemeClr val="tx1"/>
                </a:solidFill>
              </a:rPr>
              <a:t>The Ideal of Courtly Love</a:t>
            </a:r>
          </a:p>
        </p:txBody>
      </p:sp>
      <p:sp>
        <p:nvSpPr>
          <p:cNvPr id="95235" name="Rectangle 3"/>
          <p:cNvSpPr>
            <a:spLocks noGrp="1" noChangeArrowheads="1"/>
          </p:cNvSpPr>
          <p:nvPr>
            <p:ph type="body" idx="1"/>
          </p:nvPr>
        </p:nvSpPr>
        <p:spPr>
          <a:xfrm>
            <a:off x="685800" y="1752600"/>
            <a:ext cx="7772400" cy="4114800"/>
          </a:xfrm>
        </p:spPr>
        <p:txBody>
          <a:bodyPr/>
          <a:lstStyle/>
          <a:p>
            <a:pPr>
              <a:lnSpc>
                <a:spcPct val="90000"/>
              </a:lnSpc>
            </a:pPr>
            <a:r>
              <a:rPr lang="en-US" b="1" dirty="0"/>
              <a:t>This relationship was modeled on the feudal relationship between a knight and his liege lord. </a:t>
            </a:r>
          </a:p>
          <a:p>
            <a:pPr>
              <a:lnSpc>
                <a:spcPct val="90000"/>
              </a:lnSpc>
            </a:pPr>
            <a:r>
              <a:rPr lang="en-US" b="1" dirty="0"/>
              <a:t>The knight serves his courtly lady with the same obedience and loyalty which he owes to his liege lord. </a:t>
            </a:r>
          </a:p>
          <a:p>
            <a:pPr>
              <a:lnSpc>
                <a:spcPct val="90000"/>
              </a:lnSpc>
            </a:pPr>
            <a:r>
              <a:rPr lang="en-US" b="1" dirty="0"/>
              <a:t>She is in complete control; he owes her obedience and submission</a:t>
            </a:r>
            <a:endParaRPr lang="en-US" dirty="0"/>
          </a:p>
          <a:p>
            <a:pPr>
              <a:lnSpc>
                <a:spcPct val="90000"/>
              </a:lnSpc>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body" idx="1"/>
          </p:nvPr>
        </p:nvSpPr>
        <p:spPr>
          <a:xfrm>
            <a:off x="228600" y="685800"/>
            <a:ext cx="8610600" cy="3657600"/>
          </a:xfrm>
        </p:spPr>
        <p:txBody>
          <a:bodyPr/>
          <a:lstStyle/>
          <a:p>
            <a:pPr algn="ctr">
              <a:buFontTx/>
              <a:buNone/>
            </a:pPr>
            <a:r>
              <a:rPr lang="en-US" b="1">
                <a:latin typeface="Georgia" pitchFamily="18" charset="0"/>
              </a:rPr>
              <a:t>The knight's love for the lady </a:t>
            </a:r>
            <a:r>
              <a:rPr lang="en-US" b="1" i="1">
                <a:latin typeface="Georgia" pitchFamily="18" charset="0"/>
              </a:rPr>
              <a:t>inspires him to do great deeds</a:t>
            </a:r>
            <a:r>
              <a:rPr lang="en-US" b="1">
                <a:latin typeface="Georgia" pitchFamily="18" charset="0"/>
              </a:rPr>
              <a:t>, in order to be worthy of her love or to win her favor. </a:t>
            </a:r>
          </a:p>
          <a:p>
            <a:pPr>
              <a:buFontTx/>
              <a:buNone/>
            </a:pPr>
            <a:endParaRPr lang="en-US">
              <a:latin typeface="Georgia" pitchFamily="18" charset="0"/>
            </a:endParaRPr>
          </a:p>
          <a:p>
            <a:endParaRPr lang="en-US">
              <a:latin typeface="Georgia" pitchFamily="18" charset="0"/>
            </a:endParaRPr>
          </a:p>
        </p:txBody>
      </p:sp>
      <p:pic>
        <p:nvPicPr>
          <p:cNvPr id="97283" name="Picture 3" descr="courtly love"/>
          <p:cNvPicPr>
            <a:picLocks noChangeAspect="1" noChangeArrowheads="1"/>
          </p:cNvPicPr>
          <p:nvPr/>
        </p:nvPicPr>
        <p:blipFill>
          <a:blip r:embed="rId3"/>
          <a:srcRect/>
          <a:stretch>
            <a:fillRect/>
          </a:stretch>
        </p:blipFill>
        <p:spPr bwMode="auto">
          <a:xfrm>
            <a:off x="0" y="2438400"/>
            <a:ext cx="9144000" cy="44196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body" idx="1"/>
          </p:nvPr>
        </p:nvSpPr>
        <p:spPr>
          <a:xfrm>
            <a:off x="228600" y="228600"/>
            <a:ext cx="8610600" cy="3276600"/>
          </a:xfrm>
        </p:spPr>
        <p:txBody>
          <a:bodyPr/>
          <a:lstStyle/>
          <a:p>
            <a:r>
              <a:rPr lang="en-US" sz="2800" b="1">
                <a:latin typeface="Georgia" pitchFamily="18" charset="0"/>
              </a:rPr>
              <a:t>“Courtly love" </a:t>
            </a:r>
            <a:r>
              <a:rPr lang="en-US" sz="2800" b="1" i="1">
                <a:latin typeface="Georgia" pitchFamily="18" charset="0"/>
              </a:rPr>
              <a:t>was not between husband and wife</a:t>
            </a:r>
            <a:r>
              <a:rPr lang="en-US" sz="2800" b="1">
                <a:latin typeface="Georgia" pitchFamily="18" charset="0"/>
              </a:rPr>
              <a:t> because it was an idealized sort of relationship that could not exist within the context of "real life" medieval marriages.</a:t>
            </a:r>
          </a:p>
          <a:p>
            <a:r>
              <a:rPr lang="en-US" sz="2800" b="1">
                <a:latin typeface="Georgia" pitchFamily="18" charset="0"/>
              </a:rPr>
              <a:t>In the middle ages, marriages amongst the nobility were typically based on practical and dynastic concerns rather than on love.</a:t>
            </a:r>
          </a:p>
          <a:p>
            <a:endParaRPr lang="en-US" sz="2800" b="1">
              <a:latin typeface="Georgia" pitchFamily="18" charset="0"/>
            </a:endParaRPr>
          </a:p>
        </p:txBody>
      </p:sp>
      <p:pic>
        <p:nvPicPr>
          <p:cNvPr id="99331" name="Picture 3" descr="marriage 2"/>
          <p:cNvPicPr>
            <a:picLocks noChangeAspect="1" noChangeArrowheads="1"/>
          </p:cNvPicPr>
          <p:nvPr/>
        </p:nvPicPr>
        <p:blipFill>
          <a:blip r:embed="rId3"/>
          <a:srcRect/>
          <a:stretch>
            <a:fillRect/>
          </a:stretch>
        </p:blipFill>
        <p:spPr bwMode="auto">
          <a:xfrm>
            <a:off x="2362200" y="3429000"/>
            <a:ext cx="4191000" cy="3429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body" idx="1"/>
          </p:nvPr>
        </p:nvSpPr>
        <p:spPr>
          <a:xfrm>
            <a:off x="609600" y="381000"/>
            <a:ext cx="7772400" cy="5105400"/>
          </a:xfrm>
        </p:spPr>
        <p:txBody>
          <a:bodyPr/>
          <a:lstStyle/>
          <a:p>
            <a:pPr algn="ctr">
              <a:lnSpc>
                <a:spcPct val="90000"/>
              </a:lnSpc>
            </a:pPr>
            <a:r>
              <a:rPr lang="en-US" b="1">
                <a:latin typeface="Georgia" pitchFamily="18" charset="0"/>
              </a:rPr>
              <a:t>“Courtly love" provided a model of behavior for a class of unmarried young men who might otherwise have threatened social stability. </a:t>
            </a:r>
          </a:p>
          <a:p>
            <a:pPr algn="ctr">
              <a:lnSpc>
                <a:spcPct val="90000"/>
              </a:lnSpc>
            </a:pPr>
            <a:r>
              <a:rPr lang="en-US" b="1">
                <a:latin typeface="Georgia" pitchFamily="18" charset="0"/>
              </a:rPr>
              <a:t>Knights were typically younger brothers without land of their own (hence unable to support a wife).</a:t>
            </a:r>
          </a:p>
          <a:p>
            <a:pPr algn="ctr">
              <a:lnSpc>
                <a:spcPct val="90000"/>
              </a:lnSpc>
            </a:pPr>
            <a:r>
              <a:rPr lang="en-US" b="1">
                <a:latin typeface="Georgia" pitchFamily="18" charset="0"/>
              </a:rPr>
              <a:t> They became members of the household of the feudal lords whom they served. </a:t>
            </a:r>
          </a:p>
          <a:p>
            <a:pPr algn="ctr">
              <a:lnSpc>
                <a:spcPct val="90000"/>
              </a:lnSpc>
            </a:pPr>
            <a:endParaRPr lang="en-US">
              <a:latin typeface="Georgia"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body" idx="1"/>
          </p:nvPr>
        </p:nvSpPr>
        <p:spPr>
          <a:xfrm>
            <a:off x="609600" y="304800"/>
            <a:ext cx="7772400" cy="2743200"/>
          </a:xfrm>
        </p:spPr>
        <p:txBody>
          <a:bodyPr/>
          <a:lstStyle/>
          <a:p>
            <a:pPr algn="ctr">
              <a:buFontTx/>
              <a:buNone/>
            </a:pPr>
            <a:r>
              <a:rPr lang="en-US" sz="2800" b="1">
                <a:latin typeface="Georgia" pitchFamily="18" charset="0"/>
              </a:rPr>
              <a:t>The lady is typically older, married, and of higher social status than the knight because she was modeled on the wife of the feudal lord, who might naturally become the focus of the young, unmarried knights' desire.</a:t>
            </a:r>
            <a:endParaRPr lang="en-US"/>
          </a:p>
        </p:txBody>
      </p:sp>
      <p:pic>
        <p:nvPicPr>
          <p:cNvPr id="103427" name="Picture 3" descr="medieval-courtly-love"/>
          <p:cNvPicPr>
            <a:picLocks noChangeAspect="1" noChangeArrowheads="1"/>
          </p:cNvPicPr>
          <p:nvPr/>
        </p:nvPicPr>
        <p:blipFill>
          <a:blip r:embed="rId3"/>
          <a:srcRect/>
          <a:stretch>
            <a:fillRect/>
          </a:stretch>
        </p:blipFill>
        <p:spPr bwMode="auto">
          <a:xfrm>
            <a:off x="228600" y="3048000"/>
            <a:ext cx="8686800" cy="3810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body" idx="1"/>
          </p:nvPr>
        </p:nvSpPr>
        <p:spPr>
          <a:xfrm>
            <a:off x="685800" y="381000"/>
            <a:ext cx="7772400" cy="5410200"/>
          </a:xfrm>
        </p:spPr>
        <p:txBody>
          <a:bodyPr/>
          <a:lstStyle/>
          <a:p>
            <a:pPr algn="ctr">
              <a:lnSpc>
                <a:spcPct val="90000"/>
              </a:lnSpc>
              <a:buFontTx/>
              <a:buNone/>
            </a:pPr>
            <a:r>
              <a:rPr lang="en-US" b="1">
                <a:latin typeface="Georgia" pitchFamily="18" charset="0"/>
              </a:rPr>
              <a:t>The literary model of courtly love may have been invented to provide young men with a model for appropriate behavior.</a:t>
            </a:r>
          </a:p>
          <a:p>
            <a:pPr algn="ctr">
              <a:lnSpc>
                <a:spcPct val="90000"/>
              </a:lnSpc>
              <a:buFontTx/>
              <a:buNone/>
            </a:pPr>
            <a:r>
              <a:rPr lang="en-US" b="1">
                <a:latin typeface="Georgia" pitchFamily="18" charset="0"/>
              </a:rPr>
              <a:t> It taught bored young knights to control their baser desires and to channel their energy into socially useful behavior (</a:t>
            </a:r>
            <a:r>
              <a:rPr lang="en-US" b="1" i="1">
                <a:latin typeface="Georgia" pitchFamily="18" charset="0"/>
              </a:rPr>
              <a:t>love service rather than wandering around the countryside, stealing or raping women</a:t>
            </a:r>
            <a:r>
              <a:rPr lang="en-US" b="1">
                <a:latin typeface="Georgia" pitchFamily="18" charset="0"/>
              </a:rPr>
              <a:t>).</a:t>
            </a:r>
            <a:endParaRPr lang="en-US">
              <a:latin typeface="Georgia" pitchFamily="18" charset="0"/>
            </a:endParaRPr>
          </a:p>
          <a:p>
            <a:pPr algn="ctr">
              <a:lnSpc>
                <a:spcPct val="90000"/>
              </a:lnSpc>
              <a:buFontTx/>
              <a:buNone/>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381000" y="533400"/>
            <a:ext cx="8458200" cy="3124200"/>
          </a:xfrm>
        </p:spPr>
        <p:txBody>
          <a:bodyPr/>
          <a:lstStyle/>
          <a:p>
            <a:pPr algn="ctr">
              <a:buFontTx/>
              <a:buNone/>
            </a:pPr>
            <a:r>
              <a:rPr lang="en-US" b="1">
                <a:latin typeface="Georgia" pitchFamily="18" charset="0"/>
              </a:rPr>
              <a:t>The "symptoms" of love were described as as if it were a sickness. </a:t>
            </a:r>
          </a:p>
          <a:p>
            <a:pPr algn="ctr">
              <a:buFontTx/>
              <a:buNone/>
            </a:pPr>
            <a:r>
              <a:rPr lang="en-US" b="1">
                <a:latin typeface="Georgia" pitchFamily="18" charset="0"/>
              </a:rPr>
              <a:t>The "lovesick" knight’s typical symptoms: sighing, turning pale, turning red, fever, inability to sleep, eat or drink.</a:t>
            </a:r>
          </a:p>
        </p:txBody>
      </p:sp>
      <p:pic>
        <p:nvPicPr>
          <p:cNvPr id="107523" name="Picture 3" descr="love sick"/>
          <p:cNvPicPr>
            <a:picLocks noChangeAspect="1" noChangeArrowheads="1"/>
          </p:cNvPicPr>
          <p:nvPr/>
        </p:nvPicPr>
        <p:blipFill>
          <a:blip r:embed="rId3"/>
          <a:srcRect/>
          <a:stretch>
            <a:fillRect/>
          </a:stretch>
        </p:blipFill>
        <p:spPr bwMode="auto">
          <a:xfrm>
            <a:off x="457200" y="4114800"/>
            <a:ext cx="8382000" cy="27432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The Romances in Anglo – Norman Period</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dirty="0" smtClean="0"/>
              <a:t>Most popular form of literature</a:t>
            </a:r>
          </a:p>
          <a:p>
            <a:r>
              <a:rPr lang="en-US" dirty="0" smtClean="0"/>
              <a:t>Popular for their stories rather than poetry</a:t>
            </a:r>
          </a:p>
          <a:p>
            <a:r>
              <a:rPr lang="en-US" dirty="0" smtClean="0"/>
              <a:t>Borrowed from Latin and French sources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Miracle Plays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Very popular</a:t>
            </a:r>
          </a:p>
          <a:p>
            <a:r>
              <a:rPr lang="en-US" dirty="0" smtClean="0"/>
              <a:t>From the growth and development of the Bible story, scene by scene, carried to its logical conclusion</a:t>
            </a:r>
          </a:p>
          <a:p>
            <a:r>
              <a:rPr lang="en-US" dirty="0" smtClean="0"/>
              <a:t>Developed to an enormous cycle of sacred history:</a:t>
            </a:r>
          </a:p>
          <a:p>
            <a:pPr lvl="1"/>
            <a:r>
              <a:rPr lang="en-US" dirty="0" smtClean="0"/>
              <a:t>Beginning with the creation of man</a:t>
            </a:r>
          </a:p>
          <a:p>
            <a:pPr lvl="1"/>
            <a:r>
              <a:rPr lang="en-US" dirty="0" smtClean="0"/>
              <a:t>His fall and banishment from the garden of Eden</a:t>
            </a:r>
          </a:p>
          <a:p>
            <a:pPr lvl="1"/>
            <a:r>
              <a:rPr lang="en-US" dirty="0" smtClean="0"/>
              <a:t>Death of Christ</a:t>
            </a:r>
          </a:p>
          <a:p>
            <a:pPr lvl="1"/>
            <a:r>
              <a:rPr lang="en-US" dirty="0" smtClean="0"/>
              <a:t>Final day of Judgment</a:t>
            </a:r>
          </a:p>
          <a:p>
            <a:pPr lvl="1"/>
            <a:endParaRPr lang="en-US" dirty="0" smtClean="0"/>
          </a:p>
          <a:p>
            <a:pPr lvl="1">
              <a:buNone/>
            </a:pPr>
            <a:r>
              <a:rPr lang="en-US" dirty="0" smtClean="0"/>
              <a:t>Miracle play----mystery play</a:t>
            </a:r>
          </a:p>
          <a:p>
            <a:pPr lvl="1">
              <a:buNone/>
            </a:pPr>
            <a:r>
              <a:rPr lang="en-US" dirty="0" smtClean="0"/>
              <a:t>Flourished in England from the reign of Henry II to that of Elizabeth (1154-1603)</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Morality Plays</a:t>
            </a:r>
            <a:endParaRPr lang="en-US" dirty="0"/>
          </a:p>
        </p:txBody>
      </p:sp>
      <p:sp>
        <p:nvSpPr>
          <p:cNvPr id="3" name="Content Placeholder 2"/>
          <p:cNvSpPr>
            <a:spLocks noGrp="1"/>
          </p:cNvSpPr>
          <p:nvPr>
            <p:ph sz="quarter" idx="1"/>
          </p:nvPr>
        </p:nvSpPr>
        <p:spPr/>
        <p:txBody>
          <a:bodyPr>
            <a:normAutofit/>
          </a:bodyPr>
          <a:lstStyle/>
          <a:p>
            <a:r>
              <a:rPr lang="en-US" sz="3600" dirty="0" smtClean="0"/>
              <a:t>The uniform theme is the struggle between the powers of goods and evil for the mastery of the soul of man</a:t>
            </a:r>
          </a:p>
          <a:p>
            <a:r>
              <a:rPr lang="en-US" sz="3600" dirty="0" smtClean="0"/>
              <a:t>The life of the Christ</a:t>
            </a:r>
          </a:p>
          <a:p>
            <a:r>
              <a:rPr lang="en-US" sz="3600" dirty="0" smtClean="0"/>
              <a:t>Redemption of the world</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William Langland </a:t>
            </a:r>
            <a:endParaRPr lang="en-US" dirty="0"/>
          </a:p>
        </p:txBody>
      </p:sp>
      <p:sp>
        <p:nvSpPr>
          <p:cNvPr id="3" name="Content Placeholder 2"/>
          <p:cNvSpPr>
            <a:spLocks noGrp="1"/>
          </p:cNvSpPr>
          <p:nvPr>
            <p:ph sz="quarter" idx="1"/>
          </p:nvPr>
        </p:nvSpPr>
        <p:spPr/>
        <p:txBody>
          <a:bodyPr/>
          <a:lstStyle/>
          <a:p>
            <a:r>
              <a:rPr lang="en-US" dirty="0" smtClean="0"/>
              <a:t>One of the greatest poet</a:t>
            </a:r>
          </a:p>
          <a:p>
            <a:r>
              <a:rPr lang="en-US" dirty="0" smtClean="0"/>
              <a:t>His poem --- </a:t>
            </a:r>
            <a:r>
              <a:rPr lang="en-US" i="1" dirty="0" smtClean="0"/>
              <a:t>A Vision of Piers the Plowman-</a:t>
            </a:r>
            <a:r>
              <a:rPr lang="en-US" dirty="0" smtClean="0"/>
              <a:t>---very </a:t>
            </a:r>
            <a:r>
              <a:rPr lang="en-US" dirty="0" err="1" smtClean="0"/>
              <a:t>popoluar</a:t>
            </a:r>
            <a:endParaRPr lang="en-US" dirty="0" smtClean="0"/>
          </a:p>
          <a:p>
            <a:r>
              <a:rPr lang="en-US" dirty="0" smtClean="0"/>
              <a:t>Classical work</a:t>
            </a:r>
          </a:p>
          <a:p>
            <a:r>
              <a:rPr lang="en-US" dirty="0" smtClean="0"/>
              <a:t>Satire on the corrupt religious practices</a:t>
            </a:r>
          </a:p>
          <a:p>
            <a:r>
              <a:rPr lang="en-US" dirty="0" smtClean="0"/>
              <a:t>Throws light on the ethical problems</a:t>
            </a:r>
          </a:p>
          <a:p>
            <a:r>
              <a:rPr lang="en-US" dirty="0" smtClean="0"/>
              <a:t>Assumed character-----the prophet----denouncing the sins of society and encouraging men to aspire to a higher life</a:t>
            </a:r>
          </a:p>
          <a:p>
            <a:r>
              <a:rPr lang="en-US" dirty="0" smtClean="0"/>
              <a:t>He represents the dissatisfaction of the lower and </a:t>
            </a:r>
            <a:r>
              <a:rPr lang="en-US" dirty="0" smtClean="0"/>
              <a:t>more </a:t>
            </a:r>
            <a:r>
              <a:rPr lang="en-US" dirty="0" smtClean="0"/>
              <a:t>thinking class of English society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John Gower</a:t>
            </a:r>
            <a:endParaRPr lang="en-US" dirty="0"/>
          </a:p>
        </p:txBody>
      </p:sp>
      <p:sp>
        <p:nvSpPr>
          <p:cNvPr id="3" name="Content Placeholder 2"/>
          <p:cNvSpPr>
            <a:spLocks noGrp="1"/>
          </p:cNvSpPr>
          <p:nvPr>
            <p:ph sz="quarter" idx="1"/>
          </p:nvPr>
        </p:nvSpPr>
        <p:spPr/>
        <p:txBody>
          <a:bodyPr>
            <a:normAutofit/>
          </a:bodyPr>
          <a:lstStyle/>
          <a:p>
            <a:r>
              <a:rPr lang="en-US" sz="3200" dirty="0" smtClean="0"/>
              <a:t>Courtly medieval poetry</a:t>
            </a:r>
          </a:p>
          <a:p>
            <a:r>
              <a:rPr lang="en-US" sz="3200" dirty="0" smtClean="0"/>
              <a:t>Narrative poet</a:t>
            </a:r>
          </a:p>
          <a:p>
            <a:r>
              <a:rPr lang="en-US" sz="3200" dirty="0" smtClean="0"/>
              <a:t>Most important work</a:t>
            </a:r>
          </a:p>
          <a:p>
            <a:pPr lvl="1"/>
            <a:r>
              <a:rPr lang="en-US" sz="3200" i="1" dirty="0" smtClean="0"/>
              <a:t>Confession </a:t>
            </a:r>
            <a:r>
              <a:rPr lang="en-US" sz="3200" i="1" dirty="0" err="1" smtClean="0"/>
              <a:t>Amantis</a:t>
            </a:r>
            <a:r>
              <a:rPr lang="en-US" sz="3200" i="1" dirty="0" smtClean="0"/>
              <a:t> </a:t>
            </a:r>
          </a:p>
          <a:p>
            <a:pPr lvl="1">
              <a:buNone/>
            </a:pPr>
            <a:r>
              <a:rPr lang="en-US" sz="3200" dirty="0" smtClean="0"/>
              <a:t>		Form of conversation between poet and a divine interpreter</a:t>
            </a:r>
          </a:p>
          <a:p>
            <a:pPr lvl="1">
              <a:buNone/>
            </a:pPr>
            <a:r>
              <a:rPr lang="en-US" sz="3200" dirty="0" smtClean="0"/>
              <a:t>		Satire on the vanities of current time</a:t>
            </a:r>
          </a:p>
          <a:p>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t>Chaucer</a:t>
            </a:r>
            <a:endParaRPr lang="en-US" sz="4400" dirty="0"/>
          </a:p>
        </p:txBody>
      </p:sp>
      <p:sp>
        <p:nvSpPr>
          <p:cNvPr id="3" name="Content Placeholder 2"/>
          <p:cNvSpPr>
            <a:spLocks noGrp="1"/>
          </p:cNvSpPr>
          <p:nvPr>
            <p:ph sz="quarter" idx="1"/>
          </p:nvPr>
        </p:nvSpPr>
        <p:spPr/>
        <p:txBody>
          <a:bodyPr>
            <a:normAutofit/>
          </a:bodyPr>
          <a:lstStyle/>
          <a:p>
            <a:endParaRPr lang="en-US" sz="3200" dirty="0" smtClean="0"/>
          </a:p>
          <a:p>
            <a:r>
              <a:rPr lang="en-US" sz="3200" dirty="0" smtClean="0"/>
              <a:t>Made a fresh beginning in English literature</a:t>
            </a:r>
          </a:p>
          <a:p>
            <a:r>
              <a:rPr lang="en-US" sz="3200" dirty="0" smtClean="0"/>
              <a:t>Man of the world and of affairs like Shakespeare and Milton</a:t>
            </a:r>
          </a:p>
          <a:p>
            <a:r>
              <a:rPr lang="en-US" sz="3200" dirty="0" smtClean="0"/>
              <a:t>Most popular work---</a:t>
            </a:r>
            <a:r>
              <a:rPr lang="en-US" sz="3200" i="1" dirty="0" smtClean="0"/>
              <a:t>The Canterbury Tales </a:t>
            </a:r>
            <a:endParaRPr lang="en-US" sz="3200"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altLang="zh-CN" b="1" dirty="0"/>
              <a:t>Geoffrey Chaucer (1340-1400)</a:t>
            </a:r>
          </a:p>
        </p:txBody>
      </p:sp>
      <p:sp>
        <p:nvSpPr>
          <p:cNvPr id="10243" name="Rectangle 3"/>
          <p:cNvSpPr>
            <a:spLocks noGrp="1" noRot="1" noChangeArrowheads="1"/>
          </p:cNvSpPr>
          <p:nvPr>
            <p:ph type="body" idx="1"/>
          </p:nvPr>
        </p:nvSpPr>
        <p:spPr/>
        <p:txBody>
          <a:bodyPr/>
          <a:lstStyle/>
          <a:p>
            <a:pPr>
              <a:lnSpc>
                <a:spcPct val="80000"/>
              </a:lnSpc>
            </a:pPr>
            <a:r>
              <a:rPr lang="en-US" altLang="zh-CN" sz="2800" b="1"/>
              <a:t>Personal experience:</a:t>
            </a:r>
            <a:endParaRPr lang="en-US" altLang="zh-CN" sz="2800"/>
          </a:p>
          <a:p>
            <a:pPr>
              <a:lnSpc>
                <a:spcPct val="80000"/>
              </a:lnSpc>
            </a:pPr>
            <a:r>
              <a:rPr lang="en-US" altLang="zh-CN" sz="2800"/>
              <a:t>1.    The father of the English poetry, the founder of modern English,  Chaucer was born of a wine merchant family, with rising fortunes and some standing at the court. </a:t>
            </a:r>
          </a:p>
          <a:p>
            <a:pPr>
              <a:lnSpc>
                <a:spcPct val="80000"/>
              </a:lnSpc>
            </a:pPr>
            <a:r>
              <a:rPr lang="en-US" altLang="zh-CN" sz="2800"/>
              <a:t>2.       1357 served as a court page (boy servant ), and in 1359 in an English arm fighting in France and was taken prisoner.</a:t>
            </a:r>
          </a:p>
          <a:p>
            <a:pPr>
              <a:lnSpc>
                <a:spcPct val="80000"/>
              </a:lnSpc>
            </a:pPr>
            <a:r>
              <a:rPr lang="en-US" altLang="zh-CN" sz="2800"/>
              <a:t>3.       Probably in 1361 to 1367 studied at the Inner Temple where he received training for a career at the court.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p:cNvSpPr>
            <a:spLocks noGrp="1" noChangeArrowheads="1"/>
          </p:cNvSpPr>
          <p:nvPr>
            <p:ph type="title"/>
          </p:nvPr>
        </p:nvSpPr>
        <p:spPr>
          <a:xfrm>
            <a:off x="468313" y="549275"/>
            <a:ext cx="8229600" cy="1223963"/>
          </a:xfrm>
          <a:solidFill>
            <a:schemeClr val="bg1"/>
          </a:solidFill>
        </p:spPr>
        <p:txBody>
          <a:bodyPr/>
          <a:lstStyle/>
          <a:p>
            <a:pPr algn="ctr"/>
            <a:r>
              <a:rPr lang="en-US" altLang="ko-KR" b="1" dirty="0">
                <a:solidFill>
                  <a:schemeClr val="tx1"/>
                </a:solidFill>
                <a:latin typeface="Times New Roman" pitchFamily="18" charset="0"/>
              </a:rPr>
              <a:t>The Age of Chaucer </a:t>
            </a:r>
            <a:br>
              <a:rPr lang="en-US" altLang="ko-KR" b="1" dirty="0">
                <a:solidFill>
                  <a:schemeClr val="tx1"/>
                </a:solidFill>
                <a:latin typeface="Times New Roman" pitchFamily="18" charset="0"/>
              </a:rPr>
            </a:br>
            <a:r>
              <a:rPr lang="en-US" altLang="ko-KR" sz="2000" b="1" dirty="0" smtClean="0">
                <a:solidFill>
                  <a:schemeClr val="tx1"/>
                </a:solidFill>
                <a:latin typeface="Times New Roman" pitchFamily="18" charset="0"/>
              </a:rPr>
              <a:t> </a:t>
            </a:r>
            <a:endParaRPr lang="en-US" altLang="ko-KR" sz="2000" b="1" dirty="0">
              <a:solidFill>
                <a:schemeClr val="tx1"/>
              </a:solidFill>
              <a:latin typeface="Times New Roman" pitchFamily="18" charset="0"/>
            </a:endParaRPr>
          </a:p>
        </p:txBody>
      </p:sp>
      <p:sp>
        <p:nvSpPr>
          <p:cNvPr id="31749" name="Text Box 5"/>
          <p:cNvSpPr txBox="1">
            <a:spLocks noChangeArrowheads="1"/>
          </p:cNvSpPr>
          <p:nvPr/>
        </p:nvSpPr>
        <p:spPr bwMode="auto">
          <a:xfrm>
            <a:off x="3492500" y="2636838"/>
            <a:ext cx="4967288" cy="3113087"/>
          </a:xfrm>
          <a:prstGeom prst="rect">
            <a:avLst/>
          </a:prstGeom>
          <a:noFill/>
          <a:ln w="9525">
            <a:noFill/>
            <a:miter lim="800000"/>
            <a:headEnd/>
            <a:tailEnd/>
          </a:ln>
          <a:effectLst/>
        </p:spPr>
        <p:txBody>
          <a:bodyPr>
            <a:spAutoFit/>
          </a:bodyPr>
          <a:lstStyle/>
          <a:p>
            <a:pPr marL="179388" indent="-179388"/>
            <a:r>
              <a:rPr lang="en-US" altLang="ko-KR" dirty="0">
                <a:latin typeface="Times New Roman" pitchFamily="18" charset="0"/>
              </a:rPr>
              <a:t>• He is an English poet regarded as the greatest literary figure of medieval England and the first great English poet. </a:t>
            </a:r>
          </a:p>
          <a:p>
            <a:pPr marL="179388" indent="-179388"/>
            <a:endParaRPr lang="en-US" altLang="ko-KR" dirty="0">
              <a:latin typeface="Times New Roman" pitchFamily="18" charset="0"/>
            </a:endParaRPr>
          </a:p>
          <a:p>
            <a:pPr marL="179388" indent="-179388"/>
            <a:r>
              <a:rPr lang="en-US" altLang="ko-KR" dirty="0">
                <a:latin typeface="Times New Roman" pitchFamily="18" charset="0"/>
              </a:rPr>
              <a:t>• His works include </a:t>
            </a:r>
          </a:p>
          <a:p>
            <a:pPr marL="179388" indent="-179388"/>
            <a:r>
              <a:rPr lang="en-US" altLang="ko-KR" dirty="0">
                <a:latin typeface="Times New Roman" pitchFamily="18" charset="0"/>
              </a:rPr>
              <a:t>        </a:t>
            </a:r>
            <a:r>
              <a:rPr lang="en-US" altLang="ko-KR" i="1" dirty="0">
                <a:latin typeface="Times New Roman" pitchFamily="18" charset="0"/>
              </a:rPr>
              <a:t>The Book of the Duchess</a:t>
            </a:r>
            <a:r>
              <a:rPr lang="en-US" altLang="ko-KR" dirty="0">
                <a:latin typeface="Times New Roman" pitchFamily="18" charset="0"/>
              </a:rPr>
              <a:t> (1369) </a:t>
            </a:r>
          </a:p>
          <a:p>
            <a:pPr marL="179388" indent="-179388"/>
            <a:r>
              <a:rPr lang="en-US" altLang="ko-KR" dirty="0">
                <a:latin typeface="Times New Roman" pitchFamily="18" charset="0"/>
              </a:rPr>
              <a:t>       </a:t>
            </a:r>
            <a:r>
              <a:rPr lang="en-US" altLang="ko-KR" i="1" dirty="0">
                <a:latin typeface="Times New Roman" pitchFamily="18" charset="0"/>
              </a:rPr>
              <a:t> Troilus and Criseyde</a:t>
            </a:r>
            <a:r>
              <a:rPr lang="en-US" altLang="ko-KR" dirty="0">
                <a:latin typeface="Times New Roman" pitchFamily="18" charset="0"/>
              </a:rPr>
              <a:t> (c. 1385) </a:t>
            </a:r>
          </a:p>
          <a:p>
            <a:pPr marL="179388" indent="-179388"/>
            <a:r>
              <a:rPr lang="en-US" altLang="ko-KR" dirty="0">
                <a:latin typeface="Times New Roman" pitchFamily="18" charset="0"/>
              </a:rPr>
              <a:t>        </a:t>
            </a:r>
            <a:r>
              <a:rPr lang="en-US" altLang="ko-KR" i="1" dirty="0">
                <a:latin typeface="Times New Roman" pitchFamily="18" charset="0"/>
              </a:rPr>
              <a:t>The Canterbury Tales</a:t>
            </a:r>
            <a:r>
              <a:rPr lang="en-US" altLang="ko-KR" dirty="0">
                <a:latin typeface="Times New Roman" pitchFamily="18" charset="0"/>
              </a:rPr>
              <a:t> (1387–1400)</a:t>
            </a:r>
            <a:br>
              <a:rPr lang="en-US" altLang="ko-KR" dirty="0">
                <a:latin typeface="Times New Roman" pitchFamily="18" charset="0"/>
              </a:rPr>
            </a:br>
            <a:r>
              <a:rPr lang="en-US" altLang="ko-KR" dirty="0">
                <a:latin typeface="Times New Roman" pitchFamily="18" charset="0"/>
              </a:rPr>
              <a:t> </a:t>
            </a:r>
          </a:p>
          <a:p>
            <a:pPr marL="179388" indent="-179388"/>
            <a:r>
              <a:rPr lang="en-US" altLang="ko-KR" dirty="0">
                <a:latin typeface="Times New Roman" pitchFamily="18" charset="0"/>
              </a:rPr>
              <a:t>• He established the southern English dialect as the standard English literary language in his works.</a:t>
            </a:r>
          </a:p>
        </p:txBody>
      </p:sp>
      <p:pic>
        <p:nvPicPr>
          <p:cNvPr id="31750" name="Picture 6" descr="Chaucer_portrait"/>
          <p:cNvPicPr>
            <a:picLocks noChangeAspect="1" noChangeArrowheads="1"/>
          </p:cNvPicPr>
          <p:nvPr/>
        </p:nvPicPr>
        <p:blipFill>
          <a:blip r:embed="rId4"/>
          <a:srcRect/>
          <a:stretch>
            <a:fillRect/>
          </a:stretch>
        </p:blipFill>
        <p:spPr bwMode="auto">
          <a:xfrm>
            <a:off x="900113" y="2708275"/>
            <a:ext cx="2478087" cy="3024188"/>
          </a:xfrm>
          <a:prstGeom prst="rect">
            <a:avLst/>
          </a:prstGeom>
          <a:noFill/>
        </p:spPr>
      </p:pic>
      <p:sp>
        <p:nvSpPr>
          <p:cNvPr id="31751" name="Text Box 7"/>
          <p:cNvSpPr txBox="1">
            <a:spLocks noChangeArrowheads="1"/>
          </p:cNvSpPr>
          <p:nvPr/>
        </p:nvSpPr>
        <p:spPr bwMode="auto">
          <a:xfrm>
            <a:off x="827088" y="2060575"/>
            <a:ext cx="4392612" cy="396875"/>
          </a:xfrm>
          <a:prstGeom prst="rect">
            <a:avLst/>
          </a:prstGeom>
          <a:noFill/>
          <a:ln w="9525">
            <a:noFill/>
            <a:miter lim="800000"/>
            <a:headEnd/>
            <a:tailEnd/>
          </a:ln>
          <a:effectLst/>
        </p:spPr>
        <p:txBody>
          <a:bodyPr>
            <a:spAutoFit/>
          </a:bodyPr>
          <a:lstStyle/>
          <a:p>
            <a:pPr>
              <a:spcBef>
                <a:spcPct val="50000"/>
              </a:spcBef>
            </a:pPr>
            <a:r>
              <a:rPr lang="en-US" altLang="ko-KR" sz="2000" b="1" dirty="0">
                <a:latin typeface="Times New Roman" pitchFamily="18" charset="0"/>
              </a:rPr>
              <a:t>Geoffrey </a:t>
            </a:r>
            <a:r>
              <a:rPr lang="en-US" altLang="ko-KR" sz="2000" b="1" dirty="0" smtClean="0">
                <a:latin typeface="Times New Roman" pitchFamily="18" charset="0"/>
              </a:rPr>
              <a:t>Chaucer</a:t>
            </a:r>
            <a:endParaRPr lang="en-US" altLang="ko-KR" sz="2000" b="1" dirty="0">
              <a:latin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a:noFill/>
        </p:spPr>
        <p:txBody>
          <a:bodyPr/>
          <a:lstStyle/>
          <a:p>
            <a:pPr algn="ctr"/>
            <a:r>
              <a:rPr lang="en-US" altLang="ko-KR" sz="4000" b="1" dirty="0">
                <a:solidFill>
                  <a:schemeClr val="tx1"/>
                </a:solidFill>
                <a:latin typeface="Times New Roman" pitchFamily="18" charset="0"/>
              </a:rPr>
              <a:t>The Canterbury Tales</a:t>
            </a:r>
          </a:p>
        </p:txBody>
      </p:sp>
      <p:sp>
        <p:nvSpPr>
          <p:cNvPr id="34821" name="Text Box 5"/>
          <p:cNvSpPr txBox="1">
            <a:spLocks noChangeArrowheads="1"/>
          </p:cNvSpPr>
          <p:nvPr/>
        </p:nvSpPr>
        <p:spPr bwMode="auto">
          <a:xfrm>
            <a:off x="3708400" y="2133600"/>
            <a:ext cx="4752975" cy="3662363"/>
          </a:xfrm>
          <a:prstGeom prst="rect">
            <a:avLst/>
          </a:prstGeom>
          <a:noFill/>
          <a:ln w="9525">
            <a:noFill/>
            <a:miter lim="800000"/>
            <a:headEnd/>
            <a:tailEnd/>
          </a:ln>
          <a:effectLst/>
        </p:spPr>
        <p:txBody>
          <a:bodyPr>
            <a:spAutoFit/>
          </a:bodyPr>
          <a:lstStyle/>
          <a:p>
            <a:pPr marL="179388" indent="-179388"/>
            <a:r>
              <a:rPr lang="en-US" altLang="ko-KR">
                <a:latin typeface="Times New Roman" pitchFamily="18" charset="0"/>
              </a:rPr>
              <a:t>• It is a work written by Geoffrey Chaucer in the late fourteenth century</a:t>
            </a:r>
            <a:br>
              <a:rPr lang="en-US" altLang="ko-KR">
                <a:latin typeface="Times New Roman" pitchFamily="18" charset="0"/>
              </a:rPr>
            </a:br>
            <a:r>
              <a:rPr lang="en-US" altLang="ko-KR">
                <a:latin typeface="Times New Roman" pitchFamily="18" charset="0"/>
              </a:rPr>
              <a:t> </a:t>
            </a:r>
          </a:p>
          <a:p>
            <a:pPr marL="179388" indent="-179388"/>
            <a:r>
              <a:rPr lang="en-US" altLang="ko-KR">
                <a:latin typeface="Times New Roman" pitchFamily="18" charset="0"/>
              </a:rPr>
              <a:t>• It is a collection of stories, two of them in prose, the rest in verse. </a:t>
            </a:r>
            <a:br>
              <a:rPr lang="en-US" altLang="ko-KR">
                <a:latin typeface="Times New Roman" pitchFamily="18" charset="0"/>
              </a:rPr>
            </a:br>
            <a:endParaRPr lang="en-US" altLang="ko-KR">
              <a:latin typeface="Times New Roman" pitchFamily="18" charset="0"/>
            </a:endParaRPr>
          </a:p>
          <a:p>
            <a:pPr marL="179388" indent="-179388"/>
            <a:r>
              <a:rPr lang="en-US" altLang="ko-KR">
                <a:latin typeface="Times New Roman" pitchFamily="18" charset="0"/>
              </a:rPr>
              <a:t>• The work uses a frame story structure in which a main story told by the writer himself organizes other shorter stories told by a group of pilgrims, of many different occupations and personalities. </a:t>
            </a:r>
            <a:br>
              <a:rPr lang="en-US" altLang="ko-KR">
                <a:latin typeface="Times New Roman" pitchFamily="18" charset="0"/>
              </a:rPr>
            </a:br>
            <a:endParaRPr lang="en-US" altLang="ko-KR">
              <a:latin typeface="Times New Roman" pitchFamily="18" charset="0"/>
            </a:endParaRPr>
          </a:p>
          <a:p>
            <a:pPr marL="179388" indent="-179388"/>
            <a:r>
              <a:rPr lang="en-US" altLang="ko-KR">
                <a:latin typeface="Times New Roman" pitchFamily="18" charset="0"/>
              </a:rPr>
              <a:t>• Some of the stories are originals and others not. </a:t>
            </a:r>
          </a:p>
        </p:txBody>
      </p:sp>
      <p:pic>
        <p:nvPicPr>
          <p:cNvPr id="34822" name="Picture 6" descr="ChaucerOnHorse"/>
          <p:cNvPicPr>
            <a:picLocks noGrp="1" noChangeAspect="1" noChangeArrowheads="1"/>
          </p:cNvPicPr>
          <p:nvPr>
            <p:ph idx="1"/>
          </p:nvPr>
        </p:nvPicPr>
        <p:blipFill>
          <a:blip r:embed="rId3"/>
          <a:srcRect/>
          <a:stretch>
            <a:fillRect/>
          </a:stretch>
        </p:blipFill>
        <p:spPr>
          <a:xfrm>
            <a:off x="611188" y="2133600"/>
            <a:ext cx="2851150" cy="3671888"/>
          </a:xfrm>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p:spPr>
        <p:txBody>
          <a:bodyPr/>
          <a:lstStyle/>
          <a:p>
            <a:pPr algn="ctr"/>
            <a:r>
              <a:rPr lang="en-US" altLang="ko-KR" sz="4000" b="1" dirty="0">
                <a:solidFill>
                  <a:schemeClr val="tx1"/>
                </a:solidFill>
                <a:latin typeface="Times New Roman" pitchFamily="18" charset="0"/>
              </a:rPr>
              <a:t>The Canterbury Tales</a:t>
            </a:r>
          </a:p>
        </p:txBody>
      </p:sp>
      <p:sp>
        <p:nvSpPr>
          <p:cNvPr id="45059" name="Text Box 3"/>
          <p:cNvSpPr txBox="1">
            <a:spLocks noChangeArrowheads="1"/>
          </p:cNvSpPr>
          <p:nvPr/>
        </p:nvSpPr>
        <p:spPr bwMode="auto">
          <a:xfrm>
            <a:off x="3924300" y="1628775"/>
            <a:ext cx="4464050" cy="4211638"/>
          </a:xfrm>
          <a:prstGeom prst="rect">
            <a:avLst/>
          </a:prstGeom>
          <a:noFill/>
          <a:ln w="9525">
            <a:noFill/>
            <a:miter lim="800000"/>
            <a:headEnd/>
            <a:tailEnd/>
          </a:ln>
          <a:effectLst/>
        </p:spPr>
        <p:txBody>
          <a:bodyPr>
            <a:spAutoFit/>
          </a:bodyPr>
          <a:lstStyle/>
          <a:p>
            <a:pPr marL="179388" indent="-179388"/>
            <a:r>
              <a:rPr lang="en-US" altLang="ko-KR">
                <a:latin typeface="Times New Roman" pitchFamily="18" charset="0"/>
              </a:rPr>
              <a:t>• The pilgrims meet at an inn near London as they are setting out for Canterbury. </a:t>
            </a:r>
          </a:p>
          <a:p>
            <a:pPr marL="179388" indent="-179388"/>
            <a:r>
              <a:rPr lang="en-US" altLang="ko-KR">
                <a:latin typeface="Times New Roman" pitchFamily="18" charset="0"/>
              </a:rPr>
              <a:t>• Their host proposes a storytelling contest to make the journey more interesting. </a:t>
            </a:r>
          </a:p>
          <a:p>
            <a:pPr marL="179388" indent="-179388"/>
            <a:r>
              <a:rPr lang="en-US" altLang="ko-KR">
                <a:latin typeface="Times New Roman" pitchFamily="18" charset="0"/>
              </a:rPr>
              <a:t>• The themes and genres of the tales vary, reflecting the diversity of the pilgrims. </a:t>
            </a:r>
          </a:p>
          <a:p>
            <a:pPr marL="179388" indent="-179388"/>
            <a:r>
              <a:rPr lang="en-US" altLang="ko-KR">
                <a:latin typeface="Times New Roman" pitchFamily="18" charset="0"/>
              </a:rPr>
              <a:t>• Characters are real people with distinct personalities and human weaknesses. </a:t>
            </a:r>
          </a:p>
          <a:p>
            <a:pPr marL="179388" indent="-179388"/>
            <a:r>
              <a:rPr lang="en-US" altLang="ko-KR">
                <a:latin typeface="Times New Roman" pitchFamily="18" charset="0"/>
              </a:rPr>
              <a:t>• The merits of the work are: sense of humour, sympathetic insight, and a sense of proportion. </a:t>
            </a:r>
          </a:p>
          <a:p>
            <a:pPr marL="179388" indent="-179388"/>
            <a:r>
              <a:rPr lang="en-US" altLang="ko-KR">
                <a:latin typeface="Times New Roman" pitchFamily="18" charset="0"/>
              </a:rPr>
              <a:t>• The work is incomplete: it was originally intended as a collection of one hundred twenty tales, but twenty-six tales were actually written. </a:t>
            </a:r>
          </a:p>
        </p:txBody>
      </p:sp>
      <p:pic>
        <p:nvPicPr>
          <p:cNvPr id="45060" name="Picture 4" descr="Canterbury_Tales_table"/>
          <p:cNvPicPr>
            <a:picLocks noGrp="1" noChangeAspect="1" noChangeArrowheads="1"/>
          </p:cNvPicPr>
          <p:nvPr>
            <p:ph idx="1"/>
          </p:nvPr>
        </p:nvPicPr>
        <p:blipFill>
          <a:blip r:embed="rId3"/>
          <a:srcRect/>
          <a:stretch>
            <a:fillRect/>
          </a:stretch>
        </p:blipFill>
        <p:spPr>
          <a:xfrm>
            <a:off x="611188" y="1989138"/>
            <a:ext cx="3152775" cy="2695575"/>
          </a:xfrm>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p:cNvSpPr>
            <a:spLocks noGrp="1" noChangeArrowheads="1"/>
          </p:cNvSpPr>
          <p:nvPr>
            <p:ph type="title"/>
          </p:nvPr>
        </p:nvSpPr>
        <p:spPr>
          <a:noFill/>
        </p:spPr>
        <p:txBody>
          <a:bodyPr>
            <a:normAutofit/>
          </a:bodyPr>
          <a:lstStyle/>
          <a:p>
            <a:pPr algn="ctr"/>
            <a:r>
              <a:rPr lang="en-US" altLang="ko-KR" sz="3200" b="1" dirty="0">
                <a:solidFill>
                  <a:schemeClr val="tx1"/>
                </a:solidFill>
                <a:latin typeface="Times New Roman" pitchFamily="18" charset="0"/>
              </a:rPr>
              <a:t>The Language of The Canterbury Tales</a:t>
            </a:r>
          </a:p>
        </p:txBody>
      </p:sp>
      <p:sp>
        <p:nvSpPr>
          <p:cNvPr id="37893" name="Text Box 5"/>
          <p:cNvSpPr txBox="1">
            <a:spLocks noChangeArrowheads="1"/>
          </p:cNvSpPr>
          <p:nvPr/>
        </p:nvSpPr>
        <p:spPr bwMode="auto">
          <a:xfrm>
            <a:off x="1835150" y="5229225"/>
            <a:ext cx="5905500" cy="641350"/>
          </a:xfrm>
          <a:prstGeom prst="rect">
            <a:avLst/>
          </a:prstGeom>
          <a:noFill/>
          <a:ln w="9525">
            <a:noFill/>
            <a:miter lim="800000"/>
            <a:headEnd/>
            <a:tailEnd/>
          </a:ln>
          <a:effectLst/>
        </p:spPr>
        <p:txBody>
          <a:bodyPr>
            <a:spAutoFit/>
          </a:bodyPr>
          <a:lstStyle/>
          <a:p>
            <a:endParaRPr lang="en-US" altLang="ko-KR"/>
          </a:p>
          <a:p>
            <a:r>
              <a:rPr lang="en-US" altLang="ko-KR">
                <a:latin typeface="Times New Roman" pitchFamily="18" charset="0"/>
              </a:rPr>
              <a:t>• The language of </a:t>
            </a:r>
            <a:r>
              <a:rPr lang="en-US" altLang="ko-KR" i="1">
                <a:latin typeface="Times New Roman" pitchFamily="18" charset="0"/>
              </a:rPr>
              <a:t>The Canterbury Tales</a:t>
            </a:r>
            <a:r>
              <a:rPr lang="en-US" altLang="ko-KR">
                <a:latin typeface="Times New Roman" pitchFamily="18" charset="0"/>
              </a:rPr>
              <a:t> is Middle English. </a:t>
            </a:r>
          </a:p>
        </p:txBody>
      </p:sp>
      <p:pic>
        <p:nvPicPr>
          <p:cNvPr id="37894" name="Picture 6" descr="ChaucerPortraitEllesmereMs"/>
          <p:cNvPicPr>
            <a:picLocks noChangeAspect="1" noChangeArrowheads="1"/>
          </p:cNvPicPr>
          <p:nvPr/>
        </p:nvPicPr>
        <p:blipFill>
          <a:blip r:embed="rId3"/>
          <a:srcRect/>
          <a:stretch>
            <a:fillRect/>
          </a:stretch>
        </p:blipFill>
        <p:spPr bwMode="auto">
          <a:xfrm>
            <a:off x="2268538" y="1844675"/>
            <a:ext cx="4248150" cy="332740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The Canterbury Tales</a:t>
            </a:r>
            <a:endParaRPr lang="en-US" dirty="0">
              <a:solidFill>
                <a:schemeClr val="tx1"/>
              </a:solidFill>
            </a:endParaRPr>
          </a:p>
        </p:txBody>
      </p:sp>
      <p:sp>
        <p:nvSpPr>
          <p:cNvPr id="3" name="Content Placeholder 2"/>
          <p:cNvSpPr>
            <a:spLocks noGrp="1"/>
          </p:cNvSpPr>
          <p:nvPr>
            <p:ph sz="quarter" idx="1"/>
          </p:nvPr>
        </p:nvSpPr>
        <p:spPr/>
        <p:txBody>
          <a:bodyPr/>
          <a:lstStyle/>
          <a:p>
            <a:endParaRPr lang="en-US" dirty="0" smtClean="0"/>
          </a:p>
          <a:p>
            <a:r>
              <a:rPr lang="en-US" dirty="0" smtClean="0"/>
              <a:t>Collection of stories related to the pilgrims on their way to the shrine of Thomas Becket at Canterbury</a:t>
            </a:r>
          </a:p>
          <a:p>
            <a:r>
              <a:rPr lang="en-US" dirty="0" smtClean="0"/>
              <a:t>These people represent different sections of the contemporary English society</a:t>
            </a:r>
          </a:p>
          <a:p>
            <a:r>
              <a:rPr lang="en-US" dirty="0" smtClean="0"/>
              <a:t>A landmark in the history of English poetry.</a:t>
            </a:r>
          </a:p>
          <a:p>
            <a:pPr>
              <a:buNone/>
            </a:pPr>
            <a:endParaRPr lang="en-US" dirty="0" smtClean="0"/>
          </a:p>
          <a:p>
            <a:r>
              <a:rPr lang="en-US" dirty="0" smtClean="0"/>
              <a:t>Chaucer's works fall into three periods.</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First Period</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r>
              <a:rPr lang="en-US" sz="2800" dirty="0" smtClean="0"/>
              <a:t>He imitated French models, particularly the famous and very long poem – </a:t>
            </a:r>
            <a:r>
              <a:rPr lang="en-US" sz="2800" i="1" dirty="0" smtClean="0"/>
              <a:t>Le Roman de la Rose</a:t>
            </a:r>
          </a:p>
          <a:p>
            <a:r>
              <a:rPr lang="en-US" sz="2800" dirty="0" smtClean="0"/>
              <a:t>He translated it </a:t>
            </a:r>
            <a:r>
              <a:rPr lang="en-US" sz="2800" i="1" dirty="0" err="1" smtClean="0"/>
              <a:t>Remaunt</a:t>
            </a:r>
            <a:r>
              <a:rPr lang="en-US" sz="2800" i="1" dirty="0" smtClean="0"/>
              <a:t> of the Rose</a:t>
            </a:r>
          </a:p>
          <a:p>
            <a:pPr lvl="1"/>
            <a:r>
              <a:rPr lang="en-US" sz="2800" dirty="0" smtClean="0"/>
              <a:t>Introduction to the medieval French  romances and courtly love</a:t>
            </a:r>
          </a:p>
          <a:p>
            <a:pPr lvl="1">
              <a:buFont typeface="Arial" pitchFamily="34" charset="0"/>
              <a:buChar char="•"/>
            </a:pPr>
            <a:endParaRPr lang="en-US" sz="2800" dirty="0" smtClean="0"/>
          </a:p>
          <a:p>
            <a:pPr lvl="1">
              <a:buFont typeface="Arial" pitchFamily="34" charset="0"/>
              <a:buChar char="•"/>
            </a:pPr>
            <a:r>
              <a:rPr lang="en-US" sz="2800" dirty="0" smtClean="0"/>
              <a:t>He also wrote </a:t>
            </a:r>
            <a:r>
              <a:rPr lang="en-US" sz="2800" i="1" dirty="0" smtClean="0"/>
              <a:t>the Book of Duchess</a:t>
            </a:r>
          </a:p>
          <a:p>
            <a:pPr lvl="1">
              <a:buNone/>
            </a:pPr>
            <a:r>
              <a:rPr lang="en-US" sz="2800" dirty="0" smtClean="0"/>
              <a:t>	religious tone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Second Period</a:t>
            </a:r>
            <a:endParaRPr lang="en-US" dirty="0">
              <a:solidFill>
                <a:schemeClr val="tx1"/>
              </a:solidFill>
            </a:endParaRPr>
          </a:p>
        </p:txBody>
      </p:sp>
      <p:sp>
        <p:nvSpPr>
          <p:cNvPr id="3" name="Content Placeholder 2"/>
          <p:cNvSpPr>
            <a:spLocks noGrp="1"/>
          </p:cNvSpPr>
          <p:nvPr>
            <p:ph sz="quarter" idx="1"/>
          </p:nvPr>
        </p:nvSpPr>
        <p:spPr/>
        <p:txBody>
          <a:bodyPr/>
          <a:lstStyle/>
          <a:p>
            <a:r>
              <a:rPr lang="en-US" dirty="0" smtClean="0"/>
              <a:t>Influence of Italian Literature especially Dante`s </a:t>
            </a:r>
            <a:r>
              <a:rPr lang="en-US" i="1" dirty="0" smtClean="0"/>
              <a:t>Divine Comedy</a:t>
            </a:r>
          </a:p>
          <a:p>
            <a:r>
              <a:rPr lang="en-US" dirty="0" smtClean="0"/>
              <a:t>He wrote the </a:t>
            </a:r>
            <a:r>
              <a:rPr lang="en-US" i="1" dirty="0" smtClean="0"/>
              <a:t>Parliament of Fowls----</a:t>
            </a:r>
            <a:r>
              <a:rPr lang="en-US" dirty="0" smtClean="0"/>
              <a:t>contains very dramatic and satiric dialogues between the assembled birds; </a:t>
            </a:r>
            <a:r>
              <a:rPr lang="en-US" i="1" dirty="0" smtClean="0"/>
              <a:t>Troilus and Criseyde--- </a:t>
            </a:r>
            <a:r>
              <a:rPr lang="en-US" dirty="0" smtClean="0"/>
              <a:t>narrates the story of the Trojan prince Troilus and his love for </a:t>
            </a:r>
            <a:r>
              <a:rPr lang="en-US" dirty="0" err="1" smtClean="0"/>
              <a:t>Creseida</a:t>
            </a:r>
            <a:endParaRPr lang="en-US" dirty="0" smtClean="0"/>
          </a:p>
          <a:p>
            <a:r>
              <a:rPr lang="en-US" i="1" dirty="0" smtClean="0"/>
              <a:t>The Story of Griselda–</a:t>
            </a:r>
            <a:r>
              <a:rPr lang="en-US" dirty="0" smtClean="0"/>
              <a:t> a pitiful picture of womanhood</a:t>
            </a:r>
          </a:p>
          <a:p>
            <a:r>
              <a:rPr lang="en-US" i="1" dirty="0" smtClean="0"/>
              <a:t>The House of Fame-</a:t>
            </a:r>
            <a:r>
              <a:rPr lang="en-US" dirty="0" smtClean="0"/>
              <a:t>--master piece of comic fantasy</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Period</a:t>
            </a:r>
            <a:endParaRPr lang="en-US" dirty="0"/>
          </a:p>
        </p:txBody>
      </p:sp>
      <p:sp>
        <p:nvSpPr>
          <p:cNvPr id="3" name="Content Placeholder 2"/>
          <p:cNvSpPr>
            <a:spLocks noGrp="1"/>
          </p:cNvSpPr>
          <p:nvPr>
            <p:ph sz="quarter" idx="1"/>
          </p:nvPr>
        </p:nvSpPr>
        <p:spPr/>
        <p:txBody>
          <a:bodyPr>
            <a:normAutofit/>
          </a:bodyPr>
          <a:lstStyle/>
          <a:p>
            <a:endParaRPr lang="en-US" sz="2800" dirty="0" smtClean="0"/>
          </a:p>
          <a:p>
            <a:r>
              <a:rPr lang="en-US" sz="2800" dirty="0" smtClean="0"/>
              <a:t>English period</a:t>
            </a:r>
          </a:p>
          <a:p>
            <a:r>
              <a:rPr lang="en-US" sz="2800" dirty="0" smtClean="0"/>
              <a:t>He threw off foreign influences and showed native originality</a:t>
            </a:r>
          </a:p>
          <a:p>
            <a:r>
              <a:rPr lang="en-US" sz="2800" i="1" dirty="0" smtClean="0"/>
              <a:t>Legend of Good </a:t>
            </a:r>
            <a:r>
              <a:rPr lang="en-US" sz="2800" i="1" dirty="0" smtClean="0"/>
              <a:t>Woman</a:t>
            </a:r>
            <a:endParaRPr lang="en-US" sz="2800" dirty="0" smtClean="0"/>
          </a:p>
          <a:p>
            <a:r>
              <a:rPr lang="en-US" sz="2800" i="1" dirty="0" smtClean="0"/>
              <a:t>The Canterbury Tales----</a:t>
            </a:r>
            <a:r>
              <a:rPr lang="en-US" sz="2800" dirty="0" smtClean="0"/>
              <a:t>the greatest poetic achievement which places us in the hear of London</a:t>
            </a:r>
          </a:p>
          <a:p>
            <a:endParaRPr lang="en-US" sz="2800" i="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After Chaucer!!!!</a:t>
            </a:r>
            <a:endParaRPr lang="en-US" dirty="0"/>
          </a:p>
        </p:txBody>
      </p:sp>
      <p:sp>
        <p:nvSpPr>
          <p:cNvPr id="3" name="Content Placeholder 2"/>
          <p:cNvSpPr>
            <a:spLocks noGrp="1"/>
          </p:cNvSpPr>
          <p:nvPr>
            <p:ph sz="quarter" idx="1"/>
          </p:nvPr>
        </p:nvSpPr>
        <p:spPr/>
        <p:txBody>
          <a:bodyPr>
            <a:normAutofit/>
          </a:bodyPr>
          <a:lstStyle/>
          <a:p>
            <a:endParaRPr lang="en-US" sz="2800" dirty="0" smtClean="0"/>
          </a:p>
          <a:p>
            <a:endParaRPr lang="en-US" sz="2800" dirty="0" smtClean="0"/>
          </a:p>
          <a:p>
            <a:r>
              <a:rPr lang="en-US" sz="2800" dirty="0" smtClean="0"/>
              <a:t>There was a decline in English poetry for about 100 year from 1400 to the Renaissance.</a:t>
            </a:r>
          </a:p>
          <a:p>
            <a:r>
              <a:rPr lang="en-US" sz="2800" dirty="0" smtClean="0"/>
              <a:t>Only few minor poets, the imitators and successors of Chaucer---are called the English and Scottish Chaucerian</a:t>
            </a:r>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rPr>
              <a:t>References</a:t>
            </a:r>
            <a:endParaRPr lang="en-US" b="1" dirty="0">
              <a:solidFill>
                <a:schemeClr val="tx1"/>
              </a:solidFill>
            </a:endParaRPr>
          </a:p>
        </p:txBody>
      </p:sp>
      <p:sp>
        <p:nvSpPr>
          <p:cNvPr id="3" name="Content Placeholder 2"/>
          <p:cNvSpPr>
            <a:spLocks noGrp="1"/>
          </p:cNvSpPr>
          <p:nvPr>
            <p:ph sz="quarter" idx="1"/>
          </p:nvPr>
        </p:nvSpPr>
        <p:spPr/>
        <p:txBody>
          <a:bodyPr/>
          <a:lstStyle/>
          <a:p>
            <a:endParaRPr lang="en-US" dirty="0" smtClean="0"/>
          </a:p>
          <a:p>
            <a:endParaRPr lang="en-US" dirty="0" smtClean="0"/>
          </a:p>
          <a:p>
            <a:r>
              <a:rPr lang="en-US" dirty="0" smtClean="0"/>
              <a:t>A Critical History of English Literature by Dr. </a:t>
            </a:r>
            <a:r>
              <a:rPr lang="en-US" dirty="0" err="1" smtClean="0"/>
              <a:t>Mullik</a:t>
            </a:r>
            <a:endParaRPr lang="en-US" dirty="0" smtClean="0"/>
          </a:p>
          <a:p>
            <a:r>
              <a:rPr lang="en-US" dirty="0" smtClean="0"/>
              <a:t>A Critical History of English Literature by David </a:t>
            </a:r>
            <a:r>
              <a:rPr lang="en-US" dirty="0" err="1" smtClean="0"/>
              <a:t>Daiches</a:t>
            </a:r>
            <a:endParaRPr lang="en-US" dirty="0" smtClean="0"/>
          </a:p>
          <a:p>
            <a:r>
              <a:rPr lang="en-US" dirty="0" smtClean="0"/>
              <a:t>A Dictionary of Literary Terms by Martin Gray</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endParaRPr lang="en-US" dirty="0" smtClean="0"/>
          </a:p>
          <a:p>
            <a:pPr>
              <a:buNone/>
            </a:pPr>
            <a:endParaRPr lang="en-US" dirty="0" smtClean="0"/>
          </a:p>
          <a:p>
            <a:pPr>
              <a:buNone/>
            </a:pPr>
            <a:endParaRPr lang="en-US" dirty="0" smtClean="0"/>
          </a:p>
          <a:p>
            <a:pPr>
              <a:buNone/>
            </a:pPr>
            <a:r>
              <a:rPr lang="en-US" dirty="0" smtClean="0"/>
              <a:t>	</a:t>
            </a:r>
            <a:r>
              <a:rPr lang="en-US" dirty="0" smtClean="0"/>
              <a:t>	</a:t>
            </a:r>
            <a:r>
              <a:rPr lang="en-US" sz="5400" b="1" dirty="0" smtClean="0"/>
              <a:t>THANK YOU!!!!!!</a:t>
            </a:r>
            <a:endParaRPr lang="en-US"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838</TotalTime>
  <Words>1732</Words>
  <Application>Microsoft Office PowerPoint</Application>
  <PresentationFormat>On-screen Show (4:3)</PresentationFormat>
  <Paragraphs>232</Paragraphs>
  <Slides>39</Slides>
  <Notes>20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Equity</vt:lpstr>
      <vt:lpstr>HISTORY OF ENGLISH LITERATURE</vt:lpstr>
      <vt:lpstr>Outline of the lecture</vt:lpstr>
      <vt:lpstr>Introduction to Anglo – Norman Period</vt:lpstr>
      <vt:lpstr>Literature Medieval Period</vt:lpstr>
      <vt:lpstr>Anglo – Norman Literature</vt:lpstr>
      <vt:lpstr>Languages</vt:lpstr>
      <vt:lpstr>Slide 7</vt:lpstr>
      <vt:lpstr>Writings</vt:lpstr>
      <vt:lpstr>Characteristics of Medieval Literature</vt:lpstr>
      <vt:lpstr>Characteristics of Medieval Literature</vt:lpstr>
      <vt:lpstr>Characteristics of Medieval Literature – Use of Allegory</vt:lpstr>
      <vt:lpstr>Conventions of Medieval Romance</vt:lpstr>
      <vt:lpstr>Chivalric Code and Introduction to Courtly Love</vt:lpstr>
      <vt:lpstr>Chivalric Code and Introduction to Courtly Love</vt:lpstr>
      <vt:lpstr>The Ideal of Courtly Love</vt:lpstr>
      <vt:lpstr>Slide 16</vt:lpstr>
      <vt:lpstr>Slide 17</vt:lpstr>
      <vt:lpstr>Slide 18</vt:lpstr>
      <vt:lpstr>Slide 19</vt:lpstr>
      <vt:lpstr>Slide 20</vt:lpstr>
      <vt:lpstr>Slide 21</vt:lpstr>
      <vt:lpstr>The Romances in Anglo – Norman Period</vt:lpstr>
      <vt:lpstr>The Miracle Plays</vt:lpstr>
      <vt:lpstr>Morality Plays</vt:lpstr>
      <vt:lpstr>William Langland </vt:lpstr>
      <vt:lpstr>John Gower</vt:lpstr>
      <vt:lpstr>Chaucer</vt:lpstr>
      <vt:lpstr>Geoffrey Chaucer (1340-1400)</vt:lpstr>
      <vt:lpstr>The Age of Chaucer   </vt:lpstr>
      <vt:lpstr>The Canterbury Tales</vt:lpstr>
      <vt:lpstr>The Canterbury Tales</vt:lpstr>
      <vt:lpstr>The Language of The Canterbury Tales</vt:lpstr>
      <vt:lpstr>The Canterbury Tales</vt:lpstr>
      <vt:lpstr>First Period</vt:lpstr>
      <vt:lpstr>Second Period</vt:lpstr>
      <vt:lpstr>Third Period</vt:lpstr>
      <vt:lpstr>After Chaucer!!!!</vt:lpstr>
      <vt:lpstr>References</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ENGLISH LITERATURE</dc:title>
  <dc:creator/>
  <cp:lastModifiedBy>vcomsats</cp:lastModifiedBy>
  <cp:revision>25</cp:revision>
  <dcterms:created xsi:type="dcterms:W3CDTF">2006-08-16T00:00:00Z</dcterms:created>
  <dcterms:modified xsi:type="dcterms:W3CDTF">2013-01-02T11:51:57Z</dcterms:modified>
</cp:coreProperties>
</file>