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56" r:id="rId2"/>
    <p:sldId id="257" r:id="rId3"/>
    <p:sldId id="292" r:id="rId4"/>
    <p:sldId id="293" r:id="rId5"/>
    <p:sldId id="294" r:id="rId6"/>
    <p:sldId id="295" r:id="rId7"/>
    <p:sldId id="296" r:id="rId8"/>
    <p:sldId id="297" r:id="rId9"/>
    <p:sldId id="259" r:id="rId10"/>
    <p:sldId id="308" r:id="rId11"/>
    <p:sldId id="310" r:id="rId12"/>
    <p:sldId id="260" r:id="rId13"/>
    <p:sldId id="309" r:id="rId14"/>
    <p:sldId id="261" r:id="rId15"/>
    <p:sldId id="298" r:id="rId16"/>
    <p:sldId id="299" r:id="rId17"/>
    <p:sldId id="300" r:id="rId18"/>
    <p:sldId id="302" r:id="rId19"/>
    <p:sldId id="303" r:id="rId20"/>
    <p:sldId id="304" r:id="rId21"/>
    <p:sldId id="306" r:id="rId22"/>
    <p:sldId id="313" r:id="rId23"/>
    <p:sldId id="314" r:id="rId24"/>
    <p:sldId id="262" r:id="rId25"/>
    <p:sldId id="263" r:id="rId26"/>
    <p:sldId id="264" r:id="rId27"/>
    <p:sldId id="287" r:id="rId28"/>
    <p:sldId id="266" r:id="rId29"/>
    <p:sldId id="311" r:id="rId30"/>
    <p:sldId id="312" r:id="rId31"/>
    <p:sldId id="315" r:id="rId32"/>
    <p:sldId id="28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37" autoAdjust="0"/>
    <p:restoredTop sz="94660"/>
  </p:normalViewPr>
  <p:slideViewPr>
    <p:cSldViewPr>
      <p:cViewPr>
        <p:scale>
          <a:sx n="48" d="100"/>
          <a:sy n="48" d="100"/>
        </p:scale>
        <p:origin x="-2052" y="-5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8CD79-36F5-48FB-86B0-FCFCD95F40AD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5E4386-88D5-4A93-BB71-A60B6D4142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>
              <a:ea typeface="宋体" pitchFamily="2" charset="-122"/>
            </a:endParaRPr>
          </a:p>
        </p:txBody>
      </p:sp>
      <p:sp>
        <p:nvSpPr>
          <p:cNvPr id="59396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F328789-1FCE-4010-B5CA-73F2D7EDCD8E}" type="slidenum">
              <a:rPr lang="tr-TR" smtClean="0"/>
              <a:pPr/>
              <a:t>5</a:t>
            </a:fld>
            <a:endParaRPr lang="tr-T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>
              <a:ea typeface="宋体" pitchFamily="2" charset="-122"/>
            </a:endParaRPr>
          </a:p>
        </p:txBody>
      </p:sp>
      <p:sp>
        <p:nvSpPr>
          <p:cNvPr id="60420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1EAE0A-26C0-4A19-9251-DA7221AB07D1}" type="slidenum">
              <a:rPr lang="tr-TR" smtClean="0"/>
              <a:pPr/>
              <a:t>6</a:t>
            </a:fld>
            <a:endParaRPr lang="tr-T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>
              <a:ea typeface="宋体" pitchFamily="2" charset="-122"/>
            </a:endParaRPr>
          </a:p>
        </p:txBody>
      </p:sp>
      <p:sp>
        <p:nvSpPr>
          <p:cNvPr id="61444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DF0064-28C4-400E-8589-F9EF8F425A23}" type="slidenum">
              <a:rPr lang="tr-TR" smtClean="0"/>
              <a:pPr/>
              <a:t>7</a:t>
            </a:fld>
            <a:endParaRPr lang="tr-T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A12DBC-C818-4611-BD5F-41819CCDCEE4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A598B32-FD78-4E01-B59E-4128AE00D958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975120-A56A-4D13-A303-13A2AA09C580}" type="slidenum">
              <a:rPr lang="en-US" smtClean="0">
                <a:latin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endParaRPr lang="en-US" dirty="0" smtClean="0">
              <a:ea typeface="宋体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>
              <a:ea typeface="宋体" pitchFamily="2" charset="-122"/>
            </a:endParaRPr>
          </a:p>
        </p:txBody>
      </p:sp>
      <p:sp>
        <p:nvSpPr>
          <p:cNvPr id="93188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DE5B1C7-F621-4531-9684-3C7938BA18E1}" type="slidenum">
              <a:rPr lang="tr-TR" smtClean="0"/>
              <a:pPr/>
              <a:t>29</a:t>
            </a:fld>
            <a:endParaRPr lang="tr-T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ayt Görüntüsü Yer Tutucus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 Yer Tutucusu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tr-TR" smtClean="0">
              <a:ea typeface="宋体" pitchFamily="2" charset="-122"/>
            </a:endParaRPr>
          </a:p>
        </p:txBody>
      </p:sp>
      <p:sp>
        <p:nvSpPr>
          <p:cNvPr id="94212" name="Slayt Numarası Yer Tutucus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BA8658-BD9B-47A0-8717-F95EE89B5FCF}" type="slidenum">
              <a:rPr lang="tr-TR" smtClean="0"/>
              <a:pPr/>
              <a:t>30</a:t>
            </a:fld>
            <a:endParaRPr lang="tr-T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l.virginia.edu/OE/Beowulf.Readings/Prologue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US" sz="9600" b="1" dirty="0" smtClean="0"/>
              <a:t>Anglo-Saxon Period</a:t>
            </a:r>
          </a:p>
          <a:p>
            <a:r>
              <a:rPr lang="en-US" sz="9600" b="1" dirty="0" smtClean="0"/>
              <a:t>(450 – 1066)</a:t>
            </a:r>
          </a:p>
          <a:p>
            <a:endParaRPr lang="en-US" dirty="0" smtClean="0"/>
          </a:p>
          <a:p>
            <a:r>
              <a:rPr lang="en-US" sz="8000" b="1" dirty="0" smtClean="0"/>
              <a:t>Lecture 4</a:t>
            </a:r>
          </a:p>
          <a:p>
            <a:r>
              <a:rPr lang="en-US" sz="8000" b="1" dirty="0" smtClean="0"/>
              <a:t>MA English</a:t>
            </a:r>
          </a:p>
          <a:p>
            <a:r>
              <a:rPr lang="en-US" sz="8000" b="1" dirty="0" smtClean="0"/>
              <a:t>COMSATS Virtual Campus Islamabad</a:t>
            </a:r>
            <a:endParaRPr lang="en-US" sz="3600" b="1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smtClean="0"/>
              <a:t>HISTORY OF ENGLISH LITERATURE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/>
              <a:t>Overview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b="1" dirty="0" smtClean="0"/>
              <a:t>In this class we will discuss:</a:t>
            </a:r>
          </a:p>
          <a:p>
            <a:pPr lvl="2">
              <a:buFont typeface="Wingdings" pitchFamily="2" charset="2"/>
              <a:buChar char="Ø"/>
            </a:pPr>
            <a:r>
              <a:rPr lang="en-US" altLang="zh-CN" sz="2800" dirty="0" smtClean="0"/>
              <a:t>A brief history of early Britain</a:t>
            </a:r>
            <a:endParaRPr lang="en-US" sz="2800" dirty="0" smtClean="0"/>
          </a:p>
          <a:p>
            <a:pPr lvl="2">
              <a:buFont typeface="Wingdings" pitchFamily="2" charset="2"/>
              <a:buChar char="Ø"/>
            </a:pPr>
            <a:r>
              <a:rPr lang="en-US" sz="2800" dirty="0" smtClean="0"/>
              <a:t>What is Anglo-Saxon/Old English?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 smtClean="0"/>
              <a:t>Brief History of Anglo-Saxons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 smtClean="0"/>
              <a:t>Anglo-Saxon Poetry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 smtClean="0"/>
              <a:t>Anglo-Saxon Prose</a:t>
            </a:r>
          </a:p>
          <a:p>
            <a:pPr lvl="2">
              <a:buFont typeface="Wingdings" pitchFamily="2" charset="2"/>
              <a:buChar char="Ø"/>
            </a:pPr>
            <a:r>
              <a:rPr lang="en-US" sz="2800" dirty="0" smtClean="0"/>
              <a:t>Literary works during the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solidFill>
                  <a:srgbClr val="990000"/>
                </a:solidFill>
              </a:rPr>
              <a:t>A brief history of early Britain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algn="ctr">
              <a:buAutoNum type="alphaLcPeriod"/>
            </a:pPr>
            <a:r>
              <a:rPr kumimoji="1" lang="en-US" altLang="zh-CN" sz="3200" b="1" dirty="0" smtClean="0"/>
              <a:t>The Earliest Settlers</a:t>
            </a:r>
          </a:p>
          <a:p>
            <a:pPr algn="just"/>
            <a:r>
              <a:rPr lang="tr-TR" altLang="zh-CN" sz="2400" dirty="0" smtClean="0">
                <a:ea typeface="宋体" pitchFamily="2" charset="-122"/>
              </a:rPr>
              <a:t>In ancient times Britain was inhabited by Iberians of whom little is known.</a:t>
            </a:r>
          </a:p>
          <a:p>
            <a:pPr algn="just"/>
            <a:r>
              <a:rPr lang="en-US" altLang="zh-CN" sz="2400" dirty="0" smtClean="0">
                <a:ea typeface="宋体" pitchFamily="2" charset="-122"/>
              </a:rPr>
              <a:t>The beginning of settlement in Britain took place in about </a:t>
            </a:r>
            <a:r>
              <a:rPr lang="tr-TR" altLang="zh-CN" sz="2400" dirty="0" smtClean="0">
                <a:ea typeface="宋体" pitchFamily="2" charset="-122"/>
              </a:rPr>
              <a:t>20</a:t>
            </a:r>
            <a:r>
              <a:rPr lang="en-US" altLang="zh-CN" sz="2400" dirty="0" smtClean="0">
                <a:ea typeface="宋体" pitchFamily="2" charset="-122"/>
              </a:rPr>
              <a:t>00 </a:t>
            </a:r>
            <a:r>
              <a:rPr lang="tr-TR" altLang="zh-CN" sz="2400" dirty="0" smtClean="0">
                <a:ea typeface="宋体" pitchFamily="2" charset="-122"/>
              </a:rPr>
              <a:t>– 1200 </a:t>
            </a:r>
            <a:r>
              <a:rPr lang="en-US" altLang="zh-CN" sz="2400" dirty="0" smtClean="0">
                <a:ea typeface="宋体" pitchFamily="2" charset="-122"/>
              </a:rPr>
              <a:t>B. C. </a:t>
            </a:r>
            <a:endParaRPr lang="tr-TR" altLang="zh-CN" sz="2400" dirty="0" smtClean="0">
              <a:ea typeface="宋体" pitchFamily="2" charset="-122"/>
            </a:endParaRPr>
          </a:p>
          <a:p>
            <a:pPr algn="just"/>
            <a:r>
              <a:rPr lang="en-US" altLang="zh-CN" sz="2400" dirty="0" smtClean="0">
                <a:ea typeface="宋体" pitchFamily="2" charset="-122"/>
              </a:rPr>
              <a:t>The early settlers were certain Celtic-speaking tribes called Britons, from whom the island got its name--Britain ( the land of Britons ).</a:t>
            </a:r>
            <a:endParaRPr lang="tr-TR" altLang="zh-CN" sz="2400" dirty="0" smtClean="0">
              <a:ea typeface="宋体" pitchFamily="2" charset="-122"/>
            </a:endParaRPr>
          </a:p>
          <a:p>
            <a:pPr marL="457200" indent="-457200">
              <a:buNone/>
            </a:pPr>
            <a:endParaRPr kumimoji="1" lang="en-US" altLang="zh-CN" sz="2400" dirty="0" smtClean="0"/>
          </a:p>
          <a:p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31775"/>
            <a:ext cx="7358063" cy="965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 smtClean="0">
                <a:ea typeface="宋体" pitchFamily="2" charset="-122"/>
                <a:cs typeface="+mj-cs"/>
              </a:rPr>
              <a:t>Pre-Historical/Pre-Roman</a:t>
            </a:r>
          </a:p>
        </p:txBody>
      </p:sp>
      <p:sp>
        <p:nvSpPr>
          <p:cNvPr id="14341" name="Rectangle 2"/>
          <p:cNvSpPr txBox="1">
            <a:spLocks noChangeArrowheads="1"/>
          </p:cNvSpPr>
          <p:nvPr/>
        </p:nvSpPr>
        <p:spPr bwMode="auto">
          <a:xfrm>
            <a:off x="588963" y="1828801"/>
            <a:ext cx="7358062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27063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Blip>
                <a:blip r:embed="rId2"/>
              </a:buBlip>
            </a:pPr>
            <a:endParaRPr lang="en-US" sz="2600" dirty="0" smtClean="0">
              <a:latin typeface="Gill Sans MT" pitchFamily="34" charset="0"/>
              <a:ea typeface="华文新魏"/>
              <a:cs typeface="华文新魏"/>
            </a:endParaRPr>
          </a:p>
          <a:p>
            <a:pPr marL="627063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Blip>
                <a:blip r:embed="rId2"/>
              </a:buBlip>
            </a:pPr>
            <a:endParaRPr lang="en-US" sz="2600" dirty="0" smtClean="0">
              <a:latin typeface="Gill Sans MT" pitchFamily="34" charset="0"/>
              <a:ea typeface="华文新魏"/>
              <a:cs typeface="华文新魏"/>
            </a:endParaRPr>
          </a:p>
          <a:p>
            <a:pPr marL="627063" indent="-27305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Blip>
                <a:blip r:embed="rId2"/>
              </a:buBlip>
            </a:pPr>
            <a:r>
              <a:rPr lang="en-US" sz="2600" dirty="0" smtClean="0">
                <a:latin typeface="Gill Sans MT" pitchFamily="34" charset="0"/>
                <a:ea typeface="华文新魏"/>
                <a:cs typeface="华文新魏"/>
              </a:rPr>
              <a:t>The </a:t>
            </a:r>
            <a:r>
              <a:rPr lang="en-US" sz="2600" dirty="0">
                <a:latin typeface="Gill Sans MT" pitchFamily="34" charset="0"/>
                <a:ea typeface="华文新魏"/>
                <a:cs typeface="华文新魏"/>
              </a:rPr>
              <a:t>Celts were Pagans and their religion was known as “animism” a Latin word for “spirit.”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714375" y="2000250"/>
            <a:ext cx="7743825" cy="4572000"/>
          </a:xfrm>
        </p:spPr>
        <p:txBody>
          <a:bodyPr/>
          <a:lstStyle/>
          <a:p>
            <a:pPr algn="just" eaLnBrk="1" hangingPunct="1"/>
            <a:endParaRPr lang="en-US" altLang="zh-CN" dirty="0" smtClean="0">
              <a:ea typeface="宋体" pitchFamily="2" charset="-122"/>
            </a:endParaRPr>
          </a:p>
          <a:p>
            <a:pPr algn="just" eaLnBrk="1" hangingPunct="1"/>
            <a:r>
              <a:rPr lang="en-US" altLang="zh-CN" dirty="0" smtClean="0">
                <a:ea typeface="宋体" pitchFamily="2" charset="-122"/>
              </a:rPr>
              <a:t>The Britons were primitive</a:t>
            </a:r>
            <a:r>
              <a:rPr lang="tr-TR" altLang="zh-CN" dirty="0" smtClean="0">
                <a:ea typeface="宋体" pitchFamily="2" charset="-122"/>
              </a:rPr>
              <a:t>,</a:t>
            </a:r>
            <a:r>
              <a:rPr lang="en-US" altLang="zh-CN" dirty="0" smtClean="0">
                <a:ea typeface="宋体" pitchFamily="2" charset="-122"/>
              </a:rPr>
              <a:t> bronze-age people.</a:t>
            </a:r>
            <a:endParaRPr lang="tr-TR" altLang="zh-CN" dirty="0" smtClean="0">
              <a:ea typeface="宋体" pitchFamily="2" charset="-122"/>
            </a:endParaRPr>
          </a:p>
          <a:p>
            <a:pPr algn="just" eaLnBrk="1" hangingPunct="1"/>
            <a:r>
              <a:rPr lang="tr-TR" altLang="zh-CN" dirty="0" smtClean="0">
                <a:ea typeface="宋体" pitchFamily="2" charset="-122"/>
              </a:rPr>
              <a:t>They lived in round, wooden huts </a:t>
            </a:r>
            <a:r>
              <a:rPr lang="en-US" altLang="zh-CN" dirty="0" smtClean="0">
                <a:ea typeface="宋体" pitchFamily="2" charset="-122"/>
              </a:rPr>
              <a:t>and </a:t>
            </a:r>
            <a:r>
              <a:rPr lang="tr-TR" altLang="zh-CN" dirty="0" smtClean="0">
                <a:ea typeface="宋体" pitchFamily="2" charset="-122"/>
              </a:rPr>
              <a:t>were mainly farmers</a:t>
            </a:r>
          </a:p>
          <a:p>
            <a:pPr algn="just" eaLnBrk="1" hangingPunct="1"/>
            <a:r>
              <a:rPr lang="tr-TR" altLang="zh-CN" dirty="0" smtClean="0">
                <a:ea typeface="宋体" pitchFamily="2" charset="-122"/>
              </a:rPr>
              <a:t>They lived as tribes with a king or queen as </a:t>
            </a:r>
            <a:r>
              <a:rPr lang="en-US" altLang="zh-CN" dirty="0" smtClean="0">
                <a:ea typeface="宋体" pitchFamily="2" charset="-122"/>
              </a:rPr>
              <a:t>their</a:t>
            </a:r>
            <a:r>
              <a:rPr lang="tr-TR" altLang="zh-CN" dirty="0" smtClean="0">
                <a:ea typeface="宋体" pitchFamily="2" charset="-122"/>
              </a:rPr>
              <a:t> leader.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600" b="1" dirty="0" smtClean="0">
                <a:solidFill>
                  <a:schemeClr val="tx1"/>
                </a:solidFill>
                <a:cs typeface="+mj-cs"/>
              </a:rPr>
              <a:t>A brief history of early Britain</a:t>
            </a:r>
            <a:r>
              <a:rPr lang="en-US" altLang="zh-CN" sz="3600" dirty="0" smtClean="0">
                <a:cs typeface="+mj-cs"/>
              </a:rPr>
              <a:t>	</a:t>
            </a:r>
            <a:endParaRPr lang="en-US" altLang="zh-CN" sz="4800" dirty="0" smtClean="0">
              <a:cs typeface="+mj-cs"/>
            </a:endParaRP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143000" y="1219200"/>
            <a:ext cx="6934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en-US" altLang="zh-CN" sz="3200" b="1" dirty="0" smtClean="0"/>
              <a:t>The </a:t>
            </a:r>
            <a:r>
              <a:rPr kumimoji="1" lang="en-US" altLang="zh-CN" sz="3200" b="1" dirty="0"/>
              <a:t>Earliest Settlers</a:t>
            </a:r>
            <a:endParaRPr kumimoji="1" lang="en-US" altLang="zh-CN" sz="2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557338"/>
            <a:ext cx="8137525" cy="4462462"/>
          </a:xfrm>
        </p:spPr>
        <p:txBody>
          <a:bodyPr>
            <a:normAutofit/>
          </a:bodyPr>
          <a:lstStyle/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400" b="1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Conques</a:t>
            </a:r>
            <a:r>
              <a:rPr lang="en-US" altLang="zh-CN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t: Oxford dictionary Definition</a:t>
            </a:r>
          </a:p>
          <a:p>
            <a:pPr marL="914400" lvl="2" indent="-256032" algn="just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zh-CN" sz="1800" b="1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Act of taking control of a country or city by force</a:t>
            </a:r>
          </a:p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In 55 B. C. Britain was invaded by the Roman general Julius Caesar. </a:t>
            </a:r>
            <a:endParaRPr lang="tr-TR" altLang="zh-CN" sz="24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The Britons fought bitterly against the Roman conquerors (for about 100 years) and were not completely subjugated to the Roman Empire until 78 A. D.</a:t>
            </a:r>
            <a:endParaRPr lang="tr-TR" altLang="zh-CN" sz="24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4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With the Roman Conquest, the Roman mode of life and civilization came across to Britain also. </a:t>
            </a:r>
            <a:endParaRPr lang="tr-TR" altLang="zh-CN" sz="24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8229600" cy="914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chemeClr val="tx1"/>
                </a:solidFill>
                <a:cs typeface="+mj-cs"/>
              </a:rPr>
              <a:t> The Roman Conquest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557338"/>
            <a:ext cx="8137525" cy="4462462"/>
          </a:xfrm>
        </p:spPr>
        <p:txBody>
          <a:bodyPr>
            <a:normAutofit/>
          </a:bodyPr>
          <a:lstStyle/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tr-TR" altLang="zh-CN" sz="20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The Romans introduced their civilization and language and build towns, roads, baths and temples.</a:t>
            </a:r>
          </a:p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tr-TR" altLang="zh-CN" sz="20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For over a century they tried to conquer Caledonia, Scotland, but did not succeed. In the end King Hadrian ordered building of a wall across the north of England.</a:t>
            </a:r>
          </a:p>
          <a:p>
            <a:pPr marL="365760" indent="-256032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The Roman Conquest ended in 410 A. D.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8229600" cy="9144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3200" b="1" dirty="0" smtClean="0">
                <a:solidFill>
                  <a:schemeClr val="tx1"/>
                </a:solidFill>
                <a:cs typeface="+mj-cs"/>
              </a:rPr>
              <a:t> The Roman Conquest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idx="1"/>
          </p:nvPr>
        </p:nvSpPr>
        <p:spPr>
          <a:xfrm>
            <a:off x="500063" y="1700213"/>
            <a:ext cx="8010525" cy="4408487"/>
          </a:xfrm>
        </p:spPr>
        <p:txBody>
          <a:bodyPr>
            <a:normAutofit/>
          </a:bodyPr>
          <a:lstStyle/>
          <a:p>
            <a:pPr marL="811213" indent="-457200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华文新魏"/>
                <a:cs typeface="+mn-cs"/>
              </a:rPr>
              <a:t>Established camps that eventually became towns.</a:t>
            </a:r>
          </a:p>
          <a:p>
            <a:pPr marL="811213" indent="-457200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华文新魏"/>
                <a:cs typeface="+mn-cs"/>
              </a:rPr>
              <a:t>Maintained relative peace. </a:t>
            </a:r>
          </a:p>
          <a:p>
            <a:pPr marL="811213" indent="-457200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华文新魏"/>
                <a:cs typeface="+mn-cs"/>
              </a:rPr>
              <a:t>Latin heavily influenced the English language.</a:t>
            </a:r>
          </a:p>
          <a:p>
            <a:pPr marL="811213" indent="-457200" eaLnBrk="1" fontAlgn="auto" hangingPunct="1">
              <a:lnSpc>
                <a:spcPct val="2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>
                <a:ea typeface="华文新魏"/>
                <a:cs typeface="+mn-cs"/>
              </a:rPr>
              <a:t>Christianity begins to replace Paganism, especially after St. Augustine converts King </a:t>
            </a:r>
            <a:r>
              <a:rPr lang="en-US" dirty="0" err="1" smtClean="0">
                <a:ea typeface="华文新魏"/>
                <a:cs typeface="+mn-cs"/>
              </a:rPr>
              <a:t>Aethelbert</a:t>
            </a:r>
            <a:r>
              <a:rPr lang="en-US" dirty="0" smtClean="0">
                <a:ea typeface="华文新魏"/>
                <a:cs typeface="+mn-cs"/>
              </a:rPr>
              <a:t> in 597.</a:t>
            </a:r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400" dirty="0" smtClean="0">
                <a:ea typeface="宋体" pitchFamily="2" charset="-122"/>
                <a:cs typeface="+mj-cs"/>
              </a:rPr>
              <a:t>The Most Important Results of the Roman Occupation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What is Anglo-Saxon or Old English?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earliest phase of English Literature</a:t>
            </a:r>
          </a:p>
          <a:p>
            <a:r>
              <a:rPr lang="en-US" sz="2000" dirty="0" smtClean="0"/>
              <a:t>Anglo and Saxons---two tribes occupied Britain</a:t>
            </a:r>
          </a:p>
          <a:p>
            <a:r>
              <a:rPr lang="en-US" sz="2000" dirty="0" smtClean="0"/>
              <a:t>English----Common tongue of these tribes</a:t>
            </a:r>
          </a:p>
          <a:p>
            <a:r>
              <a:rPr lang="en-US" sz="2000" dirty="0" smtClean="0"/>
              <a:t>Before the occupied Britain, they lived along the coasts of Sweden and Denmark</a:t>
            </a:r>
          </a:p>
          <a:p>
            <a:r>
              <a:rPr lang="en-US" sz="2000" dirty="0" smtClean="0"/>
              <a:t>The land which they occupied was called Engle-land</a:t>
            </a:r>
          </a:p>
          <a:p>
            <a:r>
              <a:rPr lang="en-US" sz="2000" dirty="0" smtClean="0"/>
              <a:t>These tribes-----fearless, adventurous and brave</a:t>
            </a:r>
          </a:p>
          <a:p>
            <a:r>
              <a:rPr lang="en-US" sz="2000" dirty="0" smtClean="0"/>
              <a:t>They sang at the feasts about battles, gods and their heroes </a:t>
            </a:r>
          </a:p>
          <a:p>
            <a:r>
              <a:rPr lang="en-US" sz="2000" dirty="0" smtClean="0"/>
              <a:t>Some of their chiefs were also bards</a:t>
            </a:r>
          </a:p>
          <a:p>
            <a:r>
              <a:rPr lang="en-US" sz="2000" dirty="0" smtClean="0"/>
              <a:t>Through their songs of religion------English poetry began in the ancient Engle-Land.</a:t>
            </a:r>
          </a:p>
          <a:p>
            <a:r>
              <a:rPr lang="en-US" sz="2000" dirty="0" smtClean="0"/>
              <a:t>Britain was still a Roman province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Anglo - Saxons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First landed in England in the middle of 5</a:t>
            </a:r>
            <a:r>
              <a:rPr lang="en-US" baseline="30000" dirty="0" smtClean="0"/>
              <a:t>th</a:t>
            </a:r>
            <a:r>
              <a:rPr lang="en-US" dirty="0" smtClean="0"/>
              <a:t> century and by 670 A.D. they occupied almost whole country</a:t>
            </a:r>
          </a:p>
          <a:p>
            <a:r>
              <a:rPr lang="en-US" dirty="0" smtClean="0"/>
              <a:t>The came as conquerors</a:t>
            </a:r>
          </a:p>
          <a:p>
            <a:r>
              <a:rPr lang="en-US" dirty="0" smtClean="0"/>
              <a:t>They made England their permanent home</a:t>
            </a:r>
          </a:p>
          <a:p>
            <a:r>
              <a:rPr lang="en-US" dirty="0" smtClean="0"/>
              <a:t>The became ancestors of the English race</a:t>
            </a:r>
          </a:p>
          <a:p>
            <a:r>
              <a:rPr lang="en-US" dirty="0" smtClean="0"/>
              <a:t>They ruled till 1066</a:t>
            </a:r>
          </a:p>
          <a:p>
            <a:r>
              <a:rPr lang="en-US" dirty="0" smtClean="0"/>
              <a:t>Harold, the last Saxon king was defeated in the battle of Hasting by William the Conqueror of Normandy, France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Background of Anglo – Saxon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Branch if Indo-European family of languages</a:t>
            </a:r>
          </a:p>
          <a:p>
            <a:r>
              <a:rPr lang="en-US" sz="3200" dirty="0" smtClean="0"/>
              <a:t>It has same root words for:</a:t>
            </a:r>
          </a:p>
          <a:p>
            <a:pPr lvl="1"/>
            <a:r>
              <a:rPr lang="en-US" sz="3200" dirty="0" smtClean="0"/>
              <a:t>Father and mother</a:t>
            </a:r>
          </a:p>
          <a:p>
            <a:pPr lvl="1"/>
            <a:r>
              <a:rPr lang="en-US" sz="3200" dirty="0" smtClean="0"/>
              <a:t>God and man</a:t>
            </a:r>
          </a:p>
          <a:p>
            <a:pPr lvl="1"/>
            <a:r>
              <a:rPr lang="en-US" sz="3200" dirty="0" smtClean="0"/>
              <a:t>Common needs and common relations of life</a:t>
            </a:r>
          </a:p>
          <a:p>
            <a:pPr lvl="1">
              <a:buNone/>
            </a:pPr>
            <a:endParaRPr lang="en-US" sz="3200" dirty="0" smtClean="0"/>
          </a:p>
          <a:p>
            <a:pPr lvl="1">
              <a:buNone/>
            </a:pPr>
            <a:r>
              <a:rPr lang="en-US" sz="3200" b="1" dirty="0" smtClean="0"/>
              <a:t>As we find in Sanskrit, Iranian, Greek and Latin</a:t>
            </a:r>
            <a:endParaRPr lang="en-US" sz="3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What is Anglo-Saxon or Old Literature?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Mush of the Anglo-Saxon poetry is lost</a:t>
            </a:r>
          </a:p>
          <a:p>
            <a:r>
              <a:rPr lang="en-US" sz="2400" dirty="0" smtClean="0"/>
              <a:t>Only some fragments are left</a:t>
            </a:r>
          </a:p>
          <a:p>
            <a:r>
              <a:rPr lang="en-US" sz="2400" dirty="0" smtClean="0"/>
              <a:t>Poems: </a:t>
            </a:r>
          </a:p>
          <a:p>
            <a:pPr lvl="1"/>
            <a:r>
              <a:rPr lang="en-US" sz="2000" dirty="0" err="1" smtClean="0"/>
              <a:t>Widsith</a:t>
            </a:r>
            <a:r>
              <a:rPr lang="en-US" sz="2000" dirty="0" smtClean="0"/>
              <a:t> describes continental courts visited in imagination by a far wandering poet</a:t>
            </a:r>
          </a:p>
          <a:p>
            <a:pPr lvl="1"/>
            <a:r>
              <a:rPr lang="en-US" sz="2000" dirty="0" smtClean="0"/>
              <a:t>The Flight at </a:t>
            </a:r>
            <a:r>
              <a:rPr lang="en-US" sz="2000" dirty="0" err="1" smtClean="0"/>
              <a:t>Fibbesburg</a:t>
            </a:r>
            <a:r>
              <a:rPr lang="en-US" sz="2000" dirty="0" smtClean="0"/>
              <a:t> deals with the  same favorite these of battle against fearful odds</a:t>
            </a:r>
          </a:p>
          <a:p>
            <a:pPr lvl="1"/>
            <a:r>
              <a:rPr lang="en-US" sz="2000" dirty="0" smtClean="0"/>
              <a:t>Complaint of </a:t>
            </a:r>
            <a:r>
              <a:rPr lang="en-US" sz="2000" dirty="0" err="1" smtClean="0"/>
              <a:t>Deor</a:t>
            </a:r>
            <a:r>
              <a:rPr lang="en-US" sz="2000" dirty="0" smtClean="0"/>
              <a:t> describes the disappointments of a lover</a:t>
            </a:r>
          </a:p>
          <a:p>
            <a:pPr lvl="1"/>
            <a:r>
              <a:rPr lang="en-US" sz="2000" dirty="0" smtClean="0"/>
              <a:t>Beowulf----the most important poem of this period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Themes in Anglo – Saxon Poetry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Five great principles</a:t>
            </a:r>
            <a:r>
              <a:rPr lang="en-US" dirty="0" smtClean="0"/>
              <a:t>: 	</a:t>
            </a:r>
          </a:p>
          <a:p>
            <a:pPr lvl="2"/>
            <a:r>
              <a:rPr lang="en-US" sz="2400" dirty="0" smtClean="0"/>
              <a:t>Love of personal freedom</a:t>
            </a:r>
          </a:p>
          <a:p>
            <a:pPr lvl="2"/>
            <a:r>
              <a:rPr lang="en-US" sz="2400" dirty="0" smtClean="0"/>
              <a:t>Responsiveness to nature</a:t>
            </a:r>
          </a:p>
          <a:p>
            <a:pPr lvl="2"/>
            <a:r>
              <a:rPr lang="en-US" sz="2400" dirty="0" smtClean="0"/>
              <a:t>Religion</a:t>
            </a:r>
          </a:p>
          <a:p>
            <a:pPr lvl="2"/>
            <a:r>
              <a:rPr lang="en-US" sz="2400" dirty="0" smtClean="0"/>
              <a:t>Love for womanhood</a:t>
            </a:r>
          </a:p>
          <a:p>
            <a:pPr lvl="2"/>
            <a:r>
              <a:rPr lang="en-US" sz="2400" dirty="0" smtClean="0"/>
              <a:t>Struggle for glory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sz="3200" b="1" i="1" dirty="0" smtClean="0"/>
              <a:t>All these principles are reflected in their literature.</a:t>
            </a:r>
            <a:r>
              <a:rPr lang="en-US" dirty="0" smtClean="0"/>
              <a:t>	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Beowulf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Greatest Germanic epic in the world of Literature</a:t>
            </a:r>
          </a:p>
          <a:p>
            <a:r>
              <a:rPr lang="en-US" sz="3200" dirty="0" smtClean="0"/>
              <a:t>Tale of adventures of Beowulf-----the hero</a:t>
            </a:r>
          </a:p>
          <a:p>
            <a:pPr lvl="1"/>
            <a:r>
              <a:rPr lang="en-US" sz="2800" dirty="0" smtClean="0"/>
              <a:t>A champion and slayer of monsters</a:t>
            </a:r>
          </a:p>
          <a:p>
            <a:pPr lvl="1"/>
            <a:r>
              <a:rPr lang="en-US" sz="2800" dirty="0" smtClean="0"/>
              <a:t>Full of all sorts of references and allusions to great events</a:t>
            </a:r>
          </a:p>
          <a:p>
            <a:pPr lvl="1"/>
            <a:r>
              <a:rPr lang="en-US" sz="2800" dirty="0" smtClean="0"/>
              <a:t>To the fortunes of kings and nations</a:t>
            </a:r>
          </a:p>
          <a:p>
            <a:pPr lvl="1"/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Old English Poetry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pPr eaLnBrk="1" hangingPunct="1"/>
            <a:r>
              <a:rPr lang="en-US" altLang="zh-CN" sz="2800" smtClean="0">
                <a:ea typeface="宋体" pitchFamily="2" charset="-122"/>
              </a:rPr>
              <a:t>Few books were written; most of those were written in Latin, for religious purposes.  </a:t>
            </a:r>
            <a:r>
              <a:rPr lang="en-US" altLang="zh-CN" sz="2800" u="sng" smtClean="0">
                <a:ea typeface="宋体" pitchFamily="2" charset="-122"/>
              </a:rPr>
              <a:t>What are the earliest works written in Old English? Four books of Old English poetry exist today.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zh-CN" sz="2400" u="sng" smtClean="0">
                <a:ea typeface="宋体" pitchFamily="2" charset="-122"/>
              </a:rPr>
              <a:t>Stories from the Old Testament </a:t>
            </a:r>
            <a:r>
              <a:rPr lang="en-US" altLang="zh-CN" sz="2400" smtClean="0">
                <a:ea typeface="宋体" pitchFamily="2" charset="-122"/>
              </a:rPr>
              <a:t>turned into Old English poetry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zh-CN" sz="2400" u="sng" smtClean="0">
                <a:ea typeface="宋体" pitchFamily="2" charset="-122"/>
              </a:rPr>
              <a:t>Christian poems </a:t>
            </a:r>
            <a:r>
              <a:rPr lang="en-US" altLang="zh-CN" sz="2400" smtClean="0">
                <a:ea typeface="宋体" pitchFamily="2" charset="-122"/>
              </a:rPr>
              <a:t>based on themes from the New Testament or lives of saints.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zh-CN" sz="2400" smtClean="0">
                <a:ea typeface="宋体" pitchFamily="2" charset="-122"/>
              </a:rPr>
              <a:t>An </a:t>
            </a:r>
            <a:r>
              <a:rPr lang="en-US" altLang="zh-CN" sz="2400" u="sng" smtClean="0">
                <a:ea typeface="宋体" pitchFamily="2" charset="-122"/>
              </a:rPr>
              <a:t>anthology of different short poems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altLang="zh-CN" sz="2400" u="sng" smtClean="0">
                <a:ea typeface="宋体" pitchFamily="2" charset="-122"/>
              </a:rPr>
              <a:t>The fourth contains </a:t>
            </a:r>
            <a:r>
              <a:rPr lang="en-US" altLang="zh-CN" sz="2400" i="1" u="sng" smtClean="0">
                <a:ea typeface="宋体" pitchFamily="2" charset="-122"/>
              </a:rPr>
              <a:t>Beowulf</a:t>
            </a:r>
            <a:r>
              <a:rPr lang="en-US" altLang="zh-CN" sz="2400" smtClean="0">
                <a:ea typeface="宋体" pitchFamily="2" charset="-122"/>
              </a:rPr>
              <a:t>. Badly burned in 1731; today it is carefully preserved in the British Museum, in London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Beowulf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819400"/>
            <a:ext cx="1828800" cy="3306763"/>
          </a:xfrm>
        </p:spPr>
        <p:txBody>
          <a:bodyPr/>
          <a:lstStyle/>
          <a:p>
            <a:pPr eaLnBrk="1" hangingPunct="1"/>
            <a:r>
              <a:rPr lang="en-US" sz="1800" smtClean="0"/>
              <a:t>First page of the Beowulf manuscript</a:t>
            </a:r>
          </a:p>
        </p:txBody>
      </p:sp>
      <p:pic>
        <p:nvPicPr>
          <p:cNvPr id="11268" name="Picture 5" descr="An actual photograph of an original page from the Beolwulf manuscrip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524000"/>
            <a:ext cx="326707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Rectangle 6"/>
          <p:cNvSpPr>
            <a:spLocks noChangeArrowheads="1"/>
          </p:cNvSpPr>
          <p:nvPr/>
        </p:nvSpPr>
        <p:spPr bwMode="auto">
          <a:xfrm>
            <a:off x="6477000" y="4800600"/>
            <a:ext cx="2667000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spcAft>
                <a:spcPct val="10000"/>
              </a:spcAft>
              <a:buFontTx/>
              <a:buChar char="•"/>
            </a:pPr>
            <a:r>
              <a:rPr lang="en-US" sz="1400"/>
              <a:t>How Old English sounds:</a:t>
            </a:r>
          </a:p>
          <a:p>
            <a:pPr marL="342900" indent="-342900">
              <a:spcBef>
                <a:spcPct val="20000"/>
              </a:spcBef>
              <a:spcAft>
                <a:spcPct val="10000"/>
              </a:spcAft>
              <a:buFontTx/>
              <a:buChar char="•"/>
            </a:pPr>
            <a:endParaRPr lang="en-US" sz="1400"/>
          </a:p>
          <a:p>
            <a:pPr marL="342900" indent="-342900">
              <a:spcBef>
                <a:spcPct val="20000"/>
              </a:spcBef>
              <a:spcAft>
                <a:spcPct val="10000"/>
              </a:spcAft>
              <a:buFontTx/>
              <a:buChar char="•"/>
            </a:pPr>
            <a:r>
              <a:rPr lang="en-US" sz="1400">
                <a:hlinkClick r:id="rId3"/>
              </a:rPr>
              <a:t>http://www.engl.virginia.edu/OE/Beowulf.Readings/Prologue.html  </a:t>
            </a:r>
            <a:endParaRPr lang="en-US" sz="1400"/>
          </a:p>
        </p:txBody>
      </p:sp>
      <p:sp>
        <p:nvSpPr>
          <p:cNvPr id="11270" name="Line 8"/>
          <p:cNvSpPr>
            <a:spLocks noChangeShapeType="1"/>
          </p:cNvSpPr>
          <p:nvPr/>
        </p:nvSpPr>
        <p:spPr bwMode="auto">
          <a:xfrm>
            <a:off x="1219200" y="3810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Old English Poetry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5410200"/>
          </a:xfrm>
        </p:spPr>
        <p:txBody>
          <a:bodyPr/>
          <a:lstStyle/>
          <a:p>
            <a:pPr eaLnBrk="1" hangingPunct="1"/>
            <a:r>
              <a:rPr lang="en-US" altLang="zh-CN" sz="2800" dirty="0" smtClean="0">
                <a:ea typeface="宋体" pitchFamily="2" charset="-122"/>
              </a:rPr>
              <a:t>Our ignorance about</a:t>
            </a:r>
            <a:r>
              <a:rPr lang="en-US" altLang="zh-CN" sz="2800" i="1" dirty="0" smtClean="0">
                <a:ea typeface="宋体" pitchFamily="2" charset="-122"/>
              </a:rPr>
              <a:t> Beowulf</a:t>
            </a:r>
            <a:r>
              <a:rPr lang="en-US" altLang="zh-CN" sz="2800" dirty="0" smtClean="0">
                <a:ea typeface="宋体" pitchFamily="2" charset="-122"/>
              </a:rPr>
              <a:t>. </a:t>
            </a:r>
          </a:p>
          <a:p>
            <a:pPr lvl="1" eaLnBrk="1" hangingPunct="1"/>
            <a:r>
              <a:rPr lang="en-US" altLang="zh-CN" sz="2400" dirty="0" smtClean="0">
                <a:ea typeface="宋体" pitchFamily="2" charset="-122"/>
              </a:rPr>
              <a:t>Was it a traditional heroic story, written down by a monk and then recopied by other monks who added a thin veneer of Christian moralizing to a basically pagan tale? </a:t>
            </a:r>
          </a:p>
          <a:p>
            <a:pPr lvl="1" eaLnBrk="1" hangingPunct="1"/>
            <a:r>
              <a:rPr lang="en-US" altLang="zh-CN" sz="2400" dirty="0" smtClean="0">
                <a:ea typeface="宋体" pitchFamily="2" charset="-122"/>
              </a:rPr>
              <a:t>Was it written by a scholar trying to create something like the great Latin epic, the</a:t>
            </a:r>
            <a:r>
              <a:rPr lang="en-US" altLang="zh-CN" sz="2400" i="1" dirty="0" smtClean="0">
                <a:ea typeface="宋体" pitchFamily="2" charset="-122"/>
              </a:rPr>
              <a:t> </a:t>
            </a:r>
            <a:r>
              <a:rPr lang="en-US" altLang="zh-CN" sz="2400" i="1" dirty="0" err="1" smtClean="0">
                <a:ea typeface="宋体" pitchFamily="2" charset="-122"/>
              </a:rPr>
              <a:t>Aeneid</a:t>
            </a:r>
            <a:r>
              <a:rPr lang="en-US" altLang="zh-CN" sz="2400" dirty="0" smtClean="0">
                <a:ea typeface="宋体" pitchFamily="2" charset="-122"/>
              </a:rPr>
              <a:t>? </a:t>
            </a:r>
            <a:endParaRPr lang="en-US" sz="2400" dirty="0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Introduction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81400" y="1600200"/>
            <a:ext cx="5105400" cy="4953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000" b="1" smtClean="0"/>
              <a:t>“The poem called </a:t>
            </a:r>
            <a:r>
              <a:rPr lang="en-US" sz="2000" b="1" i="1" smtClean="0"/>
              <a:t>Beowulf </a:t>
            </a:r>
            <a:r>
              <a:rPr lang="en-US" sz="2000" b="1" smtClean="0"/>
              <a:t>was composed sometime between the middle of the seventh and the end of the tenth century of the first millennium, in the language that is today called Anglo-Saxon or Old English. It is a heroic narrative, more than three thousand lines long, concerning the deeds of a Scandinavian prince, also called Beowulf, and it stands as one of the foundation works of poetry in English.”</a:t>
            </a:r>
          </a:p>
          <a:p>
            <a:pPr marL="0" indent="0" eaLnBrk="1" hangingPunct="1">
              <a:buFontTx/>
              <a:buNone/>
            </a:pPr>
            <a:r>
              <a:rPr lang="en-US" sz="2000" b="1" smtClean="0"/>
              <a:t>			- Seamus Heaney</a:t>
            </a:r>
          </a:p>
          <a:p>
            <a:pPr marL="0" indent="0" eaLnBrk="1" hangingPunct="1">
              <a:buFontTx/>
              <a:buNone/>
            </a:pPr>
            <a:r>
              <a:rPr lang="en-US" sz="2000" b="1" smtClean="0"/>
              <a:t>			  (translator, poet)</a:t>
            </a:r>
          </a:p>
          <a:p>
            <a:pPr marL="0" indent="0" eaLnBrk="1" hangingPunct="1">
              <a:buFontTx/>
              <a:buNone/>
            </a:pPr>
            <a:r>
              <a:rPr lang="en-US" sz="2000" b="1" smtClean="0"/>
              <a:t>	</a:t>
            </a:r>
          </a:p>
        </p:txBody>
      </p:sp>
      <p:pic>
        <p:nvPicPr>
          <p:cNvPr id="14340" name="Picture 5" descr="Viking Du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0"/>
            <a:ext cx="303212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eaLnBrk="1" hangingPunct="1"/>
            <a:r>
              <a:rPr lang="en-US" smtClean="0"/>
              <a:t>Background on </a:t>
            </a:r>
            <a:r>
              <a:rPr lang="en-US" i="1" smtClean="0"/>
              <a:t>Beowulf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marL="288925" indent="-288925" eaLnBrk="1" hangingPunct="1"/>
            <a:r>
              <a:rPr lang="en-US" sz="2800" b="1" smtClean="0"/>
              <a:t>3182 lines</a:t>
            </a:r>
          </a:p>
          <a:p>
            <a:pPr marL="288925" indent="-288925" eaLnBrk="1" hangingPunct="1"/>
            <a:r>
              <a:rPr lang="en-US" sz="2800" b="1" smtClean="0"/>
              <a:t>Chief literary monument of the Old English Period</a:t>
            </a:r>
          </a:p>
          <a:p>
            <a:pPr marL="288925" indent="-288925" eaLnBrk="1" hangingPunct="1"/>
            <a:r>
              <a:rPr lang="en-US" sz="2800" b="1" smtClean="0"/>
              <a:t>Author unknown - - likely composed in 8th century, by monk putting down oral tradition, with a mixture of Christian tenets (unique combo of Germanic pagan heroism + early Christian teaching/world-view)</a:t>
            </a:r>
          </a:p>
          <a:p>
            <a:pPr marL="854075" lvl="1" indent="-296863" eaLnBrk="1" hangingPunct="1"/>
            <a:r>
              <a:rPr lang="en-US" sz="2400" b="1" smtClean="0"/>
              <a:t>first printed in the 19th century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884238"/>
          </a:xfrm>
        </p:spPr>
        <p:txBody>
          <a:bodyPr/>
          <a:lstStyle/>
          <a:p>
            <a:pPr eaLnBrk="1" hangingPunct="1"/>
            <a:r>
              <a:rPr lang="en-US" smtClean="0"/>
              <a:t>Background on </a:t>
            </a:r>
            <a:r>
              <a:rPr lang="en-US" i="1" smtClean="0"/>
              <a:t>Beowulf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pPr marL="288925" indent="-288925" eaLnBrk="1" hangingPunct="1"/>
            <a:r>
              <a:rPr lang="en-US" b="1" smtClean="0"/>
              <a:t>Setting: not in England, but in earlier period in Scandinavia (though it has been transformed into a uniquely English text)</a:t>
            </a:r>
          </a:p>
          <a:p>
            <a:pPr marL="854075" lvl="1" indent="-296863" eaLnBrk="1" hangingPunct="1"/>
            <a:r>
              <a:rPr lang="en-US" b="1" smtClean="0"/>
              <a:t>in the heroic age of Germanic peoples (5th and 6th centuries)</a:t>
            </a:r>
          </a:p>
          <a:p>
            <a:pPr marL="854075" lvl="1" indent="-296863" eaLnBrk="1" hangingPunct="1"/>
            <a:r>
              <a:rPr lang="en-US" b="1" smtClean="0"/>
              <a:t>hence, celebrates a past centuries old, glorified by oral traditions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Beowulf and Poetic Beginnings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b="1" smtClean="0"/>
              <a:t>Use of </a:t>
            </a:r>
            <a:r>
              <a:rPr lang="en-US" sz="2800" b="1" u="sng" smtClean="0"/>
              <a:t>Contrast</a:t>
            </a:r>
            <a:r>
              <a:rPr lang="en-US" sz="2800" b="1" smtClean="0"/>
              <a:t> (man-filled Heorot vs. lonely Grendel stalking among corpses)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b="1" smtClean="0"/>
              <a:t>Early use of </a:t>
            </a:r>
            <a:r>
              <a:rPr lang="en-US" sz="2800" b="1" u="sng" smtClean="0"/>
              <a:t>Symbolism</a:t>
            </a:r>
            <a:r>
              <a:rPr lang="en-US" sz="2800" b="1" smtClean="0"/>
              <a:t> (Beowulf hangs Grendel’s arm on wall: symbol of victory)</a:t>
            </a:r>
          </a:p>
          <a:p>
            <a:pPr marL="457200" indent="-457200" eaLnBrk="1" hangingPunct="1">
              <a:lnSpc>
                <a:spcPct val="90000"/>
              </a:lnSpc>
              <a:buFontTx/>
              <a:buAutoNum type="arabicPeriod"/>
            </a:pPr>
            <a:r>
              <a:rPr lang="en-US" sz="2800" b="1" u="sng" smtClean="0"/>
              <a:t>Hyperbole</a:t>
            </a:r>
            <a:r>
              <a:rPr lang="en-US" sz="2800" b="1" smtClean="0"/>
              <a:t> (struggle so fierce even the mighty Heorot is threatened)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9906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GB" altLang="zh-CN" dirty="0"/>
              <a:t>Alliteration </a:t>
            </a:r>
            <a:r>
              <a:rPr lang="en-GB" altLang="zh-CN" dirty="0" smtClean="0"/>
              <a:t>and Beowulf                           </a:t>
            </a:r>
            <a:endParaRPr lang="en-US" altLang="zh-CN" sz="1800" i="0" dirty="0">
              <a:latin typeface="Comic Sans MS" pitchFamily="66" charset="0"/>
            </a:endParaRP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510088"/>
          </a:xfrm>
        </p:spPr>
        <p:txBody>
          <a:bodyPr/>
          <a:lstStyle/>
          <a:p>
            <a:r>
              <a:rPr lang="en-GB" altLang="zh-CN" sz="2800"/>
              <a:t>The most striking feature in </a:t>
            </a:r>
            <a:r>
              <a:rPr lang="en-GB" altLang="zh-CN" sz="2800" i="1"/>
              <a:t>Beowulf</a:t>
            </a:r>
            <a:r>
              <a:rPr lang="en-GB" altLang="zh-CN" sz="2800"/>
              <a:t> is the use of </a:t>
            </a:r>
            <a:r>
              <a:rPr lang="en-GB" altLang="zh-CN" sz="2800" b="1"/>
              <a:t>alliteration</a:t>
            </a:r>
            <a:r>
              <a:rPr lang="en-GB" altLang="zh-CN" sz="2800"/>
              <a:t>.</a:t>
            </a:r>
          </a:p>
          <a:p>
            <a:r>
              <a:rPr lang="en-GB" altLang="zh-CN" sz="2800"/>
              <a:t>In alliterative verse, certain accented words in a line begin with the same consonant sound.</a:t>
            </a:r>
          </a:p>
          <a:p>
            <a:r>
              <a:rPr lang="en-GB" altLang="zh-CN" sz="2800"/>
              <a:t> examples:</a:t>
            </a:r>
          </a:p>
          <a:p>
            <a:pPr>
              <a:buFontTx/>
              <a:buNone/>
            </a:pPr>
            <a:r>
              <a:rPr lang="en-GB" altLang="zh-CN" sz="2800"/>
              <a:t>   Of men he was the mildest and most beloved,</a:t>
            </a:r>
          </a:p>
          <a:p>
            <a:pPr>
              <a:buFontTx/>
              <a:buNone/>
            </a:pPr>
            <a:r>
              <a:rPr lang="en-GB" altLang="zh-CN" sz="2800"/>
              <a:t>   To his kin the kindest , keenest to praise.</a:t>
            </a:r>
          </a:p>
          <a:p>
            <a:pPr>
              <a:buFontTx/>
              <a:buNone/>
            </a:pPr>
            <a:r>
              <a:rPr lang="en-GB" altLang="zh-CN" sz="2800"/>
              <a:t>                                         </a:t>
            </a:r>
            <a:r>
              <a:rPr lang="en-GB" altLang="zh-CN" sz="2000"/>
              <a:t>(In modern translation)</a:t>
            </a:r>
            <a:endParaRPr lang="en-US" altLang="zh-CN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smtClean="0"/>
              <a:t>Metaphor and Beowulf                                 </a:t>
            </a:r>
            <a:endParaRPr lang="en-US" altLang="zh-CN" sz="1800" i="0" dirty="0">
              <a:latin typeface="Comic Sans MS" pitchFamily="66" charset="0"/>
            </a:endParaRP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zh-CN"/>
              <a:t>Ring-giver is used for King</a:t>
            </a:r>
          </a:p>
          <a:p>
            <a:r>
              <a:rPr lang="en-GB" altLang="zh-CN"/>
              <a:t>Hearth-companions for his attendant warriors</a:t>
            </a:r>
          </a:p>
          <a:p>
            <a:r>
              <a:rPr lang="en-GB" altLang="zh-CN"/>
              <a:t>Swan</a:t>
            </a:r>
            <a:r>
              <a:rPr lang="en-GB" altLang="zh-CN">
                <a:latin typeface="Times New Roman"/>
              </a:rPr>
              <a:t>’</a:t>
            </a:r>
            <a:r>
              <a:rPr lang="en-GB" altLang="zh-CN"/>
              <a:t>s bath / whale</a:t>
            </a:r>
            <a:r>
              <a:rPr lang="en-GB" altLang="zh-CN">
                <a:latin typeface="Times New Roman"/>
              </a:rPr>
              <a:t>’</a:t>
            </a:r>
            <a:r>
              <a:rPr lang="en-GB" altLang="zh-CN"/>
              <a:t>s road for sea</a:t>
            </a:r>
          </a:p>
          <a:p>
            <a:r>
              <a:rPr lang="en-GB" altLang="zh-CN"/>
              <a:t>Sea-wood for ship </a:t>
            </a:r>
          </a:p>
          <a:p>
            <a:pPr>
              <a:buFontTx/>
              <a:buNone/>
            </a:pPr>
            <a:r>
              <a:rPr lang="en-GB" altLang="zh-CN" sz="2000"/>
              <a:t>    </a:t>
            </a:r>
          </a:p>
          <a:p>
            <a:pPr>
              <a:buFontTx/>
              <a:buNone/>
            </a:pPr>
            <a:r>
              <a:rPr lang="en-GB" altLang="zh-CN" sz="2000"/>
              <a:t>  </a:t>
            </a:r>
            <a:r>
              <a:rPr lang="en-GB" altLang="zh-CN" sz="2400"/>
              <a:t>Such metaphors occur in great numbers in this work.</a:t>
            </a:r>
            <a:r>
              <a:rPr lang="en-GB" altLang="zh-CN"/>
              <a:t>                    </a:t>
            </a:r>
            <a:endParaRPr lang="en-US" altLang="zh-CN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Anglo - Saxon period and Christianity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After the Anglo – Saxons embraced Christianity,  the poets took up religious themes as the subject matter of poetry</a:t>
            </a:r>
          </a:p>
          <a:p>
            <a:r>
              <a:rPr lang="en-US" sz="2800" dirty="0" smtClean="0"/>
              <a:t>Major portion of Anglo – Saxon poetry is religious</a:t>
            </a:r>
          </a:p>
          <a:p>
            <a:r>
              <a:rPr lang="en-US" sz="2800" dirty="0" smtClean="0"/>
              <a:t>Two important religious poets:</a:t>
            </a:r>
          </a:p>
          <a:p>
            <a:pPr>
              <a:buNone/>
            </a:pPr>
            <a:endParaRPr lang="en-US" sz="2800" dirty="0" smtClean="0"/>
          </a:p>
          <a:p>
            <a:pPr lvl="2"/>
            <a:r>
              <a:rPr lang="en-US" sz="2400" dirty="0" smtClean="0"/>
              <a:t>Caedmon</a:t>
            </a:r>
          </a:p>
          <a:p>
            <a:pPr lvl="2"/>
            <a:r>
              <a:rPr lang="en-US" sz="2400" dirty="0" smtClean="0"/>
              <a:t>Cynewulf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/>
            <a:r>
              <a:rPr lang="en-US" sz="4000" b="1" dirty="0" smtClean="0"/>
              <a:t>Caedmon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endParaRPr lang="en-US" sz="3200" dirty="0" smtClean="0"/>
          </a:p>
          <a:p>
            <a:r>
              <a:rPr lang="en-US" sz="3200" dirty="0" smtClean="0"/>
              <a:t>He sang in series the whole story of the fate of man</a:t>
            </a:r>
          </a:p>
          <a:p>
            <a:r>
              <a:rPr lang="en-US" sz="3200" dirty="0" smtClean="0"/>
              <a:t>From creation and the Fall to the Redemption and Last Judgment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/>
            <a:r>
              <a:rPr lang="en-US" sz="3600" b="1" dirty="0" smtClean="0"/>
              <a:t>Cynewulf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His most important poem is the </a:t>
            </a:r>
            <a:r>
              <a:rPr lang="en-US" sz="2800" dirty="0" err="1" smtClean="0"/>
              <a:t>Crist</a:t>
            </a:r>
            <a:endParaRPr lang="en-US" sz="2800" dirty="0" smtClean="0"/>
          </a:p>
          <a:p>
            <a:r>
              <a:rPr lang="en-US" sz="2800" dirty="0" smtClean="0"/>
              <a:t>Narrative of leading events of Christ`s ministry upon earth</a:t>
            </a:r>
          </a:p>
          <a:p>
            <a:r>
              <a:rPr lang="en-US" sz="2800" dirty="0" smtClean="0"/>
              <a:t>Christ`s return to judgment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English Prose and Anglo – Saxon Period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Began in King Alfred` s times</a:t>
            </a:r>
          </a:p>
          <a:p>
            <a:r>
              <a:rPr lang="en-US" dirty="0" smtClean="0"/>
              <a:t>Alfred`s translations from Latin– a common available prose</a:t>
            </a:r>
          </a:p>
          <a:p>
            <a:r>
              <a:rPr lang="en-US" dirty="0" smtClean="0"/>
              <a:t>There was no break in prose of Anglo – Saxon Period and Middle English Period</a:t>
            </a:r>
          </a:p>
          <a:p>
            <a:r>
              <a:rPr lang="en-US" dirty="0" smtClean="0"/>
              <a:t>Comparatively easy to understand</a:t>
            </a:r>
          </a:p>
          <a:p>
            <a:r>
              <a:rPr lang="en-US" dirty="0" smtClean="0"/>
              <a:t>Prose– based on religious instructions</a:t>
            </a:r>
          </a:p>
          <a:p>
            <a:r>
              <a:rPr lang="en-US" dirty="0" smtClean="0"/>
              <a:t>Two great pioneers of English prose:</a:t>
            </a:r>
          </a:p>
          <a:p>
            <a:pPr lvl="1"/>
            <a:r>
              <a:rPr lang="en-US" dirty="0" smtClean="0"/>
              <a:t>Alfred the Great</a:t>
            </a:r>
          </a:p>
          <a:p>
            <a:pPr lvl="1"/>
            <a:r>
              <a:rPr lang="en-US" dirty="0" err="1" smtClean="0"/>
              <a:t>Alefric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/>
            <a:r>
              <a:rPr lang="en-US" altLang="zh-CN" sz="3200" b="1" dirty="0">
                <a:solidFill>
                  <a:schemeClr val="tx1"/>
                </a:solidFill>
              </a:rPr>
              <a:t>Anglo-Saxon Prose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sz="2800" b="1" dirty="0" smtClean="0"/>
              <a:t>Alfred the Great</a:t>
            </a:r>
            <a:endParaRPr lang="en-US" dirty="0" smtClean="0"/>
          </a:p>
          <a:p>
            <a:r>
              <a:rPr lang="en-US" dirty="0" smtClean="0"/>
              <a:t>The glorious King of  </a:t>
            </a:r>
            <a:r>
              <a:rPr lang="en-US" dirty="0" err="1" smtClean="0"/>
              <a:t>Wessex</a:t>
            </a:r>
            <a:endParaRPr lang="en-US" dirty="0" smtClean="0"/>
          </a:p>
          <a:p>
            <a:r>
              <a:rPr lang="en-US" dirty="0" smtClean="0"/>
              <a:t>Translated a number of Latin works in English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b="1" dirty="0" smtClean="0"/>
              <a:t>Aelfric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A priest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/>
              <a:t>Wrote sermons in a sort of poetic prose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57338"/>
            <a:ext cx="8515350" cy="4538662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b="1" dirty="0" smtClean="0">
                <a:ea typeface="宋体" pitchFamily="2" charset="-122"/>
                <a:cs typeface="+mn-cs"/>
              </a:rPr>
              <a:t>1. 	Bede ( the Venerable Bede)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3000" dirty="0" smtClean="0">
                <a:ea typeface="宋体" pitchFamily="2" charset="-122"/>
                <a:cs typeface="+mn-cs"/>
              </a:rPr>
              <a:t>Father of English History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3000" dirty="0" err="1" smtClean="0">
                <a:ea typeface="宋体" pitchFamily="2" charset="-122"/>
                <a:cs typeface="+mn-cs"/>
              </a:rPr>
              <a:t>Historia</a:t>
            </a:r>
            <a:r>
              <a:rPr lang="en-US" altLang="zh-CN" sz="3000" dirty="0" smtClean="0">
                <a:ea typeface="宋体" pitchFamily="2" charset="-122"/>
                <a:cs typeface="+mn-cs"/>
              </a:rPr>
              <a:t> </a:t>
            </a:r>
            <a:r>
              <a:rPr lang="en-US" altLang="zh-CN" sz="3000" dirty="0" err="1" smtClean="0">
                <a:ea typeface="宋体" pitchFamily="2" charset="-122"/>
                <a:cs typeface="+mn-cs"/>
              </a:rPr>
              <a:t>Ecclesiastica</a:t>
            </a:r>
            <a:r>
              <a:rPr lang="en-US" altLang="zh-CN" sz="3000" dirty="0" smtClean="0">
                <a:ea typeface="宋体" pitchFamily="2" charset="-122"/>
                <a:cs typeface="+mn-cs"/>
              </a:rPr>
              <a:t> </a:t>
            </a:r>
            <a:r>
              <a:rPr lang="en-US" altLang="zh-CN" sz="3000" dirty="0" err="1" smtClean="0">
                <a:ea typeface="宋体" pitchFamily="2" charset="-122"/>
                <a:cs typeface="+mn-cs"/>
              </a:rPr>
              <a:t>Gentis</a:t>
            </a:r>
            <a:r>
              <a:rPr lang="en-US" altLang="zh-CN" sz="3000" dirty="0" smtClean="0">
                <a:ea typeface="宋体" pitchFamily="2" charset="-122"/>
                <a:cs typeface="+mn-cs"/>
              </a:rPr>
              <a:t> </a:t>
            </a:r>
            <a:r>
              <a:rPr lang="en-US" altLang="zh-CN" sz="3000" dirty="0" err="1" smtClean="0">
                <a:ea typeface="宋体" pitchFamily="2" charset="-122"/>
                <a:cs typeface="+mn-cs"/>
              </a:rPr>
              <a:t>Anglorum</a:t>
            </a:r>
            <a:r>
              <a:rPr lang="en-US" altLang="zh-CN" sz="3000" dirty="0" smtClean="0">
                <a:ea typeface="宋体" pitchFamily="2" charset="-122"/>
                <a:cs typeface="+mn-cs"/>
              </a:rPr>
              <a:t> (631)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3000" dirty="0" smtClean="0">
                <a:ea typeface="宋体" pitchFamily="2" charset="-122"/>
                <a:cs typeface="+mn-cs"/>
              </a:rPr>
              <a:t>later translated from Latin into Anglo-Saxon by King Alfred as The </a:t>
            </a:r>
            <a:r>
              <a:rPr lang="en-US" altLang="zh-CN" sz="3000" dirty="0" err="1" smtClean="0">
                <a:ea typeface="宋体" pitchFamily="2" charset="-122"/>
                <a:cs typeface="+mn-cs"/>
              </a:rPr>
              <a:t>Ecclesiatical</a:t>
            </a:r>
            <a:r>
              <a:rPr lang="en-US" altLang="zh-CN" sz="3000" dirty="0" smtClean="0">
                <a:ea typeface="宋体" pitchFamily="2" charset="-122"/>
                <a:cs typeface="+mn-cs"/>
              </a:rPr>
              <a:t> History of the English People in 891</a:t>
            </a:r>
          </a:p>
          <a:p>
            <a:pPr marL="621792" lvl="1" eaLnBrk="1" fontAlgn="auto" hangingPunct="1">
              <a:spcBef>
                <a:spcPts val="324"/>
              </a:spcBef>
              <a:spcAft>
                <a:spcPts val="0"/>
              </a:spcAft>
              <a:buFont typeface="Verdana"/>
              <a:buChar char="◦"/>
              <a:defRPr/>
            </a:pPr>
            <a:r>
              <a:rPr lang="en-US" altLang="zh-CN" sz="3000" dirty="0" smtClean="0">
                <a:ea typeface="宋体" pitchFamily="2" charset="-122"/>
                <a:cs typeface="+mn-cs"/>
              </a:rPr>
              <a:t>covers from the Roman Invasion of Britain to AD731, 4 years before the author’s death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chemeClr val="tx1"/>
                </a:solidFill>
                <a:cs typeface="+mj-cs"/>
              </a:rPr>
              <a:t>Anglo-Saxon Prose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533400"/>
            <a:ext cx="8534400" cy="6324600"/>
          </a:xfrm>
        </p:spPr>
        <p:txBody>
          <a:bodyPr/>
          <a:lstStyle/>
          <a:p>
            <a:pPr eaLnBrk="1" hangingPunct="1">
              <a:buNone/>
            </a:pPr>
            <a:r>
              <a:rPr lang="en-US" altLang="zh-CN" sz="3200" b="1" dirty="0" smtClean="0">
                <a:ea typeface="宋体" pitchFamily="2" charset="-122"/>
              </a:rPr>
              <a:t>2. King Alfred’s contributions to English literature</a:t>
            </a:r>
          </a:p>
          <a:p>
            <a:pPr eaLnBrk="1" hangingPunct="1">
              <a:lnSpc>
                <a:spcPct val="60000"/>
              </a:lnSpc>
              <a:buFont typeface="Wingdings" pitchFamily="2" charset="2"/>
              <a:buNone/>
            </a:pPr>
            <a:endParaRPr lang="en-US" altLang="zh-CN" dirty="0" smtClean="0">
              <a:ea typeface="宋体" pitchFamily="2" charset="-122"/>
            </a:endParaRPr>
          </a:p>
          <a:p>
            <a:pPr lvl="1" eaLnBrk="1" hangingPunct="1"/>
            <a:r>
              <a:rPr lang="en-US" altLang="zh-CN" sz="2800" dirty="0" smtClean="0">
                <a:ea typeface="宋体" pitchFamily="2" charset="-122"/>
              </a:rPr>
              <a:t>Translations from Latin, including Bede’s History</a:t>
            </a:r>
          </a:p>
          <a:p>
            <a:pPr lvl="1" eaLnBrk="1" hangingPunct="1"/>
            <a:r>
              <a:rPr lang="en-US" altLang="zh-CN" sz="2800" dirty="0" smtClean="0">
                <a:ea typeface="宋体" pitchFamily="2" charset="-122"/>
              </a:rPr>
              <a:t>his free way of translation helped him to write in a natural style in English, his contribution to the development of English prose</a:t>
            </a:r>
          </a:p>
          <a:p>
            <a:pPr lvl="1" eaLnBrk="1" hangingPunct="1"/>
            <a:r>
              <a:rPr lang="en-US" altLang="zh-CN" sz="2800" dirty="0" smtClean="0">
                <a:ea typeface="宋体" pitchFamily="2" charset="-122"/>
              </a:rPr>
              <a:t>launching the Anglo-Saxon Chronicle (also known as </a:t>
            </a:r>
            <a:r>
              <a:rPr lang="en-US" altLang="zh-CN" sz="2800" u="sng" dirty="0" smtClean="0">
                <a:ea typeface="宋体" pitchFamily="2" charset="-122"/>
              </a:rPr>
              <a:t>Old English Chronicle</a:t>
            </a:r>
            <a:r>
              <a:rPr lang="en-US" altLang="zh-CN" sz="2800" dirty="0" smtClean="0">
                <a:ea typeface="宋体" pitchFamily="2" charset="-122"/>
              </a:rPr>
              <a:t>), a historical register of national events from dim past to his own age. This work was continued by monks long after his death.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critical History of English Literature by Dr. </a:t>
            </a:r>
            <a:r>
              <a:rPr lang="en-US" dirty="0" err="1" smtClean="0"/>
              <a:t>Mullik</a:t>
            </a:r>
            <a:endParaRPr lang="en-US" dirty="0" smtClean="0"/>
          </a:p>
          <a:p>
            <a:r>
              <a:rPr lang="en-US" dirty="0" smtClean="0"/>
              <a:t>A critical History of English Literature by David </a:t>
            </a:r>
            <a:r>
              <a:rPr lang="en-US" dirty="0" err="1" smtClean="0"/>
              <a:t>Daiches</a:t>
            </a:r>
            <a:endParaRPr lang="en-US" dirty="0" smtClean="0"/>
          </a:p>
          <a:p>
            <a:r>
              <a:rPr lang="en-US" dirty="0" smtClean="0"/>
              <a:t>A dictionary of Literary Terms by Martin Gray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…………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600" b="1" dirty="0" smtClean="0"/>
          </a:p>
          <a:p>
            <a:pPr algn="ctr">
              <a:buNone/>
            </a:pPr>
            <a:r>
              <a:rPr lang="en-US" sz="6600" b="1" dirty="0" smtClean="0"/>
              <a:t>THANK  YOU</a:t>
            </a:r>
            <a:endParaRPr lang="en-US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1342</TotalTime>
  <Words>1478</Words>
  <Application>Microsoft Office PowerPoint</Application>
  <PresentationFormat>On-screen Show (4:3)</PresentationFormat>
  <Paragraphs>206</Paragraphs>
  <Slides>32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Equity</vt:lpstr>
      <vt:lpstr>HISTORY OF ENGLISH LITERATURE</vt:lpstr>
      <vt:lpstr>Overview</vt:lpstr>
      <vt:lpstr>A brief history of early Britain</vt:lpstr>
      <vt:lpstr>Pre-Historical/Pre-Roman</vt:lpstr>
      <vt:lpstr>A brief history of early Britain </vt:lpstr>
      <vt:lpstr> The Roman Conquest</vt:lpstr>
      <vt:lpstr> The Roman Conquest</vt:lpstr>
      <vt:lpstr>The Most Important Results of the Roman Occupation</vt:lpstr>
      <vt:lpstr>What is Anglo-Saxon or Old English?</vt:lpstr>
      <vt:lpstr>Anglo - Saxons</vt:lpstr>
      <vt:lpstr>Background of Anglo – Saxon Language</vt:lpstr>
      <vt:lpstr>What is Anglo-Saxon or Old Literature?</vt:lpstr>
      <vt:lpstr>Themes in Anglo – Saxon Poetry</vt:lpstr>
      <vt:lpstr>Beowulf</vt:lpstr>
      <vt:lpstr>Old English Poetry</vt:lpstr>
      <vt:lpstr>Beowulf</vt:lpstr>
      <vt:lpstr>Old English Poetry</vt:lpstr>
      <vt:lpstr>Introduction</vt:lpstr>
      <vt:lpstr>Background on Beowulf</vt:lpstr>
      <vt:lpstr>Background on Beowulf</vt:lpstr>
      <vt:lpstr>Beowulf and Poetic Beginnings</vt:lpstr>
      <vt:lpstr>Alliteration and Beowulf                           </vt:lpstr>
      <vt:lpstr>Metaphor and Beowulf                                 </vt:lpstr>
      <vt:lpstr>Anglo - Saxon period and Christianity</vt:lpstr>
      <vt:lpstr>Caedmon</vt:lpstr>
      <vt:lpstr>Cynewulf</vt:lpstr>
      <vt:lpstr>English Prose and Anglo – Saxon Period</vt:lpstr>
      <vt:lpstr>Anglo-Saxon Prose </vt:lpstr>
      <vt:lpstr>Anglo-Saxon Prose</vt:lpstr>
      <vt:lpstr>Slide 30</vt:lpstr>
      <vt:lpstr>References</vt:lpstr>
      <vt:lpstr>…………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ENGLISH LITERATURE</dc:title>
  <dc:creator/>
  <cp:lastModifiedBy>vcomsats</cp:lastModifiedBy>
  <cp:revision>65</cp:revision>
  <dcterms:created xsi:type="dcterms:W3CDTF">2006-08-16T00:00:00Z</dcterms:created>
  <dcterms:modified xsi:type="dcterms:W3CDTF">2013-01-02T09:46:08Z</dcterms:modified>
</cp:coreProperties>
</file>