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81" r:id="rId3"/>
    <p:sldId id="282" r:id="rId4"/>
    <p:sldId id="283" r:id="rId5"/>
    <p:sldId id="284" r:id="rId6"/>
    <p:sldId id="285"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87" r:id="rId23"/>
    <p:sldId id="288" r:id="rId24"/>
    <p:sldId id="289" r:id="rId25"/>
    <p:sldId id="290" r:id="rId26"/>
    <p:sldId id="272" r:id="rId27"/>
    <p:sldId id="291" r:id="rId28"/>
    <p:sldId id="295" r:id="rId29"/>
    <p:sldId id="292" r:id="rId30"/>
    <p:sldId id="293" r:id="rId31"/>
    <p:sldId id="294" r:id="rId32"/>
    <p:sldId id="273" r:id="rId33"/>
    <p:sldId id="274" r:id="rId34"/>
    <p:sldId id="275" r:id="rId35"/>
    <p:sldId id="276" r:id="rId36"/>
    <p:sldId id="277" r:id="rId37"/>
    <p:sldId id="280" r:id="rId38"/>
    <p:sldId id="286"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DC10FD-5C66-4442-B5AD-EB2583070F9B}" type="datetimeFigureOut">
              <a:rPr lang="en-US" smtClean="0"/>
              <a:pPr/>
              <a:t>2/6/2013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D438C8-92DE-4E2D-A68F-454D28F48F0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Reference Book: A Critical History of English Literature by Dr. B. R. </a:t>
            </a:r>
            <a:r>
              <a:rPr lang="en-US" dirty="0" err="1" smtClean="0"/>
              <a:t>Mullik</a:t>
            </a:r>
            <a:endParaRPr lang="en-US" dirty="0"/>
          </a:p>
        </p:txBody>
      </p:sp>
      <p:sp>
        <p:nvSpPr>
          <p:cNvPr id="4" name="Slide Number Placeholder 3"/>
          <p:cNvSpPr>
            <a:spLocks noGrp="1"/>
          </p:cNvSpPr>
          <p:nvPr>
            <p:ph type="sldNum" sz="quarter" idx="10"/>
          </p:nvPr>
        </p:nvSpPr>
        <p:spPr/>
        <p:txBody>
          <a:bodyPr/>
          <a:lstStyle/>
          <a:p>
            <a:fld id="{DC628BFF-3515-4E4B-9688-1548F930EFCA}"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Reference Book: A Critical History of English Literature by Dr. B. R. </a:t>
            </a:r>
            <a:r>
              <a:rPr lang="en-US" dirty="0" err="1" smtClean="0"/>
              <a:t>Mullik</a:t>
            </a:r>
            <a:endParaRPr lang="en-US" dirty="0"/>
          </a:p>
        </p:txBody>
      </p:sp>
      <p:sp>
        <p:nvSpPr>
          <p:cNvPr id="4" name="Slide Number Placeholder 3"/>
          <p:cNvSpPr>
            <a:spLocks noGrp="1"/>
          </p:cNvSpPr>
          <p:nvPr>
            <p:ph type="sldNum" sz="quarter" idx="10"/>
          </p:nvPr>
        </p:nvSpPr>
        <p:spPr/>
        <p:txBody>
          <a:bodyPr/>
          <a:lstStyle/>
          <a:p>
            <a:fld id="{DC628BFF-3515-4E4B-9688-1548F930EFCA}"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A6D09F5F-AA2C-4C62-B0BB-043760C475B6}" type="slidenum">
              <a:rPr lang="en-US" smtClean="0"/>
              <a:pPr/>
              <a:t>12</a:t>
            </a:fld>
            <a:endParaRPr lang="en-US" smtClean="0"/>
          </a:p>
        </p:txBody>
      </p:sp>
      <p:sp>
        <p:nvSpPr>
          <p:cNvPr id="32771" name="Rectangle 2"/>
          <p:cNvSpPr>
            <a:spLocks noGrp="1" noRot="1" noChangeAspect="1" noChangeArrowheads="1" noTextEdit="1"/>
          </p:cNvSpPr>
          <p:nvPr>
            <p:ph type="sldImg"/>
          </p:nvPr>
        </p:nvSpPr>
        <p:spPr>
          <a:xfrm>
            <a:off x="1341438" y="915988"/>
            <a:ext cx="4176712" cy="3132137"/>
          </a:xfrm>
          <a:solidFill>
            <a:srgbClr val="FFFFFF"/>
          </a:solidFill>
          <a:ln/>
        </p:spPr>
      </p:sp>
      <p:sp>
        <p:nvSpPr>
          <p:cNvPr id="32772" name="Rectangle 3"/>
          <p:cNvSpPr>
            <a:spLocks noGrp="1" noChangeArrowheads="1"/>
          </p:cNvSpPr>
          <p:nvPr>
            <p:ph type="body" idx="1"/>
          </p:nvPr>
        </p:nvSpPr>
        <p:spPr>
          <a:xfrm>
            <a:off x="1046163" y="4352925"/>
            <a:ext cx="4770437" cy="3476625"/>
          </a:xfrm>
          <a:noFill/>
          <a:ln/>
        </p:spPr>
        <p:txBody>
          <a:bodyPr wrap="none" anchor="ctr"/>
          <a:lstStyle/>
          <a:p>
            <a:pPr eaLnBrk="1" hangingPunct="1"/>
            <a:endParaRPr lang="en-US" smtClean="0"/>
          </a:p>
        </p:txBody>
      </p:sp>
      <p:sp>
        <p:nvSpPr>
          <p:cNvPr id="32773" name="Header Placeholder 4"/>
          <p:cNvSpPr>
            <a:spLocks noGrp="1"/>
          </p:cNvSpPr>
          <p:nvPr>
            <p:ph type="hdr" sz="quarter"/>
          </p:nvPr>
        </p:nvSpPr>
        <p:spPr>
          <a:noFill/>
        </p:spPr>
        <p:txBody>
          <a:bodyPr/>
          <a:lstStyle/>
          <a:p>
            <a:r>
              <a:rPr lang="en-US" smtClean="0"/>
              <a:t>The 17th Century Literature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39420F18-6729-473B-BB95-637B967C3A5B}" type="slidenum">
              <a:rPr lang="en-US" smtClean="0"/>
              <a:pPr/>
              <a:t>13</a:t>
            </a:fld>
            <a:endParaRPr lang="en-US" smtClean="0"/>
          </a:p>
        </p:txBody>
      </p:sp>
      <p:sp>
        <p:nvSpPr>
          <p:cNvPr id="41987" name="Rectangle 2"/>
          <p:cNvSpPr>
            <a:spLocks noGrp="1" noRot="1" noChangeAspect="1" noChangeArrowheads="1" noTextEdit="1"/>
          </p:cNvSpPr>
          <p:nvPr>
            <p:ph type="sldImg"/>
          </p:nvPr>
        </p:nvSpPr>
        <p:spPr>
          <a:xfrm>
            <a:off x="1341438" y="915988"/>
            <a:ext cx="4176712" cy="3132137"/>
          </a:xfrm>
          <a:solidFill>
            <a:srgbClr val="FFFFFF"/>
          </a:solidFill>
          <a:ln/>
        </p:spPr>
      </p:sp>
      <p:sp>
        <p:nvSpPr>
          <p:cNvPr id="41988" name="Rectangle 3"/>
          <p:cNvSpPr>
            <a:spLocks noGrp="1" noChangeArrowheads="1"/>
          </p:cNvSpPr>
          <p:nvPr>
            <p:ph type="body" idx="1"/>
          </p:nvPr>
        </p:nvSpPr>
        <p:spPr>
          <a:xfrm>
            <a:off x="1046163" y="4352925"/>
            <a:ext cx="4770437" cy="3476625"/>
          </a:xfrm>
          <a:noFill/>
          <a:ln/>
        </p:spPr>
        <p:txBody>
          <a:bodyPr wrap="none" anchor="ctr"/>
          <a:lstStyle/>
          <a:p>
            <a:pPr eaLnBrk="1" hangingPunct="1"/>
            <a:endParaRPr lang="en-US" smtClean="0"/>
          </a:p>
        </p:txBody>
      </p:sp>
      <p:sp>
        <p:nvSpPr>
          <p:cNvPr id="41989" name="Header Placeholder 4"/>
          <p:cNvSpPr>
            <a:spLocks noGrp="1"/>
          </p:cNvSpPr>
          <p:nvPr>
            <p:ph type="hdr" sz="quarter"/>
          </p:nvPr>
        </p:nvSpPr>
        <p:spPr>
          <a:noFill/>
        </p:spPr>
        <p:txBody>
          <a:bodyPr/>
          <a:lstStyle/>
          <a:p>
            <a:r>
              <a:rPr lang="en-US" smtClean="0"/>
              <a:t>The 17th Century Literature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5B0CD952-405A-4DA5-A4AC-08A23FAB1BE5}" type="slidenum">
              <a:rPr lang="en-US" smtClean="0"/>
              <a:pPr/>
              <a:t>14</a:t>
            </a:fld>
            <a:endParaRPr lang="en-US" smtClean="0"/>
          </a:p>
        </p:txBody>
      </p:sp>
      <p:sp>
        <p:nvSpPr>
          <p:cNvPr id="59395" name="Rectangle 2"/>
          <p:cNvSpPr>
            <a:spLocks noGrp="1" noRot="1" noChangeAspect="1" noChangeArrowheads="1" noTextEdit="1"/>
          </p:cNvSpPr>
          <p:nvPr>
            <p:ph type="sldImg"/>
          </p:nvPr>
        </p:nvSpPr>
        <p:spPr>
          <a:xfrm>
            <a:off x="1341438" y="915988"/>
            <a:ext cx="4176712" cy="3132137"/>
          </a:xfrm>
          <a:solidFill>
            <a:srgbClr val="FFFFFF"/>
          </a:solidFill>
          <a:ln/>
        </p:spPr>
      </p:sp>
      <p:sp>
        <p:nvSpPr>
          <p:cNvPr id="59396" name="Rectangle 3"/>
          <p:cNvSpPr>
            <a:spLocks noGrp="1" noChangeArrowheads="1"/>
          </p:cNvSpPr>
          <p:nvPr>
            <p:ph type="body" idx="1"/>
          </p:nvPr>
        </p:nvSpPr>
        <p:spPr>
          <a:xfrm>
            <a:off x="1046163" y="4352925"/>
            <a:ext cx="4770437" cy="3476625"/>
          </a:xfrm>
          <a:noFill/>
          <a:ln/>
        </p:spPr>
        <p:txBody>
          <a:bodyPr wrap="none" anchor="ctr"/>
          <a:lstStyle/>
          <a:p>
            <a:pPr eaLnBrk="1" hangingPunct="1"/>
            <a:endParaRPr lang="en-US" smtClean="0"/>
          </a:p>
        </p:txBody>
      </p:sp>
      <p:sp>
        <p:nvSpPr>
          <p:cNvPr id="59397" name="Header Placeholder 4"/>
          <p:cNvSpPr>
            <a:spLocks noGrp="1"/>
          </p:cNvSpPr>
          <p:nvPr>
            <p:ph type="hdr" sz="quarter"/>
          </p:nvPr>
        </p:nvSpPr>
        <p:spPr>
          <a:noFill/>
        </p:spPr>
        <p:txBody>
          <a:bodyPr/>
          <a:lstStyle/>
          <a:p>
            <a:r>
              <a:rPr lang="en-US" smtClean="0"/>
              <a:t>The 17th Century Literature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D6426CC8-7A79-4009-8D98-73F19A702617}" type="slidenum">
              <a:rPr lang="en-US" smtClean="0"/>
              <a:pPr/>
              <a:t>16</a:t>
            </a:fld>
            <a:endParaRPr lang="en-US" smtClean="0"/>
          </a:p>
        </p:txBody>
      </p:sp>
      <p:sp>
        <p:nvSpPr>
          <p:cNvPr id="61443" name="Rectangle 2"/>
          <p:cNvSpPr>
            <a:spLocks noGrp="1" noRot="1" noChangeAspect="1" noChangeArrowheads="1" noTextEdit="1"/>
          </p:cNvSpPr>
          <p:nvPr>
            <p:ph type="sldImg"/>
          </p:nvPr>
        </p:nvSpPr>
        <p:spPr>
          <a:xfrm>
            <a:off x="1341438" y="915988"/>
            <a:ext cx="4176712" cy="3132137"/>
          </a:xfrm>
          <a:solidFill>
            <a:srgbClr val="FFFFFF"/>
          </a:solidFill>
          <a:ln/>
        </p:spPr>
      </p:sp>
      <p:sp>
        <p:nvSpPr>
          <p:cNvPr id="61444" name="Rectangle 3"/>
          <p:cNvSpPr>
            <a:spLocks noGrp="1" noChangeArrowheads="1"/>
          </p:cNvSpPr>
          <p:nvPr>
            <p:ph type="body" idx="1"/>
          </p:nvPr>
        </p:nvSpPr>
        <p:spPr>
          <a:xfrm>
            <a:off x="1046163" y="4352925"/>
            <a:ext cx="4770437" cy="3476625"/>
          </a:xfrm>
          <a:noFill/>
          <a:ln/>
        </p:spPr>
        <p:txBody>
          <a:bodyPr wrap="none" anchor="ctr"/>
          <a:lstStyle/>
          <a:p>
            <a:pPr eaLnBrk="1" hangingPunct="1"/>
            <a:endParaRPr lang="en-US" smtClean="0"/>
          </a:p>
        </p:txBody>
      </p:sp>
      <p:sp>
        <p:nvSpPr>
          <p:cNvPr id="61445" name="Header Placeholder 4"/>
          <p:cNvSpPr>
            <a:spLocks noGrp="1"/>
          </p:cNvSpPr>
          <p:nvPr>
            <p:ph type="hdr" sz="quarter"/>
          </p:nvPr>
        </p:nvSpPr>
        <p:spPr>
          <a:noFill/>
        </p:spPr>
        <p:txBody>
          <a:bodyPr/>
          <a:lstStyle/>
          <a:p>
            <a:r>
              <a:rPr lang="en-US" smtClean="0"/>
              <a:t>The 17th Century Literature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slide" Target="slide12.xml"/><Relationship Id="rId5" Type="http://schemas.openxmlformats.org/officeDocument/2006/relationships/slide" Target="slide11.xml"/><Relationship Id="rId4" Type="http://schemas.openxmlformats.org/officeDocument/2006/relationships/slide" Target="slide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History Of English Literature</a:t>
            </a:r>
            <a:br>
              <a:rPr lang="en-US" dirty="0" smtClean="0"/>
            </a:br>
            <a:r>
              <a:rPr lang="en-US" dirty="0" smtClean="0"/>
              <a:t>(</a:t>
            </a:r>
            <a:r>
              <a:rPr lang="en-US" sz="3200" dirty="0" smtClean="0"/>
              <a:t>Revision of Course Contents)</a:t>
            </a:r>
            <a:endParaRPr lang="en-US" sz="3200" dirty="0"/>
          </a:p>
        </p:txBody>
      </p:sp>
      <p:sp>
        <p:nvSpPr>
          <p:cNvPr id="3" name="Subtitle 2"/>
          <p:cNvSpPr>
            <a:spLocks noGrp="1"/>
          </p:cNvSpPr>
          <p:nvPr>
            <p:ph type="subTitle" idx="1"/>
          </p:nvPr>
        </p:nvSpPr>
        <p:spPr/>
        <p:txBody>
          <a:bodyPr>
            <a:noAutofit/>
          </a:bodyPr>
          <a:lstStyle/>
          <a:p>
            <a:r>
              <a:rPr lang="en-US" sz="2800" dirty="0" smtClean="0"/>
              <a:t>Lecture 32</a:t>
            </a:r>
          </a:p>
          <a:p>
            <a:r>
              <a:rPr lang="en-US" sz="2800" dirty="0" smtClean="0"/>
              <a:t>History of English Literature</a:t>
            </a:r>
          </a:p>
          <a:p>
            <a:r>
              <a:rPr lang="en-US" sz="2800" dirty="0" smtClean="0"/>
              <a:t>ENG-402</a:t>
            </a:r>
          </a:p>
          <a:p>
            <a:r>
              <a:rPr lang="en-US" sz="2800" dirty="0" smtClean="0"/>
              <a:t>COMSATS Virtual Campus Islamabad</a:t>
            </a:r>
            <a:endParaRPr lang="en-US"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a:t>
            </a:r>
            <a:endParaRPr lang="en-US" dirty="0"/>
          </a:p>
        </p:txBody>
      </p:sp>
      <p:sp>
        <p:nvSpPr>
          <p:cNvPr id="3" name="Content Placeholder 2"/>
          <p:cNvSpPr>
            <a:spLocks noGrp="1"/>
          </p:cNvSpPr>
          <p:nvPr>
            <p:ph idx="1"/>
          </p:nvPr>
        </p:nvSpPr>
        <p:spPr/>
        <p:txBody>
          <a:bodyPr/>
          <a:lstStyle/>
          <a:p>
            <a:r>
              <a:rPr lang="en-GB" dirty="0" smtClean="0"/>
              <a:t>English Literature is one of richest literatures of the world. Being the literature of a great nation which, though inhabiting a small island off the west coast of Europe, has made its mark in the world on account of her spirit of adventure, perseverance and tenacity, it reflects these characteristics of a great people.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normAutofit/>
          </a:bodyPr>
          <a:lstStyle/>
          <a:p>
            <a:r>
              <a:rPr lang="en-US" dirty="0" smtClean="0"/>
              <a:t>It has vitality, rich variety and continuity. As literature is the reflection of society, the various changes which have come about in English society, from the earliest to the modern time, have left their stamp on English literature. Thus in order to appreciate properly the various phases of English literature, knowledge of English Social and Political History is essential.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lstStyle/>
          <a:p>
            <a:r>
              <a:rPr lang="en-US" dirty="0" smtClean="0"/>
              <a:t>For example, we cannot form a just estimate of Chaucer without taking into account the characteristics of the period in which he was living, or of Shakespeare without taking proper notice of the great events which were taking place during the reign of Elizabeth. The same is the case with other great figures and important movements in English literature.</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normAutofit fontScale="92500" lnSpcReduction="20000"/>
          </a:bodyPr>
          <a:lstStyle/>
          <a:p>
            <a:r>
              <a:rPr lang="en-GB" dirty="0" smtClean="0"/>
              <a:t>When we study the history of English literature from the earliest to modern times, we find that it has passed through certain definite phases, each having marked characteristics. These phases may be termed as ‘Ages’ or ‘Periods’, which are named after the central literary figures or the important rulers of England. Thus we have the ‘Ages’ of Chaucer, Shakespeare, Milton, Dryden, Pope, Johnson. Wordsworth, Tennyson, Hardy; and, on the other hand, the Elizabethan Age, the Jacobean Period, the Age of Queen Anne, the Victorian Age, the Georgian Period</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normAutofit fontScale="77500" lnSpcReduction="20000"/>
          </a:bodyPr>
          <a:lstStyle/>
          <a:p>
            <a:r>
              <a:rPr lang="en-GB" dirty="0" smtClean="0"/>
              <a:t>. Some of these phases are named after certain literary movements, as the Classical Age, the Romantic Age; while others after certain important </a:t>
            </a:r>
            <a:r>
              <a:rPr lang="en-GB" dirty="0" err="1" smtClean="0"/>
              <a:t>historial</a:t>
            </a:r>
            <a:r>
              <a:rPr lang="en-GB" dirty="0" smtClean="0"/>
              <a:t> eras, as the Medieval Period, Anglo-Saxon Period, Anglo-Norman Period. These literary phases are also named by some literary historians after the centuries, as the Seventeenth Century Literature, Eighteenth Century Literature, Nineteenth-Century Literature and Twentieth Century Literature. These ‘Ages’ and ‘Periods’ naturally overlap each other, and they are not to be followed strictly, but it is essential to keep them in mind in order to follow the growth of English literature, and its salient and distinctive characteristics during the various periods of its development.</a:t>
            </a:r>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2400" y="932557"/>
            <a:ext cx="8763000" cy="9510296"/>
          </a:xfrm>
          <a:prstGeom prst="rect">
            <a:avLst/>
          </a:prstGeom>
          <a:noFill/>
          <a:ln>
            <a:noFill/>
          </a:ln>
        </p:spPr>
        <p:txBody>
          <a:bodyPr wrap="square" rtlCol="0">
            <a:spAutoFit/>
          </a:bodyPr>
          <a:lstStyle/>
          <a:p>
            <a:pPr marL="457200" indent="-457200">
              <a:buFont typeface="+mj-lt"/>
              <a:buAutoNum type="arabicPeriod"/>
            </a:pPr>
            <a:r>
              <a:rPr lang="en-US" sz="2400" b="1" dirty="0" smtClean="0">
                <a:latin typeface="Arial" pitchFamily="34" charset="0"/>
                <a:cs typeface="Arial" pitchFamily="34" charset="0"/>
              </a:rPr>
              <a:t>Literature in general</a:t>
            </a:r>
          </a:p>
          <a:p>
            <a:pPr marL="457200" indent="-457200">
              <a:buFont typeface="+mj-lt"/>
              <a:buAutoNum type="arabicPeriod"/>
            </a:pPr>
            <a:r>
              <a:rPr lang="en-US" sz="2400" b="1" dirty="0" smtClean="0">
                <a:latin typeface="Arial" pitchFamily="34" charset="0"/>
                <a:cs typeface="Arial" pitchFamily="34" charset="0"/>
              </a:rPr>
              <a:t>Types of Literature (Applied and Pure)</a:t>
            </a:r>
          </a:p>
          <a:p>
            <a:pPr marL="457200" indent="-457200">
              <a:buFont typeface="+mj-lt"/>
              <a:buAutoNum type="arabicPeriod"/>
            </a:pPr>
            <a:r>
              <a:rPr lang="en-US" sz="2400" b="1" dirty="0" smtClean="0">
                <a:latin typeface="Arial" pitchFamily="34" charset="0"/>
                <a:cs typeface="Arial" pitchFamily="34" charset="0"/>
              </a:rPr>
              <a:t>Literature Communicates Experience</a:t>
            </a:r>
          </a:p>
          <a:p>
            <a:pPr marL="457200" indent="-457200">
              <a:buFont typeface="+mj-lt"/>
              <a:buAutoNum type="arabicPeriod"/>
            </a:pPr>
            <a:r>
              <a:rPr lang="en-US" sz="2400" b="1" dirty="0" smtClean="0">
                <a:latin typeface="Arial" pitchFamily="34" charset="0"/>
                <a:cs typeface="Arial" pitchFamily="34" charset="0"/>
              </a:rPr>
              <a:t>Imagination and Literature</a:t>
            </a:r>
          </a:p>
          <a:p>
            <a:pPr marL="457200" indent="-457200">
              <a:buFont typeface="+mj-lt"/>
              <a:buAutoNum type="arabicPeriod"/>
            </a:pPr>
            <a:r>
              <a:rPr lang="en-US" sz="2400" b="1" dirty="0" smtClean="0">
                <a:latin typeface="Arial" pitchFamily="34" charset="0"/>
                <a:cs typeface="Arial" pitchFamily="34" charset="0"/>
              </a:rPr>
              <a:t>Relation of Literature to Life</a:t>
            </a:r>
          </a:p>
          <a:p>
            <a:pPr marL="457200" indent="-457200">
              <a:buFont typeface="+mj-lt"/>
              <a:buAutoNum type="arabicPeriod"/>
            </a:pPr>
            <a:r>
              <a:rPr lang="en-US" sz="2400" b="1" dirty="0" smtClean="0">
                <a:latin typeface="Arial" pitchFamily="34" charset="0"/>
                <a:cs typeface="Arial" pitchFamily="34" charset="0"/>
              </a:rPr>
              <a:t>Literature and Society</a:t>
            </a:r>
          </a:p>
          <a:p>
            <a:pPr marL="457200" indent="-457200">
              <a:buFont typeface="+mj-lt"/>
              <a:buAutoNum type="arabicPeriod"/>
            </a:pPr>
            <a:r>
              <a:rPr lang="en-US" sz="2400" b="1" dirty="0" smtClean="0">
                <a:latin typeface="Arial" pitchFamily="34" charset="0"/>
                <a:cs typeface="Arial" pitchFamily="34" charset="0"/>
              </a:rPr>
              <a:t>Literature and Writer`s Personality</a:t>
            </a:r>
          </a:p>
          <a:p>
            <a:pPr marL="457200" indent="-457200">
              <a:buFont typeface="+mj-lt"/>
              <a:buAutoNum type="arabicPeriod"/>
            </a:pPr>
            <a:r>
              <a:rPr lang="en-US" sz="2400" b="1" dirty="0" smtClean="0">
                <a:latin typeface="Arial" pitchFamily="34" charset="0"/>
                <a:cs typeface="Arial" pitchFamily="34" charset="0"/>
              </a:rPr>
              <a:t>English Literature : An Introduction</a:t>
            </a:r>
          </a:p>
          <a:p>
            <a:pPr marL="457200" indent="-457200">
              <a:buFont typeface="+mj-lt"/>
              <a:buAutoNum type="arabicPeriod"/>
            </a:pPr>
            <a:r>
              <a:rPr lang="en-GB" sz="2400" b="1" dirty="0" smtClean="0">
                <a:latin typeface="Arial" pitchFamily="34" charset="0"/>
                <a:cs typeface="Arial" pitchFamily="34" charset="0"/>
              </a:rPr>
              <a:t>A brief critical survey of the background and development of English literature from the earliest times up to the present age.</a:t>
            </a:r>
            <a:endParaRPr lang="en-US" sz="2400" b="1" dirty="0" smtClean="0">
              <a:latin typeface="Arial" pitchFamily="34" charset="0"/>
              <a:cs typeface="Arial" pitchFamily="34" charset="0"/>
            </a:endParaRPr>
          </a:p>
          <a:p>
            <a:endParaRPr lang="en-US" sz="2400" b="1" dirty="0" smtClean="0">
              <a:latin typeface="Arial" pitchFamily="34" charset="0"/>
              <a:cs typeface="Arial" pitchFamily="34" charset="0"/>
            </a:endParaRPr>
          </a:p>
          <a:p>
            <a:endParaRPr lang="en-US" sz="2400" b="1" dirty="0" smtClean="0">
              <a:latin typeface="Arial" pitchFamily="34" charset="0"/>
              <a:cs typeface="Arial" pitchFamily="34" charset="0"/>
            </a:endParaRPr>
          </a:p>
          <a:p>
            <a:endParaRPr lang="en-US" sz="2400" b="1" dirty="0">
              <a:latin typeface="Arial" pitchFamily="34" charset="0"/>
              <a:cs typeface="Arial" pitchFamily="34" charset="0"/>
            </a:endParaRPr>
          </a:p>
          <a:p>
            <a:endParaRPr lang="en-US" sz="2400" b="1"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2769989"/>
          </a:xfrm>
          <a:prstGeom prst="rect">
            <a:avLst/>
          </a:prstGeom>
          <a:noFill/>
          <a:ln>
            <a:noFill/>
          </a:ln>
        </p:spPr>
        <p:txBody>
          <a:bodyPr wrap="square" rtlCol="0">
            <a:spAutoFit/>
          </a:bodyPr>
          <a:lstStyle/>
          <a:p>
            <a:pPr algn="ctr"/>
            <a:endParaRPr lang="en-US" sz="2800" b="1" dirty="0" smtClean="0">
              <a:latin typeface="Arial" pitchFamily="34" charset="0"/>
              <a:cs typeface="Arial" pitchFamily="34" charset="0"/>
            </a:endParaRPr>
          </a:p>
          <a:p>
            <a:pPr algn="ctr"/>
            <a:endParaRPr lang="en-US" sz="2800" b="1" dirty="0" smtClean="0">
              <a:latin typeface="Arial" pitchFamily="34" charset="0"/>
              <a:cs typeface="Arial" pitchFamily="34" charset="0"/>
            </a:endParaRPr>
          </a:p>
          <a:p>
            <a:pPr algn="ctr"/>
            <a:endParaRPr lang="en-US" sz="3600" b="1" dirty="0" smtClean="0">
              <a:latin typeface="Arial" pitchFamily="34" charset="0"/>
              <a:cs typeface="Arial" pitchFamily="34" charset="0"/>
            </a:endParaRPr>
          </a:p>
          <a:p>
            <a:endParaRPr lang="en-US" b="1" dirty="0" smtClean="0">
              <a:latin typeface="Arial" pitchFamily="34" charset="0"/>
              <a:cs typeface="Arial" pitchFamily="34" charset="0"/>
            </a:endParaRPr>
          </a:p>
          <a:p>
            <a:pPr marL="342900" indent="-342900">
              <a:buFont typeface="Wingdings" pitchFamily="2" charset="2"/>
              <a:buChar char="ü"/>
            </a:pPr>
            <a:r>
              <a:rPr lang="en-US" dirty="0" smtClean="0">
                <a:latin typeface="Arial" pitchFamily="34" charset="0"/>
                <a:cs typeface="Arial" pitchFamily="34" charset="0"/>
              </a:rPr>
              <a:t>Introduction to History of English Literature</a:t>
            </a:r>
          </a:p>
          <a:p>
            <a:pPr marL="342900" indent="-342900">
              <a:buFont typeface="Wingdings" pitchFamily="2" charset="2"/>
              <a:buChar char="ü"/>
            </a:pPr>
            <a:r>
              <a:rPr lang="en-US" dirty="0" smtClean="0">
                <a:latin typeface="Arial" pitchFamily="34" charset="0"/>
                <a:cs typeface="Arial" pitchFamily="34" charset="0"/>
              </a:rPr>
              <a:t>Periods/Ages in the History of English Literature</a:t>
            </a:r>
          </a:p>
          <a:p>
            <a:pPr algn="ctr"/>
            <a:endParaRPr lang="en-US" sz="2800" b="1" dirty="0">
              <a:latin typeface="Arial" pitchFamily="34" charset="0"/>
              <a:cs typeface="Arial" pitchFamily="34" charset="0"/>
            </a:endParaRPr>
          </a:p>
        </p:txBody>
      </p:sp>
      <p:sp>
        <p:nvSpPr>
          <p:cNvPr id="6" name="TextBox 5"/>
          <p:cNvSpPr txBox="1"/>
          <p:nvPr/>
        </p:nvSpPr>
        <p:spPr>
          <a:xfrm>
            <a:off x="152400" y="932557"/>
            <a:ext cx="8763000" cy="5078313"/>
          </a:xfrm>
          <a:prstGeom prst="rect">
            <a:avLst/>
          </a:prstGeom>
          <a:noFill/>
          <a:ln>
            <a:noFill/>
          </a:ln>
        </p:spPr>
        <p:txBody>
          <a:bodyPr wrap="square" rtlCol="0">
            <a:spAutoFit/>
          </a:bodyPr>
          <a:lstStyle/>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smtClean="0"/>
              <a:t>The Anglo – Saxons Period</a:t>
            </a:r>
            <a:endParaRPr lang="en-US" sz="5400" b="1" dirty="0"/>
          </a:p>
        </p:txBody>
      </p:sp>
      <p:sp>
        <p:nvSpPr>
          <p:cNvPr id="3" name="Content Placeholder 2"/>
          <p:cNvSpPr>
            <a:spLocks noGrp="1"/>
          </p:cNvSpPr>
          <p:nvPr>
            <p:ph sz="quarter" idx="1"/>
          </p:nvPr>
        </p:nvSpPr>
        <p:spPr/>
        <p:txBody>
          <a:bodyPr>
            <a:normAutofit/>
          </a:bodyPr>
          <a:lstStyle/>
          <a:p>
            <a:pPr>
              <a:buNone/>
            </a:pPr>
            <a:endParaRPr lang="en-US" sz="3200" b="1" dirty="0" smtClean="0"/>
          </a:p>
          <a:p>
            <a:pPr lvl="2">
              <a:buFont typeface="Wingdings" pitchFamily="2" charset="2"/>
              <a:buChar char="Ø"/>
            </a:pPr>
            <a:r>
              <a:rPr lang="en-US" altLang="zh-CN" sz="2800" dirty="0" smtClean="0"/>
              <a:t>A brief history of early Britain</a:t>
            </a:r>
            <a:endParaRPr lang="en-US" sz="2800" dirty="0" smtClean="0"/>
          </a:p>
          <a:p>
            <a:pPr lvl="2">
              <a:buFont typeface="Wingdings" pitchFamily="2" charset="2"/>
              <a:buChar char="Ø"/>
            </a:pPr>
            <a:r>
              <a:rPr lang="en-US" sz="2800" dirty="0" smtClean="0"/>
              <a:t>What is Anglo-Saxon/Old English?</a:t>
            </a:r>
          </a:p>
          <a:p>
            <a:pPr lvl="2">
              <a:buFont typeface="Wingdings" pitchFamily="2" charset="2"/>
              <a:buChar char="Ø"/>
            </a:pPr>
            <a:r>
              <a:rPr lang="en-US" sz="2800" dirty="0" smtClean="0"/>
              <a:t>Brief History of Anglo-Saxons</a:t>
            </a:r>
          </a:p>
          <a:p>
            <a:pPr lvl="2">
              <a:buFont typeface="Wingdings" pitchFamily="2" charset="2"/>
              <a:buChar char="Ø"/>
            </a:pPr>
            <a:r>
              <a:rPr lang="en-US" sz="2800" dirty="0" smtClean="0"/>
              <a:t>Anglo-Saxon Poetry</a:t>
            </a:r>
          </a:p>
          <a:p>
            <a:pPr lvl="2">
              <a:buFont typeface="Wingdings" pitchFamily="2" charset="2"/>
              <a:buChar char="Ø"/>
            </a:pPr>
            <a:r>
              <a:rPr lang="en-US" sz="2800" dirty="0" smtClean="0"/>
              <a:t>Anglo-Saxon Prose</a:t>
            </a:r>
          </a:p>
          <a:p>
            <a:pPr lvl="2">
              <a:buFont typeface="Wingdings" pitchFamily="2" charset="2"/>
              <a:buChar char="Ø"/>
            </a:pPr>
            <a:r>
              <a:rPr lang="en-US" sz="2800" dirty="0" smtClean="0"/>
              <a:t>Literary works during the period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Anglo – Norman Period</a:t>
            </a:r>
            <a:endParaRPr lang="en-US" dirty="0"/>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Introduction to Anglo – Norman Period</a:t>
            </a:r>
          </a:p>
          <a:p>
            <a:r>
              <a:rPr lang="en-US" sz="2400" dirty="0" smtClean="0">
                <a:latin typeface="Arial" pitchFamily="34" charset="0"/>
                <a:cs typeface="Arial" pitchFamily="34" charset="0"/>
              </a:rPr>
              <a:t>Anglo – Norman Literature</a:t>
            </a:r>
          </a:p>
          <a:p>
            <a:r>
              <a:rPr lang="en-US" sz="2400" dirty="0" smtClean="0">
                <a:latin typeface="Arial" pitchFamily="34" charset="0"/>
                <a:cs typeface="Arial" pitchFamily="34" charset="0"/>
              </a:rPr>
              <a:t>Languages during this period</a:t>
            </a:r>
          </a:p>
          <a:p>
            <a:r>
              <a:rPr lang="en-US" sz="2400" dirty="0" smtClean="0">
                <a:latin typeface="Arial" pitchFamily="34" charset="0"/>
                <a:cs typeface="Arial" pitchFamily="34" charset="0"/>
              </a:rPr>
              <a:t>Characteristics of Medieval Literature</a:t>
            </a:r>
          </a:p>
          <a:p>
            <a:r>
              <a:rPr lang="en-US" sz="2400" dirty="0" smtClean="0">
                <a:latin typeface="Arial" pitchFamily="34" charset="0"/>
                <a:cs typeface="Arial" pitchFamily="34" charset="0"/>
              </a:rPr>
              <a:t>Conventions of Medieval Romance</a:t>
            </a:r>
          </a:p>
          <a:p>
            <a:r>
              <a:rPr lang="en-US" sz="2400" dirty="0" smtClean="0">
                <a:latin typeface="Arial" pitchFamily="34" charset="0"/>
                <a:cs typeface="Arial" pitchFamily="34" charset="0"/>
              </a:rPr>
              <a:t>Chivalric Code and Introduction to Courtly Love</a:t>
            </a:r>
          </a:p>
          <a:p>
            <a:r>
              <a:rPr lang="en-US" sz="2400" dirty="0" smtClean="0">
                <a:latin typeface="Arial" pitchFamily="34" charset="0"/>
                <a:cs typeface="Arial" pitchFamily="34" charset="0"/>
              </a:rPr>
              <a:t>The Romances in Anglo – Norman Period</a:t>
            </a:r>
          </a:p>
          <a:p>
            <a:r>
              <a:rPr lang="en-US" sz="2400" dirty="0" smtClean="0">
                <a:latin typeface="Arial" pitchFamily="34" charset="0"/>
                <a:cs typeface="Arial" pitchFamily="34" charset="0"/>
              </a:rPr>
              <a:t>The Miracle plays</a:t>
            </a:r>
          </a:p>
          <a:p>
            <a:r>
              <a:rPr lang="en-US" sz="2400" dirty="0" smtClean="0">
                <a:latin typeface="Arial" pitchFamily="34" charset="0"/>
                <a:cs typeface="Arial" pitchFamily="34" charset="0"/>
              </a:rPr>
              <a:t>Prominent Literary Figures---focus on Chaucer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Elizabethan Period</a:t>
            </a:r>
          </a:p>
        </p:txBody>
      </p:sp>
      <p:sp>
        <p:nvSpPr>
          <p:cNvPr id="3" name="Content Placeholder 2"/>
          <p:cNvSpPr>
            <a:spLocks noGrp="1"/>
          </p:cNvSpPr>
          <p:nvPr>
            <p:ph idx="1"/>
          </p:nvPr>
        </p:nvSpPr>
        <p:spPr/>
        <p:txBody>
          <a:bodyPr/>
          <a:lstStyle/>
          <a:p>
            <a:r>
              <a:rPr lang="en-GB" dirty="0" smtClean="0"/>
              <a:t>Elizabethan Period</a:t>
            </a:r>
          </a:p>
          <a:p>
            <a:r>
              <a:rPr lang="en-US" sz="2800" dirty="0" smtClean="0"/>
              <a:t>Situation in England</a:t>
            </a:r>
          </a:p>
          <a:p>
            <a:r>
              <a:rPr lang="en-US" sz="2800" dirty="0" smtClean="0"/>
              <a:t>Renaissance and Humanism</a:t>
            </a:r>
          </a:p>
          <a:p>
            <a:r>
              <a:rPr lang="en-US" sz="2800" dirty="0" smtClean="0"/>
              <a:t>Literature in this period</a:t>
            </a:r>
          </a:p>
          <a:p>
            <a:r>
              <a:rPr lang="en-US" sz="2800" dirty="0" smtClean="0"/>
              <a:t>Poetry</a:t>
            </a:r>
          </a:p>
          <a:p>
            <a:r>
              <a:rPr lang="en-US" sz="2800" dirty="0" smtClean="0"/>
              <a:t>Drama</a:t>
            </a:r>
          </a:p>
          <a:p>
            <a:r>
              <a:rPr lang="en-US" sz="2800" dirty="0" smtClean="0"/>
              <a:t>Prose</a:t>
            </a:r>
          </a:p>
          <a:p>
            <a:r>
              <a:rPr lang="en-US" sz="2800" dirty="0" smtClean="0"/>
              <a:t>Summary</a:t>
            </a:r>
            <a:endParaRPr lang="en-GB" dirty="0" smtClean="0"/>
          </a:p>
          <a:p>
            <a:endParaRPr lang="en-US" dirty="0"/>
          </a:p>
        </p:txBody>
      </p:sp>
      <p:sp>
        <p:nvSpPr>
          <p:cNvPr id="4" name="Slide Number Placeholder 3"/>
          <p:cNvSpPr>
            <a:spLocks noGrp="1"/>
          </p:cNvSpPr>
          <p:nvPr>
            <p:ph type="sldNum" sz="quarter" idx="12"/>
          </p:nvPr>
        </p:nvSpPr>
        <p:spPr/>
        <p:txBody>
          <a:bodyPr/>
          <a:lstStyle/>
          <a:p>
            <a:pPr>
              <a:defRPr/>
            </a:pPr>
            <a:fld id="{B184DD20-7FA9-4928-BE55-7469C3175217}"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Rectangle 2"/>
          <p:cNvSpPr>
            <a:spLocks noGrp="1" noChangeArrowheads="1"/>
          </p:cNvSpPr>
          <p:nvPr>
            <p:ph type="title"/>
          </p:nvPr>
        </p:nvSpPr>
        <p:spPr>
          <a:xfrm>
            <a:off x="533400" y="685800"/>
            <a:ext cx="8915400" cy="1147763"/>
          </a:xfrm>
        </p:spPr>
        <p:txBody>
          <a:bodyPr lIns="0" tIns="0" rIns="0" bIns="0"/>
          <a:lstStyle/>
          <a:p>
            <a:pPr defTabSz="457200">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dirty="0" smtClean="0"/>
              <a:t>Seventeenth Century Literature</a:t>
            </a:r>
            <a:endParaRPr lang="en-GB" sz="3600" b="1" dirty="0" smtClean="0">
              <a:solidFill>
                <a:srgbClr val="E4005C"/>
              </a:solidFill>
            </a:endParaRPr>
          </a:p>
        </p:txBody>
      </p:sp>
      <p:sp>
        <p:nvSpPr>
          <p:cNvPr id="1031" name="AutoShape 3"/>
          <p:cNvSpPr>
            <a:spLocks noChangeArrowheads="1"/>
          </p:cNvSpPr>
          <p:nvPr/>
        </p:nvSpPr>
        <p:spPr bwMode="auto">
          <a:xfrm>
            <a:off x="0" y="0"/>
            <a:ext cx="9144000" cy="565150"/>
          </a:xfrm>
          <a:prstGeom prst="roundRect">
            <a:avLst>
              <a:gd name="adj" fmla="val 255"/>
            </a:avLst>
          </a:prstGeom>
          <a:solidFill>
            <a:srgbClr val="214263"/>
          </a:solidFill>
          <a:ln w="9525">
            <a:solidFill>
              <a:srgbClr val="000000"/>
            </a:solidFill>
            <a:round/>
            <a:headEnd/>
            <a:tailEnd/>
          </a:ln>
        </p:spPr>
        <p:txBody>
          <a:bodyPr wrap="none" anchor="ctr"/>
          <a:lstStyle/>
          <a:p>
            <a:endParaRPr lang="en-US"/>
          </a:p>
        </p:txBody>
      </p:sp>
      <p:sp>
        <p:nvSpPr>
          <p:cNvPr id="1032" name="AutoShape 4"/>
          <p:cNvSpPr>
            <a:spLocks noChangeArrowheads="1"/>
          </p:cNvSpPr>
          <p:nvPr/>
        </p:nvSpPr>
        <p:spPr bwMode="auto">
          <a:xfrm>
            <a:off x="511175" y="1270000"/>
            <a:ext cx="247650" cy="247650"/>
          </a:xfrm>
          <a:prstGeom prst="roundRect">
            <a:avLst>
              <a:gd name="adj" fmla="val 579"/>
            </a:avLst>
          </a:prstGeom>
          <a:solidFill>
            <a:srgbClr val="214263"/>
          </a:solidFill>
          <a:ln w="9525">
            <a:solidFill>
              <a:srgbClr val="000000"/>
            </a:solidFill>
            <a:round/>
            <a:headEnd/>
            <a:tailEnd/>
          </a:ln>
        </p:spPr>
        <p:txBody>
          <a:bodyPr wrap="none" anchor="ctr"/>
          <a:lstStyle/>
          <a:p>
            <a:endParaRPr lang="en-US"/>
          </a:p>
        </p:txBody>
      </p:sp>
      <p:sp>
        <p:nvSpPr>
          <p:cNvPr id="1033" name="AutoShape 5"/>
          <p:cNvSpPr>
            <a:spLocks noChangeArrowheads="1"/>
          </p:cNvSpPr>
          <p:nvPr/>
        </p:nvSpPr>
        <p:spPr bwMode="auto">
          <a:xfrm>
            <a:off x="635000" y="1392238"/>
            <a:ext cx="247650" cy="247650"/>
          </a:xfrm>
          <a:prstGeom prst="roundRect">
            <a:avLst>
              <a:gd name="adj" fmla="val 579"/>
            </a:avLst>
          </a:prstGeom>
          <a:solidFill>
            <a:srgbClr val="00B8FF"/>
          </a:solidFill>
          <a:ln w="9525">
            <a:solidFill>
              <a:srgbClr val="000000"/>
            </a:solidFill>
            <a:round/>
            <a:headEnd/>
            <a:tailEnd/>
          </a:ln>
        </p:spPr>
        <p:txBody>
          <a:bodyPr wrap="none" anchor="ctr"/>
          <a:lstStyle/>
          <a:p>
            <a:endParaRPr lang="en-US"/>
          </a:p>
        </p:txBody>
      </p:sp>
      <p:sp>
        <p:nvSpPr>
          <p:cNvPr id="1034" name="AutoShape 6"/>
          <p:cNvSpPr>
            <a:spLocks noChangeArrowheads="1"/>
          </p:cNvSpPr>
          <p:nvPr/>
        </p:nvSpPr>
        <p:spPr bwMode="auto">
          <a:xfrm>
            <a:off x="969963" y="1552575"/>
            <a:ext cx="7407275" cy="36513"/>
          </a:xfrm>
          <a:prstGeom prst="roundRect">
            <a:avLst>
              <a:gd name="adj" fmla="val 4167"/>
            </a:avLst>
          </a:prstGeom>
          <a:gradFill rotWithShape="0">
            <a:gsLst>
              <a:gs pos="0">
                <a:srgbClr val="800080"/>
              </a:gs>
              <a:gs pos="100000">
                <a:srgbClr val="008000"/>
              </a:gs>
            </a:gsLst>
            <a:lin ang="9000000" scaled="1"/>
          </a:gradFill>
          <a:ln w="9525">
            <a:solidFill>
              <a:srgbClr val="000000"/>
            </a:solidFill>
            <a:round/>
            <a:headEnd/>
            <a:tailEnd/>
          </a:ln>
        </p:spPr>
        <p:txBody>
          <a:bodyPr wrap="none" anchor="ctr"/>
          <a:lstStyle/>
          <a:p>
            <a:endParaRPr lang="en-US"/>
          </a:p>
        </p:txBody>
      </p:sp>
      <p:sp>
        <p:nvSpPr>
          <p:cNvPr id="1035" name="AutoShape 8"/>
          <p:cNvSpPr>
            <a:spLocks noChangeArrowheads="1"/>
          </p:cNvSpPr>
          <p:nvPr/>
        </p:nvSpPr>
        <p:spPr bwMode="auto">
          <a:xfrm>
            <a:off x="0" y="4989513"/>
            <a:ext cx="106363" cy="1868487"/>
          </a:xfrm>
          <a:prstGeom prst="roundRect">
            <a:avLst>
              <a:gd name="adj" fmla="val 1347"/>
            </a:avLst>
          </a:prstGeom>
          <a:solidFill>
            <a:srgbClr val="214263"/>
          </a:solidFill>
          <a:ln w="9525">
            <a:solidFill>
              <a:srgbClr val="000000"/>
            </a:solidFill>
            <a:round/>
            <a:headEnd/>
            <a:tailEnd/>
          </a:ln>
        </p:spPr>
        <p:txBody>
          <a:bodyPr wrap="none" anchor="ctr"/>
          <a:lstStyle/>
          <a:p>
            <a:endParaRPr lang="en-US"/>
          </a:p>
        </p:txBody>
      </p:sp>
      <p:sp>
        <p:nvSpPr>
          <p:cNvPr id="4105" name="Rectangle 9"/>
          <p:cNvSpPr>
            <a:spLocks noGrp="1" noChangeArrowheads="1"/>
          </p:cNvSpPr>
          <p:nvPr>
            <p:ph type="body" idx="1"/>
          </p:nvPr>
        </p:nvSpPr>
        <p:spPr>
          <a:xfrm>
            <a:off x="457200" y="1600200"/>
            <a:ext cx="8229600" cy="5257800"/>
          </a:xfrm>
        </p:spPr>
        <p:txBody>
          <a:bodyPr/>
          <a:lstStyle/>
          <a:p>
            <a:pPr>
              <a:defRPr/>
            </a:pPr>
            <a:r>
              <a:rPr lang="en-GB" sz="2800" dirty="0" smtClean="0"/>
              <a:t>The Literature of the Seventeenth Century may be divided into two periods—</a:t>
            </a:r>
          </a:p>
          <a:p>
            <a:pPr lvl="1">
              <a:defRPr/>
            </a:pPr>
            <a:r>
              <a:rPr lang="en-GB" sz="2400" i="1" dirty="0" smtClean="0">
                <a:ea typeface="+mn-ea"/>
                <a:cs typeface="+mn-cs"/>
              </a:rPr>
              <a:t>The Puritan Age </a:t>
            </a:r>
            <a:r>
              <a:rPr lang="en-GB" sz="2400" dirty="0" smtClean="0">
                <a:ea typeface="+mn-ea"/>
                <a:cs typeface="+mn-cs"/>
              </a:rPr>
              <a:t>or the </a:t>
            </a:r>
            <a:r>
              <a:rPr lang="en-GB" sz="2400" i="1" dirty="0" smtClean="0">
                <a:ea typeface="+mn-ea"/>
                <a:cs typeface="+mn-cs"/>
              </a:rPr>
              <a:t>Age of Milton </a:t>
            </a:r>
            <a:r>
              <a:rPr lang="en-GB" sz="2400" dirty="0" smtClean="0">
                <a:ea typeface="+mn-ea"/>
                <a:cs typeface="+mn-cs"/>
              </a:rPr>
              <a:t>(1600-1660), which is further divided into:</a:t>
            </a:r>
          </a:p>
          <a:p>
            <a:pPr lvl="2">
              <a:defRPr/>
            </a:pPr>
            <a:r>
              <a:rPr lang="en-GB" sz="2000" dirty="0" smtClean="0">
                <a:ea typeface="+mn-ea"/>
                <a:cs typeface="+mn-cs"/>
              </a:rPr>
              <a:t>the Jacobean and Caroline periods after the names of the ruled James I and Charles I, who rules from 1603 to 1625 and 1625 to 1649 respectively; </a:t>
            </a:r>
          </a:p>
          <a:p>
            <a:pPr lvl="1">
              <a:defRPr/>
            </a:pPr>
            <a:r>
              <a:rPr lang="en-GB" sz="2400" dirty="0" smtClean="0">
                <a:ea typeface="+mn-ea"/>
                <a:cs typeface="+mn-cs"/>
              </a:rPr>
              <a:t> The Restoration Period or the Age of Dryden (1660-1700). </a:t>
            </a:r>
            <a:endParaRPr lang="en-US" sz="2400" dirty="0"/>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33400" y="685800"/>
            <a:ext cx="8915400" cy="1147763"/>
          </a:xfrm>
        </p:spPr>
        <p:txBody>
          <a:bodyPr lIns="0" tIns="0" rIns="0" bIns="0"/>
          <a:lstStyle/>
          <a:p>
            <a:pPr defTabSz="457200" eaLnBrk="1" hangingPunct="1">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b="1" dirty="0" smtClean="0">
                <a:solidFill>
                  <a:srgbClr val="E4005C"/>
                </a:solidFill>
              </a:rPr>
              <a:t>The Eighteenth Century Literature</a:t>
            </a:r>
          </a:p>
        </p:txBody>
      </p:sp>
      <p:sp>
        <p:nvSpPr>
          <p:cNvPr id="3075" name="AutoShape 3"/>
          <p:cNvSpPr>
            <a:spLocks noChangeArrowheads="1"/>
          </p:cNvSpPr>
          <p:nvPr/>
        </p:nvSpPr>
        <p:spPr bwMode="auto">
          <a:xfrm>
            <a:off x="0" y="0"/>
            <a:ext cx="9144000" cy="565150"/>
          </a:xfrm>
          <a:prstGeom prst="roundRect">
            <a:avLst>
              <a:gd name="adj" fmla="val 255"/>
            </a:avLst>
          </a:prstGeom>
          <a:solidFill>
            <a:srgbClr val="214263"/>
          </a:solidFill>
          <a:ln w="9525">
            <a:solidFill>
              <a:srgbClr val="000000"/>
            </a:solidFill>
            <a:round/>
            <a:headEnd/>
            <a:tailEnd/>
          </a:ln>
        </p:spPr>
        <p:txBody>
          <a:bodyPr wrap="none" anchor="ctr"/>
          <a:lstStyle/>
          <a:p>
            <a:endParaRPr lang="en-US"/>
          </a:p>
        </p:txBody>
      </p:sp>
      <p:sp>
        <p:nvSpPr>
          <p:cNvPr id="3076" name="AutoShape 4"/>
          <p:cNvSpPr>
            <a:spLocks noChangeArrowheads="1"/>
          </p:cNvSpPr>
          <p:nvPr/>
        </p:nvSpPr>
        <p:spPr bwMode="auto">
          <a:xfrm>
            <a:off x="511175" y="1270000"/>
            <a:ext cx="247650" cy="247650"/>
          </a:xfrm>
          <a:prstGeom prst="roundRect">
            <a:avLst>
              <a:gd name="adj" fmla="val 579"/>
            </a:avLst>
          </a:prstGeom>
          <a:solidFill>
            <a:srgbClr val="214263"/>
          </a:solidFill>
          <a:ln w="9525">
            <a:solidFill>
              <a:srgbClr val="000000"/>
            </a:solidFill>
            <a:round/>
            <a:headEnd/>
            <a:tailEnd/>
          </a:ln>
        </p:spPr>
        <p:txBody>
          <a:bodyPr wrap="none" anchor="ctr"/>
          <a:lstStyle/>
          <a:p>
            <a:endParaRPr lang="en-US"/>
          </a:p>
        </p:txBody>
      </p:sp>
      <p:sp>
        <p:nvSpPr>
          <p:cNvPr id="3077" name="AutoShape 5"/>
          <p:cNvSpPr>
            <a:spLocks noChangeArrowheads="1"/>
          </p:cNvSpPr>
          <p:nvPr/>
        </p:nvSpPr>
        <p:spPr bwMode="auto">
          <a:xfrm>
            <a:off x="635000" y="1392238"/>
            <a:ext cx="247650" cy="247650"/>
          </a:xfrm>
          <a:prstGeom prst="roundRect">
            <a:avLst>
              <a:gd name="adj" fmla="val 579"/>
            </a:avLst>
          </a:prstGeom>
          <a:solidFill>
            <a:srgbClr val="00B8FF"/>
          </a:solidFill>
          <a:ln w="9525">
            <a:solidFill>
              <a:srgbClr val="000000"/>
            </a:solidFill>
            <a:round/>
            <a:headEnd/>
            <a:tailEnd/>
          </a:ln>
        </p:spPr>
        <p:txBody>
          <a:bodyPr wrap="none" anchor="ctr"/>
          <a:lstStyle/>
          <a:p>
            <a:endParaRPr lang="en-US"/>
          </a:p>
        </p:txBody>
      </p:sp>
      <p:sp>
        <p:nvSpPr>
          <p:cNvPr id="3078" name="AutoShape 6"/>
          <p:cNvSpPr>
            <a:spLocks noChangeArrowheads="1"/>
          </p:cNvSpPr>
          <p:nvPr/>
        </p:nvSpPr>
        <p:spPr bwMode="auto">
          <a:xfrm>
            <a:off x="969963" y="1552575"/>
            <a:ext cx="7407275" cy="36513"/>
          </a:xfrm>
          <a:prstGeom prst="roundRect">
            <a:avLst>
              <a:gd name="adj" fmla="val 4167"/>
            </a:avLst>
          </a:prstGeom>
          <a:gradFill rotWithShape="0">
            <a:gsLst>
              <a:gs pos="0">
                <a:srgbClr val="800080"/>
              </a:gs>
              <a:gs pos="100000">
                <a:srgbClr val="008000"/>
              </a:gs>
            </a:gsLst>
            <a:lin ang="9000000" scaled="1"/>
          </a:gradFill>
          <a:ln w="9525">
            <a:solidFill>
              <a:srgbClr val="000000"/>
            </a:solidFill>
            <a:round/>
            <a:headEnd/>
            <a:tailEnd/>
          </a:ln>
        </p:spPr>
        <p:txBody>
          <a:bodyPr wrap="none" anchor="ctr"/>
          <a:lstStyle/>
          <a:p>
            <a:endParaRPr lang="en-US"/>
          </a:p>
        </p:txBody>
      </p:sp>
      <p:sp>
        <p:nvSpPr>
          <p:cNvPr id="3079" name="AutoShape 8"/>
          <p:cNvSpPr>
            <a:spLocks noChangeArrowheads="1"/>
          </p:cNvSpPr>
          <p:nvPr/>
        </p:nvSpPr>
        <p:spPr bwMode="auto">
          <a:xfrm>
            <a:off x="0" y="4989513"/>
            <a:ext cx="106363" cy="1868487"/>
          </a:xfrm>
          <a:prstGeom prst="roundRect">
            <a:avLst>
              <a:gd name="adj" fmla="val 1347"/>
            </a:avLst>
          </a:prstGeom>
          <a:solidFill>
            <a:srgbClr val="214263"/>
          </a:solidFill>
          <a:ln w="9525">
            <a:solidFill>
              <a:srgbClr val="000000"/>
            </a:solidFill>
            <a:round/>
            <a:headEnd/>
            <a:tailEnd/>
          </a:ln>
        </p:spPr>
        <p:txBody>
          <a:bodyPr wrap="none" anchor="ctr"/>
          <a:lstStyle/>
          <a:p>
            <a:endParaRPr lang="en-US"/>
          </a:p>
        </p:txBody>
      </p:sp>
      <p:sp>
        <p:nvSpPr>
          <p:cNvPr id="3080" name="Rectangle 9"/>
          <p:cNvSpPr>
            <a:spLocks noGrp="1" noChangeArrowheads="1"/>
          </p:cNvSpPr>
          <p:nvPr>
            <p:ph type="body" idx="1"/>
          </p:nvPr>
        </p:nvSpPr>
        <p:spPr>
          <a:xfrm>
            <a:off x="457200" y="1600200"/>
            <a:ext cx="8229600" cy="5257800"/>
          </a:xfrm>
        </p:spPr>
        <p:txBody>
          <a:bodyPr/>
          <a:lstStyle/>
          <a:p>
            <a:pPr>
              <a:defRPr/>
            </a:pPr>
            <a:r>
              <a:rPr lang="en-GB" sz="2400" dirty="0" smtClean="0"/>
              <a:t>The 18</a:t>
            </a:r>
            <a:r>
              <a:rPr lang="en-GB" sz="2400" baseline="30000" dirty="0" smtClean="0"/>
              <a:t>th</a:t>
            </a:r>
            <a:r>
              <a:rPr lang="en-GB" sz="2400" dirty="0" smtClean="0"/>
              <a:t> century literature</a:t>
            </a:r>
          </a:p>
          <a:p>
            <a:pPr>
              <a:defRPr/>
            </a:pPr>
            <a:r>
              <a:rPr lang="en-GB" sz="2400" dirty="0" smtClean="0"/>
              <a:t>Division of Age</a:t>
            </a:r>
          </a:p>
          <a:p>
            <a:pPr>
              <a:defRPr/>
            </a:pPr>
            <a:r>
              <a:rPr lang="en-GB" sz="2400" dirty="0" smtClean="0"/>
              <a:t>Novel in 18</a:t>
            </a:r>
            <a:r>
              <a:rPr lang="en-GB" sz="2400" baseline="30000" dirty="0" smtClean="0"/>
              <a:t>th</a:t>
            </a:r>
            <a:r>
              <a:rPr lang="en-GB" sz="2400" dirty="0" smtClean="0"/>
              <a:t> century (Introduction)</a:t>
            </a:r>
          </a:p>
          <a:p>
            <a:pPr>
              <a:defRPr/>
            </a:pPr>
            <a:r>
              <a:rPr lang="en-GB" sz="2400" dirty="0" smtClean="0"/>
              <a:t>Drama in 18</a:t>
            </a:r>
            <a:r>
              <a:rPr lang="en-GB" sz="2400" baseline="30000" dirty="0" smtClean="0"/>
              <a:t>th</a:t>
            </a:r>
            <a:r>
              <a:rPr lang="en-GB" sz="2400" dirty="0" smtClean="0"/>
              <a:t> century (Introduction)</a:t>
            </a:r>
          </a:p>
          <a:p>
            <a:pPr>
              <a:defRPr/>
            </a:pPr>
            <a:r>
              <a:rPr lang="en-GB" sz="2400" dirty="0" smtClean="0"/>
              <a:t>The age of Pope</a:t>
            </a:r>
          </a:p>
          <a:p>
            <a:pPr lvl="1">
              <a:defRPr/>
            </a:pPr>
            <a:r>
              <a:rPr lang="en-GB" sz="2000" dirty="0" smtClean="0"/>
              <a:t>Poetry</a:t>
            </a:r>
          </a:p>
          <a:p>
            <a:pPr lvl="1">
              <a:defRPr/>
            </a:pPr>
            <a:r>
              <a:rPr lang="en-GB" sz="2000" dirty="0" smtClean="0"/>
              <a:t>Prose</a:t>
            </a:r>
          </a:p>
          <a:p>
            <a:pPr lvl="1">
              <a:defRPr/>
            </a:pPr>
            <a:r>
              <a:rPr lang="en-GB" sz="2000" dirty="0" smtClean="0"/>
              <a:t>Eminent figures during this age</a:t>
            </a:r>
          </a:p>
          <a:p>
            <a:pPr lvl="1">
              <a:defRPr/>
            </a:pPr>
            <a:endParaRPr lang="en-GB" sz="2000" dirty="0" smtClean="0"/>
          </a:p>
          <a:p>
            <a:pPr lvl="1">
              <a:buNone/>
              <a:defRPr/>
            </a:pPr>
            <a:r>
              <a:rPr lang="en-GB" sz="2000" dirty="0" smtClean="0"/>
              <a:t>The age of Johnson</a:t>
            </a:r>
          </a:p>
          <a:p>
            <a:pPr marL="0" indent="0">
              <a:buFontTx/>
              <a:buNone/>
              <a:defRPr/>
            </a:pPr>
            <a:endParaRPr lang="en-GB" sz="2400" dirty="0" smtClean="0"/>
          </a:p>
          <a:p>
            <a:pPr>
              <a:defRPr/>
            </a:pPr>
            <a:endParaRPr lang="en-GB" sz="2400" dirty="0" smtClean="0"/>
          </a:p>
          <a:p>
            <a:pPr>
              <a:defRPr/>
            </a:pPr>
            <a:endParaRPr lang="en-US" sz="2000" dirty="0" smtClean="0"/>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093788" y="674688"/>
            <a:ext cx="7808912" cy="1147762"/>
          </a:xfrm>
        </p:spPr>
        <p:txBody>
          <a:bodyPr lIns="0" tIns="0" rIns="0" bIns="0"/>
          <a:lstStyle/>
          <a:p>
            <a:pPr defTabSz="457200" eaLnBrk="1" hangingPunct="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4000" b="1" smtClean="0">
                <a:solidFill>
                  <a:srgbClr val="E4005C"/>
                </a:solidFill>
              </a:rPr>
              <a:t>The age of Johnson</a:t>
            </a:r>
            <a:endParaRPr lang="en-GB" sz="4000" b="1" smtClean="0">
              <a:solidFill>
                <a:srgbClr val="E4005C"/>
              </a:solidFill>
            </a:endParaRPr>
          </a:p>
        </p:txBody>
      </p:sp>
      <p:sp>
        <p:nvSpPr>
          <p:cNvPr id="18435" name="AutoShape 3"/>
          <p:cNvSpPr>
            <a:spLocks noChangeArrowheads="1"/>
          </p:cNvSpPr>
          <p:nvPr/>
        </p:nvSpPr>
        <p:spPr bwMode="auto">
          <a:xfrm>
            <a:off x="0" y="0"/>
            <a:ext cx="9144000" cy="565150"/>
          </a:xfrm>
          <a:prstGeom prst="roundRect">
            <a:avLst>
              <a:gd name="adj" fmla="val 255"/>
            </a:avLst>
          </a:prstGeom>
          <a:solidFill>
            <a:srgbClr val="214263"/>
          </a:solidFill>
          <a:ln w="9525">
            <a:solidFill>
              <a:srgbClr val="000000"/>
            </a:solidFill>
            <a:round/>
            <a:headEnd/>
            <a:tailEnd/>
          </a:ln>
        </p:spPr>
        <p:txBody>
          <a:bodyPr wrap="none" anchor="ctr"/>
          <a:lstStyle/>
          <a:p>
            <a:endParaRPr lang="en-US"/>
          </a:p>
        </p:txBody>
      </p:sp>
      <p:sp>
        <p:nvSpPr>
          <p:cNvPr id="18436" name="AutoShape 4"/>
          <p:cNvSpPr>
            <a:spLocks noChangeArrowheads="1"/>
          </p:cNvSpPr>
          <p:nvPr/>
        </p:nvSpPr>
        <p:spPr bwMode="auto">
          <a:xfrm>
            <a:off x="511175" y="1270000"/>
            <a:ext cx="247650" cy="247650"/>
          </a:xfrm>
          <a:prstGeom prst="roundRect">
            <a:avLst>
              <a:gd name="adj" fmla="val 579"/>
            </a:avLst>
          </a:prstGeom>
          <a:solidFill>
            <a:srgbClr val="214263"/>
          </a:solidFill>
          <a:ln w="9525">
            <a:solidFill>
              <a:srgbClr val="000000"/>
            </a:solidFill>
            <a:round/>
            <a:headEnd/>
            <a:tailEnd/>
          </a:ln>
        </p:spPr>
        <p:txBody>
          <a:bodyPr wrap="none" anchor="ctr"/>
          <a:lstStyle/>
          <a:p>
            <a:endParaRPr lang="en-US"/>
          </a:p>
        </p:txBody>
      </p:sp>
      <p:sp>
        <p:nvSpPr>
          <p:cNvPr id="18437" name="AutoShape 5"/>
          <p:cNvSpPr>
            <a:spLocks noChangeArrowheads="1"/>
          </p:cNvSpPr>
          <p:nvPr/>
        </p:nvSpPr>
        <p:spPr bwMode="auto">
          <a:xfrm>
            <a:off x="635000" y="1392238"/>
            <a:ext cx="247650" cy="247650"/>
          </a:xfrm>
          <a:prstGeom prst="roundRect">
            <a:avLst>
              <a:gd name="adj" fmla="val 579"/>
            </a:avLst>
          </a:prstGeom>
          <a:solidFill>
            <a:srgbClr val="00B8FF"/>
          </a:solidFill>
          <a:ln w="9525">
            <a:solidFill>
              <a:srgbClr val="000000"/>
            </a:solidFill>
            <a:round/>
            <a:headEnd/>
            <a:tailEnd/>
          </a:ln>
        </p:spPr>
        <p:txBody>
          <a:bodyPr wrap="none" anchor="ctr"/>
          <a:lstStyle/>
          <a:p>
            <a:endParaRPr lang="en-US"/>
          </a:p>
        </p:txBody>
      </p:sp>
      <p:sp>
        <p:nvSpPr>
          <p:cNvPr id="18438" name="AutoShape 6"/>
          <p:cNvSpPr>
            <a:spLocks noChangeArrowheads="1"/>
          </p:cNvSpPr>
          <p:nvPr/>
        </p:nvSpPr>
        <p:spPr bwMode="auto">
          <a:xfrm>
            <a:off x="969963" y="1552575"/>
            <a:ext cx="7407275" cy="36513"/>
          </a:xfrm>
          <a:prstGeom prst="roundRect">
            <a:avLst>
              <a:gd name="adj" fmla="val 4167"/>
            </a:avLst>
          </a:prstGeom>
          <a:gradFill rotWithShape="0">
            <a:gsLst>
              <a:gs pos="0">
                <a:srgbClr val="800080"/>
              </a:gs>
              <a:gs pos="100000">
                <a:srgbClr val="008000"/>
              </a:gs>
            </a:gsLst>
            <a:lin ang="9000000" scaled="1"/>
          </a:gradFill>
          <a:ln w="9525">
            <a:solidFill>
              <a:srgbClr val="000000"/>
            </a:solidFill>
            <a:round/>
            <a:headEnd/>
            <a:tailEnd/>
          </a:ln>
        </p:spPr>
        <p:txBody>
          <a:bodyPr wrap="none" anchor="ctr"/>
          <a:lstStyle/>
          <a:p>
            <a:endParaRPr lang="en-US"/>
          </a:p>
        </p:txBody>
      </p:sp>
      <p:sp>
        <p:nvSpPr>
          <p:cNvPr id="18439" name="AutoShape 8"/>
          <p:cNvSpPr>
            <a:spLocks noChangeArrowheads="1"/>
          </p:cNvSpPr>
          <p:nvPr/>
        </p:nvSpPr>
        <p:spPr bwMode="auto">
          <a:xfrm>
            <a:off x="0" y="4989513"/>
            <a:ext cx="106363" cy="1868487"/>
          </a:xfrm>
          <a:prstGeom prst="roundRect">
            <a:avLst>
              <a:gd name="adj" fmla="val 1347"/>
            </a:avLst>
          </a:prstGeom>
          <a:solidFill>
            <a:srgbClr val="214263"/>
          </a:solidFill>
          <a:ln w="9525">
            <a:solidFill>
              <a:srgbClr val="000000"/>
            </a:solidFill>
            <a:round/>
            <a:headEnd/>
            <a:tailEnd/>
          </a:ln>
        </p:spPr>
        <p:txBody>
          <a:bodyPr wrap="none" anchor="ctr"/>
          <a:lstStyle/>
          <a:p>
            <a:endParaRPr lang="en-US"/>
          </a:p>
        </p:txBody>
      </p:sp>
      <p:sp>
        <p:nvSpPr>
          <p:cNvPr id="18440" name="Rectangle 9"/>
          <p:cNvSpPr>
            <a:spLocks noGrp="1" noChangeArrowheads="1"/>
          </p:cNvSpPr>
          <p:nvPr>
            <p:ph type="body" idx="1"/>
          </p:nvPr>
        </p:nvSpPr>
        <p:spPr>
          <a:xfrm>
            <a:off x="685800" y="1295400"/>
            <a:ext cx="8458200" cy="5562600"/>
          </a:xfrm>
        </p:spPr>
        <p:txBody>
          <a:bodyPr/>
          <a:lstStyle/>
          <a:p>
            <a:pPr marL="392113" indent="-293688" defTabSz="414338" eaLnBrk="1" hangingPunct="1">
              <a:lnSpc>
                <a:spcPct val="90000"/>
              </a:lnSpc>
              <a:spcBef>
                <a:spcPct val="50000"/>
              </a:spcBef>
              <a:buClr>
                <a:srgbClr val="CC0000"/>
              </a:buClr>
              <a:buFont typeface="Wingdings" pitchFamily="2" charset="2"/>
              <a:buChar char="§"/>
            </a:pPr>
            <a:endParaRPr lang="en-US" sz="1800" smtClean="0"/>
          </a:p>
          <a:p>
            <a:pPr marL="392113" indent="-293688" defTabSz="414338" eaLnBrk="1" hangingPunct="1">
              <a:lnSpc>
                <a:spcPct val="90000"/>
              </a:lnSpc>
              <a:spcBef>
                <a:spcPct val="50000"/>
              </a:spcBef>
              <a:buClr>
                <a:srgbClr val="CC0000"/>
              </a:buClr>
              <a:buFont typeface="Wingdings" pitchFamily="2" charset="2"/>
              <a:buChar char="§"/>
            </a:pPr>
            <a:endParaRPr lang="en-US" sz="1800" smtClean="0"/>
          </a:p>
          <a:p>
            <a:pPr marL="392113" indent="-293688" defTabSz="414338" eaLnBrk="1" hangingPunct="1">
              <a:lnSpc>
                <a:spcPct val="90000"/>
              </a:lnSpc>
              <a:spcBef>
                <a:spcPct val="50000"/>
              </a:spcBef>
              <a:buClr>
                <a:srgbClr val="CC0000"/>
              </a:buClr>
              <a:buFont typeface="Wingdings" pitchFamily="2" charset="2"/>
              <a:buChar char="§"/>
            </a:pPr>
            <a:r>
              <a:rPr lang="en-US" sz="1800" smtClean="0">
                <a:solidFill>
                  <a:srgbClr val="000066"/>
                </a:solidFill>
              </a:rPr>
              <a:t>1750-1784</a:t>
            </a:r>
          </a:p>
          <a:p>
            <a:pPr marL="392113" indent="-293688" defTabSz="414338" eaLnBrk="1" hangingPunct="1">
              <a:lnSpc>
                <a:spcPct val="90000"/>
              </a:lnSpc>
              <a:spcBef>
                <a:spcPct val="50000"/>
              </a:spcBef>
              <a:buClr>
                <a:srgbClr val="CC0000"/>
              </a:buClr>
              <a:buFont typeface="Wingdings" pitchFamily="2" charset="2"/>
              <a:buChar char="§"/>
            </a:pPr>
            <a:r>
              <a:rPr lang="en-GB" sz="1800" smtClean="0"/>
              <a:t>After his death, the Classical spirit in English literature began to give place to the Romantic spirit</a:t>
            </a:r>
          </a:p>
          <a:p>
            <a:pPr marL="392113" indent="-293688" defTabSz="414338" eaLnBrk="1" hangingPunct="1">
              <a:lnSpc>
                <a:spcPct val="90000"/>
              </a:lnSpc>
              <a:spcBef>
                <a:spcPct val="50000"/>
              </a:spcBef>
              <a:buClr>
                <a:srgbClr val="CC0000"/>
              </a:buClr>
              <a:buFont typeface="Wingdings" pitchFamily="2" charset="2"/>
              <a:buChar char="§"/>
            </a:pPr>
            <a:r>
              <a:rPr lang="en-GB" sz="1800" smtClean="0"/>
              <a:t>Officially the Romantic Age started from the year 1798 when Wordsworth and Coleridge published the famous </a:t>
            </a:r>
            <a:r>
              <a:rPr lang="en-GB" sz="1800" i="1" smtClean="0"/>
              <a:t>Lyrical Ballads.</a:t>
            </a:r>
          </a:p>
          <a:p>
            <a:pPr marL="392113" indent="-293688" defTabSz="414338" eaLnBrk="1" hangingPunct="1">
              <a:lnSpc>
                <a:spcPct val="90000"/>
              </a:lnSpc>
              <a:spcBef>
                <a:spcPct val="50000"/>
              </a:spcBef>
              <a:buClr>
                <a:srgbClr val="CC0000"/>
              </a:buClr>
              <a:buFont typeface="Wingdings" pitchFamily="2" charset="2"/>
              <a:buChar char="§"/>
            </a:pPr>
            <a:endParaRPr lang="en-US" sz="1800" smtClean="0">
              <a:solidFill>
                <a:srgbClr val="000066"/>
              </a:solidFill>
            </a:endParaRPr>
          </a:p>
          <a:p>
            <a:pPr marL="392113" indent="-293688" defTabSz="414338" eaLnBrk="1" hangingPunct="1">
              <a:lnSpc>
                <a:spcPct val="90000"/>
              </a:lnSpc>
              <a:spcBef>
                <a:spcPct val="50000"/>
              </a:spcBef>
              <a:buClr>
                <a:srgbClr val="CC0000"/>
              </a:buClr>
              <a:buFont typeface="Wingdings" pitchFamily="2" charset="2"/>
              <a:buChar char="§"/>
            </a:pPr>
            <a:endParaRPr lang="en-US" sz="1800" smtClean="0">
              <a:solidFill>
                <a:srgbClr val="000066"/>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sz="6000" dirty="0" smtClean="0">
                <a:latin typeface="Arial Narrow" pitchFamily="34" charset="0"/>
              </a:rPr>
              <a:t>Romantic Movement</a:t>
            </a:r>
          </a:p>
        </p:txBody>
      </p:sp>
      <p:sp>
        <p:nvSpPr>
          <p:cNvPr id="3075" name="Rectangle 3"/>
          <p:cNvSpPr>
            <a:spLocks noGrp="1" noChangeArrowheads="1"/>
          </p:cNvSpPr>
          <p:nvPr>
            <p:ph type="body" idx="1"/>
          </p:nvPr>
        </p:nvSpPr>
        <p:spPr>
          <a:xfrm>
            <a:off x="457200" y="1219200"/>
            <a:ext cx="8229600" cy="4906963"/>
          </a:xfrm>
        </p:spPr>
        <p:txBody>
          <a:bodyPr/>
          <a:lstStyle/>
          <a:p>
            <a:pPr eaLnBrk="1" hangingPunct="1">
              <a:buFont typeface="Wingdings" pitchFamily="2" charset="2"/>
              <a:buChar char="v"/>
              <a:defRPr/>
            </a:pPr>
            <a:r>
              <a:rPr lang="en-US" dirty="0" smtClean="0">
                <a:latin typeface="Georgia" pitchFamily="18" charset="0"/>
              </a:rPr>
              <a:t>Romanticism refers to a movement in art, literature, and music during the 19</a:t>
            </a:r>
            <a:r>
              <a:rPr lang="en-US" baseline="30000" dirty="0" smtClean="0">
                <a:latin typeface="Georgia" pitchFamily="18" charset="0"/>
              </a:rPr>
              <a:t>th</a:t>
            </a:r>
            <a:r>
              <a:rPr lang="en-US" dirty="0" smtClean="0">
                <a:latin typeface="Georgia" pitchFamily="18" charset="0"/>
              </a:rPr>
              <a:t> century.  </a:t>
            </a:r>
          </a:p>
          <a:p>
            <a:pPr eaLnBrk="1" hangingPunct="1">
              <a:buFont typeface="Wingdings" pitchFamily="2" charset="2"/>
              <a:buChar char="v"/>
              <a:defRPr/>
            </a:pPr>
            <a:r>
              <a:rPr lang="en-US" dirty="0" smtClean="0">
                <a:latin typeface="Georgia" pitchFamily="18" charset="0"/>
              </a:rPr>
              <a:t>Romanticism is characterized by the 5 “I”s</a:t>
            </a:r>
          </a:p>
          <a:p>
            <a:pPr lvl="1" eaLnBrk="1" hangingPunct="1">
              <a:buFont typeface="Wingdings" pitchFamily="2" charset="2"/>
              <a:buChar char="v"/>
              <a:defRPr/>
            </a:pPr>
            <a:r>
              <a:rPr lang="en-US" u="sng" dirty="0" smtClean="0">
                <a:solidFill>
                  <a:schemeClr val="tx1">
                    <a:lumMod val="50000"/>
                    <a:lumOff val="50000"/>
                  </a:schemeClr>
                </a:solidFill>
                <a:latin typeface="Georgia" pitchFamily="18" charset="0"/>
                <a:hlinkClick r:id="rId2" action="ppaction://hlinksldjump"/>
              </a:rPr>
              <a:t>Imagination</a:t>
            </a:r>
            <a:endParaRPr lang="en-US" u="sng" dirty="0" smtClean="0">
              <a:solidFill>
                <a:schemeClr val="tx1">
                  <a:lumMod val="50000"/>
                  <a:lumOff val="50000"/>
                </a:schemeClr>
              </a:solidFill>
              <a:latin typeface="Georgia" pitchFamily="18" charset="0"/>
            </a:endParaRPr>
          </a:p>
          <a:p>
            <a:pPr lvl="1" eaLnBrk="1" hangingPunct="1">
              <a:buFont typeface="Wingdings" pitchFamily="2" charset="2"/>
              <a:buChar char="v"/>
              <a:defRPr/>
            </a:pPr>
            <a:r>
              <a:rPr lang="en-US" u="sng" dirty="0" smtClean="0">
                <a:solidFill>
                  <a:schemeClr val="tx1">
                    <a:lumMod val="50000"/>
                    <a:lumOff val="50000"/>
                  </a:schemeClr>
                </a:solidFill>
                <a:latin typeface="Georgia" pitchFamily="18" charset="0"/>
                <a:hlinkClick r:id="rId3" action="ppaction://hlinksldjump"/>
              </a:rPr>
              <a:t>Intuition</a:t>
            </a:r>
            <a:endParaRPr lang="en-US" u="sng" dirty="0" smtClean="0">
              <a:solidFill>
                <a:schemeClr val="tx1">
                  <a:lumMod val="50000"/>
                  <a:lumOff val="50000"/>
                </a:schemeClr>
              </a:solidFill>
              <a:latin typeface="Georgia" pitchFamily="18" charset="0"/>
            </a:endParaRPr>
          </a:p>
          <a:p>
            <a:pPr lvl="1" eaLnBrk="1" hangingPunct="1">
              <a:buFont typeface="Wingdings" pitchFamily="2" charset="2"/>
              <a:buChar char="v"/>
              <a:defRPr/>
            </a:pPr>
            <a:r>
              <a:rPr lang="en-US" u="sng" dirty="0" smtClean="0">
                <a:solidFill>
                  <a:schemeClr val="tx1">
                    <a:lumMod val="50000"/>
                    <a:lumOff val="50000"/>
                  </a:schemeClr>
                </a:solidFill>
                <a:latin typeface="Georgia" pitchFamily="18" charset="0"/>
                <a:hlinkClick r:id="rId4" action="ppaction://hlinksldjump"/>
              </a:rPr>
              <a:t>Idealism</a:t>
            </a:r>
            <a:endParaRPr lang="en-US" u="sng" dirty="0" smtClean="0">
              <a:solidFill>
                <a:schemeClr val="tx1">
                  <a:lumMod val="50000"/>
                  <a:lumOff val="50000"/>
                </a:schemeClr>
              </a:solidFill>
              <a:latin typeface="Georgia" pitchFamily="18" charset="0"/>
            </a:endParaRPr>
          </a:p>
          <a:p>
            <a:pPr lvl="1" eaLnBrk="1" hangingPunct="1">
              <a:buFont typeface="Wingdings" pitchFamily="2" charset="2"/>
              <a:buChar char="v"/>
              <a:defRPr/>
            </a:pPr>
            <a:r>
              <a:rPr lang="en-US" u="sng" dirty="0" smtClean="0">
                <a:solidFill>
                  <a:schemeClr val="tx1">
                    <a:lumMod val="50000"/>
                    <a:lumOff val="50000"/>
                  </a:schemeClr>
                </a:solidFill>
                <a:latin typeface="Georgia" pitchFamily="18" charset="0"/>
                <a:hlinkClick r:id="rId5" action="ppaction://hlinksldjump"/>
              </a:rPr>
              <a:t>Inspiration</a:t>
            </a:r>
            <a:endParaRPr lang="en-US" u="sng" dirty="0" smtClean="0">
              <a:solidFill>
                <a:schemeClr val="tx1">
                  <a:lumMod val="50000"/>
                  <a:lumOff val="50000"/>
                </a:schemeClr>
              </a:solidFill>
              <a:latin typeface="Georgia" pitchFamily="18" charset="0"/>
            </a:endParaRPr>
          </a:p>
          <a:p>
            <a:pPr lvl="1" eaLnBrk="1" hangingPunct="1">
              <a:buFont typeface="Wingdings" pitchFamily="2" charset="2"/>
              <a:buChar char="v"/>
              <a:defRPr/>
            </a:pPr>
            <a:r>
              <a:rPr lang="en-US" u="sng" dirty="0" smtClean="0">
                <a:solidFill>
                  <a:schemeClr val="tx1">
                    <a:lumMod val="50000"/>
                    <a:lumOff val="50000"/>
                  </a:schemeClr>
                </a:solidFill>
                <a:latin typeface="Georgia" pitchFamily="18" charset="0"/>
                <a:hlinkClick r:id="rId6" action="ppaction://hlinksldjump"/>
              </a:rPr>
              <a:t>Individuality</a:t>
            </a:r>
            <a:endParaRPr lang="en-US" u="sng" dirty="0" smtClean="0">
              <a:solidFill>
                <a:schemeClr val="tx1">
                  <a:lumMod val="50000"/>
                  <a:lumOff val="50000"/>
                </a:schemeClr>
              </a:solidFill>
              <a:latin typeface="Georg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075">
                                            <p:txEl>
                                              <p:pRg st="0" end="0"/>
                                            </p:txEl>
                                          </p:spTgt>
                                        </p:tgtEl>
                                        <p:attrNameLst>
                                          <p:attrName>style.visibility</p:attrName>
                                        </p:attrNameLst>
                                      </p:cBhvr>
                                      <p:to>
                                        <p:strVal val="visible"/>
                                      </p:to>
                                    </p:set>
                                    <p:animEffect transition="in" filter="fade">
                                      <p:cBhvr>
                                        <p:cTn id="14" dur="2000"/>
                                        <p:tgtEl>
                                          <p:spTgt spid="307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075">
                                            <p:txEl>
                                              <p:pRg st="1" end="1"/>
                                            </p:txEl>
                                          </p:spTgt>
                                        </p:tgtEl>
                                        <p:attrNameLst>
                                          <p:attrName>style.visibility</p:attrName>
                                        </p:attrNameLst>
                                      </p:cBhvr>
                                      <p:to>
                                        <p:strVal val="visible"/>
                                      </p:to>
                                    </p:set>
                                    <p:animEffect transition="in" filter="fade">
                                      <p:cBhvr>
                                        <p:cTn id="19" dur="2000"/>
                                        <p:tgtEl>
                                          <p:spTgt spid="307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075">
                                            <p:txEl>
                                              <p:pRg st="2" end="2"/>
                                            </p:txEl>
                                          </p:spTgt>
                                        </p:tgtEl>
                                        <p:attrNameLst>
                                          <p:attrName>style.visibility</p:attrName>
                                        </p:attrNameLst>
                                      </p:cBhvr>
                                      <p:to>
                                        <p:strVal val="visible"/>
                                      </p:to>
                                    </p:set>
                                    <p:animEffect transition="in" filter="fade">
                                      <p:cBhvr>
                                        <p:cTn id="24" dur="2000"/>
                                        <p:tgtEl>
                                          <p:spTgt spid="307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075">
                                            <p:txEl>
                                              <p:pRg st="3" end="3"/>
                                            </p:txEl>
                                          </p:spTgt>
                                        </p:tgtEl>
                                        <p:attrNameLst>
                                          <p:attrName>style.visibility</p:attrName>
                                        </p:attrNameLst>
                                      </p:cBhvr>
                                      <p:to>
                                        <p:strVal val="visible"/>
                                      </p:to>
                                    </p:set>
                                    <p:animEffect transition="in" filter="fade">
                                      <p:cBhvr>
                                        <p:cTn id="29" dur="2000"/>
                                        <p:tgtEl>
                                          <p:spTgt spid="307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075">
                                            <p:txEl>
                                              <p:pRg st="4" end="4"/>
                                            </p:txEl>
                                          </p:spTgt>
                                        </p:tgtEl>
                                        <p:attrNameLst>
                                          <p:attrName>style.visibility</p:attrName>
                                        </p:attrNameLst>
                                      </p:cBhvr>
                                      <p:to>
                                        <p:strVal val="visible"/>
                                      </p:to>
                                    </p:set>
                                    <p:animEffect transition="in" filter="fade">
                                      <p:cBhvr>
                                        <p:cTn id="34" dur="2000"/>
                                        <p:tgtEl>
                                          <p:spTgt spid="307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075">
                                            <p:txEl>
                                              <p:pRg st="5" end="5"/>
                                            </p:txEl>
                                          </p:spTgt>
                                        </p:tgtEl>
                                        <p:attrNameLst>
                                          <p:attrName>style.visibility</p:attrName>
                                        </p:attrNameLst>
                                      </p:cBhvr>
                                      <p:to>
                                        <p:strVal val="visible"/>
                                      </p:to>
                                    </p:set>
                                    <p:animEffect transition="in" filter="fade">
                                      <p:cBhvr>
                                        <p:cTn id="39" dur="2000"/>
                                        <p:tgtEl>
                                          <p:spTgt spid="3075">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075">
                                            <p:txEl>
                                              <p:pRg st="6" end="6"/>
                                            </p:txEl>
                                          </p:spTgt>
                                        </p:tgtEl>
                                        <p:attrNameLst>
                                          <p:attrName>style.visibility</p:attrName>
                                        </p:attrNameLst>
                                      </p:cBhvr>
                                      <p:to>
                                        <p:strVal val="visible"/>
                                      </p:to>
                                    </p:set>
                                    <p:animEffect transition="in" filter="fade">
                                      <p:cBhvr>
                                        <p:cTn id="44" dur="2000"/>
                                        <p:tgtEl>
                                          <p:spTgt spid="30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33400" y="685800"/>
            <a:ext cx="8915400" cy="1147763"/>
          </a:xfrm>
        </p:spPr>
        <p:txBody>
          <a:bodyPr lIns="0" tIns="0" rIns="0" bIns="0"/>
          <a:lstStyle/>
          <a:p>
            <a:pPr defTabSz="457200" eaLnBrk="1" hangingPunct="1">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US" sz="3600" b="1" smtClean="0">
                <a:solidFill>
                  <a:schemeClr val="accent5">
                    <a:lumMod val="10000"/>
                  </a:schemeClr>
                </a:solidFill>
              </a:rPr>
              <a:t>Introduction</a:t>
            </a:r>
            <a:endParaRPr lang="en-GB" sz="3600" b="1" smtClean="0">
              <a:solidFill>
                <a:schemeClr val="accent5">
                  <a:lumMod val="10000"/>
                </a:schemeClr>
              </a:solidFill>
            </a:endParaRPr>
          </a:p>
        </p:txBody>
      </p:sp>
      <p:sp>
        <p:nvSpPr>
          <p:cNvPr id="6147" name="AutoShape 3"/>
          <p:cNvSpPr>
            <a:spLocks noChangeArrowheads="1"/>
          </p:cNvSpPr>
          <p:nvPr/>
        </p:nvSpPr>
        <p:spPr bwMode="auto">
          <a:xfrm>
            <a:off x="0" y="0"/>
            <a:ext cx="9144000" cy="565150"/>
          </a:xfrm>
          <a:prstGeom prst="roundRect">
            <a:avLst>
              <a:gd name="adj" fmla="val 255"/>
            </a:avLst>
          </a:prstGeom>
          <a:solidFill>
            <a:srgbClr val="214263"/>
          </a:solidFill>
          <a:ln w="9525">
            <a:solidFill>
              <a:srgbClr val="000000"/>
            </a:solidFill>
            <a:round/>
            <a:headEnd/>
            <a:tailEnd/>
          </a:ln>
        </p:spPr>
        <p:txBody>
          <a:bodyPr wrap="none" anchor="ctr"/>
          <a:lstStyle/>
          <a:p>
            <a:endParaRPr lang="en-US"/>
          </a:p>
        </p:txBody>
      </p:sp>
      <p:sp>
        <p:nvSpPr>
          <p:cNvPr id="6148" name="AutoShape 4"/>
          <p:cNvSpPr>
            <a:spLocks noChangeArrowheads="1"/>
          </p:cNvSpPr>
          <p:nvPr/>
        </p:nvSpPr>
        <p:spPr bwMode="auto">
          <a:xfrm>
            <a:off x="511175" y="1270000"/>
            <a:ext cx="247650" cy="247650"/>
          </a:xfrm>
          <a:prstGeom prst="roundRect">
            <a:avLst>
              <a:gd name="adj" fmla="val 579"/>
            </a:avLst>
          </a:prstGeom>
          <a:solidFill>
            <a:srgbClr val="214263"/>
          </a:solidFill>
          <a:ln w="9525">
            <a:solidFill>
              <a:srgbClr val="000000"/>
            </a:solidFill>
            <a:round/>
            <a:headEnd/>
            <a:tailEnd/>
          </a:ln>
        </p:spPr>
        <p:txBody>
          <a:bodyPr wrap="none" anchor="ctr"/>
          <a:lstStyle/>
          <a:p>
            <a:endParaRPr lang="en-US"/>
          </a:p>
        </p:txBody>
      </p:sp>
      <p:sp>
        <p:nvSpPr>
          <p:cNvPr id="6149" name="AutoShape 5"/>
          <p:cNvSpPr>
            <a:spLocks noChangeArrowheads="1"/>
          </p:cNvSpPr>
          <p:nvPr/>
        </p:nvSpPr>
        <p:spPr bwMode="auto">
          <a:xfrm>
            <a:off x="635000" y="1392238"/>
            <a:ext cx="247650" cy="247650"/>
          </a:xfrm>
          <a:prstGeom prst="roundRect">
            <a:avLst>
              <a:gd name="adj" fmla="val 579"/>
            </a:avLst>
          </a:prstGeom>
          <a:solidFill>
            <a:srgbClr val="00B8FF"/>
          </a:solidFill>
          <a:ln w="9525">
            <a:solidFill>
              <a:srgbClr val="000000"/>
            </a:solidFill>
            <a:round/>
            <a:headEnd/>
            <a:tailEnd/>
          </a:ln>
        </p:spPr>
        <p:txBody>
          <a:bodyPr wrap="none" anchor="ctr"/>
          <a:lstStyle/>
          <a:p>
            <a:endParaRPr lang="en-US"/>
          </a:p>
        </p:txBody>
      </p:sp>
      <p:sp>
        <p:nvSpPr>
          <p:cNvPr id="6150" name="AutoShape 6"/>
          <p:cNvSpPr>
            <a:spLocks noChangeArrowheads="1"/>
          </p:cNvSpPr>
          <p:nvPr/>
        </p:nvSpPr>
        <p:spPr bwMode="auto">
          <a:xfrm>
            <a:off x="969963" y="1552575"/>
            <a:ext cx="7407275" cy="36513"/>
          </a:xfrm>
          <a:prstGeom prst="roundRect">
            <a:avLst>
              <a:gd name="adj" fmla="val 4167"/>
            </a:avLst>
          </a:prstGeom>
          <a:gradFill rotWithShape="0">
            <a:gsLst>
              <a:gs pos="0">
                <a:srgbClr val="800080"/>
              </a:gs>
              <a:gs pos="100000">
                <a:srgbClr val="008000"/>
              </a:gs>
            </a:gsLst>
            <a:lin ang="9000000" scaled="1"/>
          </a:gradFill>
          <a:ln w="9525">
            <a:solidFill>
              <a:srgbClr val="000000"/>
            </a:solidFill>
            <a:round/>
            <a:headEnd/>
            <a:tailEnd/>
          </a:ln>
        </p:spPr>
        <p:txBody>
          <a:bodyPr wrap="none" anchor="ctr"/>
          <a:lstStyle/>
          <a:p>
            <a:endParaRPr lang="en-US"/>
          </a:p>
        </p:txBody>
      </p:sp>
      <p:sp>
        <p:nvSpPr>
          <p:cNvPr id="6151" name="AutoShape 8"/>
          <p:cNvSpPr>
            <a:spLocks noChangeArrowheads="1"/>
          </p:cNvSpPr>
          <p:nvPr/>
        </p:nvSpPr>
        <p:spPr bwMode="auto">
          <a:xfrm>
            <a:off x="0" y="4989513"/>
            <a:ext cx="106363" cy="1868487"/>
          </a:xfrm>
          <a:prstGeom prst="roundRect">
            <a:avLst>
              <a:gd name="adj" fmla="val 1347"/>
            </a:avLst>
          </a:prstGeom>
          <a:solidFill>
            <a:srgbClr val="214263"/>
          </a:solidFill>
          <a:ln w="9525">
            <a:solidFill>
              <a:srgbClr val="000000"/>
            </a:solidFill>
            <a:round/>
            <a:headEnd/>
            <a:tailEnd/>
          </a:ln>
        </p:spPr>
        <p:txBody>
          <a:bodyPr wrap="none" anchor="ctr"/>
          <a:lstStyle/>
          <a:p>
            <a:endParaRPr lang="en-US"/>
          </a:p>
        </p:txBody>
      </p:sp>
      <p:sp>
        <p:nvSpPr>
          <p:cNvPr id="3080" name="Rectangle 9"/>
          <p:cNvSpPr>
            <a:spLocks noGrp="1" noChangeArrowheads="1"/>
          </p:cNvSpPr>
          <p:nvPr>
            <p:ph type="body" idx="1"/>
          </p:nvPr>
        </p:nvSpPr>
        <p:spPr>
          <a:xfrm>
            <a:off x="457200" y="1600200"/>
            <a:ext cx="8229600" cy="5257800"/>
          </a:xfrm>
        </p:spPr>
        <p:txBody>
          <a:bodyPr/>
          <a:lstStyle/>
          <a:p>
            <a:pPr>
              <a:defRPr/>
            </a:pPr>
            <a:r>
              <a:rPr lang="en-GB" sz="2800" dirty="0" smtClean="0">
                <a:solidFill>
                  <a:schemeClr val="accent5">
                    <a:lumMod val="10000"/>
                  </a:schemeClr>
                </a:solidFill>
              </a:rPr>
              <a:t>The most fruitful period </a:t>
            </a:r>
          </a:p>
          <a:p>
            <a:pPr>
              <a:defRPr/>
            </a:pPr>
            <a:r>
              <a:rPr lang="en-GB" sz="2800" dirty="0" smtClean="0">
                <a:solidFill>
                  <a:schemeClr val="accent5">
                    <a:lumMod val="10000"/>
                  </a:schemeClr>
                </a:solidFill>
              </a:rPr>
              <a:t>The revolt against the Classical school which had been started </a:t>
            </a:r>
          </a:p>
          <a:p>
            <a:pPr>
              <a:defRPr/>
            </a:pPr>
            <a:r>
              <a:rPr lang="en-GB" sz="2800" dirty="0" smtClean="0">
                <a:solidFill>
                  <a:schemeClr val="accent5">
                    <a:lumMod val="10000"/>
                  </a:schemeClr>
                </a:solidFill>
              </a:rPr>
              <a:t>Most popular English poets like Wordsworth, Coleridge, Byron, Shelley and Keats belong to this period. </a:t>
            </a:r>
            <a:endParaRPr lang="en-US" sz="2800" dirty="0" smtClean="0">
              <a:solidFill>
                <a:schemeClr val="accent5">
                  <a:lumMod val="10000"/>
                </a:schemeClr>
              </a:solidFill>
            </a:endParaRP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idx="1"/>
          </p:nvPr>
        </p:nvSpPr>
        <p:spPr/>
        <p:txBody>
          <a:bodyPr/>
          <a:lstStyle/>
          <a:p>
            <a:pPr eaLnBrk="1" hangingPunct="1"/>
            <a:r>
              <a:rPr lang="en-US" altLang="zh-CN" smtClean="0">
                <a:latin typeface="Times New Roman" pitchFamily="18" charset="0"/>
                <a:cs typeface="Times New Roman" pitchFamily="18" charset="0"/>
              </a:rPr>
              <a:t>William Hazlitt</a:t>
            </a:r>
          </a:p>
          <a:p>
            <a:pPr eaLnBrk="1" hangingPunct="1">
              <a:buFontTx/>
              <a:buNone/>
            </a:pPr>
            <a:endParaRPr lang="en-US" altLang="zh-CN" smtClean="0">
              <a:latin typeface="Times New Roman" pitchFamily="18" charset="0"/>
              <a:cs typeface="Times New Roman" pitchFamily="18" charset="0"/>
            </a:endParaRPr>
          </a:p>
          <a:p>
            <a:pPr eaLnBrk="1" hangingPunct="1"/>
            <a:r>
              <a:rPr lang="en-US" altLang="zh-CN" smtClean="0">
                <a:latin typeface="Times New Roman" pitchFamily="18" charset="0"/>
                <a:cs typeface="Times New Roman" pitchFamily="18" charset="0"/>
              </a:rPr>
              <a:t>Thomas De Quincey</a:t>
            </a:r>
          </a:p>
          <a:p>
            <a:pPr eaLnBrk="1" hangingPunct="1"/>
            <a:endParaRPr lang="en-US" altLang="zh-CN" smtClean="0">
              <a:latin typeface="Times New Roman" pitchFamily="18" charset="0"/>
              <a:cs typeface="Times New Roman" pitchFamily="18" charset="0"/>
            </a:endParaRPr>
          </a:p>
          <a:p>
            <a:pPr eaLnBrk="1" hangingPunct="1"/>
            <a:r>
              <a:rPr lang="en-US" altLang="zh-CN" smtClean="0">
                <a:latin typeface="Times New Roman" pitchFamily="18" charset="0"/>
                <a:cs typeface="Times New Roman" pitchFamily="18" charset="0"/>
              </a:rPr>
              <a:t>Charles Lamb </a:t>
            </a:r>
          </a:p>
          <a:p>
            <a:pPr eaLnBrk="1" hangingPunct="1">
              <a:buFontTx/>
              <a:buNone/>
            </a:pPr>
            <a:endParaRPr lang="en-US" altLang="zh-CN" smtClean="0">
              <a:latin typeface="Times New Roman" pitchFamily="18" charset="0"/>
              <a:cs typeface="Times New Roman" pitchFamily="18" charset="0"/>
            </a:endParaRPr>
          </a:p>
        </p:txBody>
      </p:sp>
      <p:sp>
        <p:nvSpPr>
          <p:cNvPr id="24579" name="日期占位符 5"/>
          <p:cNvSpPr>
            <a:spLocks noGrp="1"/>
          </p:cNvSpPr>
          <p:nvPr>
            <p:ph type="dt" sz="quarter" idx="10"/>
          </p:nvPr>
        </p:nvSpPr>
        <p:spPr bwMode="auto">
          <a:noFill/>
          <a:ln>
            <a:miter lim="800000"/>
            <a:headEnd/>
            <a:tailEnd/>
          </a:ln>
        </p:spPr>
        <p:txBody>
          <a:bodyPr vert="horz" wrap="square" lIns="91440" tIns="45720" rIns="91440" bIns="45720" numCol="1" compatLnSpc="1">
            <a:prstTxWarp prst="textNoShape">
              <a:avLst/>
            </a:prstTxWarp>
          </a:bodyPr>
          <a:lstStyle/>
          <a:p>
            <a:endParaRPr lang="en-US" altLang="zh-CN" smtClean="0"/>
          </a:p>
        </p:txBody>
      </p:sp>
      <p:sp>
        <p:nvSpPr>
          <p:cNvPr id="24580" name="Rectangle 2"/>
          <p:cNvSpPr>
            <a:spLocks noGrp="1" noChangeArrowheads="1"/>
          </p:cNvSpPr>
          <p:nvPr>
            <p:ph type="title"/>
          </p:nvPr>
        </p:nvSpPr>
        <p:spPr/>
        <p:txBody>
          <a:bodyPr/>
          <a:lstStyle/>
          <a:p>
            <a:pPr eaLnBrk="1" hangingPunct="1"/>
            <a:r>
              <a:rPr lang="en-US" altLang="zh-CN" smtClean="0">
                <a:latin typeface="Times New Roman" pitchFamily="18" charset="0"/>
                <a:cs typeface="Times New Roman" pitchFamily="18" charset="0"/>
              </a:rPr>
              <a:t>The Romantic prose writers</a:t>
            </a:r>
          </a:p>
        </p:txBody>
      </p:sp>
    </p:spTree>
  </p:cSld>
  <p:clrMapOvr>
    <a:masterClrMapping/>
  </p:clrMapOvr>
  <p:transition>
    <p:strips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normAutofit fontScale="90000"/>
          </a:bodyPr>
          <a:lstStyle/>
          <a:p>
            <a:pPr eaLnBrk="1" hangingPunct="1"/>
            <a:r>
              <a:rPr lang="en-US" sz="3600" b="1" dirty="0" smtClean="0"/>
              <a:t>The Victorian Age</a:t>
            </a:r>
            <a:br>
              <a:rPr lang="en-US" sz="3600" b="1" dirty="0" smtClean="0"/>
            </a:br>
            <a:r>
              <a:rPr lang="en-US" sz="3600" b="1" dirty="0" smtClean="0"/>
              <a:t>Important Aspects: A Time of Change</a:t>
            </a:r>
          </a:p>
        </p:txBody>
      </p:sp>
      <p:sp>
        <p:nvSpPr>
          <p:cNvPr id="1028" name="Rectangle 3"/>
          <p:cNvSpPr>
            <a:spLocks noGrp="1" noChangeArrowheads="1"/>
          </p:cNvSpPr>
          <p:nvPr>
            <p:ph sz="quarter" idx="1"/>
          </p:nvPr>
        </p:nvSpPr>
        <p:spPr/>
        <p:txBody>
          <a:bodyPr/>
          <a:lstStyle/>
          <a:p>
            <a:pPr eaLnBrk="1" hangingPunct="1">
              <a:lnSpc>
                <a:spcPct val="80000"/>
              </a:lnSpc>
            </a:pPr>
            <a:r>
              <a:rPr lang="en-US" sz="2800" dirty="0" smtClean="0"/>
              <a:t>London becomes most important city in Europe</a:t>
            </a:r>
          </a:p>
          <a:p>
            <a:pPr eaLnBrk="1" hangingPunct="1">
              <a:lnSpc>
                <a:spcPct val="80000"/>
              </a:lnSpc>
            </a:pPr>
            <a:r>
              <a:rPr lang="en-US" sz="2800" dirty="0" smtClean="0"/>
              <a:t>Population of London expands from two million to six million</a:t>
            </a:r>
          </a:p>
          <a:p>
            <a:pPr eaLnBrk="1" hangingPunct="1">
              <a:lnSpc>
                <a:spcPct val="80000"/>
              </a:lnSpc>
            </a:pPr>
            <a:r>
              <a:rPr lang="en-US" sz="2800" dirty="0" smtClean="0"/>
              <a:t>Shift from ownership of land to modern urban economy</a:t>
            </a:r>
          </a:p>
          <a:p>
            <a:pPr eaLnBrk="1" hangingPunct="1">
              <a:lnSpc>
                <a:spcPct val="80000"/>
              </a:lnSpc>
            </a:pPr>
            <a:r>
              <a:rPr lang="en-US" sz="2800" dirty="0" smtClean="0"/>
              <a:t>Impact of industrialism</a:t>
            </a:r>
          </a:p>
          <a:p>
            <a:pPr eaLnBrk="1" hangingPunct="1">
              <a:lnSpc>
                <a:spcPct val="80000"/>
              </a:lnSpc>
            </a:pPr>
            <a:r>
              <a:rPr lang="en-US" sz="2800" dirty="0" smtClean="0"/>
              <a:t>Increase in wealth</a:t>
            </a:r>
          </a:p>
          <a:p>
            <a:pPr eaLnBrk="1" hangingPunct="1">
              <a:lnSpc>
                <a:spcPct val="80000"/>
              </a:lnSpc>
            </a:pPr>
            <a:r>
              <a:rPr lang="en-US" sz="2800" dirty="0" smtClean="0"/>
              <a:t>World’s foremost imperial power</a:t>
            </a:r>
          </a:p>
          <a:p>
            <a:pPr eaLnBrk="1" hangingPunct="1">
              <a:lnSpc>
                <a:spcPct val="80000"/>
              </a:lnSpc>
            </a:pPr>
            <a:r>
              <a:rPr lang="en-US" sz="2800" dirty="0" smtClean="0"/>
              <a:t>Victorian people suffered from anxiety, a sense of being displaced persons in an age of technological advances.</a:t>
            </a:r>
          </a:p>
          <a:p>
            <a:pPr eaLnBrk="1" hangingPunct="1">
              <a:lnSpc>
                <a:spcPct val="80000"/>
              </a:lnSpc>
              <a:buFont typeface="Wingdings" pitchFamily="2" charset="2"/>
              <a:buNone/>
            </a:pPr>
            <a:endParaRPr lang="en-US" sz="28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dirty="0" smtClean="0"/>
              <a:t>Poets in the Victorian Age</a:t>
            </a:r>
          </a:p>
        </p:txBody>
      </p:sp>
      <p:sp>
        <p:nvSpPr>
          <p:cNvPr id="4099" name="Content Placeholder 2"/>
          <p:cNvSpPr>
            <a:spLocks noGrp="1"/>
          </p:cNvSpPr>
          <p:nvPr>
            <p:ph idx="1"/>
          </p:nvPr>
        </p:nvSpPr>
        <p:spPr/>
        <p:txBody>
          <a:bodyPr/>
          <a:lstStyle/>
          <a:p>
            <a:pPr eaLnBrk="1" hangingPunct="1"/>
            <a:r>
              <a:rPr lang="en-US" dirty="0" smtClean="0"/>
              <a:t>Alfred  Lord Tennyson</a:t>
            </a:r>
          </a:p>
          <a:p>
            <a:pPr eaLnBrk="1" hangingPunct="1"/>
            <a:r>
              <a:rPr lang="en-US" dirty="0" smtClean="0"/>
              <a:t>Robert Browning</a:t>
            </a:r>
          </a:p>
          <a:p>
            <a:pPr eaLnBrk="1" hangingPunct="1"/>
            <a:r>
              <a:rPr lang="en-US" dirty="0" smtClean="0"/>
              <a:t>Matthew Arnold</a:t>
            </a:r>
          </a:p>
          <a:p>
            <a:pPr eaLnBrk="1" hangingPunct="1"/>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smtClean="0"/>
              <a:t>Novelists in the Victorian Age</a:t>
            </a:r>
          </a:p>
        </p:txBody>
      </p:sp>
      <p:sp>
        <p:nvSpPr>
          <p:cNvPr id="8195" name="Content Placeholder 2"/>
          <p:cNvSpPr>
            <a:spLocks noGrp="1"/>
          </p:cNvSpPr>
          <p:nvPr>
            <p:ph idx="1"/>
          </p:nvPr>
        </p:nvSpPr>
        <p:spPr/>
        <p:txBody>
          <a:bodyPr/>
          <a:lstStyle/>
          <a:p>
            <a:r>
              <a:rPr lang="en-US" smtClean="0"/>
              <a:t>Charles Dickens</a:t>
            </a:r>
          </a:p>
          <a:p>
            <a:r>
              <a:rPr lang="en-US" smtClean="0"/>
              <a:t>WILLIAM THACKERAY</a:t>
            </a:r>
          </a:p>
          <a:p>
            <a:endParaRPr lang="en-US" smtClean="0"/>
          </a:p>
          <a:p>
            <a:r>
              <a:rPr lang="en-US" smtClean="0"/>
              <a:t>Works</a:t>
            </a:r>
          </a:p>
          <a:p>
            <a:r>
              <a:rPr lang="en-US" smtClean="0"/>
              <a:t>Themes</a:t>
            </a:r>
          </a:p>
          <a:p>
            <a:endParaRPr lang="en-US" smtClean="0"/>
          </a:p>
        </p:txBody>
      </p:sp>
      <p:sp>
        <p:nvSpPr>
          <p:cNvPr id="6" name="Slide Number Placeholder 5"/>
          <p:cNvSpPr>
            <a:spLocks noGrp="1"/>
          </p:cNvSpPr>
          <p:nvPr>
            <p:ph type="sldNum" sz="quarter" idx="12"/>
          </p:nvPr>
        </p:nvSpPr>
        <p:spPr/>
        <p:txBody>
          <a:bodyPr/>
          <a:lstStyle/>
          <a:p>
            <a:pPr>
              <a:defRPr/>
            </a:pPr>
            <a:fld id="{95633156-5E9C-4538-B117-77E459B81F44}" type="slidenum">
              <a:rPr lang="it-IT" smtClean="0"/>
              <a:pPr>
                <a:defRPr/>
              </a:pPr>
              <a:t>20</a:t>
            </a:fld>
            <a:endParaRPr lang="it-IT"/>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dirty="0" smtClean="0"/>
              <a:t>Victorian Essayists</a:t>
            </a:r>
          </a:p>
        </p:txBody>
      </p:sp>
      <p:sp>
        <p:nvSpPr>
          <p:cNvPr id="3" name="Content Placeholder 2"/>
          <p:cNvSpPr>
            <a:spLocks noGrp="1"/>
          </p:cNvSpPr>
          <p:nvPr>
            <p:ph idx="1"/>
          </p:nvPr>
        </p:nvSpPr>
        <p:spPr/>
        <p:txBody>
          <a:bodyPr rtlCol="0">
            <a:normAutofit/>
          </a:bodyPr>
          <a:lstStyle/>
          <a:p>
            <a:pPr marL="274320" indent="-274320" eaLnBrk="1" fontAlgn="auto" hangingPunct="1">
              <a:spcAft>
                <a:spcPts val="0"/>
              </a:spcAft>
              <a:buFont typeface="Wingdings 2"/>
              <a:buChar char=""/>
              <a:defRPr/>
            </a:pPr>
            <a:r>
              <a:rPr lang="en-US" dirty="0" smtClean="0"/>
              <a:t>Thomas Carlyle</a:t>
            </a:r>
          </a:p>
          <a:p>
            <a:pPr marL="274320" indent="-274320" eaLnBrk="1" fontAlgn="auto" hangingPunct="1">
              <a:spcAft>
                <a:spcPts val="0"/>
              </a:spcAft>
              <a:buFont typeface="Wingdings 2"/>
              <a:buChar char=""/>
              <a:defRPr/>
            </a:pPr>
            <a:r>
              <a:rPr lang="en-US" dirty="0" smtClean="0"/>
              <a:t>John Henry Newman</a:t>
            </a:r>
          </a:p>
          <a:p>
            <a:pPr marL="274320" indent="-274320" eaLnBrk="1" fontAlgn="auto" hangingPunct="1">
              <a:spcAft>
                <a:spcPts val="0"/>
              </a:spcAft>
              <a:buFont typeface="Wingdings 2"/>
              <a:buChar char=""/>
              <a:defRPr/>
            </a:pPr>
            <a:r>
              <a:rPr lang="en-US" dirty="0" smtClean="0"/>
              <a:t>John Stuart Mill</a:t>
            </a:r>
          </a:p>
          <a:p>
            <a:pPr marL="274320" indent="-274320" eaLnBrk="1" fontAlgn="auto" hangingPunct="1">
              <a:spcAft>
                <a:spcPts val="0"/>
              </a:spcAft>
              <a:buFont typeface="Wingdings 2"/>
              <a:buChar char=""/>
              <a:defRPr/>
            </a:pPr>
            <a:r>
              <a:rPr lang="en-US" dirty="0" smtClean="0"/>
              <a:t>John Ruskin</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 Period</a:t>
            </a:r>
            <a:endParaRPr lang="en-US" dirty="0"/>
          </a:p>
        </p:txBody>
      </p:sp>
      <p:sp>
        <p:nvSpPr>
          <p:cNvPr id="3" name="Content Placeholder 2"/>
          <p:cNvSpPr>
            <a:spLocks noGrp="1"/>
          </p:cNvSpPr>
          <p:nvPr>
            <p:ph idx="1"/>
          </p:nvPr>
        </p:nvSpPr>
        <p:spPr/>
        <p:txBody>
          <a:bodyPr>
            <a:normAutofit fontScale="92500" lnSpcReduction="20000"/>
          </a:bodyPr>
          <a:lstStyle/>
          <a:p>
            <a:r>
              <a:rPr lang="en-GB" dirty="0" smtClean="0"/>
              <a:t>The Modern Age in English Literature started from the beginning of the twentieth century, and it followed the Victorian Age. The most important characteristic of Modern Literature is that it is opposed to the general attitude to life and its problems adopted by the Victorian writers and the public, which may be termed ‘Victorian’. The young people during the fist decade of the present century regarded the Victorian age as hypocritical, and the Victorian ideals as mean, superficial and stupid.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This rebellious mood affected modern literature, which was directed by mental attitudes moral ideals and spiritual values diametrically opposed to those of the Victorians. Nothing was considered as certain; everything was questioned. In the field of literary technique also some fundamental changes took place. Standards of artistic workmanship and of aesthetic appreciations also underwent radical changes.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The twentieth century literature which is the product of this tension is, therefore, unique. It is extremely fascinating and, at the same time, very difficult to evaluate, because, to a certain extent, it is a record of uncoordinated efforts. It is not easy to divide it into school and types.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GB" dirty="0" smtClean="0"/>
              <a:t>It is full of adventures and experiments peculiar to the modern age which is an age of transition and discovery. But there is an undercurrent in it which runs parallel to the turbulent current of ideas which flows with great impetuosity. Though it started as a reaction against ‘Victorianism’ in the beginning of the twentieth century, it is closely bound up with the new ideas which are agitating the mind of the modern man.</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 Period Poets</a:t>
            </a:r>
            <a:endParaRPr lang="en-US" dirty="0"/>
          </a:p>
        </p:txBody>
      </p:sp>
      <p:sp>
        <p:nvSpPr>
          <p:cNvPr id="3" name="Content Placeholder 2"/>
          <p:cNvSpPr>
            <a:spLocks noGrp="1"/>
          </p:cNvSpPr>
          <p:nvPr>
            <p:ph idx="1"/>
          </p:nvPr>
        </p:nvSpPr>
        <p:spPr/>
        <p:txBody>
          <a:bodyPr>
            <a:normAutofit/>
          </a:bodyPr>
          <a:lstStyle/>
          <a:p>
            <a:r>
              <a:rPr lang="en-US" dirty="0" smtClean="0"/>
              <a:t>T. S. Eliot</a:t>
            </a:r>
          </a:p>
          <a:p>
            <a:r>
              <a:rPr lang="en-US" dirty="0" smtClean="0"/>
              <a:t>W. B. Yeats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 S Eliot</a:t>
            </a:r>
            <a:endParaRPr lang="en-US" dirty="0"/>
          </a:p>
        </p:txBody>
      </p:sp>
      <p:sp>
        <p:nvSpPr>
          <p:cNvPr id="3" name="Content Placeholder 2"/>
          <p:cNvSpPr>
            <a:spLocks noGrp="1"/>
          </p:cNvSpPr>
          <p:nvPr>
            <p:ph idx="1"/>
          </p:nvPr>
        </p:nvSpPr>
        <p:spPr/>
        <p:txBody>
          <a:bodyPr>
            <a:normAutofit fontScale="92500" lnSpcReduction="20000"/>
          </a:bodyPr>
          <a:lstStyle/>
          <a:p>
            <a:r>
              <a:rPr lang="en-GB" dirty="0" smtClean="0"/>
              <a:t>Thomas Stearns Eliot is the greatest among the modern English poets, and he has influenced modern poetry more than any other poet of the twentieth century. He combines in himself strange and opposing characteristics. He is a great poet as well a great critic; he is a traditionalist rooted in classicism as well as an innovator of a new style of poetry; he is a stern realist acutely conscious of modern civilisation with its manifold problems as well as a visionary who looks at life beyond the limits of time and space.</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Eliot`s Works</a:t>
            </a:r>
            <a:endParaRPr lang="en-US" dirty="0"/>
          </a:p>
        </p:txBody>
      </p:sp>
      <p:sp>
        <p:nvSpPr>
          <p:cNvPr id="3" name="Content Placeholder 2"/>
          <p:cNvSpPr>
            <a:spLocks noGrp="1"/>
          </p:cNvSpPr>
          <p:nvPr>
            <p:ph idx="1"/>
          </p:nvPr>
        </p:nvSpPr>
        <p:spPr/>
        <p:txBody>
          <a:bodyPr/>
          <a:lstStyle/>
          <a:p>
            <a:r>
              <a:rPr lang="en-GB" i="1" dirty="0" smtClean="0"/>
              <a:t>The Love Song of J. Alfred </a:t>
            </a:r>
            <a:r>
              <a:rPr lang="en-GB" i="1" dirty="0" err="1" smtClean="0"/>
              <a:t>Prufrock</a:t>
            </a:r>
            <a:endParaRPr lang="en-GB" i="1" dirty="0" smtClean="0"/>
          </a:p>
          <a:p>
            <a:r>
              <a:rPr lang="en-GB" i="1" dirty="0" smtClean="0"/>
              <a:t> The Waste Land</a:t>
            </a:r>
          </a:p>
          <a:p>
            <a:r>
              <a:rPr lang="en-GB" i="1" dirty="0" smtClean="0"/>
              <a:t>Four Quartets</a:t>
            </a:r>
          </a:p>
          <a:p>
            <a:r>
              <a:rPr lang="en-GB" i="1" dirty="0" smtClean="0"/>
              <a:t>Burnt Norton</a:t>
            </a:r>
          </a:p>
          <a:p>
            <a:r>
              <a:rPr lang="en-GB" i="1" dirty="0" smtClean="0"/>
              <a:t> East Coker</a:t>
            </a:r>
          </a:p>
          <a:p>
            <a:r>
              <a:rPr lang="en-GB" i="1" dirty="0" smtClean="0"/>
              <a:t>The </a:t>
            </a:r>
            <a:r>
              <a:rPr lang="en-GB" i="1" smtClean="0"/>
              <a:t>Dry Salvages</a:t>
            </a:r>
          </a:p>
          <a:p>
            <a:r>
              <a:rPr lang="en-GB" i="1" smtClean="0"/>
              <a:t>Little </a:t>
            </a:r>
            <a:r>
              <a:rPr lang="en-GB" i="1" dirty="0" err="1" smtClean="0"/>
              <a:t>Gidding</a:t>
            </a:r>
            <a:r>
              <a:rPr lang="en-GB" i="1" dirty="0" smtClean="0"/>
              <a:t>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 B. Yeats</a:t>
            </a:r>
            <a:endParaRPr lang="en-US" dirty="0"/>
          </a:p>
        </p:txBody>
      </p:sp>
      <p:sp>
        <p:nvSpPr>
          <p:cNvPr id="3" name="Content Placeholder 2"/>
          <p:cNvSpPr>
            <a:spLocks noGrp="1"/>
          </p:cNvSpPr>
          <p:nvPr>
            <p:ph idx="1"/>
          </p:nvPr>
        </p:nvSpPr>
        <p:spPr/>
        <p:txBody>
          <a:bodyPr>
            <a:normAutofit/>
          </a:bodyPr>
          <a:lstStyle/>
          <a:p>
            <a:r>
              <a:rPr lang="en-GB" dirty="0" smtClean="0"/>
              <a:t>William Butler Yeats was one of the most important of modern poets, who exerted a great influence on his contemporaries as well as successors. He was an Irish, and could never reconcile himself to the English habits and way of thinking. By temperament he was a dreamer, a visionary, who fell under the spell of the folk-lore and the superstitions of the Irish peasantry.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Like them he believed in fairies, gnomes, and demons, in the truth of dreams, and in personal immortality. Naturally with such a type of temperament, Yeats felt himself a stranger in the world dominated by science, technology and rationalism.</a:t>
            </a:r>
            <a:endParaRPr lang="en-US" dirty="0" smtClean="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Yeats` Works</a:t>
            </a:r>
            <a:endParaRPr lang="en-US" dirty="0"/>
          </a:p>
        </p:txBody>
      </p:sp>
      <p:sp>
        <p:nvSpPr>
          <p:cNvPr id="3" name="Content Placeholder 2"/>
          <p:cNvSpPr>
            <a:spLocks noGrp="1"/>
          </p:cNvSpPr>
          <p:nvPr>
            <p:ph idx="1"/>
          </p:nvPr>
        </p:nvSpPr>
        <p:spPr/>
        <p:txBody>
          <a:bodyPr>
            <a:normAutofit lnSpcReduction="10000"/>
          </a:bodyPr>
          <a:lstStyle/>
          <a:p>
            <a:r>
              <a:rPr lang="en-GB" i="1" dirty="0" smtClean="0"/>
              <a:t>The Wanderings of </a:t>
            </a:r>
            <a:r>
              <a:rPr lang="en-GB" i="1" dirty="0" err="1" smtClean="0"/>
              <a:t>Oisin</a:t>
            </a:r>
            <a:endParaRPr lang="en-GB" i="1" dirty="0" smtClean="0"/>
          </a:p>
          <a:p>
            <a:r>
              <a:rPr lang="en-GB" i="1" dirty="0" smtClean="0"/>
              <a:t>The Wind Among the Reeds</a:t>
            </a:r>
          </a:p>
          <a:p>
            <a:r>
              <a:rPr lang="en-GB" i="1" dirty="0" smtClean="0"/>
              <a:t>The Shadowy Waters</a:t>
            </a:r>
          </a:p>
          <a:p>
            <a:r>
              <a:rPr lang="en-GB" i="1" dirty="0" smtClean="0"/>
              <a:t>The Anti-self</a:t>
            </a:r>
          </a:p>
          <a:p>
            <a:r>
              <a:rPr lang="en-GB" i="1" dirty="0" smtClean="0"/>
              <a:t>The Wild Swan at </a:t>
            </a:r>
            <a:r>
              <a:rPr lang="en-GB" i="1" dirty="0" err="1" smtClean="0"/>
              <a:t>Coole</a:t>
            </a:r>
            <a:endParaRPr lang="en-GB" i="1" dirty="0" smtClean="0"/>
          </a:p>
          <a:p>
            <a:r>
              <a:rPr lang="en-GB" i="1" dirty="0" smtClean="0"/>
              <a:t>The Tower </a:t>
            </a:r>
          </a:p>
          <a:p>
            <a:r>
              <a:rPr lang="en-GB" i="1" dirty="0" smtClean="0"/>
              <a:t>The Winding Stair </a:t>
            </a:r>
          </a:p>
          <a:p>
            <a:r>
              <a:rPr lang="en-GB" i="1" dirty="0" smtClean="0"/>
              <a:t>Self and Anti-self.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mtClean="0"/>
              <a:t>Dramatists in The modern Period</a:t>
            </a:r>
          </a:p>
        </p:txBody>
      </p:sp>
      <p:sp>
        <p:nvSpPr>
          <p:cNvPr id="8195" name="Content Placeholder 3"/>
          <p:cNvSpPr>
            <a:spLocks noGrp="1"/>
          </p:cNvSpPr>
          <p:nvPr>
            <p:ph sz="quarter" idx="1"/>
          </p:nvPr>
        </p:nvSpPr>
        <p:spPr/>
        <p:txBody>
          <a:bodyPr/>
          <a:lstStyle/>
          <a:p>
            <a:pPr eaLnBrk="1" hangingPunct="1"/>
            <a:endParaRPr lang="en-US" altLang="ko-KR" sz="3600" b="1" smtClean="0">
              <a:solidFill>
                <a:srgbClr val="00B050"/>
              </a:solidFill>
              <a:latin typeface="Arial" pitchFamily="34" charset="0"/>
              <a:cs typeface="Arial" pitchFamily="34" charset="0"/>
            </a:endParaRPr>
          </a:p>
          <a:p>
            <a:pPr eaLnBrk="1" hangingPunct="1"/>
            <a:r>
              <a:rPr lang="en-US" altLang="ko-KR" sz="2800" smtClean="0">
                <a:latin typeface="Arial" pitchFamily="34" charset="0"/>
                <a:cs typeface="Arial" pitchFamily="34" charset="0"/>
              </a:rPr>
              <a:t>Ibsen</a:t>
            </a:r>
          </a:p>
          <a:p>
            <a:pPr eaLnBrk="1" hangingPunct="1"/>
            <a:r>
              <a:rPr lang="en-US" altLang="ko-KR" sz="2800" smtClean="0">
                <a:latin typeface="Arial" pitchFamily="34" charset="0"/>
                <a:cs typeface="Arial" pitchFamily="34" charset="0"/>
              </a:rPr>
              <a:t>Strindberg, </a:t>
            </a:r>
          </a:p>
          <a:p>
            <a:pPr eaLnBrk="1" hangingPunct="1"/>
            <a:r>
              <a:rPr lang="en-US" altLang="ko-KR" sz="2800" smtClean="0">
                <a:latin typeface="Arial" pitchFamily="34" charset="0"/>
                <a:cs typeface="Arial" pitchFamily="34" charset="0"/>
              </a:rPr>
              <a:t>Chekhov</a:t>
            </a:r>
          </a:p>
          <a:p>
            <a:pPr eaLnBrk="1" hangingPunct="1"/>
            <a:r>
              <a:rPr lang="en-US" altLang="ko-KR" sz="2800" smtClean="0">
                <a:latin typeface="Arial" pitchFamily="34" charset="0"/>
                <a:cs typeface="Arial" pitchFamily="34" charset="0"/>
              </a:rPr>
              <a:t>Wilde</a:t>
            </a:r>
          </a:p>
          <a:p>
            <a:pPr eaLnBrk="1" hangingPunct="1"/>
            <a:r>
              <a:rPr lang="en-US" altLang="ko-KR" sz="2800" smtClean="0">
                <a:latin typeface="Arial" pitchFamily="34" charset="0"/>
                <a:cs typeface="Arial" pitchFamily="34" charset="0"/>
              </a:rPr>
              <a:t>Shaw</a:t>
            </a:r>
          </a:p>
          <a:p>
            <a:pPr eaLnBrk="1" hangingPunct="1"/>
            <a:r>
              <a:rPr lang="en-US" altLang="ko-KR" sz="2800" smtClean="0">
                <a:latin typeface="Arial" pitchFamily="34" charset="0"/>
                <a:cs typeface="Arial" pitchFamily="34" charset="0"/>
              </a:rPr>
              <a:t>Synge</a:t>
            </a:r>
          </a:p>
          <a:p>
            <a:pPr eaLnBrk="1" hangingPunct="1"/>
            <a:r>
              <a:rPr lang="en-US" altLang="ko-KR" sz="2800" smtClean="0">
                <a:latin typeface="Arial" pitchFamily="34" charset="0"/>
                <a:cs typeface="Arial" pitchFamily="34" charset="0"/>
              </a:rPr>
              <a:t>Pirandello </a:t>
            </a:r>
          </a:p>
          <a:p>
            <a:pPr eaLnBrk="1" hangingPunct="1"/>
            <a:endParaRPr lang="en-US"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Post-modern</a:t>
            </a:r>
            <a:endParaRPr lang="en-US" dirty="0"/>
          </a:p>
        </p:txBody>
      </p:sp>
      <p:sp>
        <p:nvSpPr>
          <p:cNvPr id="3" name="Content Placeholder 2"/>
          <p:cNvSpPr>
            <a:spLocks noGrp="1"/>
          </p:cNvSpPr>
          <p:nvPr>
            <p:ph idx="1"/>
          </p:nvPr>
        </p:nvSpPr>
        <p:spPr/>
        <p:txBody>
          <a:bodyPr/>
          <a:lstStyle/>
          <a:p>
            <a:r>
              <a:rPr lang="en-US" dirty="0" smtClean="0"/>
              <a:t>Post-modernism proclaims multi-cultural and multi-ethnic societies. It promotes the politics of difference! Identity is not unitary or essential, it is fluid and shifting, fed by multiple sources and taking multiple forms (there is no such thing as ‘woman’ or ‘black’).’</a:t>
            </a:r>
            <a:br>
              <a:rPr lang="en-US" dirty="0" smtClean="0"/>
            </a:b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Post-War Novel/Drama</a:t>
            </a:r>
            <a:endParaRPr lang="en-US" dirty="0"/>
          </a:p>
        </p:txBody>
      </p:sp>
      <p:sp>
        <p:nvSpPr>
          <p:cNvPr id="3" name="Content Placeholder 2"/>
          <p:cNvSpPr>
            <a:spLocks noGrp="1"/>
          </p:cNvSpPr>
          <p:nvPr>
            <p:ph idx="1"/>
          </p:nvPr>
        </p:nvSpPr>
        <p:spPr/>
        <p:txBody>
          <a:bodyPr>
            <a:normAutofit/>
          </a:bodyPr>
          <a:lstStyle/>
          <a:p>
            <a:endParaRPr lang="en-US" b="1" dirty="0" smtClean="0"/>
          </a:p>
          <a:p>
            <a:pPr>
              <a:buNone/>
            </a:pPr>
            <a:endParaRPr lang="en-US" b="1" dirty="0" smtClean="0"/>
          </a:p>
          <a:p>
            <a:r>
              <a:rPr lang="en-US" b="1" dirty="0" smtClean="0"/>
              <a:t>Graham Greene</a:t>
            </a:r>
          </a:p>
          <a:p>
            <a:r>
              <a:rPr lang="en-US" b="1" dirty="0" smtClean="0"/>
              <a:t>Anthony Powell</a:t>
            </a:r>
          </a:p>
          <a:p>
            <a:endParaRPr lang="en-US" b="1" dirty="0" smtClean="0"/>
          </a:p>
          <a:p>
            <a:r>
              <a:rPr lang="en-US" b="1" dirty="0" smtClean="0"/>
              <a:t>John Osborne</a:t>
            </a:r>
          </a:p>
          <a:p>
            <a:r>
              <a:rPr lang="en-US" b="1" dirty="0" smtClean="0"/>
              <a:t>Samuel Beckett</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 In English Literature</a:t>
            </a:r>
            <a:endParaRPr lang="en-US" dirty="0"/>
          </a:p>
        </p:txBody>
      </p:sp>
      <p:sp>
        <p:nvSpPr>
          <p:cNvPr id="3" name="Content Placeholder 2"/>
          <p:cNvSpPr>
            <a:spLocks noGrp="1"/>
          </p:cNvSpPr>
          <p:nvPr>
            <p:ph idx="1"/>
          </p:nvPr>
        </p:nvSpPr>
        <p:spPr/>
        <p:txBody>
          <a:bodyPr/>
          <a:lstStyle/>
          <a:p>
            <a:r>
              <a:rPr lang="en-US" dirty="0" smtClean="0"/>
              <a:t>What is criticism?</a:t>
            </a:r>
          </a:p>
          <a:p>
            <a:r>
              <a:rPr lang="en-US" dirty="0" smtClean="0"/>
              <a:t>Criticism: Its nature and function</a:t>
            </a:r>
          </a:p>
          <a:p>
            <a:r>
              <a:rPr lang="en-GB" dirty="0" smtClean="0"/>
              <a:t>The Changing Role of Critics and Criticism</a:t>
            </a:r>
          </a:p>
          <a:p>
            <a:r>
              <a:rPr lang="en-GB" dirty="0" smtClean="0"/>
              <a:t>Types of Criticism</a:t>
            </a:r>
          </a:p>
          <a:p>
            <a:r>
              <a:rPr lang="en-GB" dirty="0" smtClean="0"/>
              <a:t>Criticism in different eras in </a:t>
            </a:r>
            <a:r>
              <a:rPr lang="en-GB" smtClean="0"/>
              <a:t>English Literature</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Criticism in English Literature</a:t>
            </a:r>
            <a:r>
              <a:rPr lang="en-US" dirty="0" smtClean="0"/>
              <a:t/>
            </a:r>
            <a:br>
              <a:rPr lang="en-US" dirty="0" smtClean="0"/>
            </a:br>
            <a:r>
              <a:rPr lang="en-GB" b="1" dirty="0" smtClean="0"/>
              <a:t>BRIEF HISTORICAL SURVEY</a:t>
            </a:r>
            <a:r>
              <a:rPr lang="en-US" dirty="0" smtClean="0"/>
              <a:t/>
            </a:r>
            <a:br>
              <a:rPr lang="en-US" dirty="0" smtClean="0"/>
            </a:br>
            <a:endParaRPr lang="en-US" dirty="0"/>
          </a:p>
        </p:txBody>
      </p:sp>
      <p:sp>
        <p:nvSpPr>
          <p:cNvPr id="3" name="Content Placeholder 2"/>
          <p:cNvSpPr>
            <a:spLocks noGrp="1"/>
          </p:cNvSpPr>
          <p:nvPr>
            <p:ph idx="1"/>
          </p:nvPr>
        </p:nvSpPr>
        <p:spPr/>
        <p:txBody>
          <a:bodyPr>
            <a:noAutofit/>
          </a:bodyPr>
          <a:lstStyle/>
          <a:p>
            <a:r>
              <a:rPr lang="en-GB" sz="2400" dirty="0" smtClean="0"/>
              <a:t>1.  Earliest or Hellenic Phase</a:t>
            </a:r>
          </a:p>
          <a:p>
            <a:r>
              <a:rPr lang="en-GB" sz="2400" dirty="0" smtClean="0"/>
              <a:t>2.  Hellenistic Phase</a:t>
            </a:r>
          </a:p>
          <a:p>
            <a:r>
              <a:rPr lang="en-GB" sz="2400" dirty="0" smtClean="0"/>
              <a:t>3.  </a:t>
            </a:r>
            <a:r>
              <a:rPr lang="en-GB" sz="2400" dirty="0" err="1" smtClean="0"/>
              <a:t>Greeco</a:t>
            </a:r>
            <a:r>
              <a:rPr lang="en-GB" sz="2400" dirty="0" smtClean="0"/>
              <a:t>-Roman Phase</a:t>
            </a:r>
          </a:p>
          <a:p>
            <a:r>
              <a:rPr lang="en-GB" sz="2400" dirty="0" smtClean="0"/>
              <a:t>4.  The Medieval Phase</a:t>
            </a:r>
          </a:p>
          <a:p>
            <a:r>
              <a:rPr lang="en-GB" sz="2400" dirty="0" smtClean="0"/>
              <a:t>5.  Renaissance Criticism</a:t>
            </a:r>
          </a:p>
          <a:p>
            <a:r>
              <a:rPr lang="en-GB" sz="2400" dirty="0" smtClean="0"/>
              <a:t>6.  Neo-Classical Phase</a:t>
            </a:r>
          </a:p>
          <a:p>
            <a:r>
              <a:rPr lang="en-GB" sz="2400" dirty="0" smtClean="0"/>
              <a:t>7.  The Romantic Phase</a:t>
            </a:r>
          </a:p>
          <a:p>
            <a:r>
              <a:rPr lang="en-GB" sz="2400" dirty="0" smtClean="0"/>
              <a:t>8.  Victorian Criticism</a:t>
            </a:r>
          </a:p>
          <a:p>
            <a:r>
              <a:rPr lang="en-GB" sz="2400" dirty="0" smtClean="0"/>
              <a:t>9.  Critical Scene To-day</a:t>
            </a: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endParaRPr lang="en-US" sz="2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endParaRPr lang="en-US" sz="2800" b="1" dirty="0" smtClean="0"/>
          </a:p>
        </p:txBody>
      </p:sp>
      <p:sp>
        <p:nvSpPr>
          <p:cNvPr id="6" name="TextBox 5"/>
          <p:cNvSpPr txBox="1"/>
          <p:nvPr/>
        </p:nvSpPr>
        <p:spPr>
          <a:xfrm>
            <a:off x="152400" y="932557"/>
            <a:ext cx="8763000" cy="8402300"/>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sz="2400" b="1" u="sng" dirty="0" smtClean="0">
              <a:latin typeface="Arial" pitchFamily="34" charset="0"/>
              <a:cs typeface="Arial" pitchFamily="34" charset="0"/>
            </a:endParaRPr>
          </a:p>
          <a:p>
            <a:r>
              <a:rPr lang="en-US" sz="2400" b="1" u="sng" dirty="0" smtClean="0">
                <a:latin typeface="Arial" pitchFamily="34" charset="0"/>
                <a:cs typeface="Arial" pitchFamily="34" charset="0"/>
              </a:rPr>
              <a:t>Reference Books</a:t>
            </a:r>
          </a:p>
          <a:p>
            <a:endParaRPr lang="en-US" sz="2400" b="1" u="sng" dirty="0" smtClean="0">
              <a:latin typeface="Arial" pitchFamily="34" charset="0"/>
              <a:cs typeface="Arial" pitchFamily="34" charset="0"/>
            </a:endParaRPr>
          </a:p>
          <a:p>
            <a:pPr marL="457200" indent="-457200">
              <a:buAutoNum type="arabicPeriod"/>
            </a:pPr>
            <a:r>
              <a:rPr lang="en-US" dirty="0" smtClean="0">
                <a:latin typeface="Arial" pitchFamily="34" charset="0"/>
                <a:cs typeface="Arial" pitchFamily="34" charset="0"/>
              </a:rPr>
              <a:t>A Critical History of English Literature by Dr. B. R. </a:t>
            </a:r>
            <a:r>
              <a:rPr lang="en-US" dirty="0" err="1" smtClean="0">
                <a:latin typeface="Arial" pitchFamily="34" charset="0"/>
                <a:cs typeface="Arial" pitchFamily="34" charset="0"/>
              </a:rPr>
              <a:t>Mullik</a:t>
            </a:r>
            <a:endParaRPr lang="en-US" dirty="0" smtClean="0">
              <a:latin typeface="Arial" pitchFamily="34" charset="0"/>
              <a:cs typeface="Arial" pitchFamily="34" charset="0"/>
            </a:endParaRPr>
          </a:p>
          <a:p>
            <a:pPr marL="457200" indent="-457200">
              <a:buAutoNum type="arabicPeriod"/>
            </a:pPr>
            <a:r>
              <a:rPr lang="en-US" dirty="0" smtClean="0">
                <a:latin typeface="Arial" pitchFamily="34" charset="0"/>
                <a:cs typeface="Arial" pitchFamily="34" charset="0"/>
              </a:rPr>
              <a:t>A Dictionary of Literary Terms by Martin Gray</a:t>
            </a:r>
          </a:p>
          <a:p>
            <a:pPr marL="457200" indent="-457200">
              <a:buAutoNum type="arabicPeriod"/>
            </a:pPr>
            <a:r>
              <a:rPr lang="en-US" dirty="0" smtClean="0">
                <a:latin typeface="Arial" pitchFamily="34" charset="0"/>
                <a:cs typeface="Arial" pitchFamily="34" charset="0"/>
              </a:rPr>
              <a:t>A Critical History of English Literature by David </a:t>
            </a:r>
            <a:r>
              <a:rPr lang="en-US" dirty="0" err="1" smtClean="0">
                <a:latin typeface="Arial" pitchFamily="34" charset="0"/>
                <a:cs typeface="Arial" pitchFamily="34" charset="0"/>
              </a:rPr>
              <a:t>Daiches</a:t>
            </a:r>
            <a:endParaRPr lang="en-US" dirty="0" smtClean="0">
              <a:latin typeface="Arial" pitchFamily="34" charset="0"/>
              <a:cs typeface="Arial" pitchFamily="34" charset="0"/>
            </a:endParaRPr>
          </a:p>
          <a:p>
            <a:pPr marL="457200" indent="-457200"/>
            <a:endParaRPr lang="en-US" sz="2400" dirty="0" smtClean="0">
              <a:latin typeface="Arial" pitchFamily="34" charset="0"/>
              <a:cs typeface="Arial" pitchFamily="34" charset="0"/>
            </a:endParaRP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r>
              <a:rPr lang="en-US" sz="6600" dirty="0" smtClean="0"/>
              <a:t>THANK You!!!!!</a:t>
            </a:r>
          </a:p>
          <a:p>
            <a:pPr algn="ctr">
              <a:buNone/>
            </a:pPr>
            <a:r>
              <a:rPr lang="en-US" sz="6600" dirty="0" smtClean="0"/>
              <a:t>Good Luck</a:t>
            </a:r>
            <a:endParaRPr lang="en-US" sz="6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TotalTime>
  <Words>1739</Words>
  <Application>Microsoft Office PowerPoint</Application>
  <PresentationFormat>On-screen Show (4:3)</PresentationFormat>
  <Paragraphs>259</Paragraphs>
  <Slides>38</Slides>
  <Notes>6</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History Of English Literature (Revision of Course Contents)</vt:lpstr>
      <vt:lpstr>Revision</vt:lpstr>
      <vt:lpstr>Conti.</vt:lpstr>
      <vt:lpstr>Conti.</vt:lpstr>
      <vt:lpstr>Conti.</vt:lpstr>
      <vt:lpstr>Conti.</vt:lpstr>
      <vt:lpstr>Slide 7</vt:lpstr>
      <vt:lpstr>Slide 8</vt:lpstr>
      <vt:lpstr>The Anglo – Saxons Period</vt:lpstr>
      <vt:lpstr>Anglo – Norman Period</vt:lpstr>
      <vt:lpstr>Elizabethan Period</vt:lpstr>
      <vt:lpstr>Seventeenth Century Literature</vt:lpstr>
      <vt:lpstr>The Eighteenth Century Literature</vt:lpstr>
      <vt:lpstr>The age of Johnson</vt:lpstr>
      <vt:lpstr>Romantic Movement</vt:lpstr>
      <vt:lpstr>Introduction</vt:lpstr>
      <vt:lpstr>The Romantic prose writers</vt:lpstr>
      <vt:lpstr>The Victorian Age Important Aspects: A Time of Change</vt:lpstr>
      <vt:lpstr>Poets in the Victorian Age</vt:lpstr>
      <vt:lpstr>Novelists in the Victorian Age</vt:lpstr>
      <vt:lpstr>Victorian Essayists</vt:lpstr>
      <vt:lpstr>Modern Period</vt:lpstr>
      <vt:lpstr>Slide 23</vt:lpstr>
      <vt:lpstr>Slide 24</vt:lpstr>
      <vt:lpstr>Slide 25</vt:lpstr>
      <vt:lpstr>Modern Period Poets</vt:lpstr>
      <vt:lpstr>T. S Eliot</vt:lpstr>
      <vt:lpstr>Eliot`s Works</vt:lpstr>
      <vt:lpstr>W. B. Yeats</vt:lpstr>
      <vt:lpstr>Slide 30</vt:lpstr>
      <vt:lpstr>Yeats` Works</vt:lpstr>
      <vt:lpstr>Dramatists in The modern Period</vt:lpstr>
      <vt:lpstr>Post-modern</vt:lpstr>
      <vt:lpstr>Post-War Novel/Drama</vt:lpstr>
      <vt:lpstr>Criticism In English Literature</vt:lpstr>
      <vt:lpstr>Criticism in English Literature BRIEF HISTORICAL SURVEY </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stdb_lp</dc:creator>
  <cp:lastModifiedBy>NTS</cp:lastModifiedBy>
  <cp:revision>17</cp:revision>
  <dcterms:created xsi:type="dcterms:W3CDTF">2006-08-16T00:00:00Z</dcterms:created>
  <dcterms:modified xsi:type="dcterms:W3CDTF">2013-02-06T06:42:13Z</dcterms:modified>
</cp:coreProperties>
</file>