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17" r:id="rId2"/>
    <p:sldId id="318"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6" r:id="rId17"/>
    <p:sldId id="295" r:id="rId18"/>
    <p:sldId id="297" r:id="rId19"/>
    <p:sldId id="298" r:id="rId20"/>
    <p:sldId id="299" r:id="rId21"/>
    <p:sldId id="300" r:id="rId22"/>
    <p:sldId id="301" r:id="rId23"/>
    <p:sldId id="302" r:id="rId24"/>
    <p:sldId id="305" r:id="rId25"/>
    <p:sldId id="306" r:id="rId26"/>
    <p:sldId id="307" r:id="rId27"/>
    <p:sldId id="308" r:id="rId28"/>
    <p:sldId id="309" r:id="rId29"/>
    <p:sldId id="310" r:id="rId30"/>
    <p:sldId id="311" r:id="rId31"/>
    <p:sldId id="312" r:id="rId32"/>
    <p:sldId id="313" r:id="rId33"/>
    <p:sldId id="314"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766" autoAdjust="0"/>
  </p:normalViewPr>
  <p:slideViewPr>
    <p:cSldViewPr>
      <p:cViewPr>
        <p:scale>
          <a:sx n="59" d="100"/>
          <a:sy n="59" d="100"/>
        </p:scale>
        <p:origin x="-1686" y="-330"/>
      </p:cViewPr>
      <p:guideLst>
        <p:guide orient="horz" pos="2160"/>
        <p:guide pos="2880"/>
      </p:guideLst>
    </p:cSldViewPr>
  </p:slideViewPr>
  <p:outlineViewPr>
    <p:cViewPr>
      <p:scale>
        <a:sx n="33" d="100"/>
        <a:sy n="33" d="100"/>
      </p:scale>
      <p:origin x="0" y="321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17ABC3-AF8D-4422-9360-DC3044B69275}" type="datetimeFigureOut">
              <a:rPr lang="en-US" smtClean="0"/>
              <a:pPr/>
              <a:t>12/30/2012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628BFF-3515-4E4B-9688-1548F930EF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Reference Book: A Critical History of English Literature by Dr. B. R. </a:t>
            </a:r>
            <a:r>
              <a:rPr lang="en-US" dirty="0" err="1" smtClean="0"/>
              <a:t>Mullik</a:t>
            </a:r>
            <a:endParaRPr lang="en-US" dirty="0"/>
          </a:p>
        </p:txBody>
      </p:sp>
      <p:sp>
        <p:nvSpPr>
          <p:cNvPr id="4" name="Slide Number Placeholder 3"/>
          <p:cNvSpPr>
            <a:spLocks noGrp="1"/>
          </p:cNvSpPr>
          <p:nvPr>
            <p:ph type="sldNum" sz="quarter" idx="10"/>
          </p:nvPr>
        </p:nvSpPr>
        <p:spPr/>
        <p:txBody>
          <a:bodyPr/>
          <a:lstStyle/>
          <a:p>
            <a:fld id="{DC628BFF-3515-4E4B-9688-1548F930EFC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Reference Book: A Critical History of English Literature by Dr. B. R. </a:t>
            </a:r>
            <a:r>
              <a:rPr lang="en-US" dirty="0" err="1" smtClean="0"/>
              <a:t>Mullik</a:t>
            </a:r>
            <a:endParaRPr lang="en-US" dirty="0"/>
          </a:p>
        </p:txBody>
      </p:sp>
      <p:sp>
        <p:nvSpPr>
          <p:cNvPr id="4" name="Slide Number Placeholder 3"/>
          <p:cNvSpPr>
            <a:spLocks noGrp="1"/>
          </p:cNvSpPr>
          <p:nvPr>
            <p:ph type="sldNum" sz="quarter" idx="10"/>
          </p:nvPr>
        </p:nvSpPr>
        <p:spPr/>
        <p:txBody>
          <a:bodyPr/>
          <a:lstStyle/>
          <a:p>
            <a:fld id="{DC628BFF-3515-4E4B-9688-1548F930EFCA}" type="slidenum">
              <a:rPr lang="en-US" smtClean="0"/>
              <a:pPr/>
              <a:t>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12/30/2012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12/30/2012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12/30/2012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12/30/2012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12/30/2012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12/30/2012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12/30/2012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12/30/2012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12/30/2012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12/30/2012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12/30/2012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12/30/2012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neoenglishsystem.blogspot.com/2010/12/anglo-saxon-or-old-english-period-670.html"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hyperlink" Target="http://neoenglishsystem.blogspot.com/2010/12/middle-english-or-anglo-norman-period.html"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hyperlink" Target="http://neoenglishsystem.blogspot.com/2010/12/renaissance-period-1500-1600.html" TargetMode="Externa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hyperlink" Target="http://neoenglishsystem.blogspot.com/2010/12/puritan-age-1600-1660.html" TargetMode="Externa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hyperlink" Target="http://neoenglishsystem.blogspot.com/2010/12/restoration-period-1660-1700.html"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hyperlink" Target="http://neoenglishsystem.blogspot.com/2010/12/eighteenth-century-literature.html" TargetMode="Externa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neoenglishsystem.blogspot.com/2010/12/age-of-pope-1700-1744.html"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hyperlink" Target="http://neoenglishsystem.blogspot.com/2010/12/age-of-johnson-1744-1784.html"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hyperlink" Target="http://neoenglishsystem.blogspot.com/2010/12/romantic-age-1798-1824.html" TargetMode="Externa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hyperlink" Target="http://neoenglishsystem.blogspot.com/2010/12/poets-of-romantic-age.html" TargetMode="Externa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hyperlink" Target="http://neoenglishsystem.blogspot.com/2010/12/novelists-of-romantic-age.html" TargetMode="Externa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hyperlink" Target="http://neoenglishsystem.blogspot.com/2010/12/victorian-age-1832-1900.html" TargetMode="Externa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hyperlink" Target="http://neoenglishsystem.blogspot.com/2010/12/poets-of-early-victorian-period.html"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neoenglishsystem.blogspot.com/2010/12/novelists-of-early-victorian-period.html" TargetMode="Externa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hyperlink" Target="http://neoenglishsystem.blogspot.com/2010/12/novelists-of-later-victorian-period.html"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hyperlink" Target="http://neoenglishsystem.blogspot.com/2010/12/prose-writers-of-later-victorian-period.html"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hyperlink" Target="http://neoenglishsystem.blogspot.com/2010/12/modern-literature-1900-1961.html"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hyperlink" Target="http://neoenglishsystem.blogspot.com/2010/12/modern-poetry.html" TargetMode="Externa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hyperlink" Target="http://neoenglishsystem.blogspot.com/2010/12/modern-drama.html"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hyperlink" Target="http://neoenglishsystem.blogspot.com/2010/12/modern-novel.html" TargetMode="Externa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hyperlink" Target="http://neoenglishsystem.blogspot.com/2010/12/post-modern-literature.html" TargetMode="Externa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hyperlink" Target="http://neoenglishsystem.blogspot.com/2010/12/postmodern-drama-new-theatre.html" TargetMode="Externa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http://neoenglishsystem.blogspot.com/2010/12/england-in-which-chaucer-played-his.html" TargetMode="Externa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3970318"/>
          </a:xfrm>
          <a:prstGeom prst="rect">
            <a:avLst/>
          </a:prstGeom>
          <a:noFill/>
          <a:ln>
            <a:noFill/>
          </a:ln>
        </p:spPr>
        <p:txBody>
          <a:bodyPr wrap="square" rtlCol="0">
            <a:spAutoFit/>
          </a:bodyPr>
          <a:lstStyle/>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r>
              <a:rPr lang="en-US" sz="2800" b="1" dirty="0" smtClean="0">
                <a:latin typeface="Arial" pitchFamily="34" charset="0"/>
                <a:cs typeface="Arial" pitchFamily="34" charset="0"/>
              </a:rPr>
              <a:t>Lecture 3</a:t>
            </a:r>
          </a:p>
          <a:p>
            <a:pPr algn="ctr"/>
            <a:r>
              <a:rPr lang="en-US" sz="2800" b="1" dirty="0" smtClean="0">
                <a:latin typeface="Arial" pitchFamily="34" charset="0"/>
                <a:cs typeface="Arial" pitchFamily="34" charset="0"/>
              </a:rPr>
              <a:t>History of English Literature</a:t>
            </a:r>
          </a:p>
          <a:p>
            <a:pPr algn="ctr"/>
            <a:r>
              <a:rPr lang="en-US" sz="2800" b="1" dirty="0" smtClean="0">
                <a:latin typeface="Arial" pitchFamily="34" charset="0"/>
                <a:cs typeface="Arial" pitchFamily="34" charset="0"/>
              </a:rPr>
              <a:t>ENG-402</a:t>
            </a:r>
            <a:endParaRPr lang="en-US" sz="2800" b="1" dirty="0">
              <a:latin typeface="Arial" pitchFamily="34" charset="0"/>
              <a:cs typeface="Arial" pitchFamily="34" charset="0"/>
            </a:endParaRPr>
          </a:p>
        </p:txBody>
      </p:sp>
      <p:sp>
        <p:nvSpPr>
          <p:cNvPr id="6" name="TextBox 5"/>
          <p:cNvSpPr txBox="1"/>
          <p:nvPr/>
        </p:nvSpPr>
        <p:spPr>
          <a:xfrm>
            <a:off x="152400" y="932557"/>
            <a:ext cx="8763000" cy="5078313"/>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3139321"/>
          </a:xfrm>
          <a:prstGeom prst="rect">
            <a:avLst/>
          </a:prstGeom>
          <a:noFill/>
          <a:ln>
            <a:noFill/>
          </a:ln>
        </p:spPr>
        <p:txBody>
          <a:bodyPr wrap="square" rtlCol="0">
            <a:spAutoFit/>
          </a:bodyPr>
          <a:lstStyle/>
          <a:p>
            <a:pPr algn="ctr"/>
            <a:endParaRPr lang="en-US" sz="2800" b="1" dirty="0" smtClean="0">
              <a:latin typeface="Arial" pitchFamily="34" charset="0"/>
              <a:cs typeface="Arial" pitchFamily="34" charset="0"/>
            </a:endParaRPr>
          </a:p>
          <a:p>
            <a:pPr algn="ctr"/>
            <a:endParaRPr lang="en-US" sz="2800" b="1" dirty="0" smtClean="0">
              <a:latin typeface="Arial" pitchFamily="34" charset="0"/>
              <a:cs typeface="Arial" pitchFamily="34" charset="0"/>
            </a:endParaRPr>
          </a:p>
          <a:p>
            <a:pPr algn="ctr"/>
            <a:endParaRPr lang="en-US" sz="3600" b="1" dirty="0" smtClean="0">
              <a:latin typeface="Arial" pitchFamily="34" charset="0"/>
              <a:cs typeface="Arial" pitchFamily="34" charset="0"/>
            </a:endParaRPr>
          </a:p>
          <a:p>
            <a:r>
              <a:rPr lang="en-US" sz="2400" b="1" dirty="0" smtClean="0">
                <a:latin typeface="Arial" pitchFamily="34" charset="0"/>
                <a:cs typeface="Arial" pitchFamily="34" charset="0"/>
              </a:rPr>
              <a:t>Outline of the Lecture</a:t>
            </a:r>
          </a:p>
          <a:p>
            <a:endParaRPr lang="en-US" b="1" dirty="0" smtClean="0">
              <a:latin typeface="Arial" pitchFamily="34" charset="0"/>
              <a:cs typeface="Arial" pitchFamily="34" charset="0"/>
            </a:endParaRPr>
          </a:p>
          <a:p>
            <a:pPr marL="342900" indent="-342900">
              <a:buFont typeface="Wingdings" pitchFamily="2" charset="2"/>
              <a:buChar char="ü"/>
            </a:pPr>
            <a:r>
              <a:rPr lang="en-US" dirty="0" smtClean="0">
                <a:latin typeface="Arial" pitchFamily="34" charset="0"/>
                <a:cs typeface="Arial" pitchFamily="34" charset="0"/>
              </a:rPr>
              <a:t>Introduction to History of English Literature</a:t>
            </a:r>
          </a:p>
          <a:p>
            <a:pPr marL="342900" indent="-342900">
              <a:buFont typeface="Wingdings" pitchFamily="2" charset="2"/>
              <a:buChar char="ü"/>
            </a:pPr>
            <a:r>
              <a:rPr lang="en-US" dirty="0" smtClean="0">
                <a:latin typeface="Arial" pitchFamily="34" charset="0"/>
                <a:cs typeface="Arial" pitchFamily="34" charset="0"/>
              </a:rPr>
              <a:t>Periods/Ages in the History of English Literature</a:t>
            </a:r>
          </a:p>
          <a:p>
            <a:pPr algn="ctr"/>
            <a:endParaRPr lang="en-US" sz="2800" b="1" dirty="0">
              <a:latin typeface="Arial" pitchFamily="34" charset="0"/>
              <a:cs typeface="Arial" pitchFamily="34" charset="0"/>
            </a:endParaRPr>
          </a:p>
        </p:txBody>
      </p:sp>
      <p:sp>
        <p:nvSpPr>
          <p:cNvPr id="6" name="TextBox 5"/>
          <p:cNvSpPr txBox="1"/>
          <p:nvPr/>
        </p:nvSpPr>
        <p:spPr>
          <a:xfrm>
            <a:off x="152400" y="932557"/>
            <a:ext cx="8763000" cy="5078313"/>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English Literature: Background and Development  </a:t>
            </a:r>
            <a:endParaRPr lang="en-US" sz="2800" b="1" dirty="0">
              <a:latin typeface="Arial" pitchFamily="34" charset="0"/>
              <a:cs typeface="Arial" pitchFamily="34" charset="0"/>
            </a:endParaRPr>
          </a:p>
        </p:txBody>
      </p:sp>
      <p:sp>
        <p:nvSpPr>
          <p:cNvPr id="6" name="TextBox 5"/>
          <p:cNvSpPr txBox="1"/>
          <p:nvPr/>
        </p:nvSpPr>
        <p:spPr>
          <a:xfrm>
            <a:off x="152400" y="932557"/>
            <a:ext cx="8763000" cy="7294305"/>
          </a:xfrm>
          <a:prstGeom prst="rect">
            <a:avLst/>
          </a:prstGeom>
          <a:noFill/>
          <a:ln>
            <a:noFill/>
          </a:ln>
        </p:spPr>
        <p:txBody>
          <a:bodyPr wrap="square" rtlCol="0">
            <a:spAutoFit/>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Introduction</a:t>
            </a:r>
          </a:p>
          <a:p>
            <a:endParaRPr lang="en-US" b="1" dirty="0" smtClean="0">
              <a:latin typeface="Arial" pitchFamily="34" charset="0"/>
              <a:cs typeface="Arial" pitchFamily="34" charset="0"/>
            </a:endParaRPr>
          </a:p>
          <a:p>
            <a:endParaRPr lang="en-US" b="1"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One of richest literatures of the world. </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It has vitality, rich variety and continuity.</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 As literature is the reflection of society, the various changes which have come about in English society, from the earliest to the modern time, have left their stamp on English literature.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Introduction to History of English Literature</a:t>
            </a:r>
            <a:endParaRPr lang="en-US" sz="2800" b="1" dirty="0">
              <a:latin typeface="Arial" pitchFamily="34" charset="0"/>
              <a:cs typeface="Arial" pitchFamily="34" charset="0"/>
            </a:endParaRPr>
          </a:p>
        </p:txBody>
      </p:sp>
      <p:sp>
        <p:nvSpPr>
          <p:cNvPr id="6" name="TextBox 5"/>
          <p:cNvSpPr txBox="1"/>
          <p:nvPr/>
        </p:nvSpPr>
        <p:spPr>
          <a:xfrm>
            <a:off x="152400" y="932557"/>
            <a:ext cx="8763000" cy="8679299"/>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endParaRPr lang="en-GB" dirty="0" smtClean="0">
              <a:latin typeface="Arial" pitchFamily="34" charset="0"/>
              <a:cs typeface="Arial" pitchFamily="34" charset="0"/>
            </a:endParaRPr>
          </a:p>
          <a:p>
            <a:pPr>
              <a:buFont typeface="Wingdings" pitchFamily="2" charset="2"/>
              <a:buChar char="Ø"/>
            </a:pPr>
            <a:endParaRPr lang="en-GB" dirty="0" smtClean="0">
              <a:latin typeface="Arial" pitchFamily="34" charset="0"/>
              <a:cs typeface="Arial" pitchFamily="34" charset="0"/>
            </a:endParaRPr>
          </a:p>
          <a:p>
            <a:pPr>
              <a:buFont typeface="Wingdings" pitchFamily="2" charset="2"/>
              <a:buChar char="Ø"/>
            </a:pPr>
            <a:r>
              <a:rPr lang="en-GB" dirty="0" smtClean="0">
                <a:latin typeface="Arial" pitchFamily="34" charset="0"/>
                <a:cs typeface="Arial" pitchFamily="34" charset="0"/>
              </a:rPr>
              <a:t>Different phases in English Literature</a:t>
            </a:r>
          </a:p>
          <a:p>
            <a:endParaRPr lang="en-GB" dirty="0" smtClean="0">
              <a:latin typeface="Arial" pitchFamily="34" charset="0"/>
              <a:cs typeface="Arial" pitchFamily="34" charset="0"/>
            </a:endParaRPr>
          </a:p>
          <a:p>
            <a:pPr>
              <a:buFont typeface="Wingdings" pitchFamily="2" charset="2"/>
              <a:buChar char="Ø"/>
            </a:pPr>
            <a:r>
              <a:rPr lang="en-GB" dirty="0" smtClean="0">
                <a:latin typeface="Arial" pitchFamily="34" charset="0"/>
                <a:cs typeface="Arial" pitchFamily="34" charset="0"/>
              </a:rPr>
              <a:t>These phases may be termed as ‘Ages’ or ‘Periods’, which are named after the central literary figures or the important rulers of England. </a:t>
            </a:r>
          </a:p>
          <a:p>
            <a:pPr marL="342900" indent="-342900">
              <a:buFont typeface="Wingdings" pitchFamily="2" charset="2"/>
              <a:buChar char="Ø"/>
            </a:pPr>
            <a:r>
              <a:rPr lang="en-GB" dirty="0" smtClean="0">
                <a:latin typeface="Arial" pitchFamily="34" charset="0"/>
                <a:cs typeface="Arial" pitchFamily="34" charset="0"/>
              </a:rPr>
              <a:t> We have the </a:t>
            </a:r>
            <a:r>
              <a:rPr lang="en-GB" b="1" dirty="0" smtClean="0">
                <a:latin typeface="Arial" pitchFamily="34" charset="0"/>
                <a:cs typeface="Arial" pitchFamily="34" charset="0"/>
              </a:rPr>
              <a:t>‘Ages’ of Chaucer, Shakespeare, Milton, Dryden, Pope, Johnson. Wordsworth, Tennyson, Hardy; and the Elizabethan Age, the Jacobean Period, the Age of Queen Anne, the Victorian Age, the Georgian Period. </a:t>
            </a:r>
          </a:p>
          <a:p>
            <a:pPr marL="342900" indent="-342900">
              <a:buFont typeface="Wingdings" pitchFamily="2" charset="2"/>
              <a:buChar char="Ø"/>
            </a:pPr>
            <a:r>
              <a:rPr lang="en-GB" dirty="0" smtClean="0">
                <a:latin typeface="Arial" pitchFamily="34" charset="0"/>
                <a:cs typeface="Arial" pitchFamily="34" charset="0"/>
              </a:rPr>
              <a:t>Some of these phases are named after certain literary movements, as the </a:t>
            </a:r>
            <a:r>
              <a:rPr lang="en-GB" b="1" dirty="0" smtClean="0">
                <a:latin typeface="Arial" pitchFamily="34" charset="0"/>
                <a:cs typeface="Arial" pitchFamily="34" charset="0"/>
              </a:rPr>
              <a:t>Classical Age, the Romantic Age</a:t>
            </a:r>
          </a:p>
          <a:p>
            <a:pPr marL="342900" indent="-342900">
              <a:buFont typeface="Wingdings" pitchFamily="2" charset="2"/>
              <a:buChar char="Ø"/>
            </a:pPr>
            <a:r>
              <a:rPr lang="en-GB" dirty="0" smtClean="0">
                <a:latin typeface="Arial" pitchFamily="34" charset="0"/>
                <a:cs typeface="Arial" pitchFamily="34" charset="0"/>
              </a:rPr>
              <a:t> While others after certain important historical eras, as </a:t>
            </a:r>
            <a:r>
              <a:rPr lang="en-GB" b="1" dirty="0" smtClean="0">
                <a:latin typeface="Arial" pitchFamily="34" charset="0"/>
                <a:cs typeface="Arial" pitchFamily="34" charset="0"/>
              </a:rPr>
              <a:t>the Medieval Period, Anglo-Saxon Period, Anglo-Norman Period.</a:t>
            </a:r>
            <a:endParaRPr lang="en-US" b="1"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1384995"/>
          </a:xfrm>
          <a:prstGeom prst="rect">
            <a:avLst/>
          </a:prstGeom>
          <a:noFill/>
          <a:ln>
            <a:noFill/>
          </a:ln>
        </p:spPr>
        <p:txBody>
          <a:bodyPr wrap="square" rtlCol="0">
            <a:spAutoFit/>
          </a:bodyPr>
          <a:lstStyle/>
          <a:p>
            <a:pPr algn="ctr"/>
            <a:r>
              <a:rPr lang="en-US" sz="2800" b="1" dirty="0" smtClean="0">
                <a:latin typeface="Arial" pitchFamily="34" charset="0"/>
                <a:cs typeface="Arial" pitchFamily="34" charset="0"/>
              </a:rPr>
              <a:t>Introduction to History of English Literature</a:t>
            </a:r>
          </a:p>
          <a:p>
            <a:pPr algn="ctr"/>
            <a:endParaRPr lang="en-US" sz="2800" b="1" dirty="0">
              <a:latin typeface="Arial" pitchFamily="34" charset="0"/>
              <a:cs typeface="Arial" pitchFamily="34" charset="0"/>
            </a:endParaRPr>
          </a:p>
        </p:txBody>
      </p:sp>
      <p:sp>
        <p:nvSpPr>
          <p:cNvPr id="6" name="TextBox 5"/>
          <p:cNvSpPr txBox="1"/>
          <p:nvPr/>
        </p:nvSpPr>
        <p:spPr>
          <a:xfrm>
            <a:off x="381000" y="914400"/>
            <a:ext cx="8763000" cy="8125301"/>
          </a:xfrm>
          <a:prstGeom prst="rect">
            <a:avLst/>
          </a:prstGeom>
          <a:noFill/>
          <a:ln>
            <a:noFill/>
          </a:ln>
        </p:spPr>
        <p:txBody>
          <a:bodyPr wrap="square" rtlCol="0">
            <a:spAutoFit/>
          </a:bodyPr>
          <a:lstStyle/>
          <a:p>
            <a:endParaRPr lang="en-GB" dirty="0" smtClean="0">
              <a:latin typeface="Arial" pitchFamily="34" charset="0"/>
              <a:cs typeface="Arial" pitchFamily="34" charset="0"/>
            </a:endParaRPr>
          </a:p>
          <a:p>
            <a:endParaRPr lang="en-GB" dirty="0" smtClean="0">
              <a:latin typeface="Arial" pitchFamily="34" charset="0"/>
              <a:cs typeface="Arial" pitchFamily="34" charset="0"/>
            </a:endParaRPr>
          </a:p>
          <a:p>
            <a:endParaRPr lang="en-GB" dirty="0" smtClean="0">
              <a:latin typeface="Arial" pitchFamily="34" charset="0"/>
              <a:cs typeface="Arial" pitchFamily="34" charset="0"/>
            </a:endParaRPr>
          </a:p>
          <a:p>
            <a:r>
              <a:rPr lang="en-GB" dirty="0" smtClean="0">
                <a:latin typeface="Arial" pitchFamily="34" charset="0"/>
                <a:cs typeface="Arial" pitchFamily="34" charset="0"/>
              </a:rPr>
              <a:t>These literary phases are also named by some literary historians after the centuries, as the  </a:t>
            </a:r>
            <a:r>
              <a:rPr lang="en-GB" b="1" dirty="0" smtClean="0">
                <a:latin typeface="Arial" pitchFamily="34" charset="0"/>
                <a:cs typeface="Arial" pitchFamily="34" charset="0"/>
              </a:rPr>
              <a:t>Seventeenth Century Literature, Eighteenth Century Literature, Nineteenth-Century Literature and Twentieth Century Literature. </a:t>
            </a:r>
          </a:p>
          <a:p>
            <a:endParaRPr lang="en-GB" dirty="0" smtClean="0">
              <a:latin typeface="Arial" pitchFamily="34" charset="0"/>
              <a:cs typeface="Arial" pitchFamily="34" charset="0"/>
            </a:endParaRPr>
          </a:p>
          <a:p>
            <a:r>
              <a:rPr lang="en-GB" dirty="0" smtClean="0">
                <a:latin typeface="Arial" pitchFamily="34" charset="0"/>
                <a:cs typeface="Arial" pitchFamily="34" charset="0"/>
              </a:rPr>
              <a:t>These ‘Ages’ and ‘Periods’ naturally overlap each other, and they are not to be followed strictly, but it is essential to keep them in mind in order to follow the growth of English literature, and its salient and distinctive characteristics during the various periods of its development.</a:t>
            </a:r>
            <a:r>
              <a:rPr lang="en-US" dirty="0" smtClean="0">
                <a:latin typeface="Arial" pitchFamily="34" charset="0"/>
                <a:cs typeface="Arial" pitchFamily="34" charset="0"/>
              </a:rPr>
              <a:t>.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2400" y="932557"/>
            <a:ext cx="8763000" cy="7755969"/>
          </a:xfrm>
          <a:prstGeom prst="rect">
            <a:avLst/>
          </a:prstGeom>
          <a:noFill/>
          <a:ln>
            <a:noFill/>
          </a:ln>
        </p:spPr>
        <p:txBody>
          <a:bodyPr wrap="square" rtlCol="0">
            <a:spAutoFit/>
          </a:bodyPr>
          <a:lstStyle/>
          <a:p>
            <a:endParaRPr lang="en-GB" sz="2400" dirty="0" smtClean="0">
              <a:latin typeface="Arial" pitchFamily="34" charset="0"/>
              <a:cs typeface="Arial" pitchFamily="34" charset="0"/>
            </a:endParaRPr>
          </a:p>
          <a:p>
            <a:endParaRPr lang="en-GB" sz="2400" dirty="0" smtClean="0">
              <a:latin typeface="Arial" pitchFamily="34" charset="0"/>
              <a:cs typeface="Arial" pitchFamily="34" charset="0"/>
            </a:endParaRPr>
          </a:p>
          <a:p>
            <a:endParaRPr lang="en-GB" sz="2400" dirty="0" smtClean="0">
              <a:latin typeface="Arial" pitchFamily="34" charset="0"/>
              <a:cs typeface="Arial" pitchFamily="34" charset="0"/>
            </a:endParaRPr>
          </a:p>
          <a:p>
            <a:endParaRPr lang="en-GB" sz="2400" dirty="0" smtClean="0">
              <a:latin typeface="Arial" pitchFamily="34" charset="0"/>
              <a:cs typeface="Arial" pitchFamily="34" charset="0"/>
            </a:endParaRPr>
          </a:p>
          <a:p>
            <a:endParaRPr lang="en-GB" sz="2400" dirty="0" smtClean="0">
              <a:latin typeface="Arial" pitchFamily="34" charset="0"/>
              <a:cs typeface="Arial" pitchFamily="34" charset="0"/>
            </a:endParaRPr>
          </a:p>
          <a:p>
            <a:r>
              <a:rPr lang="en-GB" sz="2400" dirty="0" smtClean="0">
                <a:latin typeface="Arial" pitchFamily="34" charset="0"/>
                <a:cs typeface="Arial" pitchFamily="34" charset="0"/>
              </a:rPr>
              <a:t>Now let us have a critical survey of the background and development of English literature from the earliest times up to the present age.</a:t>
            </a: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pPr algn="ctr"/>
            <a:r>
              <a:rPr lang="en-US" sz="2800" b="1" dirty="0" smtClean="0">
                <a:solidFill>
                  <a:schemeClr val="tx1">
                    <a:lumMod val="95000"/>
                    <a:lumOff val="5000"/>
                  </a:schemeClr>
                </a:solidFill>
                <a:hlinkClick r:id="rId2"/>
              </a:rPr>
              <a:t>The Anglo-Saxon Or Old-English Period (670-1100)</a:t>
            </a:r>
            <a:r>
              <a:rPr lang="en-US" sz="2800" b="1" dirty="0" smtClean="0">
                <a:solidFill>
                  <a:schemeClr val="tx1">
                    <a:lumMod val="95000"/>
                    <a:lumOff val="5000"/>
                  </a:schemeClr>
                </a:solidFill>
              </a:rPr>
              <a:t> </a:t>
            </a:r>
          </a:p>
        </p:txBody>
      </p:sp>
      <p:sp>
        <p:nvSpPr>
          <p:cNvPr id="6" name="TextBox 5"/>
          <p:cNvSpPr txBox="1"/>
          <p:nvPr/>
        </p:nvSpPr>
        <p:spPr>
          <a:xfrm>
            <a:off x="152400" y="932557"/>
            <a:ext cx="8763000" cy="7386638"/>
          </a:xfrm>
          <a:prstGeom prst="rect">
            <a:avLst/>
          </a:prstGeom>
          <a:noFill/>
          <a:ln>
            <a:noFill/>
          </a:ln>
        </p:spPr>
        <p:txBody>
          <a:bodyPr wrap="square" rtlCol="0">
            <a:spAutoFit/>
          </a:bodyPr>
          <a:lstStyle/>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Started with Anglo-Saxon literature of the Angles and Saxons (the ancestors of the English race) much before they occupied Britain. </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English was the common name and tongue of these tribes. Before they occupied Britain they lived along the coasts of Sweden and Denmark, and the land which they occupied was called Engle-land. </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These tribes were fearless, adventurous and brave, and during the later years of Roman occupation of Britain, they kept the British coast in terror</a:t>
            </a:r>
            <a:r>
              <a:rPr lang="en-US" sz="2400" dirty="0" smtClean="0">
                <a:latin typeface="Arial" pitchFamily="34" charset="0"/>
                <a:cs typeface="Arial" pitchFamily="34" charset="0"/>
              </a:rPr>
              <a:t>. </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pPr algn="ctr"/>
            <a:r>
              <a:rPr lang="en-US" sz="2800" b="1" dirty="0" smtClean="0">
                <a:hlinkClick r:id="rId2"/>
              </a:rPr>
              <a:t>Middle-English Or Anglo-Norman Period (1100-1500)</a:t>
            </a:r>
            <a:r>
              <a:rPr lang="en-US" sz="2800" b="1" dirty="0" smtClean="0"/>
              <a:t> </a:t>
            </a:r>
          </a:p>
        </p:txBody>
      </p:sp>
      <p:sp>
        <p:nvSpPr>
          <p:cNvPr id="6" name="TextBox 5"/>
          <p:cNvSpPr txBox="1"/>
          <p:nvPr/>
        </p:nvSpPr>
        <p:spPr>
          <a:xfrm>
            <a:off x="152400" y="932557"/>
            <a:ext cx="8763000" cy="8125301"/>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pPr>
              <a:buFont typeface="Wingdings" pitchFamily="2" charset="2"/>
              <a:buChar char="Ø"/>
            </a:pPr>
            <a:r>
              <a:rPr lang="en-US" sz="2400" dirty="0" smtClean="0">
                <a:latin typeface="Arial" pitchFamily="34" charset="0"/>
                <a:cs typeface="Arial" pitchFamily="34" charset="0"/>
              </a:rPr>
              <a:t>The Normans, who were residing in Normandy (France) defeated the Anglo-Saxon King at the Battle of Hastings (1066) and conquered England.</a:t>
            </a:r>
          </a:p>
          <a:p>
            <a:pPr>
              <a:buFont typeface="Wingdings" pitchFamily="2" charset="2"/>
              <a:buChar char="Ø"/>
            </a:pPr>
            <a:r>
              <a:rPr lang="en-US" sz="2400" dirty="0" smtClean="0">
                <a:latin typeface="Arial" pitchFamily="34" charset="0"/>
                <a:cs typeface="Arial" pitchFamily="34" charset="0"/>
              </a:rPr>
              <a:t>The Norman Conquest inaugurated a distinctly new age in the literary as well as political history of England. </a:t>
            </a:r>
          </a:p>
          <a:p>
            <a:pPr>
              <a:buFont typeface="Wingdings" pitchFamily="2" charset="2"/>
              <a:buChar char="Ø"/>
            </a:pPr>
            <a:r>
              <a:rPr lang="en-US" sz="2400" dirty="0" smtClean="0">
                <a:latin typeface="Arial" pitchFamily="34" charset="0"/>
                <a:cs typeface="Arial" pitchFamily="34" charset="0"/>
              </a:rPr>
              <a:t>The Anglo-Saxon authors were then as suddenly and permanently displaced as the Anglo-Saxon king.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The Renaissance Period (1500-1600)</a:t>
            </a:r>
            <a:r>
              <a:rPr lang="en-US" sz="2800" b="1" dirty="0" smtClean="0"/>
              <a:t> </a:t>
            </a:r>
          </a:p>
        </p:txBody>
      </p:sp>
      <p:sp>
        <p:nvSpPr>
          <p:cNvPr id="6" name="TextBox 5"/>
          <p:cNvSpPr txBox="1"/>
          <p:nvPr/>
        </p:nvSpPr>
        <p:spPr>
          <a:xfrm>
            <a:off x="152400" y="932557"/>
            <a:ext cx="8763000" cy="7017306"/>
          </a:xfrm>
          <a:prstGeom prst="rect">
            <a:avLst/>
          </a:prstGeom>
          <a:noFill/>
          <a:ln>
            <a:noFill/>
          </a:ln>
        </p:spPr>
        <p:txBody>
          <a:bodyPr wrap="square" rtlCol="0">
            <a:spAutoFit/>
          </a:bodyPr>
          <a:lstStyle/>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It is also called the </a:t>
            </a:r>
            <a:r>
              <a:rPr lang="en-US" i="1" dirty="0" smtClean="0">
                <a:latin typeface="Arial" pitchFamily="34" charset="0"/>
                <a:cs typeface="Arial" pitchFamily="34" charset="0"/>
              </a:rPr>
              <a:t>Elizabethan Period </a:t>
            </a:r>
            <a:r>
              <a:rPr lang="en-US" dirty="0" smtClean="0">
                <a:latin typeface="Arial" pitchFamily="34" charset="0"/>
                <a:cs typeface="Arial" pitchFamily="34" charset="0"/>
              </a:rPr>
              <a:t>or the </a:t>
            </a:r>
            <a:r>
              <a:rPr lang="en-US" i="1" dirty="0" smtClean="0">
                <a:latin typeface="Arial" pitchFamily="34" charset="0"/>
                <a:cs typeface="Arial" pitchFamily="34" charset="0"/>
              </a:rPr>
              <a:t>Age of Shakespeare.</a:t>
            </a:r>
          </a:p>
          <a:p>
            <a:endParaRPr lang="en-US" i="1" dirty="0" smtClean="0">
              <a:latin typeface="Arial" pitchFamily="34" charset="0"/>
              <a:cs typeface="Arial" pitchFamily="34" charset="0"/>
            </a:endParaRPr>
          </a:p>
          <a:p>
            <a:pPr>
              <a:buFont typeface="Wingdings" pitchFamily="2" charset="2"/>
              <a:buChar char="Ø"/>
            </a:pPr>
            <a:r>
              <a:rPr lang="en-US" i="1" dirty="0" smtClean="0">
                <a:latin typeface="Arial" pitchFamily="34" charset="0"/>
                <a:cs typeface="Arial" pitchFamily="34" charset="0"/>
              </a:rPr>
              <a:t> </a:t>
            </a:r>
            <a:r>
              <a:rPr lang="en-US" dirty="0" smtClean="0">
                <a:latin typeface="Arial" pitchFamily="34" charset="0"/>
                <a:cs typeface="Arial" pitchFamily="34" charset="0"/>
              </a:rPr>
              <a:t>The middle Ages in Europe were followed by the Renaissance. </a:t>
            </a:r>
          </a:p>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Renaissance means the Revival of Learning, and it denotes in its broadest sense the gradual enlightenment of the human mind after the darkness of the Middle Ages. </a:t>
            </a:r>
          </a:p>
          <a:p>
            <a:pPr>
              <a:buFont typeface="Wingdings" pitchFamily="2" charset="2"/>
              <a:buChar char="Ø"/>
            </a:pP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The Puritan Age (1600-1660)</a:t>
            </a:r>
            <a:r>
              <a:rPr lang="en-US" sz="2800" b="1" dirty="0" smtClean="0"/>
              <a:t> </a:t>
            </a:r>
          </a:p>
        </p:txBody>
      </p:sp>
      <p:sp>
        <p:nvSpPr>
          <p:cNvPr id="6" name="TextBox 5"/>
          <p:cNvSpPr txBox="1"/>
          <p:nvPr/>
        </p:nvSpPr>
        <p:spPr>
          <a:xfrm>
            <a:off x="152400" y="932556"/>
            <a:ext cx="8763000" cy="3600986"/>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r>
              <a:rPr lang="en-US" sz="2400" dirty="0" smtClean="0">
                <a:latin typeface="Arial" pitchFamily="34" charset="0"/>
                <a:cs typeface="Arial" pitchFamily="34" charset="0"/>
              </a:rPr>
              <a:t>The Literature of the Seventeenth Century may be divided into two periods:</a:t>
            </a:r>
          </a:p>
          <a:p>
            <a:endParaRPr lang="en-US" sz="2400" dirty="0" smtClean="0">
              <a:latin typeface="Arial" pitchFamily="34" charset="0"/>
              <a:cs typeface="Arial" pitchFamily="34" charset="0"/>
            </a:endParaRPr>
          </a:p>
          <a:p>
            <a:pPr lvl="2">
              <a:buFont typeface="Wingdings" pitchFamily="2" charset="2"/>
              <a:buChar char="v"/>
            </a:pPr>
            <a:r>
              <a:rPr lang="en-US" b="1" i="1" dirty="0" smtClean="0">
                <a:latin typeface="Arial" pitchFamily="34" charset="0"/>
                <a:cs typeface="Arial" pitchFamily="34" charset="0"/>
              </a:rPr>
              <a:t>The Puritan Age </a:t>
            </a:r>
            <a:r>
              <a:rPr lang="en-US" b="1" dirty="0" smtClean="0">
                <a:latin typeface="Arial" pitchFamily="34" charset="0"/>
                <a:cs typeface="Arial" pitchFamily="34" charset="0"/>
              </a:rPr>
              <a:t>or the </a:t>
            </a:r>
            <a:r>
              <a:rPr lang="en-US" b="1" i="1" dirty="0" smtClean="0">
                <a:latin typeface="Arial" pitchFamily="34" charset="0"/>
                <a:cs typeface="Arial" pitchFamily="34" charset="0"/>
              </a:rPr>
              <a:t>Age of Milton </a:t>
            </a:r>
            <a:r>
              <a:rPr lang="en-US" dirty="0" smtClean="0">
                <a:latin typeface="Arial" pitchFamily="34" charset="0"/>
                <a:cs typeface="Arial" pitchFamily="34" charset="0"/>
              </a:rPr>
              <a:t>(1600-1660), which is further divided into the Jacobean and Caroline periods after the names of the ruled James I and Charles I, who rules from 1603 to 1625 and 1625 to 1649 respectively.</a:t>
            </a:r>
          </a:p>
          <a:p>
            <a:pPr lvl="1"/>
            <a:endParaRPr lang="en-US" dirty="0" smtClean="0">
              <a:latin typeface="Arial" pitchFamily="34" charset="0"/>
              <a:cs typeface="Arial" pitchFamily="34" charset="0"/>
            </a:endParaRPr>
          </a:p>
          <a:p>
            <a:pPr lvl="2">
              <a:buFont typeface="Wingdings" pitchFamily="2" charset="2"/>
              <a:buChar char="v"/>
            </a:pPr>
            <a:r>
              <a:rPr lang="en-US" b="1" dirty="0" smtClean="0">
                <a:latin typeface="Arial" pitchFamily="34" charset="0"/>
                <a:cs typeface="Arial" pitchFamily="34" charset="0"/>
              </a:rPr>
              <a:t>The Restoration Period or the Age of Dryden </a:t>
            </a:r>
            <a:r>
              <a:rPr lang="en-US" dirty="0" smtClean="0">
                <a:latin typeface="Arial" pitchFamily="34" charset="0"/>
                <a:cs typeface="Arial" pitchFamily="34" charset="0"/>
              </a:rPr>
              <a:t>(1660-1700). </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The Restoration Period (1660-1700)</a:t>
            </a:r>
            <a:r>
              <a:rPr lang="en-US" sz="2800" b="1" dirty="0" smtClean="0"/>
              <a:t> </a:t>
            </a:r>
          </a:p>
        </p:txBody>
      </p:sp>
      <p:sp>
        <p:nvSpPr>
          <p:cNvPr id="6" name="TextBox 5"/>
          <p:cNvSpPr txBox="1"/>
          <p:nvPr/>
        </p:nvSpPr>
        <p:spPr>
          <a:xfrm>
            <a:off x="152400" y="932557"/>
            <a:ext cx="8763000" cy="7755969"/>
          </a:xfrm>
          <a:prstGeom prst="rect">
            <a:avLst/>
          </a:prstGeom>
          <a:noFill/>
          <a:ln>
            <a:noFill/>
          </a:ln>
        </p:spPr>
        <p:txBody>
          <a:bodyPr wrap="square" rtlCol="0">
            <a:spAutoFit/>
          </a:bodyPr>
          <a:lstStyle/>
          <a:p>
            <a:endParaRPr lang="en-US" sz="2400" dirty="0" smtClean="0"/>
          </a:p>
          <a:p>
            <a:endParaRPr lang="en-US" sz="2400"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After the Restoration in 1660, when Charles II came to the throne, there was a complete negation of the Puritan ideals and way of living. </a:t>
            </a:r>
          </a:p>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In English literature the period from 1660 to 1700 is called the period of Restoration, because monarchy was restored in England, and Charles II, the son of Charles I who had been defeated and beheaded, came back to England from his exile in France and became the King. </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Eighteenth-Century Literature</a:t>
            </a:r>
            <a:r>
              <a:rPr lang="en-US" sz="2800" b="1" dirty="0" smtClean="0"/>
              <a:t> </a:t>
            </a:r>
          </a:p>
          <a:p>
            <a:r>
              <a:rPr lang="en-US" sz="2800" b="1" dirty="0" smtClean="0"/>
              <a:t> </a:t>
            </a:r>
          </a:p>
        </p:txBody>
      </p:sp>
      <p:sp>
        <p:nvSpPr>
          <p:cNvPr id="6" name="TextBox 5"/>
          <p:cNvSpPr txBox="1"/>
          <p:nvPr/>
        </p:nvSpPr>
        <p:spPr>
          <a:xfrm>
            <a:off x="152400" y="932557"/>
            <a:ext cx="8763000" cy="8586966"/>
          </a:xfrm>
          <a:prstGeom prst="rect">
            <a:avLst/>
          </a:prstGeom>
          <a:noFill/>
          <a:ln>
            <a:noFill/>
          </a:ln>
        </p:spPr>
        <p:txBody>
          <a:bodyPr wrap="square" rtlCol="0">
            <a:spAutoFit/>
          </a:bodyPr>
          <a:lstStyle/>
          <a:p>
            <a:pPr>
              <a:buFont typeface="Wingdings" pitchFamily="2" charset="2"/>
              <a:buChar char="Ø"/>
            </a:pPr>
            <a:endParaRPr lang="en-US" sz="2400" dirty="0" smtClean="0">
              <a:latin typeface="Arial" pitchFamily="34" charset="0"/>
              <a:cs typeface="Arial" pitchFamily="34" charset="0"/>
            </a:endParaRPr>
          </a:p>
          <a:p>
            <a:pPr>
              <a:buFont typeface="Wingdings" pitchFamily="2" charset="2"/>
              <a:buChar char="Ø"/>
            </a:pPr>
            <a:endParaRPr lang="en-US" sz="2400"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The Eighteenth Century in England is called </a:t>
            </a:r>
            <a:r>
              <a:rPr lang="en-US" b="1" dirty="0" smtClean="0">
                <a:latin typeface="Arial" pitchFamily="34" charset="0"/>
                <a:cs typeface="Arial" pitchFamily="34" charset="0"/>
              </a:rPr>
              <a:t>the Classical Age or the Augustan Age </a:t>
            </a:r>
            <a:r>
              <a:rPr lang="en-US" dirty="0" smtClean="0">
                <a:latin typeface="Arial" pitchFamily="34" charset="0"/>
                <a:cs typeface="Arial" pitchFamily="34" charset="0"/>
              </a:rPr>
              <a:t>in literature. </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It is also called the Age of Good Sense or the Age of Reason. </a:t>
            </a:r>
          </a:p>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Though Dryden belonged to the seventeenth century, he is also included in the Classical or Augustan Age, as during his time the characteristics of his age had manifested themselves and he himself represented them to a great extent.</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 Other great literary figures who dominated this age successively were Pope and Dr. Johnson, and so the Classical Age is divided into three distinct periods:</a:t>
            </a:r>
          </a:p>
          <a:p>
            <a:pPr lvl="2">
              <a:buFont typeface="Wingdings" pitchFamily="2" charset="2"/>
              <a:buChar char="Ø"/>
            </a:pPr>
            <a:r>
              <a:rPr lang="en-US" dirty="0" smtClean="0">
                <a:latin typeface="Arial" pitchFamily="34" charset="0"/>
                <a:cs typeface="Arial" pitchFamily="34" charset="0"/>
              </a:rPr>
              <a:t>The Ages of Dryden, Pope and Dr. Johnson. </a:t>
            </a: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The Age of Pope (1700-1744)</a:t>
            </a:r>
            <a:r>
              <a:rPr lang="en-US" sz="2800" b="1" dirty="0" smtClean="0"/>
              <a:t> </a:t>
            </a:r>
          </a:p>
        </p:txBody>
      </p:sp>
      <p:sp>
        <p:nvSpPr>
          <p:cNvPr id="6" name="TextBox 5"/>
          <p:cNvSpPr txBox="1"/>
          <p:nvPr/>
        </p:nvSpPr>
        <p:spPr>
          <a:xfrm>
            <a:off x="152400" y="932557"/>
            <a:ext cx="8763000" cy="7478970"/>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 The earlier part of the eighteenth century or the Augustan Age is called the Age of Pope.</a:t>
            </a:r>
          </a:p>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Though there were a number of other important writers like Addison and Swift, but Pope was the only one who devoted himself completely to literature. </a:t>
            </a:r>
          </a:p>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He represented in himself all the main characteristics of his age, and his poetry served as a model to others.</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The Age of Johnson (1744-1784)</a:t>
            </a:r>
            <a:r>
              <a:rPr lang="en-US" sz="2800" b="1" dirty="0" smtClean="0"/>
              <a:t> </a:t>
            </a:r>
          </a:p>
          <a:p>
            <a:endParaRPr lang="en-US" sz="2800" b="1" dirty="0" smtClean="0"/>
          </a:p>
        </p:txBody>
      </p:sp>
      <p:sp>
        <p:nvSpPr>
          <p:cNvPr id="6" name="TextBox 5"/>
          <p:cNvSpPr txBox="1"/>
          <p:nvPr/>
        </p:nvSpPr>
        <p:spPr>
          <a:xfrm>
            <a:off x="152400" y="932557"/>
            <a:ext cx="8763000" cy="8309967"/>
          </a:xfrm>
          <a:prstGeom prst="rect">
            <a:avLst/>
          </a:prstGeom>
          <a:noFill/>
          <a:ln>
            <a:noFill/>
          </a:ln>
        </p:spPr>
        <p:txBody>
          <a:bodyPr wrap="square" rtlCol="0">
            <a:spAutoFit/>
          </a:bodyPr>
          <a:lstStyle/>
          <a:p>
            <a:endParaRPr lang="en-US" sz="2400" dirty="0" smtClean="0"/>
          </a:p>
          <a:p>
            <a:endParaRPr lang="en-US" sz="2400" dirty="0" smtClean="0"/>
          </a:p>
          <a:p>
            <a:pPr>
              <a:buFont typeface="Wingdings" pitchFamily="2" charset="2"/>
              <a:buChar char="Ø"/>
            </a:pPr>
            <a:r>
              <a:rPr lang="en-US" dirty="0" smtClean="0">
                <a:latin typeface="Arial" pitchFamily="34" charset="0"/>
                <a:cs typeface="Arial" pitchFamily="34" charset="0"/>
              </a:rPr>
              <a:t>The later half of the eighteenth century, which was dominated by Dr. Samuel Johnson, is called the </a:t>
            </a:r>
            <a:r>
              <a:rPr lang="en-US" i="1" dirty="0" smtClean="0">
                <a:latin typeface="Arial" pitchFamily="34" charset="0"/>
                <a:cs typeface="Arial" pitchFamily="34" charset="0"/>
              </a:rPr>
              <a:t>Age of Johnson. </a:t>
            </a:r>
          </a:p>
          <a:p>
            <a:endParaRPr lang="en-US" i="1"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Johnson died in 1784, and from that time the Classical spirit in English literature began to give place to the Romantic spirit, though officially the Romantic Age started from the year 1798 when Wordsworth and Coleridge published the famous </a:t>
            </a:r>
            <a:r>
              <a:rPr lang="en-US" i="1" dirty="0" smtClean="0">
                <a:latin typeface="Arial" pitchFamily="34" charset="0"/>
                <a:cs typeface="Arial" pitchFamily="34" charset="0"/>
              </a:rPr>
              <a:t>Lyrical Ballads. </a:t>
            </a:r>
          </a:p>
          <a:p>
            <a:pPr>
              <a:buFont typeface="Wingdings" pitchFamily="2" charset="2"/>
              <a:buChar char="Ø"/>
            </a:pPr>
            <a:endParaRPr lang="en-US" i="1" dirty="0" smtClean="0">
              <a:latin typeface="Arial" pitchFamily="34" charset="0"/>
              <a:cs typeface="Arial" pitchFamily="34" charset="0"/>
            </a:endParaRPr>
          </a:p>
          <a:p>
            <a:pPr>
              <a:buFont typeface="Wingdings" pitchFamily="2" charset="2"/>
              <a:buChar char="Ø"/>
            </a:pPr>
            <a:r>
              <a:rPr lang="en-US" b="1" i="1" dirty="0" smtClean="0">
                <a:latin typeface="Arial" pitchFamily="34" charset="0"/>
                <a:cs typeface="Arial" pitchFamily="34" charset="0"/>
              </a:rPr>
              <a:t>Age of Transition </a:t>
            </a:r>
            <a:r>
              <a:rPr lang="en-US" b="1" dirty="0" smtClean="0">
                <a:latin typeface="Arial" pitchFamily="34" charset="0"/>
                <a:cs typeface="Arial" pitchFamily="34" charset="0"/>
              </a:rPr>
              <a:t>in English literature</a:t>
            </a:r>
            <a:r>
              <a:rPr lang="en-US" b="1" dirty="0" smtClean="0"/>
              <a:t>.</a:t>
            </a:r>
          </a:p>
          <a:p>
            <a:endParaRPr lang="en-US" b="1" dirty="0" smtClean="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t>The Eighteenth Century Novel</a:t>
            </a:r>
          </a:p>
        </p:txBody>
      </p:sp>
      <p:sp>
        <p:nvSpPr>
          <p:cNvPr id="6" name="TextBox 5"/>
          <p:cNvSpPr txBox="1"/>
          <p:nvPr/>
        </p:nvSpPr>
        <p:spPr>
          <a:xfrm>
            <a:off x="152400" y="932557"/>
            <a:ext cx="8763000" cy="7201972"/>
          </a:xfrm>
          <a:prstGeom prst="rect">
            <a:avLst/>
          </a:prstGeom>
          <a:noFill/>
          <a:ln>
            <a:noFill/>
          </a:ln>
        </p:spPr>
        <p:txBody>
          <a:bodyPr wrap="square" rtlCol="0">
            <a:spAutoFit/>
          </a:bodyPr>
          <a:lstStyle/>
          <a:p>
            <a:endParaRPr lang="en-US" sz="2400" dirty="0" smtClean="0"/>
          </a:p>
          <a:p>
            <a:endParaRPr lang="en-US" sz="2400" dirty="0" smtClean="0"/>
          </a:p>
          <a:p>
            <a:pPr>
              <a:buFont typeface="Wingdings" pitchFamily="2" charset="2"/>
              <a:buChar char="Ø"/>
            </a:pPr>
            <a:r>
              <a:rPr lang="en-US" dirty="0" smtClean="0"/>
              <a:t> The discovery of the modern novel, which at present is the most widely read and influential type of literature.</a:t>
            </a:r>
          </a:p>
          <a:p>
            <a:pPr>
              <a:buFont typeface="Wingdings" pitchFamily="2" charset="2"/>
              <a:buChar char="Ø"/>
            </a:pPr>
            <a:r>
              <a:rPr lang="en-US" dirty="0" smtClean="0"/>
              <a:t> The novel in its elementary form as a work of fiction written in prose was at first established in England by two authors—Bunyan and Defoe, who took advantage of the public interest in autobiography. </a:t>
            </a:r>
          </a:p>
          <a:p>
            <a:pPr>
              <a:buFont typeface="Wingdings" pitchFamily="2" charset="2"/>
              <a:buChar char="Ø"/>
            </a:pPr>
            <a:r>
              <a:rPr lang="en-US" dirty="0" smtClean="0"/>
              <a:t>The books of Bunyan, whether they are told in the first person or not, were meant to be autobiographical and their interest is subjective.</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1384995"/>
          </a:xfrm>
          <a:prstGeom prst="rect">
            <a:avLst/>
          </a:prstGeom>
          <a:noFill/>
          <a:ln>
            <a:noFill/>
          </a:ln>
        </p:spPr>
        <p:txBody>
          <a:bodyPr wrap="square" rtlCol="0">
            <a:spAutoFit/>
          </a:bodyPr>
          <a:lstStyle/>
          <a:p>
            <a:endParaRPr lang="en-US" sz="2800" dirty="0" smtClean="0"/>
          </a:p>
          <a:p>
            <a:r>
              <a:rPr lang="en-US" sz="2800" b="1" dirty="0" smtClean="0">
                <a:hlinkClick r:id="rId2"/>
              </a:rPr>
              <a:t>The Romantic Age (1798-1824)</a:t>
            </a:r>
            <a:r>
              <a:rPr lang="en-US" sz="2800" b="1" dirty="0" smtClean="0"/>
              <a:t> </a:t>
            </a:r>
          </a:p>
          <a:p>
            <a:endParaRPr lang="en-US" sz="2800" b="1" dirty="0" smtClean="0"/>
          </a:p>
        </p:txBody>
      </p:sp>
      <p:sp>
        <p:nvSpPr>
          <p:cNvPr id="6" name="TextBox 5"/>
          <p:cNvSpPr txBox="1"/>
          <p:nvPr/>
        </p:nvSpPr>
        <p:spPr>
          <a:xfrm>
            <a:off x="152400" y="932557"/>
            <a:ext cx="8763000" cy="7478970"/>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The most fruitful period in the history of English literature. </a:t>
            </a:r>
          </a:p>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The revolt against the Classical school which had been started by writers like Chatterton, Collins, Gray, </a:t>
            </a:r>
            <a:r>
              <a:rPr lang="en-US" dirty="0" err="1" smtClean="0">
                <a:latin typeface="Arial" pitchFamily="34" charset="0"/>
                <a:cs typeface="Arial" pitchFamily="34" charset="0"/>
              </a:rPr>
              <a:t>Burne</a:t>
            </a:r>
            <a:r>
              <a:rPr lang="en-US" dirty="0" smtClean="0">
                <a:latin typeface="Arial" pitchFamily="34" charset="0"/>
                <a:cs typeface="Arial" pitchFamily="34" charset="0"/>
              </a:rPr>
              <a:t>, Cowper etc. reached its climax during this period</a:t>
            </a:r>
          </a:p>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 Wordsworth, Coleridge, Byron, Shelley and Keats belong to this period. </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t>The Eighteenth Century Drama</a:t>
            </a:r>
          </a:p>
        </p:txBody>
      </p:sp>
      <p:sp>
        <p:nvSpPr>
          <p:cNvPr id="6" name="TextBox 5"/>
          <p:cNvSpPr txBox="1"/>
          <p:nvPr/>
        </p:nvSpPr>
        <p:spPr>
          <a:xfrm>
            <a:off x="152400" y="932557"/>
            <a:ext cx="8763000" cy="7109639"/>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pPr>
              <a:buFont typeface="Wingdings" pitchFamily="2" charset="2"/>
              <a:buChar char="Ø"/>
            </a:pPr>
            <a:r>
              <a:rPr lang="en-GB" dirty="0" smtClean="0">
                <a:latin typeface="Arial" pitchFamily="34" charset="0"/>
                <a:cs typeface="Arial" pitchFamily="34" charset="0"/>
              </a:rPr>
              <a:t>Not of a high order. </a:t>
            </a:r>
          </a:p>
          <a:p>
            <a:pPr>
              <a:buFont typeface="Wingdings" pitchFamily="2" charset="2"/>
              <a:buChar char="Ø"/>
            </a:pPr>
            <a:r>
              <a:rPr lang="en-GB" dirty="0" smtClean="0">
                <a:latin typeface="Arial" pitchFamily="34" charset="0"/>
                <a:cs typeface="Arial" pitchFamily="34" charset="0"/>
              </a:rPr>
              <a:t>a gradual deterioration and during the last quarter of the century drama was moving towards its lowest ebb. </a:t>
            </a:r>
          </a:p>
          <a:p>
            <a:pPr>
              <a:buFont typeface="Wingdings" pitchFamily="2" charset="2"/>
              <a:buChar char="Ø"/>
            </a:pPr>
            <a:r>
              <a:rPr lang="en-GB" dirty="0" smtClean="0">
                <a:latin typeface="Arial" pitchFamily="34" charset="0"/>
                <a:cs typeface="Arial" pitchFamily="34" charset="0"/>
              </a:rPr>
              <a:t>One of the reasons of the decline of drama during the eighteenth century was the Licensing Act of 1737 which curtailed the freedom of expression of dramatists. </a:t>
            </a:r>
          </a:p>
          <a:p>
            <a:pPr>
              <a:buFont typeface="Wingdings" pitchFamily="2" charset="2"/>
              <a:buChar char="Ø"/>
            </a:pPr>
            <a:r>
              <a:rPr lang="en-GB" dirty="0" smtClean="0">
                <a:latin typeface="Arial" pitchFamily="34" charset="0"/>
                <a:cs typeface="Arial" pitchFamily="34" charset="0"/>
              </a:rPr>
              <a:t>The result was that a number of writers like Fielding, who could make their marks as dramatists, left the theatre and turned towards the novel. </a:t>
            </a: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Poets of the Romantic Age</a:t>
            </a:r>
            <a:r>
              <a:rPr lang="en-US" sz="2800" b="1" dirty="0" smtClean="0"/>
              <a:t> </a:t>
            </a:r>
          </a:p>
          <a:p>
            <a:endParaRPr lang="en-US" sz="2800" b="1" dirty="0" smtClean="0"/>
          </a:p>
        </p:txBody>
      </p:sp>
      <p:sp>
        <p:nvSpPr>
          <p:cNvPr id="6" name="TextBox 5"/>
          <p:cNvSpPr txBox="1"/>
          <p:nvPr/>
        </p:nvSpPr>
        <p:spPr>
          <a:xfrm>
            <a:off x="152400" y="932557"/>
            <a:ext cx="8763000" cy="7109639"/>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dirty="0" smtClean="0">
              <a:latin typeface="Arial" pitchFamily="34" charset="0"/>
              <a:cs typeface="Arial" pitchFamily="34" charset="0"/>
            </a:endParaRPr>
          </a:p>
          <a:p>
            <a:r>
              <a:rPr lang="en-US" dirty="0" smtClean="0">
                <a:latin typeface="Arial" pitchFamily="34" charset="0"/>
                <a:cs typeface="Arial" pitchFamily="34" charset="0"/>
              </a:rPr>
              <a:t>The poets of the Romantic age can be classified into three groups:</a:t>
            </a:r>
          </a:p>
          <a:p>
            <a:endParaRPr lang="en-US" dirty="0" smtClean="0">
              <a:latin typeface="Arial" pitchFamily="34" charset="0"/>
              <a:cs typeface="Arial" pitchFamily="34" charset="0"/>
            </a:endParaRPr>
          </a:p>
          <a:p>
            <a:pPr marL="514350" indent="-514350">
              <a:buAutoNum type="romanLcParenBoth"/>
            </a:pPr>
            <a:r>
              <a:rPr lang="en-US" dirty="0" smtClean="0">
                <a:latin typeface="Arial" pitchFamily="34" charset="0"/>
                <a:cs typeface="Arial" pitchFamily="34" charset="0"/>
              </a:rPr>
              <a:t>The Lake School, consisting of Wordsworth, Coleridge and Southey</a:t>
            </a:r>
          </a:p>
          <a:p>
            <a:pPr marL="514350" indent="-514350">
              <a:buAutoNum type="romanLcParenBoth"/>
            </a:pPr>
            <a:r>
              <a:rPr lang="en-US" dirty="0" smtClean="0">
                <a:latin typeface="Arial" pitchFamily="34" charset="0"/>
                <a:cs typeface="Arial" pitchFamily="34" charset="0"/>
              </a:rPr>
              <a:t> The Scott group including Campbell and Moore</a:t>
            </a:r>
          </a:p>
          <a:p>
            <a:pPr marL="514350" indent="-514350">
              <a:buAutoNum type="romanLcParenBoth"/>
            </a:pPr>
            <a:r>
              <a:rPr lang="en-US" dirty="0" smtClean="0">
                <a:latin typeface="Arial" pitchFamily="34" charset="0"/>
                <a:cs typeface="Arial" pitchFamily="34" charset="0"/>
              </a:rPr>
              <a:t> The group comprising Byron, Shelley, and Keats. </a:t>
            </a:r>
          </a:p>
          <a:p>
            <a:pPr marL="514350" indent="-514350">
              <a:buAutoNum type="romanLcParenBoth"/>
            </a:pPr>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t>Prose Writers of Romantic Age </a:t>
            </a:r>
          </a:p>
        </p:txBody>
      </p:sp>
      <p:sp>
        <p:nvSpPr>
          <p:cNvPr id="6" name="TextBox 5"/>
          <p:cNvSpPr txBox="1"/>
          <p:nvPr/>
        </p:nvSpPr>
        <p:spPr>
          <a:xfrm>
            <a:off x="152400" y="932557"/>
            <a:ext cx="8763000" cy="7201972"/>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pPr>
              <a:buFont typeface="Wingdings" pitchFamily="2" charset="2"/>
              <a:buChar char="Ø"/>
            </a:pPr>
            <a:r>
              <a:rPr lang="en-GB" dirty="0" smtClean="0">
                <a:latin typeface="Arial" pitchFamily="34" charset="0"/>
                <a:cs typeface="Arial" pitchFamily="34" charset="0"/>
              </a:rPr>
              <a:t>Though the Romantic period specialised in poetry, there also appeared a few prose-writers-Lamb, Hazlitt and De </a:t>
            </a:r>
            <a:r>
              <a:rPr lang="en-GB" dirty="0" err="1" smtClean="0">
                <a:latin typeface="Arial" pitchFamily="34" charset="0"/>
                <a:cs typeface="Arial" pitchFamily="34" charset="0"/>
              </a:rPr>
              <a:t>Quincey</a:t>
            </a:r>
            <a:r>
              <a:rPr lang="en-GB" dirty="0" smtClean="0">
                <a:latin typeface="Arial" pitchFamily="34" charset="0"/>
                <a:cs typeface="Arial" pitchFamily="34" charset="0"/>
              </a:rPr>
              <a:t> who rank very high. </a:t>
            </a:r>
          </a:p>
          <a:p>
            <a:endParaRPr lang="en-GB" dirty="0" smtClean="0">
              <a:latin typeface="Arial" pitchFamily="34" charset="0"/>
              <a:cs typeface="Arial" pitchFamily="34" charset="0"/>
            </a:endParaRPr>
          </a:p>
          <a:p>
            <a:pPr>
              <a:buFont typeface="Wingdings" pitchFamily="2" charset="2"/>
              <a:buChar char="Ø"/>
            </a:pPr>
            <a:r>
              <a:rPr lang="en-GB" dirty="0" smtClean="0">
                <a:latin typeface="Arial" pitchFamily="34" charset="0"/>
                <a:cs typeface="Arial" pitchFamily="34" charset="0"/>
              </a:rPr>
              <a:t>There was no revolt of the prose-writers against the eighteenth century comparable to that of the poets, but a change had taken place in the prose-style also.</a:t>
            </a:r>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endParaRPr lang="en-US" sz="2800" dirty="0" smtClean="0"/>
          </a:p>
          <a:p>
            <a:r>
              <a:rPr lang="en-US" sz="2800" b="1" dirty="0" smtClean="0">
                <a:hlinkClick r:id="rId2"/>
              </a:rPr>
              <a:t>Novelists of The Romantic Age</a:t>
            </a:r>
            <a:r>
              <a:rPr lang="en-US" sz="2800" b="1" dirty="0" smtClean="0"/>
              <a:t> </a:t>
            </a:r>
          </a:p>
        </p:txBody>
      </p:sp>
      <p:sp>
        <p:nvSpPr>
          <p:cNvPr id="6" name="TextBox 5"/>
          <p:cNvSpPr txBox="1"/>
          <p:nvPr/>
        </p:nvSpPr>
        <p:spPr>
          <a:xfrm>
            <a:off x="152400" y="932557"/>
            <a:ext cx="8763000" cy="6555641"/>
          </a:xfrm>
          <a:prstGeom prst="rect">
            <a:avLst/>
          </a:prstGeom>
          <a:noFill/>
          <a:ln>
            <a:noFill/>
          </a:ln>
        </p:spPr>
        <p:txBody>
          <a:bodyPr wrap="square" rtlCol="0">
            <a:spAutoFit/>
          </a:bodyPr>
          <a:lstStyle/>
          <a:p>
            <a:endParaRPr lang="en-US" sz="2400" dirty="0" smtClean="0"/>
          </a:p>
          <a:p>
            <a:endParaRPr lang="en-US" sz="2400" dirty="0" smtClean="0"/>
          </a:p>
          <a:p>
            <a:endParaRPr lang="en-US" sz="2400" smtClean="0"/>
          </a:p>
          <a:p>
            <a:r>
              <a:rPr lang="en-US" sz="2400" smtClean="0"/>
              <a:t>The </a:t>
            </a:r>
            <a:r>
              <a:rPr lang="en-US" sz="2400" dirty="0" smtClean="0"/>
              <a:t>great novelists of the Romantic period are Jane Austen and Scott</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The Victorian Age (1832-1900)</a:t>
            </a:r>
            <a:r>
              <a:rPr lang="en-US" sz="2800" b="1" dirty="0" smtClean="0"/>
              <a:t> </a:t>
            </a:r>
          </a:p>
        </p:txBody>
      </p:sp>
      <p:sp>
        <p:nvSpPr>
          <p:cNvPr id="6" name="TextBox 5"/>
          <p:cNvSpPr txBox="1"/>
          <p:nvPr/>
        </p:nvSpPr>
        <p:spPr>
          <a:xfrm>
            <a:off x="152400" y="932557"/>
            <a:ext cx="8763000" cy="8309967"/>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The Victorian Age in English literature began in second quarter of the nineteenth century and ended by 1900. </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The Victorian age ought to correspond with the reign of Queen Victoria, which extended from 1837 to 1901, yet literary movements rarely coincide with the exact year of royal accession or death. </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From the year 1798 with the publication of the </a:t>
            </a:r>
            <a:r>
              <a:rPr lang="en-US" i="1" dirty="0" smtClean="0">
                <a:latin typeface="Arial" pitchFamily="34" charset="0"/>
                <a:cs typeface="Arial" pitchFamily="34" charset="0"/>
              </a:rPr>
              <a:t>Lyrical Ballads </a:t>
            </a:r>
            <a:r>
              <a:rPr lang="en-US" dirty="0" smtClean="0">
                <a:latin typeface="Arial" pitchFamily="34" charset="0"/>
                <a:cs typeface="Arial" pitchFamily="34" charset="0"/>
              </a:rPr>
              <a:t>till the year 1820 there was the prime of Romanticism in England, but after that year there was a sudden decline</a:t>
            </a:r>
            <a:r>
              <a:rPr lang="en-US" sz="2400" dirty="0" smtClean="0">
                <a:latin typeface="Arial" pitchFamily="34" charset="0"/>
                <a:cs typeface="Arial" pitchFamily="34" charset="0"/>
              </a:rPr>
              <a:t>.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Poets of the Early Victorian Period</a:t>
            </a:r>
            <a:r>
              <a:rPr lang="en-US" sz="2800" b="1" dirty="0" smtClean="0"/>
              <a:t> </a:t>
            </a:r>
          </a:p>
        </p:txBody>
      </p:sp>
      <p:sp>
        <p:nvSpPr>
          <p:cNvPr id="6" name="TextBox 5"/>
          <p:cNvSpPr txBox="1"/>
          <p:nvPr/>
        </p:nvSpPr>
        <p:spPr>
          <a:xfrm>
            <a:off x="152400" y="932557"/>
            <a:ext cx="8763000" cy="6740307"/>
          </a:xfrm>
          <a:prstGeom prst="rect">
            <a:avLst/>
          </a:prstGeom>
          <a:noFill/>
          <a:ln>
            <a:noFill/>
          </a:ln>
        </p:spPr>
        <p:txBody>
          <a:bodyPr wrap="square" rtlCol="0">
            <a:spAutoFit/>
          </a:bodyPr>
          <a:lstStyle/>
          <a:p>
            <a:endParaRPr lang="en-US" sz="2400" dirty="0" smtClean="0"/>
          </a:p>
          <a:p>
            <a:pPr>
              <a:buFont typeface="Wingdings" pitchFamily="2" charset="2"/>
              <a:buChar char="Ø"/>
            </a:pPr>
            <a:endParaRPr lang="en-US" sz="2400" dirty="0" smtClean="0"/>
          </a:p>
          <a:p>
            <a:pPr>
              <a:buFont typeface="Wingdings" pitchFamily="2" charset="2"/>
              <a:buChar char="Ø"/>
            </a:pPr>
            <a:r>
              <a:rPr lang="en-US" sz="2400" dirty="0" smtClean="0"/>
              <a:t>The most important poets during the early Victorian period were Tennyson and Browning, with Arnold occupying a somewhat lower position.</a:t>
            </a:r>
          </a:p>
          <a:p>
            <a:r>
              <a:rPr lang="en-US" sz="2400" dirty="0" smtClean="0"/>
              <a:t> </a:t>
            </a:r>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endParaRPr lang="en-US" sz="2800" dirty="0" smtClean="0"/>
          </a:p>
          <a:p>
            <a:r>
              <a:rPr lang="en-US" sz="2800" b="1" dirty="0" smtClean="0">
                <a:hlinkClick r:id="rId2"/>
              </a:rPr>
              <a:t>Novelists of the Early Victorian Period</a:t>
            </a:r>
            <a:r>
              <a:rPr lang="en-US" sz="2800" b="1" dirty="0" smtClean="0"/>
              <a:t> </a:t>
            </a:r>
          </a:p>
        </p:txBody>
      </p:sp>
      <p:sp>
        <p:nvSpPr>
          <p:cNvPr id="6" name="TextBox 5"/>
          <p:cNvSpPr txBox="1"/>
          <p:nvPr/>
        </p:nvSpPr>
        <p:spPr>
          <a:xfrm>
            <a:off x="152400" y="932557"/>
            <a:ext cx="8763000" cy="8032968"/>
          </a:xfrm>
          <a:prstGeom prst="rect">
            <a:avLst/>
          </a:prstGeom>
          <a:noFill/>
          <a:ln>
            <a:noFill/>
          </a:ln>
        </p:spPr>
        <p:txBody>
          <a:bodyPr wrap="square" rtlCol="0">
            <a:spAutoFit/>
          </a:bodyPr>
          <a:lstStyle/>
          <a:p>
            <a:pPr>
              <a:buFont typeface="Wingdings" pitchFamily="2" charset="2"/>
              <a:buChar char="Ø"/>
            </a:pPr>
            <a:r>
              <a:rPr lang="en-US" sz="2400" dirty="0" smtClean="0"/>
              <a:t>The novel made a rapid progress. </a:t>
            </a:r>
          </a:p>
          <a:p>
            <a:pPr>
              <a:buFont typeface="Wingdings" pitchFamily="2" charset="2"/>
              <a:buChar char="Ø"/>
            </a:pPr>
            <a:r>
              <a:rPr lang="en-US" sz="2400" dirty="0" smtClean="0"/>
              <a:t>Novel-reading was one of the chief occupations of the educated public, and material had to be found for every taste. </a:t>
            </a:r>
          </a:p>
          <a:p>
            <a:pPr>
              <a:buFont typeface="Wingdings" pitchFamily="2" charset="2"/>
              <a:buChar char="Ø"/>
            </a:pPr>
            <a:r>
              <a:rPr lang="en-US" sz="2400" dirty="0" smtClean="0"/>
              <a:t>The result was that the scope of the novel, which during the eighteenth century dealt mainly with contemporary life and manners, was considerably enlarged. A number of brilliant novelists showed that it was possible to adapt the novel to almost all purposes of literature whatsoever</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Novelists of the Later Victorian Period</a:t>
            </a:r>
            <a:r>
              <a:rPr lang="en-US" sz="2800" b="1" dirty="0" smtClean="0"/>
              <a:t> </a:t>
            </a:r>
          </a:p>
        </p:txBody>
      </p:sp>
      <p:sp>
        <p:nvSpPr>
          <p:cNvPr id="6" name="TextBox 5"/>
          <p:cNvSpPr txBox="1"/>
          <p:nvPr/>
        </p:nvSpPr>
        <p:spPr>
          <a:xfrm>
            <a:off x="152400" y="932557"/>
            <a:ext cx="8763000" cy="6832640"/>
          </a:xfrm>
          <a:prstGeom prst="rect">
            <a:avLst/>
          </a:prstGeom>
          <a:noFill/>
          <a:ln>
            <a:noFill/>
          </a:ln>
        </p:spPr>
        <p:txBody>
          <a:bodyPr wrap="square" rtlCol="0">
            <a:spAutoFit/>
          </a:bodyPr>
          <a:lstStyle/>
          <a:p>
            <a:endParaRPr lang="en-US" sz="2400" dirty="0" smtClean="0"/>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The novel in the later Victorian period took a new trend, and the novels written during this period may be called ‘modern’ novels. George Eliot was the first to write novels in the modern style. Other important novelists of the period were Meredith and Hardy.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Prose-Writers of the Later Victorian Period</a:t>
            </a:r>
            <a:r>
              <a:rPr lang="en-US" sz="2800" b="1" dirty="0" smtClean="0"/>
              <a:t> </a:t>
            </a:r>
          </a:p>
          <a:p>
            <a:r>
              <a:rPr lang="en-US" sz="2800" b="1" dirty="0" smtClean="0"/>
              <a:t> </a:t>
            </a:r>
          </a:p>
        </p:txBody>
      </p:sp>
      <p:sp>
        <p:nvSpPr>
          <p:cNvPr id="6" name="TextBox 5"/>
          <p:cNvSpPr txBox="1"/>
          <p:nvPr/>
        </p:nvSpPr>
        <p:spPr>
          <a:xfrm>
            <a:off x="152400" y="932557"/>
            <a:ext cx="8763000" cy="6647974"/>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pPr>
              <a:buFont typeface="Wingdings" pitchFamily="2" charset="2"/>
              <a:buChar char="Ø"/>
            </a:pPr>
            <a:r>
              <a:rPr lang="en-GB" dirty="0" smtClean="0">
                <a:latin typeface="Arial" pitchFamily="34" charset="0"/>
                <a:cs typeface="Arial" pitchFamily="34" charset="0"/>
              </a:rPr>
              <a:t>In the later Victorian period there were two great prose-writers—Newman and Pater. </a:t>
            </a:r>
          </a:p>
          <a:p>
            <a:pPr>
              <a:buFont typeface="Wingdings" pitchFamily="2" charset="2"/>
              <a:buChar char="Ø"/>
            </a:pPr>
            <a:r>
              <a:rPr lang="en-GB" dirty="0" smtClean="0">
                <a:latin typeface="Arial" pitchFamily="34" charset="0"/>
                <a:cs typeface="Arial" pitchFamily="34" charset="0"/>
              </a:rPr>
              <a:t>Newman was the central figure of the Oxford Movement, while Pater was an aesthete, who inspired the leaders of the Aesthetic Movement in English poetry.</a:t>
            </a:r>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r>
              <a:rPr lang="en-US" sz="2800" b="1" dirty="0" smtClean="0">
                <a:hlinkClick r:id="rId2"/>
              </a:rPr>
              <a:t>Modern Literature (1900-1961)</a:t>
            </a:r>
            <a:r>
              <a:rPr lang="en-US" sz="2800" b="1" dirty="0" smtClean="0"/>
              <a:t> </a:t>
            </a:r>
          </a:p>
          <a:p>
            <a:endParaRPr lang="en-US" sz="2800" b="1" dirty="0" smtClean="0"/>
          </a:p>
        </p:txBody>
      </p:sp>
      <p:sp>
        <p:nvSpPr>
          <p:cNvPr id="6" name="TextBox 5"/>
          <p:cNvSpPr txBox="1"/>
          <p:nvPr/>
        </p:nvSpPr>
        <p:spPr>
          <a:xfrm>
            <a:off x="152400" y="932557"/>
            <a:ext cx="8763000" cy="7294305"/>
          </a:xfrm>
          <a:prstGeom prst="rect">
            <a:avLst/>
          </a:prstGeom>
          <a:noFill/>
          <a:ln>
            <a:noFill/>
          </a:ln>
        </p:spPr>
        <p:txBody>
          <a:bodyPr wrap="square" rtlCol="0">
            <a:spAutoFit/>
          </a:bodyPr>
          <a:lstStyle/>
          <a:p>
            <a:pPr>
              <a:buFont typeface="Wingdings" pitchFamily="2" charset="2"/>
              <a:buChar char="Ø"/>
            </a:pPr>
            <a:endParaRPr lang="en-US" sz="2400" dirty="0" smtClean="0"/>
          </a:p>
          <a:p>
            <a:pPr>
              <a:buFont typeface="Wingdings" pitchFamily="2" charset="2"/>
              <a:buChar char="Ø"/>
            </a:pPr>
            <a:r>
              <a:rPr lang="en-US" sz="2400" dirty="0" smtClean="0"/>
              <a:t>Started from the beginning of the twentieth century, and it followed the Victorian Age. </a:t>
            </a:r>
          </a:p>
          <a:p>
            <a:pPr>
              <a:buFont typeface="Wingdings" pitchFamily="2" charset="2"/>
              <a:buChar char="Ø"/>
            </a:pPr>
            <a:r>
              <a:rPr lang="en-US" sz="2400" dirty="0" smtClean="0"/>
              <a:t>It is opposed to the general attitude to life and its problems adopted by the Victorian writers and the public, which may be termed ‘Victorian’. </a:t>
            </a:r>
          </a:p>
          <a:p>
            <a:pPr>
              <a:buFont typeface="Wingdings" pitchFamily="2" charset="2"/>
              <a:buChar char="Ø"/>
            </a:pPr>
            <a:r>
              <a:rPr lang="en-US" sz="2400" dirty="0" smtClean="0"/>
              <a:t>The young people during the fist decade of the present century regarded the Victorian age as hypocritical, and the Victorian ideals as mean, superficial and stupid. </a:t>
            </a:r>
          </a:p>
          <a:p>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Modern Poetry</a:t>
            </a:r>
            <a:r>
              <a:rPr lang="en-US" sz="2800" b="1" dirty="0" smtClean="0"/>
              <a:t> </a:t>
            </a:r>
          </a:p>
        </p:txBody>
      </p:sp>
      <p:sp>
        <p:nvSpPr>
          <p:cNvPr id="6" name="TextBox 5"/>
          <p:cNvSpPr txBox="1"/>
          <p:nvPr/>
        </p:nvSpPr>
        <p:spPr>
          <a:xfrm>
            <a:off x="152400" y="932557"/>
            <a:ext cx="8763000" cy="8032968"/>
          </a:xfrm>
          <a:prstGeom prst="rect">
            <a:avLst/>
          </a:prstGeom>
          <a:noFill/>
          <a:ln>
            <a:noFill/>
          </a:ln>
        </p:spPr>
        <p:txBody>
          <a:bodyPr wrap="square" rtlCol="0">
            <a:spAutoFit/>
          </a:bodyPr>
          <a:lstStyle/>
          <a:p>
            <a:endParaRPr lang="en-US" sz="2400" dirty="0" smtClean="0"/>
          </a:p>
          <a:p>
            <a:endParaRPr lang="en-US" sz="2400" dirty="0" smtClean="0"/>
          </a:p>
          <a:p>
            <a:pPr>
              <a:buFont typeface="Wingdings" pitchFamily="2" charset="2"/>
              <a:buChar char="Ø"/>
            </a:pPr>
            <a:r>
              <a:rPr lang="en-US" sz="2400" dirty="0" smtClean="0"/>
              <a:t>Modern poetry, of which T. S. Eliot is the chief representative, has followed entirely a different tradition from the Romantic and Victorian tradition of poetry.</a:t>
            </a:r>
          </a:p>
          <a:p>
            <a:pPr>
              <a:buFont typeface="Wingdings" pitchFamily="2" charset="2"/>
              <a:buChar char="Ø"/>
            </a:pPr>
            <a:r>
              <a:rPr lang="en-US" sz="2400" dirty="0" smtClean="0"/>
              <a:t> Every age has certain ideas about poetry, especially regarding the essentially poetical subjects, the poetical materials and the poetical modes.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Modern Drama</a:t>
            </a:r>
            <a:r>
              <a:rPr lang="en-US" sz="2800" b="1" dirty="0" smtClean="0"/>
              <a:t> </a:t>
            </a:r>
          </a:p>
        </p:txBody>
      </p:sp>
      <p:sp>
        <p:nvSpPr>
          <p:cNvPr id="6" name="TextBox 5"/>
          <p:cNvSpPr txBox="1"/>
          <p:nvPr/>
        </p:nvSpPr>
        <p:spPr>
          <a:xfrm>
            <a:off x="152400" y="932557"/>
            <a:ext cx="8763000" cy="8309967"/>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After the death of Shakespeare and his contemporaries drama in England suffered a decline for about two centuries. </a:t>
            </a:r>
          </a:p>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Even Congreve in the seventeenth, and Sheridan and Goldsmith in the eighteenth, could not restore drama to the position it held during the Elizabethan Age. </a:t>
            </a:r>
          </a:p>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It was revived, however, in the last decade of the nineteenth century, and then there appeared dramatists who have now given it a respectable place in English literature</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endParaRPr lang="en-US" sz="2800" dirty="0" smtClean="0"/>
          </a:p>
          <a:p>
            <a:r>
              <a:rPr lang="en-US" sz="2800" b="1" dirty="0" smtClean="0">
                <a:hlinkClick r:id="rId2"/>
              </a:rPr>
              <a:t>The Modern Novel</a:t>
            </a:r>
            <a:r>
              <a:rPr lang="en-US" sz="2800" b="1" dirty="0" smtClean="0"/>
              <a:t> </a:t>
            </a:r>
          </a:p>
        </p:txBody>
      </p:sp>
      <p:sp>
        <p:nvSpPr>
          <p:cNvPr id="6" name="TextBox 5"/>
          <p:cNvSpPr txBox="1"/>
          <p:nvPr/>
        </p:nvSpPr>
        <p:spPr>
          <a:xfrm>
            <a:off x="152400" y="932557"/>
            <a:ext cx="8763000" cy="7571303"/>
          </a:xfrm>
          <a:prstGeom prst="rect">
            <a:avLst/>
          </a:prstGeom>
          <a:noFill/>
          <a:ln>
            <a:noFill/>
          </a:ln>
        </p:spPr>
        <p:txBody>
          <a:bodyPr wrap="square" rtlCol="0">
            <a:spAutoFit/>
          </a:bodyPr>
          <a:lstStyle/>
          <a:p>
            <a:pPr>
              <a:buFont typeface="Wingdings" pitchFamily="2" charset="2"/>
              <a:buChar char="Ø"/>
            </a:pPr>
            <a:endParaRPr lang="en-US" dirty="0" smtClean="0"/>
          </a:p>
          <a:p>
            <a:pPr>
              <a:buFont typeface="Wingdings" pitchFamily="2" charset="2"/>
              <a:buChar char="Ø"/>
            </a:pPr>
            <a:r>
              <a:rPr lang="en-US" dirty="0" smtClean="0"/>
              <a:t>This is the most important and popular literary medium in the modern times.</a:t>
            </a:r>
          </a:p>
          <a:p>
            <a:endParaRPr lang="en-US" dirty="0" smtClean="0"/>
          </a:p>
          <a:p>
            <a:pPr>
              <a:buFont typeface="Wingdings" pitchFamily="2" charset="2"/>
              <a:buChar char="Ø"/>
            </a:pPr>
            <a:r>
              <a:rPr lang="en-US" dirty="0" smtClean="0"/>
              <a:t> It is the only literary form which can compete for popularity with the film and the radio, and it is in this form that a great deal of distinguished work is being produced</a:t>
            </a:r>
          </a:p>
          <a:p>
            <a:r>
              <a:rPr lang="en-US" dirty="0" smtClean="0"/>
              <a:t> </a:t>
            </a:r>
          </a:p>
          <a:p>
            <a:pPr>
              <a:buFont typeface="Wingdings" pitchFamily="2" charset="2"/>
              <a:buChar char="Ø"/>
            </a:pPr>
            <a:r>
              <a:rPr lang="en-US" dirty="0" smtClean="0"/>
              <a:t>Poetry which had for many centuries held the supreme place in the realm of literature, has lost that position. Its appeal to the general public is now negligible, and it has been obviously superseded by fiction.</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r>
              <a:rPr lang="en-US" sz="2800" b="1" dirty="0" smtClean="0">
                <a:hlinkClick r:id="rId2"/>
              </a:rPr>
              <a:t>Post-Modern Literature</a:t>
            </a:r>
            <a:r>
              <a:rPr lang="en-US" sz="2800" b="1" dirty="0" smtClean="0"/>
              <a:t> </a:t>
            </a:r>
          </a:p>
        </p:txBody>
      </p:sp>
      <p:sp>
        <p:nvSpPr>
          <p:cNvPr id="6" name="TextBox 5"/>
          <p:cNvSpPr txBox="1"/>
          <p:nvPr/>
        </p:nvSpPr>
        <p:spPr>
          <a:xfrm>
            <a:off x="152400" y="932557"/>
            <a:ext cx="8763000" cy="8217634"/>
          </a:xfrm>
          <a:prstGeom prst="rect">
            <a:avLst/>
          </a:prstGeom>
          <a:noFill/>
          <a:ln>
            <a:noFill/>
          </a:ln>
        </p:spPr>
        <p:txBody>
          <a:bodyPr wrap="square" rtlCol="0">
            <a:spAutoFit/>
          </a:bodyPr>
          <a:lstStyle/>
          <a:p>
            <a:endParaRPr lang="en-US" sz="2400" dirty="0" smtClean="0"/>
          </a:p>
          <a:p>
            <a:endParaRPr lang="en-US" sz="2400" dirty="0" smtClean="0"/>
          </a:p>
          <a:p>
            <a:r>
              <a:rPr lang="en-US" sz="2400" b="1" dirty="0" smtClean="0"/>
              <a:t>Understanding Post-modernism</a:t>
            </a:r>
          </a:p>
          <a:p>
            <a:endParaRPr lang="en-US" sz="2400" dirty="0" smtClean="0"/>
          </a:p>
          <a:p>
            <a:pPr>
              <a:buFont typeface="Wingdings" pitchFamily="2" charset="2"/>
              <a:buChar char="Ø"/>
            </a:pPr>
            <a:r>
              <a:rPr lang="en-US" dirty="0" smtClean="0">
                <a:latin typeface="Arial" pitchFamily="34" charset="0"/>
                <a:cs typeface="Arial" pitchFamily="34" charset="0"/>
              </a:rPr>
              <a:t>Until the 1920’s, the term “modern” used to mean new or contemporary, but thereafter it came to be used for a particular period, the one between the two World Wars (1914-1945). </a:t>
            </a:r>
          </a:p>
          <a:p>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Then came up after about half a century the, magic term, “post-modern,” meaning the period after the modern.</a:t>
            </a:r>
          </a:p>
          <a:p>
            <a:endParaRPr lang="en-US" dirty="0" smtClean="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endParaRPr lang="en-US" sz="2800" dirty="0" smtClean="0"/>
          </a:p>
          <a:p>
            <a:r>
              <a:rPr lang="en-US" sz="2800" b="1" dirty="0" smtClean="0">
                <a:hlinkClick r:id="rId2"/>
              </a:rPr>
              <a:t>Postmodern Drama (The New Theatre)</a:t>
            </a:r>
            <a:r>
              <a:rPr lang="en-US" sz="2800" b="1" dirty="0" smtClean="0"/>
              <a:t> </a:t>
            </a:r>
          </a:p>
        </p:txBody>
      </p:sp>
      <p:sp>
        <p:nvSpPr>
          <p:cNvPr id="6" name="TextBox 5"/>
          <p:cNvSpPr txBox="1"/>
          <p:nvPr/>
        </p:nvSpPr>
        <p:spPr>
          <a:xfrm>
            <a:off x="152400" y="932557"/>
            <a:ext cx="8763000" cy="6555641"/>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Drama of the post-war period shares, the dominant spirit of the age we have witnessed in novel and poetry from the 1950’s onward. </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954107"/>
          </a:xfrm>
          <a:prstGeom prst="rect">
            <a:avLst/>
          </a:prstGeom>
          <a:noFill/>
          <a:ln>
            <a:noFill/>
          </a:ln>
        </p:spPr>
        <p:txBody>
          <a:bodyPr wrap="square" rtlCol="0">
            <a:spAutoFit/>
          </a:bodyPr>
          <a:lstStyle/>
          <a:p>
            <a:endParaRPr lang="en-US" sz="2800" dirty="0" smtClean="0"/>
          </a:p>
          <a:p>
            <a:r>
              <a:rPr lang="en-US" sz="2800" b="1" dirty="0" smtClean="0">
                <a:hlinkClick r:id="rId2"/>
              </a:rPr>
              <a:t>POST-MODERN CRITICISM</a:t>
            </a:r>
            <a:r>
              <a:rPr lang="en-US" sz="2800" b="1" dirty="0" smtClean="0"/>
              <a:t> </a:t>
            </a:r>
          </a:p>
        </p:txBody>
      </p:sp>
      <p:sp>
        <p:nvSpPr>
          <p:cNvPr id="6" name="TextBox 5"/>
          <p:cNvSpPr txBox="1"/>
          <p:nvPr/>
        </p:nvSpPr>
        <p:spPr>
          <a:xfrm>
            <a:off x="152400" y="932557"/>
            <a:ext cx="8763000" cy="7755969"/>
          </a:xfrm>
          <a:prstGeom prst="rect">
            <a:avLst/>
          </a:prstGeom>
          <a:noFill/>
          <a:ln>
            <a:noFill/>
          </a:ln>
        </p:spPr>
        <p:txBody>
          <a:bodyPr wrap="square" rtlCol="0">
            <a:spAutoFit/>
          </a:bodyPr>
          <a:lstStyle/>
          <a:p>
            <a:pPr>
              <a:buFont typeface="Wingdings" pitchFamily="2" charset="2"/>
              <a:buChar char="Ø"/>
            </a:pPr>
            <a:endParaRPr lang="en-US" sz="2400" dirty="0" smtClean="0">
              <a:latin typeface="Arial" pitchFamily="34" charset="0"/>
              <a:cs typeface="Arial" pitchFamily="34" charset="0"/>
            </a:endParaRPr>
          </a:p>
          <a:p>
            <a:pPr>
              <a:buFont typeface="Wingdings" pitchFamily="2" charset="2"/>
              <a:buChar char="Ø"/>
            </a:pPr>
            <a:endParaRPr lang="en-US" sz="2400"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Until the time of the modernist period of English literature, literary criticism was a “literary” activity, with leading (call them policy) documents written by the leaders of the literary movements.</a:t>
            </a:r>
          </a:p>
          <a:p>
            <a:pPr>
              <a:buFont typeface="Wingdings" pitchFamily="2" charset="2"/>
              <a:buChar char="Ø"/>
            </a:pPr>
            <a:endParaRPr lang="en-US" dirty="0" smtClean="0">
              <a:latin typeface="Arial" pitchFamily="34" charset="0"/>
              <a:cs typeface="Arial" pitchFamily="34" charset="0"/>
            </a:endParaRPr>
          </a:p>
          <a:p>
            <a:pPr>
              <a:buFont typeface="Wingdings" pitchFamily="2" charset="2"/>
              <a:buChar char="Ø"/>
            </a:pPr>
            <a:r>
              <a:rPr lang="en-US" dirty="0" smtClean="0">
                <a:latin typeface="Arial" pitchFamily="34" charset="0"/>
                <a:cs typeface="Arial" pitchFamily="34" charset="0"/>
              </a:rPr>
              <a:t> We know how from Dryden and Pope and Johnson to Wordsworth and Coleridge and Keats to Arnold and Rossetti and Swinburne to Eliot and Auden and Spender, English poetics was theorized by the leading English poets.</a:t>
            </a: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219200" y="152400"/>
            <a:ext cx="6705600" cy="523220"/>
          </a:xfrm>
          <a:prstGeom prst="rect">
            <a:avLst/>
          </a:prstGeom>
          <a:noFill/>
          <a:ln>
            <a:noFill/>
          </a:ln>
        </p:spPr>
        <p:txBody>
          <a:bodyPr wrap="square" rtlCol="0">
            <a:spAutoFit/>
          </a:bodyPr>
          <a:lstStyle/>
          <a:p>
            <a:endParaRPr lang="en-US" sz="2800" b="1" dirty="0" smtClean="0"/>
          </a:p>
        </p:txBody>
      </p:sp>
      <p:sp>
        <p:nvSpPr>
          <p:cNvPr id="6" name="TextBox 5"/>
          <p:cNvSpPr txBox="1"/>
          <p:nvPr/>
        </p:nvSpPr>
        <p:spPr>
          <a:xfrm>
            <a:off x="152400" y="932557"/>
            <a:ext cx="8763000" cy="8402300"/>
          </a:xfrm>
          <a:prstGeom prst="rect">
            <a:avLst/>
          </a:prstGeom>
          <a:noFill/>
          <a:ln>
            <a:noFill/>
          </a:ln>
        </p:spPr>
        <p:txBody>
          <a:bodyPr wrap="square" rtlCol="0">
            <a:spAutoFit/>
          </a:bodyPr>
          <a:lstStyle/>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a:p>
            <a:endParaRPr lang="en-US" sz="2400" b="1" u="sng" dirty="0" smtClean="0">
              <a:latin typeface="Arial" pitchFamily="34" charset="0"/>
              <a:cs typeface="Arial" pitchFamily="34" charset="0"/>
            </a:endParaRPr>
          </a:p>
          <a:p>
            <a:r>
              <a:rPr lang="en-US" sz="2400" b="1" u="sng" dirty="0" smtClean="0">
                <a:latin typeface="Arial" pitchFamily="34" charset="0"/>
                <a:cs typeface="Arial" pitchFamily="34" charset="0"/>
              </a:rPr>
              <a:t>Reference Books</a:t>
            </a:r>
          </a:p>
          <a:p>
            <a:endParaRPr lang="en-US" sz="2400" b="1" u="sng" dirty="0" smtClean="0">
              <a:latin typeface="Arial" pitchFamily="34" charset="0"/>
              <a:cs typeface="Arial" pitchFamily="34" charset="0"/>
            </a:endParaRPr>
          </a:p>
          <a:p>
            <a:pPr marL="457200" indent="-457200">
              <a:buAutoNum type="arabicPeriod"/>
            </a:pPr>
            <a:r>
              <a:rPr lang="en-US" dirty="0" smtClean="0">
                <a:latin typeface="Arial" pitchFamily="34" charset="0"/>
                <a:cs typeface="Arial" pitchFamily="34" charset="0"/>
              </a:rPr>
              <a:t>A Critical History of English Literature by Dr. B. R. </a:t>
            </a:r>
            <a:r>
              <a:rPr lang="en-US" dirty="0" err="1" smtClean="0">
                <a:latin typeface="Arial" pitchFamily="34" charset="0"/>
                <a:cs typeface="Arial" pitchFamily="34" charset="0"/>
              </a:rPr>
              <a:t>Mullik</a:t>
            </a:r>
            <a:endParaRPr lang="en-US" dirty="0" smtClean="0">
              <a:latin typeface="Arial" pitchFamily="34" charset="0"/>
              <a:cs typeface="Arial" pitchFamily="34" charset="0"/>
            </a:endParaRPr>
          </a:p>
          <a:p>
            <a:pPr marL="457200" indent="-457200">
              <a:buAutoNum type="arabicPeriod"/>
            </a:pPr>
            <a:r>
              <a:rPr lang="en-US" dirty="0" smtClean="0">
                <a:latin typeface="Arial" pitchFamily="34" charset="0"/>
                <a:cs typeface="Arial" pitchFamily="34" charset="0"/>
              </a:rPr>
              <a:t>A Dictionary of Literary Terms by Martin Gray</a:t>
            </a:r>
          </a:p>
          <a:p>
            <a:pPr marL="457200" indent="-457200">
              <a:buAutoNum type="arabicPeriod"/>
            </a:pPr>
            <a:r>
              <a:rPr lang="en-US" dirty="0" smtClean="0">
                <a:latin typeface="Arial" pitchFamily="34" charset="0"/>
                <a:cs typeface="Arial" pitchFamily="34" charset="0"/>
              </a:rPr>
              <a:t>A Critical History of English Literature by David </a:t>
            </a:r>
            <a:r>
              <a:rPr lang="en-US" dirty="0" err="1" smtClean="0">
                <a:latin typeface="Arial" pitchFamily="34" charset="0"/>
                <a:cs typeface="Arial" pitchFamily="34" charset="0"/>
              </a:rPr>
              <a:t>Daiches</a:t>
            </a:r>
            <a:endParaRPr lang="en-US" dirty="0" smtClean="0">
              <a:latin typeface="Arial" pitchFamily="34" charset="0"/>
              <a:cs typeface="Arial" pitchFamily="34" charset="0"/>
            </a:endParaRPr>
          </a:p>
          <a:p>
            <a:pPr marL="457200" indent="-457200"/>
            <a:endParaRPr lang="en-US" sz="2400" dirty="0" smtClean="0">
              <a:latin typeface="Arial" pitchFamily="34" charset="0"/>
              <a:cs typeface="Arial" pitchFamily="34" charset="0"/>
            </a:endParaRPr>
          </a:p>
          <a:p>
            <a:r>
              <a:rPr lang="en-US" dirty="0" smtClean="0">
                <a:latin typeface="Arial" pitchFamily="34" charset="0"/>
                <a:cs typeface="Arial" pitchFamily="34" charset="0"/>
              </a:rPr>
              <a:t> </a:t>
            </a: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a:p>
            <a:endParaRPr lang="en-US" dirty="0">
              <a:latin typeface="Arial" pitchFamily="34" charset="0"/>
              <a:cs typeface="Arial" pitchFamily="34" charset="0"/>
            </a:endParaRPr>
          </a:p>
          <a:p>
            <a:endParaRPr lang="en-US"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1849</TotalTime>
  <Words>2218</Words>
  <Application>Microsoft Office PowerPoint</Application>
  <PresentationFormat>On-screen Show (4:3)</PresentationFormat>
  <Paragraphs>727</Paragraphs>
  <Slides>33</Slides>
  <Notes>2</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Administrator</cp:lastModifiedBy>
  <cp:revision>83</cp:revision>
  <dcterms:created xsi:type="dcterms:W3CDTF">2012-02-27T05:45:45Z</dcterms:created>
  <dcterms:modified xsi:type="dcterms:W3CDTF">2012-12-30T07:49:55Z</dcterms:modified>
</cp:coreProperties>
</file>