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8" r:id="rId2"/>
    <p:sldId id="316" r:id="rId3"/>
    <p:sldId id="315"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5" r:id="rId40"/>
    <p:sldId id="297" r:id="rId41"/>
    <p:sldId id="298" r:id="rId42"/>
    <p:sldId id="299" r:id="rId43"/>
    <p:sldId id="300" r:id="rId44"/>
    <p:sldId id="301" r:id="rId45"/>
    <p:sldId id="302" r:id="rId46"/>
    <p:sldId id="305" r:id="rId47"/>
    <p:sldId id="306" r:id="rId48"/>
    <p:sldId id="307" r:id="rId49"/>
    <p:sldId id="308" r:id="rId50"/>
    <p:sldId id="309" r:id="rId51"/>
    <p:sldId id="310" r:id="rId52"/>
    <p:sldId id="311" r:id="rId53"/>
    <p:sldId id="312" r:id="rId54"/>
    <p:sldId id="313" r:id="rId55"/>
    <p:sldId id="314"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9" d="100"/>
          <a:sy n="59" d="100"/>
        </p:scale>
        <p:origin x="-1003"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17ABC3-AF8D-4422-9360-DC3044B69275}" type="datetimeFigureOut">
              <a:rPr lang="en-US" smtClean="0"/>
              <a:pPr/>
              <a:t>12/29/2012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628BFF-3515-4E4B-9688-1548F930EF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12/29/2012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neoenglishsystem.blogspot.com/2010/12/anglo-saxon-or-old-english-period-670.html"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neoenglishsystem.blogspot.com/2010/12/middle-english-or-anglo-norman-period.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neoenglishsystem.blogspot.com/2010/12/renaissance-period-1500-1600.html"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neoenglishsystem.blogspot.com/2010/12/puritan-age-1600-1660.html"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neoenglishsystem.blogspot.com/2010/12/restoration-period-1660-1700.html"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hyperlink" Target="http://neoenglishsystem.blogspot.com/2010/12/eighteenth-century-literature.html"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neoenglishsystem.blogspot.com/2010/12/age-of-pope-1700-1744.html"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neoenglishsystem.blogspot.com/2010/12/age-of-johnson-1744-1784.html"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hyperlink" Target="http://neoenglishsystem.blogspot.com/2010/12/romantic-age-1798-1824.html"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hyperlink" Target="http://neoenglishsystem.blogspot.com/2010/12/poets-of-romantic-age.html" TargetMode="Externa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hyperlink" Target="http://neoenglishsystem.blogspot.com/2010/12/novelists-of-romantic-age.html"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hyperlink" Target="http://neoenglishsystem.blogspot.com/2010/12/victorian-age-1832-1900.html"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neoenglishsystem.blogspot.com/2010/12/poets-of-early-victorian-period.html"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neoenglishsystem.blogspot.com/2010/12/novelists-of-early-victorian-period.html"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neoenglishsystem.blogspot.com/2010/12/novelists-of-later-victorian-period.html"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hyperlink" Target="http://neoenglishsystem.blogspot.com/2010/12/prose-writers-of-later-victorian-period.html" TargetMode="Externa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hyperlink" Target="http://neoenglishsystem.blogspot.com/2010/12/modern-literature-1900-1961.html"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hyperlink" Target="http://neoenglishsystem.blogspot.com/2010/12/modern-poetry.html"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neoenglishsystem.blogspot.com/2010/12/modern-drama.html" TargetMode="Externa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neoenglishsystem.blogspot.com/2010/12/modern-novel.html"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hyperlink" Target="http://neoenglishsystem.blogspot.com/2010/12/post-modern-literature.html"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neoenglishsystem.blogspot.com/2010/12/postmodern-drama-new-theatre.html"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neoenglishsystem.blogspot.com/2010/12/england-in-which-chaucer-played-his.html"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3970318"/>
          </a:xfrm>
          <a:prstGeom prst="rect">
            <a:avLst/>
          </a:prstGeom>
          <a:noFill/>
          <a:ln>
            <a:noFill/>
          </a:ln>
        </p:spPr>
        <p:txBody>
          <a:bodyPr wrap="square" rtlCol="0">
            <a:spAutoFit/>
          </a:bodyPr>
          <a:lstStyle/>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r>
              <a:rPr lang="en-US" sz="2800" b="1" dirty="0" smtClean="0">
                <a:latin typeface="Arial" pitchFamily="34" charset="0"/>
                <a:cs typeface="Arial" pitchFamily="34" charset="0"/>
              </a:rPr>
              <a:t>Lecture 2</a:t>
            </a:r>
          </a:p>
          <a:p>
            <a:pPr algn="ctr"/>
            <a:r>
              <a:rPr lang="en-US" sz="2800" b="1" dirty="0" smtClean="0">
                <a:latin typeface="Arial" pitchFamily="34" charset="0"/>
                <a:cs typeface="Arial" pitchFamily="34" charset="0"/>
              </a:rPr>
              <a:t>History of English Literature</a:t>
            </a:r>
          </a:p>
          <a:p>
            <a:pPr algn="ctr"/>
            <a:r>
              <a:rPr lang="en-US" sz="2800" b="1" dirty="0" smtClean="0">
                <a:latin typeface="Arial" pitchFamily="34" charset="0"/>
                <a:cs typeface="Arial" pitchFamily="34" charset="0"/>
              </a:rPr>
              <a:t>ENG-402</a:t>
            </a:r>
            <a:endParaRPr lang="en-US" sz="2800" b="1" dirty="0">
              <a:latin typeface="Arial" pitchFamily="34" charset="0"/>
              <a:cs typeface="Arial" pitchFamily="34" charset="0"/>
            </a:endParaRPr>
          </a:p>
        </p:txBody>
      </p:sp>
      <p:sp>
        <p:nvSpPr>
          <p:cNvPr id="6" name="TextBox 5"/>
          <p:cNvSpPr txBox="1"/>
          <p:nvPr/>
        </p:nvSpPr>
        <p:spPr>
          <a:xfrm>
            <a:off x="152400" y="932557"/>
            <a:ext cx="8763000" cy="5078313"/>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Outline of the lecture</a:t>
            </a:r>
            <a:endParaRPr lang="en-US" sz="2800" b="1" dirty="0">
              <a:latin typeface="Arial" pitchFamily="34" charset="0"/>
              <a:cs typeface="Arial" pitchFamily="34" charset="0"/>
            </a:endParaRPr>
          </a:p>
        </p:txBody>
      </p:sp>
      <p:sp>
        <p:nvSpPr>
          <p:cNvPr id="6" name="TextBox 5"/>
          <p:cNvSpPr txBox="1"/>
          <p:nvPr/>
        </p:nvSpPr>
        <p:spPr>
          <a:xfrm>
            <a:off x="152400" y="932557"/>
            <a:ext cx="8763000" cy="9510296"/>
          </a:xfrm>
          <a:prstGeom prst="rect">
            <a:avLst/>
          </a:prstGeom>
          <a:noFill/>
          <a:ln>
            <a:noFill/>
          </a:ln>
        </p:spPr>
        <p:txBody>
          <a:bodyPr wrap="square" rtlCol="0">
            <a:spAutoFit/>
          </a:bodyPr>
          <a:lstStyle/>
          <a:p>
            <a:pPr marL="457200" indent="-457200">
              <a:buFont typeface="+mj-lt"/>
              <a:buAutoNum type="arabicPeriod"/>
            </a:pPr>
            <a:r>
              <a:rPr lang="en-US" sz="2400" b="1" dirty="0" smtClean="0">
                <a:latin typeface="Arial" pitchFamily="34" charset="0"/>
                <a:cs typeface="Arial" pitchFamily="34" charset="0"/>
              </a:rPr>
              <a:t>Literature in general</a:t>
            </a:r>
          </a:p>
          <a:p>
            <a:pPr marL="457200" indent="-457200">
              <a:buFont typeface="+mj-lt"/>
              <a:buAutoNum type="arabicPeriod"/>
            </a:pPr>
            <a:r>
              <a:rPr lang="en-US" sz="2400" b="1" dirty="0" smtClean="0">
                <a:latin typeface="Arial" pitchFamily="34" charset="0"/>
                <a:cs typeface="Arial" pitchFamily="34" charset="0"/>
              </a:rPr>
              <a:t>Types of Literature (Applied and Pure)</a:t>
            </a:r>
          </a:p>
          <a:p>
            <a:pPr marL="457200" indent="-457200">
              <a:buFont typeface="+mj-lt"/>
              <a:buAutoNum type="arabicPeriod"/>
            </a:pPr>
            <a:r>
              <a:rPr lang="en-US" sz="2400" b="1" dirty="0" smtClean="0">
                <a:latin typeface="Arial" pitchFamily="34" charset="0"/>
                <a:cs typeface="Arial" pitchFamily="34" charset="0"/>
              </a:rPr>
              <a:t>Literature Communicates Experience</a:t>
            </a:r>
          </a:p>
          <a:p>
            <a:pPr marL="457200" indent="-457200">
              <a:buFont typeface="+mj-lt"/>
              <a:buAutoNum type="arabicPeriod"/>
            </a:pPr>
            <a:r>
              <a:rPr lang="en-US" sz="2400" b="1" dirty="0" smtClean="0">
                <a:latin typeface="Arial" pitchFamily="34" charset="0"/>
                <a:cs typeface="Arial" pitchFamily="34" charset="0"/>
              </a:rPr>
              <a:t>Imagination and Literature</a:t>
            </a:r>
          </a:p>
          <a:p>
            <a:pPr marL="457200" indent="-457200">
              <a:buFont typeface="+mj-lt"/>
              <a:buAutoNum type="arabicPeriod"/>
            </a:pPr>
            <a:r>
              <a:rPr lang="en-US" sz="2400" b="1" dirty="0" smtClean="0">
                <a:latin typeface="Arial" pitchFamily="34" charset="0"/>
                <a:cs typeface="Arial" pitchFamily="34" charset="0"/>
              </a:rPr>
              <a:t>Relation of Literature to Life</a:t>
            </a:r>
          </a:p>
          <a:p>
            <a:pPr marL="457200" indent="-457200">
              <a:buFont typeface="+mj-lt"/>
              <a:buAutoNum type="arabicPeriod"/>
            </a:pPr>
            <a:r>
              <a:rPr lang="en-US" sz="2400" b="1" dirty="0" smtClean="0">
                <a:latin typeface="Arial" pitchFamily="34" charset="0"/>
                <a:cs typeface="Arial" pitchFamily="34" charset="0"/>
              </a:rPr>
              <a:t>Literature and Society</a:t>
            </a:r>
          </a:p>
          <a:p>
            <a:pPr marL="457200" indent="-457200">
              <a:buFont typeface="+mj-lt"/>
              <a:buAutoNum type="arabicPeriod"/>
            </a:pPr>
            <a:r>
              <a:rPr lang="en-US" sz="2400" b="1" dirty="0" smtClean="0">
                <a:latin typeface="Arial" pitchFamily="34" charset="0"/>
                <a:cs typeface="Arial" pitchFamily="34" charset="0"/>
              </a:rPr>
              <a:t>Literature and Writer`s Personality</a:t>
            </a:r>
          </a:p>
          <a:p>
            <a:pPr marL="457200" indent="-457200">
              <a:buFont typeface="+mj-lt"/>
              <a:buAutoNum type="arabicPeriod"/>
            </a:pPr>
            <a:r>
              <a:rPr lang="en-US" sz="2400" b="1" dirty="0" smtClean="0">
                <a:latin typeface="Arial" pitchFamily="34" charset="0"/>
                <a:cs typeface="Arial" pitchFamily="34" charset="0"/>
              </a:rPr>
              <a:t>English Literature : An Introduction</a:t>
            </a:r>
          </a:p>
          <a:p>
            <a:pPr marL="457200" indent="-457200">
              <a:buFont typeface="+mj-lt"/>
              <a:buAutoNum type="arabicPeriod"/>
            </a:pPr>
            <a:r>
              <a:rPr lang="en-GB" sz="2400" b="1" dirty="0" smtClean="0">
                <a:latin typeface="Arial" pitchFamily="34" charset="0"/>
                <a:cs typeface="Arial" pitchFamily="34" charset="0"/>
              </a:rPr>
              <a:t>A brief critical survey of the background and development of English literature from the earliest times up to the present age.</a:t>
            </a:r>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endParaRPr lang="en-US" sz="2400" b="1" dirty="0">
              <a:latin typeface="Arial" pitchFamily="34" charset="0"/>
              <a:cs typeface="Arial" pitchFamily="34" charset="0"/>
            </a:endParaRPr>
          </a:p>
          <a:p>
            <a:endParaRPr lang="en-US" sz="2400" b="1"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History of English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10525958"/>
          </a:xfrm>
          <a:prstGeom prst="rect">
            <a:avLst/>
          </a:prstGeom>
          <a:noFill/>
          <a:ln>
            <a:noFill/>
          </a:ln>
        </p:spPr>
        <p:txBody>
          <a:bodyPr wrap="square" rtlCol="0">
            <a:spAutoFit/>
          </a:bodyPr>
          <a:lstStyle/>
          <a:p>
            <a:r>
              <a:rPr lang="en-US" sz="2400" b="1" dirty="0" smtClean="0">
                <a:latin typeface="Arial" pitchFamily="34" charset="0"/>
                <a:cs typeface="Arial" pitchFamily="34" charset="0"/>
              </a:rPr>
              <a:t>Literature in General</a:t>
            </a:r>
          </a:p>
          <a:p>
            <a:endParaRPr lang="en-US" sz="2400" b="1" dirty="0" smtClean="0">
              <a:latin typeface="Arial" pitchFamily="34" charset="0"/>
              <a:cs typeface="Arial" pitchFamily="34" charset="0"/>
            </a:endParaRPr>
          </a:p>
          <a:p>
            <a:pPr algn="just"/>
            <a:r>
              <a:rPr lang="en-US" dirty="0" smtClean="0">
                <a:latin typeface="Arial" pitchFamily="34" charset="0"/>
                <a:cs typeface="Arial" pitchFamily="34" charset="0"/>
              </a:rPr>
              <a:t>Literature is one of the Fine Arts like Music, Dance, Painting, Sculpture, as it is meant to give aesthetic </a:t>
            </a:r>
            <a:r>
              <a:rPr lang="en-US" dirty="0" smtClean="0">
                <a:latin typeface="Arial" pitchFamily="34" charset="0"/>
                <a:cs typeface="Arial" pitchFamily="34" charset="0"/>
              </a:rPr>
              <a:t>pleasure.</a:t>
            </a:r>
            <a:endParaRPr lang="en-US" dirty="0" smtClean="0">
              <a:latin typeface="Arial" pitchFamily="34" charset="0"/>
              <a:cs typeface="Arial" pitchFamily="34" charset="0"/>
            </a:endParaRP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It consists of great books which, whatever their subject, are notable for literary form or expression.</a:t>
            </a:r>
          </a:p>
          <a:p>
            <a:pPr algn="just"/>
            <a:endParaRPr lang="en-US" dirty="0" smtClean="0">
              <a:latin typeface="Arial" pitchFamily="34" charset="0"/>
              <a:cs typeface="Arial" pitchFamily="34" charset="0"/>
            </a:endParaRPr>
          </a:p>
          <a:p>
            <a:r>
              <a:rPr lang="en-US" dirty="0" smtClean="0">
                <a:latin typeface="Arial" pitchFamily="34" charset="0"/>
                <a:cs typeface="Arial" pitchFamily="34" charset="0"/>
              </a:rPr>
              <a:t>It is the aesthetic worth alone, or aesthetic worth combined with general intellectual excellence, which entitles a book to be considered as literature.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In the realms of poetry, drama and fiction, the greatest works are  selected on the basis of aesthetic excellence or the beauty of expression.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Books dealing with other subjects as History, Biography, Natural Science, Religion, Politics are considered as literature.</a:t>
            </a:r>
          </a:p>
          <a:p>
            <a:endParaRPr lang="en-US" dirty="0" smtClean="0">
              <a:latin typeface="Arial" pitchFamily="34" charset="0"/>
              <a:cs typeface="Arial" pitchFamily="34" charset="0"/>
            </a:endParaRPr>
          </a:p>
          <a:p>
            <a:pPr algn="just"/>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Types of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10710624"/>
          </a:xfrm>
          <a:prstGeom prst="rect">
            <a:avLst/>
          </a:prstGeom>
          <a:noFill/>
          <a:ln>
            <a:noFill/>
          </a:ln>
        </p:spPr>
        <p:txBody>
          <a:bodyPr wrap="square" rtlCol="0">
            <a:spAutoFit/>
          </a:bodyPr>
          <a:lstStyle/>
          <a:p>
            <a:r>
              <a:rPr lang="en-US" sz="2400" b="1" dirty="0" smtClean="0">
                <a:latin typeface="Arial" pitchFamily="34" charset="0"/>
                <a:cs typeface="Arial" pitchFamily="34" charset="0"/>
              </a:rPr>
              <a:t> Applied Literature and Pure Literature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two terms can be properly explained by studying Darwin`s </a:t>
            </a:r>
            <a:r>
              <a:rPr lang="en-US" i="1" dirty="0" smtClean="0">
                <a:latin typeface="Arial" pitchFamily="34" charset="0"/>
                <a:cs typeface="Arial" pitchFamily="34" charset="0"/>
              </a:rPr>
              <a:t>The Origin of Species</a:t>
            </a:r>
            <a:r>
              <a:rPr lang="en-US" dirty="0" smtClean="0">
                <a:latin typeface="Arial" pitchFamily="34" charset="0"/>
                <a:cs typeface="Arial" pitchFamily="34" charset="0"/>
              </a:rPr>
              <a:t>, and Keats` </a:t>
            </a:r>
            <a:r>
              <a:rPr lang="en-US" i="1" dirty="0" smtClean="0">
                <a:latin typeface="Arial" pitchFamily="34" charset="0"/>
                <a:cs typeface="Arial" pitchFamily="34" charset="0"/>
              </a:rPr>
              <a:t>Ode on a Grecian Urn</a:t>
            </a:r>
            <a:r>
              <a:rPr lang="en-US" dirty="0" smtClean="0">
                <a:latin typeface="Arial" pitchFamily="34" charset="0"/>
                <a:cs typeface="Arial" pitchFamily="34" charset="0"/>
              </a:rPr>
              <a:t>. </a:t>
            </a:r>
          </a:p>
          <a:p>
            <a:r>
              <a:rPr lang="en-US" dirty="0" smtClean="0">
                <a:latin typeface="Arial" pitchFamily="34" charset="0"/>
                <a:cs typeface="Arial" pitchFamily="34" charset="0"/>
              </a:rPr>
              <a:t>The Origin of Species has certainly some literary merit in the form of expressive power, as Darwin has communicated certain information to the reader in an appropriate style. </a:t>
            </a:r>
          </a:p>
          <a:p>
            <a:r>
              <a:rPr lang="en-US" dirty="0" smtClean="0">
                <a:latin typeface="Arial" pitchFamily="34" charset="0"/>
                <a:cs typeface="Arial" pitchFamily="34" charset="0"/>
              </a:rPr>
              <a:t>But in this case the expression is not so important as the information.</a:t>
            </a:r>
          </a:p>
          <a:p>
            <a:r>
              <a:rPr lang="en-US" dirty="0" smtClean="0">
                <a:latin typeface="Arial" pitchFamily="34" charset="0"/>
                <a:cs typeface="Arial" pitchFamily="34" charset="0"/>
              </a:rPr>
              <a:t>Darwin expressed himself for the purpose of putting his readers in possession of a certain body of information, and thus persuading them of the clarity of a certain line of argument.</a:t>
            </a:r>
          </a:p>
          <a:p>
            <a:r>
              <a:rPr lang="en-US" dirty="0" smtClean="0">
                <a:latin typeface="Arial" pitchFamily="34" charset="0"/>
                <a:cs typeface="Arial" pitchFamily="34" charset="0"/>
              </a:rPr>
              <a:t>Even if the expressions were clumsy , the information nevertheless might be true and the argument reasonable. </a:t>
            </a:r>
          </a:p>
          <a:p>
            <a:r>
              <a:rPr lang="en-US" dirty="0" smtClean="0">
                <a:latin typeface="Arial" pitchFamily="34" charset="0"/>
                <a:cs typeface="Arial" pitchFamily="34" charset="0"/>
              </a:rPr>
              <a:t>The literary quality of the book has served a certain specific purpose. </a:t>
            </a:r>
          </a:p>
          <a:p>
            <a:r>
              <a:rPr lang="en-US" dirty="0" smtClean="0">
                <a:latin typeface="Arial" pitchFamily="34" charset="0"/>
                <a:cs typeface="Arial" pitchFamily="34" charset="0"/>
              </a:rPr>
              <a:t>Two elements in the book:</a:t>
            </a:r>
          </a:p>
          <a:p>
            <a:r>
              <a:rPr lang="en-US" dirty="0" smtClean="0">
                <a:latin typeface="Arial" pitchFamily="34" charset="0"/>
                <a:cs typeface="Arial" pitchFamily="34" charset="0"/>
              </a:rPr>
              <a:t>	the merit of Darwin`s purpose </a:t>
            </a:r>
          </a:p>
          <a:p>
            <a:r>
              <a:rPr lang="en-US" dirty="0" smtClean="0">
                <a:latin typeface="Arial" pitchFamily="34" charset="0"/>
                <a:cs typeface="Arial" pitchFamily="34" charset="0"/>
              </a:rPr>
              <a:t>	the merit of expressive power</a:t>
            </a:r>
          </a:p>
          <a:p>
            <a:r>
              <a:rPr lang="en-US" dirty="0" smtClean="0">
                <a:latin typeface="Arial" pitchFamily="34" charset="0"/>
                <a:cs typeface="Arial" pitchFamily="34" charset="0"/>
              </a:rPr>
              <a:t>These two elements cannot be distinguished in Keats` </a:t>
            </a:r>
            <a:r>
              <a:rPr lang="en-US" i="1" dirty="0" smtClean="0">
                <a:latin typeface="Arial" pitchFamily="34" charset="0"/>
                <a:cs typeface="Arial" pitchFamily="34" charset="0"/>
              </a:rPr>
              <a:t>Ode on a Grecian Urn</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Applied and Pure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8987076"/>
          </a:xfrm>
          <a:prstGeom prst="rect">
            <a:avLst/>
          </a:prstGeom>
          <a:noFill/>
          <a:ln>
            <a:noFill/>
          </a:ln>
        </p:spPr>
        <p:txBody>
          <a:bodyPr wrap="square" rtlCol="0">
            <a:spAutoFit/>
          </a:bodyPr>
          <a:lstStyle/>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Keats` </a:t>
            </a:r>
            <a:r>
              <a:rPr lang="en-US" sz="2800" b="1" i="1" dirty="0" smtClean="0">
                <a:latin typeface="Arial" pitchFamily="34" charset="0"/>
                <a:cs typeface="Arial" pitchFamily="34" charset="0"/>
              </a:rPr>
              <a:t>Ode on a Grecian Urn</a:t>
            </a:r>
            <a:endParaRPr lang="en-US" sz="2800" b="1"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It gives us no information which may be true and no argument which may or may not be cogent.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In this case the expression satisfies us simply by existing an expression, and not as a means to an end.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Here art does not take us beyond the domain of art.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why it is called Pure Literature.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Applied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7848302"/>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We have to ignore the purpose of the writer in order to appreciate is literary value.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experience of the author has to be excluded or transformed into something pleasant, in order to enjoy it</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Communicates Experience </a:t>
            </a:r>
            <a:endParaRPr lang="en-US" sz="2800" b="1" dirty="0">
              <a:latin typeface="Arial" pitchFamily="34" charset="0"/>
              <a:cs typeface="Arial" pitchFamily="34" charset="0"/>
            </a:endParaRPr>
          </a:p>
        </p:txBody>
      </p:sp>
      <p:sp>
        <p:nvSpPr>
          <p:cNvPr id="6" name="TextBox 5"/>
          <p:cNvSpPr txBox="1"/>
          <p:nvPr/>
        </p:nvSpPr>
        <p:spPr>
          <a:xfrm>
            <a:off x="152400" y="932557"/>
            <a:ext cx="8763000" cy="8771632"/>
          </a:xfrm>
          <a:prstGeom prst="rect">
            <a:avLst/>
          </a:prstGeom>
          <a:noFill/>
          <a:ln>
            <a:noFill/>
          </a:ln>
        </p:spPr>
        <p:txBody>
          <a:bodyPr wrap="square" rtlCol="0">
            <a:spAutoFit/>
          </a:bodyPr>
          <a:lstStyle/>
          <a:p>
            <a:r>
              <a:rPr lang="en-US" sz="2400" b="1" dirty="0" smtClean="0">
                <a:latin typeface="Arial" pitchFamily="34" charset="0"/>
                <a:cs typeface="Arial" pitchFamily="34" charset="0"/>
              </a:rPr>
              <a:t>How?</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experience which lived in the author`s mind must live again in the reader`s mind.</a:t>
            </a:r>
          </a:p>
          <a:p>
            <a:r>
              <a:rPr lang="en-US" dirty="0" smtClean="0">
                <a:latin typeface="Arial" pitchFamily="34" charset="0"/>
                <a:cs typeface="Arial" pitchFamily="34" charset="0"/>
              </a:rPr>
              <a:t>The writer has not merely to give the reader what he has experienced, or how the experience has been taken, but he must give to the reader his own experience, and transplant it from his own mind to the reader`s.</a:t>
            </a:r>
          </a:p>
          <a:p>
            <a:r>
              <a:rPr lang="en-US" dirty="0" smtClean="0">
                <a:latin typeface="Arial" pitchFamily="34" charset="0"/>
                <a:cs typeface="Arial" pitchFamily="34" charset="0"/>
              </a:rPr>
              <a:t>The experience, whole and entire, must be communicated to the reader.</a:t>
            </a:r>
          </a:p>
          <a:p>
            <a:r>
              <a:rPr lang="en-US" dirty="0" smtClean="0">
                <a:latin typeface="Arial" pitchFamily="34" charset="0"/>
                <a:cs typeface="Arial" pitchFamily="34" charset="0"/>
              </a:rPr>
              <a:t>This is not easy to attain because writer`s experience is his own. It is the very process of his own life, and by no possibility it can be shared by another person.</a:t>
            </a:r>
          </a:p>
          <a:p>
            <a:r>
              <a:rPr lang="en-US" dirty="0" smtClean="0">
                <a:latin typeface="Arial" pitchFamily="34" charset="0"/>
                <a:cs typeface="Arial" pitchFamily="34" charset="0"/>
              </a:rPr>
              <a:t>But the writer can do so by the power of imagination.</a:t>
            </a:r>
          </a:p>
          <a:p>
            <a:r>
              <a:rPr lang="en-US" dirty="0" smtClean="0">
                <a:latin typeface="Arial" pitchFamily="34" charset="0"/>
                <a:cs typeface="Arial" pitchFamily="34" charset="0"/>
              </a:rPr>
              <a:t>His experience may be actual or a sort of day-dreaming, but imagination can transform it into something, as a whole to the reader</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Imagination and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9140964"/>
          </a:xfrm>
          <a:prstGeom prst="rect">
            <a:avLst/>
          </a:prstGeom>
          <a:noFill/>
          <a:ln>
            <a:noFill/>
          </a:ln>
        </p:spPr>
        <p:txBody>
          <a:bodyPr wrap="square" rtlCol="0">
            <a:spAutoFit/>
          </a:bodyPr>
          <a:lstStyle/>
          <a:p>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r>
              <a:rPr lang="en-US" dirty="0" smtClean="0">
                <a:latin typeface="Arial" pitchFamily="34" charset="0"/>
                <a:cs typeface="Arial" pitchFamily="34" charset="0"/>
              </a:rPr>
              <a:t>The writer must arouse the same imagination in his reader, and control it in such a manner that the reader may also imitate that experience.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can be achieved by means of words which should act as symbol of his experience.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Medium of language at his disposal is limited, while there is no limit to the possibility of the imaginative experience.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Writer`s language must not only express his experience, but also represent the same experience to the reader.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9510296"/>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There is an intimae connection between literature and life.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Life is the subject matter of literature.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Life provides the raw material on which literature imposes an artistic form.</a:t>
            </a:r>
          </a:p>
          <a:p>
            <a:r>
              <a:rPr lang="en-US" dirty="0" smtClean="0">
                <a:latin typeface="Arial" pitchFamily="34" charset="0"/>
                <a:cs typeface="Arial" pitchFamily="34" charset="0"/>
              </a:rPr>
              <a:t> </a:t>
            </a:r>
          </a:p>
          <a:p>
            <a:r>
              <a:rPr lang="en-US" dirty="0" smtClean="0">
                <a:latin typeface="Arial" pitchFamily="34" charset="0"/>
                <a:cs typeface="Arial" pitchFamily="34" charset="0"/>
              </a:rPr>
              <a:t>Literature is the communication of the writer`s experience of life.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Connection between life and literature is not simple as it seems.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problem has been discusses by some of the greatest literary artists of the world, and their connection have been sometimes contradictory.</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10156627"/>
          </a:xfrm>
          <a:prstGeom prst="rect">
            <a:avLst/>
          </a:prstGeom>
          <a:noFill/>
          <a:ln>
            <a:noFill/>
          </a:ln>
        </p:spPr>
        <p:txBody>
          <a:bodyPr wrap="square" rtlCol="0">
            <a:spAutoFit/>
          </a:bodyPr>
          <a:lstStyle/>
          <a:p>
            <a:r>
              <a:rPr lang="en-US" sz="2400" b="1" dirty="0" smtClean="0">
                <a:latin typeface="Arial" pitchFamily="34" charset="0"/>
                <a:cs typeface="Arial" pitchFamily="34" charset="0"/>
              </a:rPr>
              <a:t>Plato`s view:</a:t>
            </a:r>
          </a:p>
          <a:p>
            <a:r>
              <a:rPr lang="en-US" i="1" dirty="0" smtClean="0">
                <a:latin typeface="Arial" pitchFamily="34" charset="0"/>
                <a:cs typeface="Arial" pitchFamily="34" charset="0"/>
              </a:rPr>
              <a:t>`Poetry` </a:t>
            </a:r>
            <a:r>
              <a:rPr lang="en-US" dirty="0" smtClean="0">
                <a:latin typeface="Arial" pitchFamily="34" charset="0"/>
                <a:cs typeface="Arial" pitchFamily="34" charset="0"/>
              </a:rPr>
              <a:t>as a mere `Imitation` of life.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True reality consists in the ideas of things, of which individual objects are but reflection or imitation.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Plato developed his argument first with reference to the painter.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Painting is an imitation of a specific object or group of objects.</a:t>
            </a:r>
          </a:p>
          <a:p>
            <a:r>
              <a:rPr lang="en-US" dirty="0" smtClean="0">
                <a:latin typeface="Arial" pitchFamily="34" charset="0"/>
                <a:cs typeface="Arial" pitchFamily="34" charset="0"/>
              </a:rPr>
              <a:t>Painter only imitates what he sees and does not know how to make or to use what he sees.</a:t>
            </a:r>
          </a:p>
          <a:p>
            <a:r>
              <a:rPr lang="en-US" dirty="0" smtClean="0">
                <a:latin typeface="Arial" pitchFamily="34" charset="0"/>
                <a:cs typeface="Arial" pitchFamily="34" charset="0"/>
              </a:rPr>
              <a:t>For example, he could paint a bed, but cannot not make it.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Poet imitates reality without necessarily understanding it.</a:t>
            </a:r>
          </a:p>
          <a:p>
            <a:r>
              <a:rPr lang="en-US" dirty="0" smtClean="0">
                <a:latin typeface="Arial" pitchFamily="34" charset="0"/>
                <a:cs typeface="Arial" pitchFamily="34" charset="0"/>
              </a:rPr>
              <a:t>Poetry or literature as a whole is an imitation of imitation and thus twice removed from truth.</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932557"/>
            <a:ext cx="8763000" cy="9602629"/>
          </a:xfrm>
          <a:prstGeom prst="rect">
            <a:avLst/>
          </a:prstGeom>
          <a:noFill/>
          <a:ln>
            <a:noFill/>
          </a:ln>
        </p:spPr>
        <p:txBody>
          <a:bodyPr wrap="square" rtlCol="0">
            <a:spAutoFit/>
          </a:bodyPr>
          <a:lstStyle/>
          <a:p>
            <a:r>
              <a:rPr lang="en-US" sz="2400" b="1" dirty="0" smtClean="0">
                <a:latin typeface="Arial" pitchFamily="34" charset="0"/>
                <a:cs typeface="Arial" pitchFamily="34" charset="0"/>
              </a:rPr>
              <a:t>Aristotle`s view:</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In </a:t>
            </a:r>
            <a:r>
              <a:rPr lang="en-US" b="1" i="1" dirty="0" smtClean="0">
                <a:latin typeface="Arial" pitchFamily="34" charset="0"/>
                <a:cs typeface="Arial" pitchFamily="34" charset="0"/>
              </a:rPr>
              <a:t>Poetics</a:t>
            </a:r>
            <a:r>
              <a:rPr lang="en-US" dirty="0" smtClean="0">
                <a:latin typeface="Arial" pitchFamily="34" charset="0"/>
                <a:cs typeface="Arial" pitchFamily="34" charset="0"/>
              </a:rPr>
              <a:t> he undertook to examine the nature and qualities of imaginative literature with a view to demonstrate that it is true and not false as Plato had shown it. </a:t>
            </a:r>
          </a:p>
          <a:p>
            <a:r>
              <a:rPr lang="en-US" dirty="0" smtClean="0">
                <a:latin typeface="Arial" pitchFamily="34" charset="0"/>
                <a:cs typeface="Arial" pitchFamily="34" charset="0"/>
              </a:rPr>
              <a:t>He agreed with Plato that Poetry is an imitation of reality.</a:t>
            </a:r>
          </a:p>
          <a:p>
            <a:r>
              <a:rPr lang="en-US" dirty="0" smtClean="0">
                <a:latin typeface="Arial" pitchFamily="34" charset="0"/>
                <a:cs typeface="Arial" pitchFamily="34" charset="0"/>
              </a:rPr>
              <a:t>This imitation is the objective representation of life in literature.</a:t>
            </a:r>
          </a:p>
          <a:p>
            <a:r>
              <a:rPr lang="en-US" dirty="0" smtClean="0">
                <a:latin typeface="Arial" pitchFamily="34" charset="0"/>
                <a:cs typeface="Arial" pitchFamily="34" charset="0"/>
              </a:rPr>
              <a:t>This imitation is the imaginative reconstruction. </a:t>
            </a:r>
          </a:p>
          <a:p>
            <a:r>
              <a:rPr lang="en-US" dirty="0" smtClean="0">
                <a:latin typeface="Arial" pitchFamily="34" charset="0"/>
                <a:cs typeface="Arial" pitchFamily="34" charset="0"/>
              </a:rPr>
              <a:t>Poetry is not connected with the outside world in the simple and direct fashion supposed by Plato.</a:t>
            </a:r>
          </a:p>
          <a:p>
            <a:r>
              <a:rPr lang="en-US" dirty="0" smtClean="0">
                <a:latin typeface="Arial" pitchFamily="34" charset="0"/>
                <a:cs typeface="Arial" pitchFamily="34" charset="0"/>
              </a:rPr>
              <a:t>The poet first derives an inspiration from the world by the power of his imagination; the art of poetry then imitates this imaginative inspiration in language. </a:t>
            </a:r>
          </a:p>
          <a:p>
            <a:r>
              <a:rPr lang="en-US" dirty="0" smtClean="0">
                <a:latin typeface="Arial" pitchFamily="34" charset="0"/>
                <a:cs typeface="Arial" pitchFamily="34" charset="0"/>
              </a:rPr>
              <a:t>Literature shapes certain kind of imaginative impulse.</a:t>
            </a:r>
          </a:p>
          <a:p>
            <a:r>
              <a:rPr lang="en-US" dirty="0" smtClean="0">
                <a:latin typeface="Arial" pitchFamily="34" charset="0"/>
                <a:cs typeface="Arial" pitchFamily="34" charset="0"/>
              </a:rPr>
              <a:t>It is not just possible to imagine life exactly as it is.</a:t>
            </a:r>
          </a:p>
          <a:p>
            <a:r>
              <a:rPr lang="en-US" dirty="0" smtClean="0">
                <a:latin typeface="Arial" pitchFamily="34" charset="0"/>
                <a:cs typeface="Arial" pitchFamily="34" charset="0"/>
              </a:rPr>
              <a:t>The exciting thing is to imagine life as it might be.</a:t>
            </a:r>
          </a:p>
          <a:p>
            <a:r>
              <a:rPr lang="en-US" dirty="0" smtClean="0">
                <a:latin typeface="Arial" pitchFamily="34" charset="0"/>
                <a:cs typeface="Arial" pitchFamily="34" charset="0"/>
              </a:rPr>
              <a:t>Imagination becomes an impulse capable of inspiring poetry.</a:t>
            </a:r>
          </a:p>
          <a:p>
            <a:r>
              <a:rPr lang="en-US" dirty="0" smtClean="0">
                <a:latin typeface="Arial" pitchFamily="34" charset="0"/>
                <a:cs typeface="Arial" pitchFamily="34" charset="0"/>
              </a:rPr>
              <a:t>Art of literature is not a slavish imitation of reality twice removed from truth.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7848302"/>
          </a:xfrm>
          <a:prstGeom prst="rect">
            <a:avLst/>
          </a:prstGeom>
          <a:noFill/>
          <a:ln>
            <a:noFill/>
          </a:ln>
        </p:spPr>
        <p:txBody>
          <a:bodyPr wrap="square" rtlCol="0">
            <a:spAutoFit/>
          </a:bodyPr>
          <a:lstStyle/>
          <a:p>
            <a:r>
              <a:rPr lang="en-US" sz="2400" b="1" dirty="0" smtClean="0">
                <a:latin typeface="Arial" pitchFamily="34" charset="0"/>
                <a:cs typeface="Arial" pitchFamily="34" charset="0"/>
              </a:rPr>
              <a:t>(Conti)</a:t>
            </a:r>
          </a:p>
          <a:p>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The poet`s business is not to write about the events that have happened, but of what may happen, of the thing which are possible in the light of probability or necessity.</a:t>
            </a:r>
          </a:p>
          <a:p>
            <a:r>
              <a:rPr lang="en-US" dirty="0" smtClean="0">
                <a:latin typeface="Arial" pitchFamily="34" charset="0"/>
                <a:cs typeface="Arial" pitchFamily="34" charset="0"/>
              </a:rPr>
              <a:t>Poetry is a more philosophical, a more serious thing than history.</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]history deals with the particular only, while poetry deals with the universal.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9417963"/>
          </a:xfrm>
          <a:prstGeom prst="rect">
            <a:avLst/>
          </a:prstGeom>
          <a:noFill/>
          <a:ln>
            <a:noFill/>
          </a:ln>
        </p:spPr>
        <p:txBody>
          <a:bodyPr wrap="square" rtlCol="0">
            <a:spAutoFit/>
          </a:bodyPr>
          <a:lstStyle/>
          <a:p>
            <a:r>
              <a:rPr lang="en-US" sz="2400" b="1" dirty="0" smtClean="0">
                <a:latin typeface="Arial" pitchFamily="34" charset="0"/>
                <a:cs typeface="Arial" pitchFamily="34" charset="0"/>
              </a:rPr>
              <a:t>Dryden`s view</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 pointed out that imaginative literature gives us a </a:t>
            </a:r>
            <a:r>
              <a:rPr lang="en-US" b="1" dirty="0" smtClean="0">
                <a:latin typeface="Arial" pitchFamily="34" charset="0"/>
                <a:cs typeface="Arial" pitchFamily="34" charset="0"/>
              </a:rPr>
              <a:t>`just and lively` </a:t>
            </a:r>
            <a:r>
              <a:rPr lang="en-US" dirty="0" smtClean="0">
                <a:latin typeface="Arial" pitchFamily="34" charset="0"/>
                <a:cs typeface="Arial" pitchFamily="34" charset="0"/>
              </a:rPr>
              <a:t>image of human nature by representing its </a:t>
            </a:r>
            <a:r>
              <a:rPr lang="en-US" b="1" dirty="0" smtClean="0">
                <a:latin typeface="Arial" pitchFamily="34" charset="0"/>
                <a:cs typeface="Arial" pitchFamily="34" charset="0"/>
              </a:rPr>
              <a:t>` passions and humours`. </a:t>
            </a:r>
          </a:p>
          <a:p>
            <a:r>
              <a:rPr lang="en-US" dirty="0" smtClean="0">
                <a:latin typeface="Arial" pitchFamily="34" charset="0"/>
                <a:cs typeface="Arial" pitchFamily="34" charset="0"/>
              </a:rPr>
              <a:t> </a:t>
            </a:r>
          </a:p>
          <a:p>
            <a:r>
              <a:rPr lang="en-US" sz="2400" b="1" dirty="0" smtClean="0">
                <a:latin typeface="Arial" pitchFamily="34" charset="0"/>
                <a:cs typeface="Arial" pitchFamily="34" charset="0"/>
              </a:rPr>
              <a:t>Dr. Johnson`s view:</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Poet </a:t>
            </a:r>
            <a:r>
              <a:rPr lang="en-US" b="1" dirty="0" smtClean="0">
                <a:latin typeface="Arial" pitchFamily="34" charset="0"/>
                <a:cs typeface="Arial" pitchFamily="34" charset="0"/>
              </a:rPr>
              <a:t>`holds up a mirror to nature`.</a:t>
            </a:r>
          </a:p>
          <a:p>
            <a:r>
              <a:rPr lang="en-US" b="1" dirty="0" smtClean="0">
                <a:latin typeface="Arial" pitchFamily="34" charset="0"/>
                <a:cs typeface="Arial" pitchFamily="34" charset="0"/>
              </a:rPr>
              <a:t>`Nothing can please many, and please long, but just representation of general nature`. </a:t>
            </a:r>
          </a:p>
          <a:p>
            <a:r>
              <a:rPr lang="en-US" dirty="0" smtClean="0">
                <a:latin typeface="Arial" pitchFamily="34" charset="0"/>
                <a:cs typeface="Arial" pitchFamily="34" charset="0"/>
              </a:rPr>
              <a:t>The way to please the greatest number over the longest time period, which is the duty of imaginative literature, is to provide accurate pictures of nature. </a:t>
            </a:r>
          </a:p>
          <a:p>
            <a:r>
              <a:rPr lang="en-US" dirty="0" smtClean="0">
                <a:latin typeface="Arial" pitchFamily="34" charset="0"/>
                <a:cs typeface="Arial" pitchFamily="34" charset="0"/>
              </a:rPr>
              <a:t>The poet must know the manners and customs of men of all times and conditions.</a:t>
            </a:r>
          </a:p>
          <a:p>
            <a:r>
              <a:rPr lang="en-US" dirty="0" smtClean="0">
                <a:latin typeface="Arial" pitchFamily="34" charset="0"/>
                <a:cs typeface="Arial" pitchFamily="34" charset="0"/>
              </a:rPr>
              <a:t>He should be able to penetrate to the common humanity underlying there.</a:t>
            </a:r>
          </a:p>
          <a:p>
            <a:r>
              <a:rPr lang="en-US"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9140964"/>
          </a:xfrm>
          <a:prstGeom prst="rect">
            <a:avLst/>
          </a:prstGeom>
          <a:noFill/>
          <a:ln>
            <a:noFill/>
          </a:ln>
        </p:spPr>
        <p:txBody>
          <a:bodyPr wrap="square" rtlCol="0">
            <a:spAutoFit/>
          </a:bodyPr>
          <a:lstStyle/>
          <a:p>
            <a:r>
              <a:rPr lang="en-US" sz="2400" b="1" dirty="0" smtClean="0">
                <a:latin typeface="Arial" pitchFamily="34" charset="0"/>
                <a:cs typeface="Arial" pitchFamily="34" charset="0"/>
              </a:rPr>
              <a:t>Walter Pater`s view:</a:t>
            </a:r>
          </a:p>
          <a:p>
            <a:endParaRPr lang="en-US" sz="2400"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Just as in proportion as the writer`s aim, consciously or unconsciously, comes to be the transcribing, not of the world, not of the mere fact, but his sense of it, he becomes an artist, his work fine arts; and good art in proportion to the truth of his presentment of that sense.</a:t>
            </a:r>
          </a:p>
          <a:p>
            <a:endParaRPr lang="en-US" dirty="0" smtClean="0">
              <a:latin typeface="Arial" pitchFamily="34" charset="0"/>
              <a:cs typeface="Arial" pitchFamily="34" charset="0"/>
            </a:endParaRPr>
          </a:p>
          <a:p>
            <a:r>
              <a:rPr lang="en-US" b="1" dirty="0" smtClean="0">
                <a:latin typeface="Arial" pitchFamily="34" charset="0"/>
                <a:cs typeface="Arial" pitchFamily="34" charset="0"/>
              </a:rPr>
              <a:t>The literary artist does not give us the photographic imitation of reality, but a transcription of his vision of it.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from reality or life from which the artist starts, but he tries to reconstruct it when he would `see it steadily and see it whole`.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Relation of Literature to Life</a:t>
            </a:r>
            <a:endParaRPr lang="en-US" sz="2800" b="1" dirty="0">
              <a:latin typeface="Arial" pitchFamily="34" charset="0"/>
              <a:cs typeface="Arial" pitchFamily="34" charset="0"/>
            </a:endParaRPr>
          </a:p>
        </p:txBody>
      </p:sp>
      <p:sp>
        <p:nvSpPr>
          <p:cNvPr id="6" name="TextBox 5"/>
          <p:cNvSpPr txBox="1"/>
          <p:nvPr/>
        </p:nvSpPr>
        <p:spPr>
          <a:xfrm>
            <a:off x="152400" y="932557"/>
            <a:ext cx="8763000" cy="9140964"/>
          </a:xfrm>
          <a:prstGeom prst="rect">
            <a:avLst/>
          </a:prstGeom>
          <a:noFill/>
          <a:ln>
            <a:noFill/>
          </a:ln>
        </p:spPr>
        <p:txBody>
          <a:bodyPr wrap="square" rtlCol="0">
            <a:spAutoFit/>
          </a:bodyPr>
          <a:lstStyle/>
          <a:p>
            <a:r>
              <a:rPr lang="en-US" sz="2400" b="1" dirty="0" smtClean="0">
                <a:latin typeface="Arial" pitchFamily="34" charset="0"/>
                <a:cs typeface="Arial" pitchFamily="34" charset="0"/>
              </a:rPr>
              <a:t>Conclusion:</a:t>
            </a:r>
          </a:p>
          <a:p>
            <a:endParaRPr lang="en-US" sz="2400" b="1"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All great pieces of literature are </a:t>
            </a:r>
            <a:r>
              <a:rPr lang="en-US" b="1" dirty="0" smtClean="0">
                <a:latin typeface="Arial" pitchFamily="34" charset="0"/>
                <a:cs typeface="Arial" pitchFamily="34" charset="0"/>
              </a:rPr>
              <a:t>`true to life`.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Poet/writer concentrates on those characteristics and aspects of life which are permanent.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 clutches at anything which promises some permanence among what is always fleeting.</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That is why he gives us a picture of reality which is more characteristic of life than anything which we discover by our own day-to-day life observation.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Society</a:t>
            </a:r>
            <a:endParaRPr lang="en-US" sz="2800" b="1" dirty="0">
              <a:latin typeface="Arial" pitchFamily="34" charset="0"/>
              <a:cs typeface="Arial" pitchFamily="34" charset="0"/>
            </a:endParaRPr>
          </a:p>
        </p:txBody>
      </p:sp>
      <p:sp>
        <p:nvSpPr>
          <p:cNvPr id="6" name="TextBox 5"/>
          <p:cNvSpPr txBox="1"/>
          <p:nvPr/>
        </p:nvSpPr>
        <p:spPr>
          <a:xfrm>
            <a:off x="152400" y="932557"/>
            <a:ext cx="8763000" cy="8679299"/>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Literature is intimately related to society. Viewed as a whole, a body of literature is part of the entire culture of a people.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qualities of a literature are dependent upon the people of that society.</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Its themes and problems emerge from group activities and group situations.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Its significance lies in the extent to which it expresses and enriches the totality of culture.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an integral part of entire culture, tied by a tissue of connections with every other element in the culture.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Society</a:t>
            </a:r>
            <a:endParaRPr lang="en-US" sz="2800" b="1" dirty="0">
              <a:latin typeface="Arial" pitchFamily="34" charset="0"/>
              <a:cs typeface="Arial" pitchFamily="34" charset="0"/>
            </a:endParaRPr>
          </a:p>
        </p:txBody>
      </p:sp>
      <p:sp>
        <p:nvSpPr>
          <p:cNvPr id="6" name="TextBox 5"/>
          <p:cNvSpPr txBox="1"/>
          <p:nvPr/>
        </p:nvSpPr>
        <p:spPr>
          <a:xfrm>
            <a:off x="152400" y="932557"/>
            <a:ext cx="8763000" cy="8125301"/>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Society influences literature in many ways, and the connections of literature with society are integral.</a:t>
            </a:r>
          </a:p>
          <a:p>
            <a:r>
              <a:rPr lang="en-US" dirty="0" smtClean="0">
                <a:latin typeface="Arial" pitchFamily="34" charset="0"/>
                <a:cs typeface="Arial" pitchFamily="34" charset="0"/>
              </a:rPr>
              <a:t> </a:t>
            </a:r>
          </a:p>
          <a:p>
            <a:r>
              <a:rPr lang="en-US" dirty="0" smtClean="0">
                <a:latin typeface="Arial" pitchFamily="34" charset="0"/>
                <a:cs typeface="Arial" pitchFamily="34" charset="0"/>
              </a:rPr>
              <a:t>In fact, the range of social influences on literature is as broad as the entire range of operative social forces: the prevailing system of social organization – including the class structure, the economic system, the political organization and the deeply rooted institutions; the dominant ides, the characteristic emotional tone; the sense of past and the pattern of contemporary realities.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Society</a:t>
            </a:r>
            <a:endParaRPr lang="en-US" sz="2800" b="1" dirty="0">
              <a:latin typeface="Arial" pitchFamily="34" charset="0"/>
              <a:cs typeface="Arial" pitchFamily="34" charset="0"/>
            </a:endParaRPr>
          </a:p>
        </p:txBody>
      </p:sp>
      <p:sp>
        <p:nvSpPr>
          <p:cNvPr id="6" name="TextBox 5"/>
          <p:cNvSpPr txBox="1"/>
          <p:nvPr/>
        </p:nvSpPr>
        <p:spPr>
          <a:xfrm>
            <a:off x="152400" y="932557"/>
            <a:ext cx="8763000" cy="9048631"/>
          </a:xfrm>
          <a:prstGeom prst="rect">
            <a:avLst/>
          </a:prstGeom>
          <a:noFill/>
          <a:ln>
            <a:noFill/>
          </a:ln>
        </p:spPr>
        <p:txBody>
          <a:bodyPr wrap="square" rtlCol="0">
            <a:spAutoFit/>
          </a:bodyPr>
          <a:lstStyle/>
          <a:p>
            <a:r>
              <a:rPr lang="en-US" sz="2400" b="1" dirty="0" smtClean="0">
                <a:latin typeface="Arial" pitchFamily="34" charset="0"/>
                <a:cs typeface="Arial" pitchFamily="34" charset="0"/>
              </a:rPr>
              <a:t>Complex Relation: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very difficult to determine which element of society had exerted what influence on literature.</a:t>
            </a:r>
          </a:p>
          <a:p>
            <a:r>
              <a:rPr lang="en-US" dirty="0" smtClean="0">
                <a:latin typeface="Arial" pitchFamily="34" charset="0"/>
                <a:cs typeface="Arial" pitchFamily="34" charset="0"/>
              </a:rPr>
              <a:t>We  cannot, therefore, afford to isolate a single element in society- whether economic or ideological- and assign to it a casual role in the final determination of literature.</a:t>
            </a:r>
          </a:p>
          <a:p>
            <a:r>
              <a:rPr lang="en-US" dirty="0" smtClean="0">
                <a:latin typeface="Arial" pitchFamily="34" charset="0"/>
                <a:cs typeface="Arial" pitchFamily="34" charset="0"/>
              </a:rPr>
              <a:t>The whole of the social process - including material, conceptual, emotional and institutional elements - may be regarded as containing the potential influences determining the direction the direction and character of literature of a period.</a:t>
            </a:r>
          </a:p>
          <a:p>
            <a:r>
              <a:rPr lang="en-US" dirty="0" smtClean="0">
                <a:latin typeface="Arial" pitchFamily="34" charset="0"/>
                <a:cs typeface="Arial" pitchFamily="34" charset="0"/>
              </a:rPr>
              <a:t>In each period in the history of a nation, a certain social situation is brought into the area of operative influence, which is different fro any other social situation.</a:t>
            </a:r>
          </a:p>
          <a:p>
            <a:r>
              <a:rPr lang="en-US" dirty="0" smtClean="0">
                <a:latin typeface="Arial" pitchFamily="34" charset="0"/>
                <a:cs typeface="Arial" pitchFamily="34" charset="0"/>
              </a:rPr>
              <a:t>The writer of that period selects those elements of that social situation which have managed to produce an impact on him, and weaves them into a pattern which is compatible with his own standards of art and his vies of human life.</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Society</a:t>
            </a:r>
            <a:endParaRPr lang="en-US" sz="2800" b="1" dirty="0">
              <a:latin typeface="Arial" pitchFamily="34" charset="0"/>
              <a:cs typeface="Arial" pitchFamily="34" charset="0"/>
            </a:endParaRPr>
          </a:p>
        </p:txBody>
      </p:sp>
      <p:sp>
        <p:nvSpPr>
          <p:cNvPr id="6" name="TextBox 5"/>
          <p:cNvSpPr txBox="1"/>
          <p:nvPr/>
        </p:nvSpPr>
        <p:spPr>
          <a:xfrm>
            <a:off x="152400" y="932557"/>
            <a:ext cx="8763000" cy="8956298"/>
          </a:xfrm>
          <a:prstGeom prst="rect">
            <a:avLst/>
          </a:prstGeom>
          <a:noFill/>
          <a:ln>
            <a:noFill/>
          </a:ln>
        </p:spPr>
        <p:txBody>
          <a:bodyPr wrap="square" rtlCol="0">
            <a:spAutoFit/>
          </a:bodyPr>
          <a:lstStyle/>
          <a:p>
            <a:r>
              <a:rPr lang="en-US" dirty="0" smtClean="0">
                <a:latin typeface="Arial" pitchFamily="34" charset="0"/>
                <a:cs typeface="Arial" pitchFamily="34" charset="0"/>
              </a:rPr>
              <a:t>A very fine example of the effect of social conditions on the literature of the periods is provided by the literature of </a:t>
            </a:r>
            <a:r>
              <a:rPr lang="en-US" b="1" dirty="0" smtClean="0">
                <a:latin typeface="Arial" pitchFamily="34" charset="0"/>
                <a:cs typeface="Arial" pitchFamily="34" charset="0"/>
              </a:rPr>
              <a:t>Shakespeare`s</a:t>
            </a:r>
            <a:r>
              <a:rPr lang="en-US" dirty="0" smtClean="0">
                <a:latin typeface="Arial" pitchFamily="34" charset="0"/>
                <a:cs typeface="Arial" pitchFamily="34" charset="0"/>
              </a:rPr>
              <a:t> time,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thing that strikes every reader today is the difference between the vivid </a:t>
            </a:r>
            <a:r>
              <a:rPr lang="en-US" b="1" dirty="0" smtClean="0">
                <a:latin typeface="Arial" pitchFamily="34" charset="0"/>
                <a:cs typeface="Arial" pitchFamily="34" charset="0"/>
              </a:rPr>
              <a:t>Elizabethan drama </a:t>
            </a:r>
            <a:r>
              <a:rPr lang="en-US" dirty="0" smtClean="0">
                <a:latin typeface="Arial" pitchFamily="34" charset="0"/>
                <a:cs typeface="Arial" pitchFamily="34" charset="0"/>
              </a:rPr>
              <a:t>which is its best example, stands still as nobly as on its first day, speaking directly to us,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poetic literature or the narrative literature of the same time seems to us centuries older because it live in the world of ideas that no longer has anything in common with our own.</a:t>
            </a:r>
            <a:endParaRPr lang="en-US"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The main factor is that the determining sociological factors differ in two cases.</a:t>
            </a:r>
          </a:p>
          <a:p>
            <a:r>
              <a:rPr lang="en-US" dirty="0" smtClean="0">
                <a:latin typeface="Arial" pitchFamily="34" charset="0"/>
                <a:cs typeface="Arial" pitchFamily="34" charset="0"/>
              </a:rPr>
              <a:t>Pure literature was </a:t>
            </a:r>
            <a:r>
              <a:rPr lang="en-US" smtClean="0">
                <a:latin typeface="Arial" pitchFamily="34" charset="0"/>
                <a:cs typeface="Arial" pitchFamily="34" charset="0"/>
              </a:rPr>
              <a:t>dominated </a:t>
            </a:r>
          </a:p>
          <a:p>
            <a:r>
              <a:rPr lang="en-US" smtClean="0">
                <a:latin typeface="Arial" pitchFamily="34" charset="0"/>
                <a:cs typeface="Arial" pitchFamily="34" charset="0"/>
              </a:rPr>
              <a:t>. </a:t>
            </a:r>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Writer`s Personality</a:t>
            </a:r>
            <a:endParaRPr lang="en-US" sz="2800" b="1" dirty="0">
              <a:latin typeface="Arial" pitchFamily="34" charset="0"/>
              <a:cs typeface="Arial" pitchFamily="34" charset="0"/>
            </a:endParaRPr>
          </a:p>
        </p:txBody>
      </p:sp>
      <p:sp>
        <p:nvSpPr>
          <p:cNvPr id="6" name="TextBox 5"/>
          <p:cNvSpPr txBox="1"/>
          <p:nvPr/>
        </p:nvSpPr>
        <p:spPr>
          <a:xfrm>
            <a:off x="152400" y="932557"/>
            <a:ext cx="8763000" cy="7663636"/>
          </a:xfrm>
          <a:prstGeom prst="rect">
            <a:avLst/>
          </a:prstGeom>
          <a:noFill/>
          <a:ln>
            <a:noFill/>
          </a:ln>
        </p:spPr>
        <p:txBody>
          <a:bodyPr wrap="square" rtlCol="0">
            <a:spAutoFit/>
          </a:bodyPr>
          <a:lstStyle/>
          <a:p>
            <a:endParaRPr lang="en-US" sz="2400" b="1" dirty="0" smtClean="0">
              <a:latin typeface="Arial" pitchFamily="34" charset="0"/>
              <a:cs typeface="Arial" pitchFamily="34" charset="0"/>
            </a:endParaRPr>
          </a:p>
          <a:p>
            <a:r>
              <a:rPr lang="en-US" dirty="0" smtClean="0">
                <a:latin typeface="Arial" pitchFamily="34" charset="0"/>
                <a:cs typeface="Arial" pitchFamily="34" charset="0"/>
              </a:rPr>
              <a:t>Every work of literature is intimately connected with the personality of the author who produces it.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There is always a man behind a book, and the judging of the quality of literature becomes vital to us if we try to think to the author not as a mysterious disembodied force but rather as a man who wrote to satisfy need and to resolve difficulties which are common to us.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Literature is a product of men and women who wrote it out of their lives.</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932557"/>
            <a:ext cx="8763000" cy="8771632"/>
          </a:xfrm>
          <a:prstGeom prst="rect">
            <a:avLst/>
          </a:prstGeom>
          <a:noFill/>
          <a:ln>
            <a:noFill/>
          </a:ln>
        </p:spPr>
        <p:txBody>
          <a:bodyPr wrap="square" rtlCol="0">
            <a:spAutoFit/>
          </a:bodyPr>
          <a:lstStyle/>
          <a:p>
            <a:endParaRPr lang="en-US" sz="2400" b="1" dirty="0" smtClean="0">
              <a:latin typeface="Arial" pitchFamily="34" charset="0"/>
              <a:cs typeface="Arial" pitchFamily="34" charset="0"/>
            </a:endParaRPr>
          </a:p>
          <a:p>
            <a:endParaRPr lang="en-US" dirty="0" smtClean="0">
              <a:latin typeface="Arial" pitchFamily="34" charset="0"/>
              <a:cs typeface="Arial" pitchFamily="34" charset="0"/>
            </a:endParaRPr>
          </a:p>
          <a:p>
            <a:r>
              <a:rPr lang="en-GB" dirty="0" smtClean="0">
                <a:latin typeface="Arial" pitchFamily="34" charset="0"/>
                <a:cs typeface="Arial" pitchFamily="34" charset="0"/>
              </a:rPr>
              <a:t>Expressing the view that every book is a reflection of the personality of the author, Matthew Arnold wrote:</a:t>
            </a:r>
          </a:p>
          <a:p>
            <a:pPr lvl="2"/>
            <a:r>
              <a:rPr lang="en-GB" dirty="0" smtClean="0">
                <a:latin typeface="Arial" pitchFamily="34" charset="0"/>
                <a:cs typeface="Arial" pitchFamily="34" charset="0"/>
              </a:rPr>
              <a:t> </a:t>
            </a:r>
            <a:r>
              <a:rPr lang="en-GB" b="1" dirty="0" smtClean="0">
                <a:latin typeface="Arial" pitchFamily="34" charset="0"/>
                <a:cs typeface="Arial" pitchFamily="34" charset="0"/>
              </a:rPr>
              <a:t>“What is really precious and inspiring in all that we get from literature, except the sense of an immediate contact with genius itself? Objects could never be described except for the purpose of describing the feelings which they arouse in us, for language ought to represent at the same moment the thing and the author, the subject and the thought. Everything that we say ought to be dyed with us. This process is a long one, but it immortalizes us. For language is formed to convey not the object alone, but likewise the character, mood and intentions of the person who is representing it.”</a:t>
            </a:r>
            <a:r>
              <a:rPr lang="en-US" b="1" dirty="0" smtClean="0">
                <a:latin typeface="Arial" pitchFamily="34" charset="0"/>
                <a:cs typeface="Arial" pitchFamily="34" charset="0"/>
              </a:rPr>
              <a:t> </a:t>
            </a:r>
          </a:p>
          <a:p>
            <a:pPr lvl="2"/>
            <a:r>
              <a:rPr lang="en-US" b="1"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writer`s personality</a:t>
            </a:r>
            <a:endParaRPr lang="en-US" sz="2800" b="1" dirty="0">
              <a:latin typeface="Arial" pitchFamily="34" charset="0"/>
              <a:cs typeface="Arial" pitchFamily="34" charset="0"/>
            </a:endParaRPr>
          </a:p>
        </p:txBody>
      </p:sp>
      <p:sp>
        <p:nvSpPr>
          <p:cNvPr id="6" name="TextBox 5"/>
          <p:cNvSpPr txBox="1"/>
          <p:nvPr/>
        </p:nvSpPr>
        <p:spPr>
          <a:xfrm>
            <a:off x="152400" y="932557"/>
            <a:ext cx="8763000" cy="7571303"/>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GB" dirty="0" smtClean="0"/>
          </a:p>
          <a:p>
            <a:endParaRPr lang="en-GB" dirty="0" smtClean="0"/>
          </a:p>
          <a:p>
            <a:r>
              <a:rPr lang="en-GB" dirty="0" smtClean="0">
                <a:latin typeface="Arial" pitchFamily="34" charset="0"/>
                <a:cs typeface="Arial" pitchFamily="34" charset="0"/>
              </a:rPr>
              <a:t>What </a:t>
            </a:r>
            <a:r>
              <a:rPr lang="en-GB" b="1" dirty="0" smtClean="0">
                <a:latin typeface="Arial" pitchFamily="34" charset="0"/>
                <a:cs typeface="Arial" pitchFamily="34" charset="0"/>
              </a:rPr>
              <a:t>Matthew Arnold, Goethe and Pater </a:t>
            </a:r>
            <a:r>
              <a:rPr lang="en-GB" dirty="0" smtClean="0">
                <a:latin typeface="Arial" pitchFamily="34" charset="0"/>
                <a:cs typeface="Arial" pitchFamily="34" charset="0"/>
              </a:rPr>
              <a:t>have expressed may be called the personal or subjective view of literature, which lays emphasis on the personal factor in all literature. But there are some critics who hold the opposite view—the impersonal or objective view about literature i.e., the personality of the author should have nothing to do with his writings; the author who like Shakespeare expresses the personality of others is greater than the one like Byron who projects his own personality in his writings.</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writer`s personality</a:t>
            </a:r>
            <a:endParaRPr lang="en-US" sz="2800" b="1" dirty="0">
              <a:latin typeface="Arial" pitchFamily="34" charset="0"/>
              <a:cs typeface="Arial" pitchFamily="34" charset="0"/>
            </a:endParaRPr>
          </a:p>
        </p:txBody>
      </p:sp>
      <p:sp>
        <p:nvSpPr>
          <p:cNvPr id="6" name="TextBox 5"/>
          <p:cNvSpPr txBox="1"/>
          <p:nvPr/>
        </p:nvSpPr>
        <p:spPr>
          <a:xfrm>
            <a:off x="152400" y="932557"/>
            <a:ext cx="8763000" cy="8679299"/>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r>
              <a:rPr lang="en-GB" b="1" dirty="0" smtClean="0">
                <a:latin typeface="Arial" pitchFamily="34" charset="0"/>
                <a:cs typeface="Arial" pitchFamily="34" charset="0"/>
              </a:rPr>
              <a:t>Flaubert</a:t>
            </a:r>
            <a:r>
              <a:rPr lang="en-GB" dirty="0" smtClean="0">
                <a:latin typeface="Arial" pitchFamily="34" charset="0"/>
                <a:cs typeface="Arial" pitchFamily="34" charset="0"/>
              </a:rPr>
              <a:t>, the great champion of this view, wrote in one of his letters: “There are two kinds of poets. The greatest, the rare ones, the true masters, sum up humanity: they are not preoccupied with themselves or their own passions, they put their own personality into the background in order to absorb themselves in the personalities of others; they reproduce the universe, which is reflected in their works with all its glitter and variety and multiplicity…There are others who have only to create, and they achieve harmony; to weep, and they move us; to think about themselves, and they are immortal. Possibly if they were to do anything else they might not go quite so far; but while they lack breadth, they have ardour and dash: in short, if they had been born with a different temperament probably they would not have had genius at all. Byron was of this family, Shakespeare of other: who can tell me what Shakespeare loved, betrayed, or felt.”</a:t>
            </a:r>
            <a:r>
              <a:rPr lang="en-US"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Literature and writer`s personality</a:t>
            </a:r>
            <a:endParaRPr lang="en-US" sz="2800" b="1" dirty="0">
              <a:latin typeface="Arial" pitchFamily="34" charset="0"/>
              <a:cs typeface="Arial" pitchFamily="34" charset="0"/>
            </a:endParaRP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r>
              <a:rPr lang="en-GB" dirty="0" smtClean="0">
                <a:latin typeface="Arial" pitchFamily="34" charset="0"/>
                <a:cs typeface="Arial" pitchFamily="34" charset="0"/>
              </a:rPr>
              <a:t>There is no doubt that Shakespeare hides his personality in his plays, but what about his Sonnets which are by universal admission among the most intimate of personal utterances? If we look at this problem of the relation of the personality of the author to his works, we come to the conclusion that ultimately they must bear the impress of his personality in some form or the other. </a:t>
            </a:r>
          </a:p>
          <a:p>
            <a:endParaRPr lang="en-GB" dirty="0" smtClean="0">
              <a:latin typeface="Arial" pitchFamily="34" charset="0"/>
              <a:cs typeface="Arial" pitchFamily="34" charset="0"/>
            </a:endParaRPr>
          </a:p>
          <a:p>
            <a:r>
              <a:rPr lang="en-GB" dirty="0" smtClean="0">
                <a:latin typeface="Arial" pitchFamily="34" charset="0"/>
                <a:cs typeface="Arial" pitchFamily="34" charset="0"/>
              </a:rPr>
              <a:t>Though Milton wrote </a:t>
            </a:r>
            <a:r>
              <a:rPr lang="en-GB" b="1" i="1" dirty="0" smtClean="0">
                <a:latin typeface="Arial" pitchFamily="34" charset="0"/>
                <a:cs typeface="Arial" pitchFamily="34" charset="0"/>
              </a:rPr>
              <a:t>Paradise Lost</a:t>
            </a:r>
            <a:r>
              <a:rPr lang="en-GB" b="1" dirty="0" smtClean="0">
                <a:latin typeface="Arial" pitchFamily="34" charset="0"/>
                <a:cs typeface="Arial" pitchFamily="34" charset="0"/>
              </a:rPr>
              <a:t> </a:t>
            </a:r>
            <a:r>
              <a:rPr lang="en-GB" dirty="0" smtClean="0">
                <a:latin typeface="Arial" pitchFamily="34" charset="0"/>
                <a:cs typeface="Arial" pitchFamily="34" charset="0"/>
              </a:rPr>
              <a:t>with the purpose of subduing to the strict form of Epic, all things in heaven and earth and hell, he could not rule out his own personality out of it. In fact it becomes a reflection of his own personality. We find in this great poem Milton as Man, Milton as Archangel, Milton as God—but the most characteristic voice of all is that of Milton as Satan, truly a double personality.</a:t>
            </a:r>
            <a:endParaRPr lang="en-US"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English Literature: Background and Development  </a:t>
            </a:r>
            <a:endParaRPr lang="en-US" sz="2800" b="1" dirty="0">
              <a:latin typeface="Arial" pitchFamily="34" charset="0"/>
              <a:cs typeface="Arial" pitchFamily="34" charset="0"/>
            </a:endParaRPr>
          </a:p>
        </p:txBody>
      </p:sp>
      <p:sp>
        <p:nvSpPr>
          <p:cNvPr id="6" name="TextBox 5"/>
          <p:cNvSpPr txBox="1"/>
          <p:nvPr/>
        </p:nvSpPr>
        <p:spPr>
          <a:xfrm>
            <a:off x="152400" y="932557"/>
            <a:ext cx="8763000" cy="9048631"/>
          </a:xfrm>
          <a:prstGeom prst="rect">
            <a:avLst/>
          </a:prstGeom>
          <a:noFill/>
          <a:ln>
            <a:noFill/>
          </a:ln>
        </p:spPr>
        <p:txBody>
          <a:bodyPr wrap="square" rtlCol="0">
            <a:spAutoFit/>
          </a:bodyPr>
          <a:lstStyle/>
          <a:p>
            <a:r>
              <a:rPr lang="en-US" b="1" dirty="0" smtClean="0">
                <a:latin typeface="Arial" pitchFamily="34" charset="0"/>
                <a:cs typeface="Arial" pitchFamily="34" charset="0"/>
              </a:rPr>
              <a:t>Introduction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English Literature is one of richest literatures of the world. Being the literature of a great nation which, though inhabiting a small island off the west coast of Europe, has made its mark in the world on account of her spirit of adventure, perseverance and tenacity, it reflects these characteristics of a great people. </a:t>
            </a:r>
          </a:p>
          <a:p>
            <a:r>
              <a:rPr lang="en-US" dirty="0" smtClean="0">
                <a:latin typeface="Arial" pitchFamily="34" charset="0"/>
                <a:cs typeface="Arial" pitchFamily="34" charset="0"/>
              </a:rPr>
              <a:t>It has vitality, rich variety and continuity. As literature is the reflection of society, the various changes which have come about in English society, from the earliest to the modern time, have left their stamp on English literature. Thus in order to appreciate properly the various phases of English literature, knowledge of English Social and Political History is essential. For example, we cannot form a just estimate of Chaucer without taking into account the characteristics of the period in which he was living, or of Shakespeare without taking proper notice of the great events which were taking place during the reign of Elizabeth. The same is the case with other great figures and important movements in English literature.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Introduction to History of English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r>
              <a:rPr lang="en-GB" dirty="0" smtClean="0">
                <a:latin typeface="Arial" pitchFamily="34" charset="0"/>
                <a:cs typeface="Arial" pitchFamily="34" charset="0"/>
              </a:rPr>
              <a:t>When we study the history of English literature from the earliest to modern times, we find that it has passed through certain definite phases, each having marked characteristics. </a:t>
            </a:r>
          </a:p>
          <a:p>
            <a:r>
              <a:rPr lang="en-GB" dirty="0" smtClean="0">
                <a:latin typeface="Arial" pitchFamily="34" charset="0"/>
                <a:cs typeface="Arial" pitchFamily="34" charset="0"/>
              </a:rPr>
              <a:t>These phases may be termed as ‘Ages’ or ‘Periods’, which are named after the central literary figures or the important rulers of England. Thus we have the ‘Ages’ of Chaucer, Shakespeare, Milton, Dryden, Pope, Johnson. Wordsworth, Tennyson, Hardy; and, on the other hand, the Elizabethan Age, the Jacobean Period, the Age of Queen Anne, the Victorian Age, the Georgian Period. Some of these phases are named after certain literary movements, as the Classical Age, the Romantic Age; while others after certain important historical eras, as the Medieval Period, Anglo-Saxon Period, Anglo-Norman Period.</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1384995"/>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Introduction to History of English Literature</a:t>
            </a:r>
          </a:p>
          <a:p>
            <a:pPr algn="ctr"/>
            <a:endParaRPr lang="en-US" sz="2800" b="1" dirty="0">
              <a:latin typeface="Arial" pitchFamily="34" charset="0"/>
              <a:cs typeface="Arial" pitchFamily="34" charset="0"/>
            </a:endParaRPr>
          </a:p>
        </p:txBody>
      </p:sp>
      <p:sp>
        <p:nvSpPr>
          <p:cNvPr id="6" name="TextBox 5"/>
          <p:cNvSpPr txBox="1"/>
          <p:nvPr/>
        </p:nvSpPr>
        <p:spPr>
          <a:xfrm>
            <a:off x="381000" y="914400"/>
            <a:ext cx="8763000" cy="8125301"/>
          </a:xfrm>
          <a:prstGeom prst="rect">
            <a:avLst/>
          </a:prstGeom>
          <a:noFill/>
          <a:ln>
            <a:noFill/>
          </a:ln>
        </p:spPr>
        <p:txBody>
          <a:bodyPr wrap="square" rtlCol="0">
            <a:spAutoFit/>
          </a:bodyPr>
          <a:lstStyle/>
          <a:p>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r>
              <a:rPr lang="en-GB" dirty="0" smtClean="0">
                <a:latin typeface="Arial" pitchFamily="34" charset="0"/>
                <a:cs typeface="Arial" pitchFamily="34" charset="0"/>
              </a:rPr>
              <a:t>These literary phases are also named by some literary historians after the centuries, as the  Seventeenth Century Literature, Eighteenth Century Literature, Nineteenth-Century Literature and Twentieth Century Literature. </a:t>
            </a:r>
          </a:p>
          <a:p>
            <a:endParaRPr lang="en-GB" dirty="0" smtClean="0">
              <a:latin typeface="Arial" pitchFamily="34" charset="0"/>
              <a:cs typeface="Arial" pitchFamily="34" charset="0"/>
            </a:endParaRPr>
          </a:p>
          <a:p>
            <a:r>
              <a:rPr lang="en-GB" dirty="0" smtClean="0">
                <a:latin typeface="Arial" pitchFamily="34" charset="0"/>
                <a:cs typeface="Arial" pitchFamily="34" charset="0"/>
              </a:rPr>
              <a:t>These ‘Ages’ and ‘Periods’ naturally overlap each other, and they are not to be followed strictly, but it is essential to keep them in mind in order to follow the growth of English literature, and its salient and distinctive characteristics during the various periods of its development.</a:t>
            </a:r>
            <a:r>
              <a:rPr lang="en-US"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932557"/>
            <a:ext cx="8763000" cy="7755969"/>
          </a:xfrm>
          <a:prstGeom prst="rect">
            <a:avLst/>
          </a:prstGeom>
          <a:noFill/>
          <a:ln>
            <a:noFill/>
          </a:ln>
        </p:spPr>
        <p:txBody>
          <a:bodyPr wrap="square" rtlCol="0">
            <a:spAutoFit/>
          </a:bodyPr>
          <a:lstStyle/>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Now let us have a critical survey of the background and development of English literature from the earliest times up to the present age.</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The Anglo-Saxon Or Old-English Period (670-1100)</a:t>
            </a:r>
            <a:r>
              <a:rPr lang="en-US" sz="2800" b="1" dirty="0" smtClean="0"/>
              <a:t> </a:t>
            </a:r>
          </a:p>
        </p:txBody>
      </p:sp>
      <p:sp>
        <p:nvSpPr>
          <p:cNvPr id="6" name="TextBox 5"/>
          <p:cNvSpPr txBox="1"/>
          <p:nvPr/>
        </p:nvSpPr>
        <p:spPr>
          <a:xfrm>
            <a:off x="152400" y="932557"/>
            <a:ext cx="8763000" cy="10248960"/>
          </a:xfrm>
          <a:prstGeom prst="rect">
            <a:avLst/>
          </a:prstGeom>
          <a:noFill/>
          <a:ln>
            <a:noFill/>
          </a:ln>
        </p:spPr>
        <p:txBody>
          <a:bodyPr wrap="square" rtlCol="0">
            <a:spAutoFit/>
          </a:bodyPr>
          <a:lstStyle/>
          <a:p>
            <a:r>
              <a:rPr lang="en-US" sz="2400" dirty="0" smtClean="0">
                <a:latin typeface="Arial" pitchFamily="34" charset="0"/>
                <a:cs typeface="Arial" pitchFamily="34" charset="0"/>
              </a:rPr>
              <a:t>The earliest phase of English literature started with Anglo-Saxon literature of the Angles and Saxons (the ancestors of the English race) much before they occupied Britain. English was the common name and tongue of these tribes. Before they occupied Britain they lived along the coasts of Sweden and Denmark, and the land which they occupied was called Engle-land. These tribes were fearless, adventurous and brave, and during the later years of Roman occupation of Britain, they kept the British coast in terror. Like other nations they sang at their feasts about battles, gods and their ancestral heroes, and some of their chiefs were also bards. It was in these songs of religion, wars and agriculture, that English poetry began in the ancient Engle-land while Britain was still a Roman province.</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Middle-English Or Anglo-Norman Period (1100-1500)</a:t>
            </a:r>
            <a:r>
              <a:rPr lang="en-US" sz="2800" b="1" dirty="0" smtClean="0"/>
              <a:t> </a:t>
            </a:r>
          </a:p>
        </p:txBody>
      </p:sp>
      <p:sp>
        <p:nvSpPr>
          <p:cNvPr id="6" name="TextBox 5"/>
          <p:cNvSpPr txBox="1"/>
          <p:nvPr/>
        </p:nvSpPr>
        <p:spPr>
          <a:xfrm>
            <a:off x="152400" y="932557"/>
            <a:ext cx="8763000" cy="8679299"/>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Normans, who were residing in Normandy (France) defeated the Anglo-Saxon King at the Battle of Hastings (1066) and conquered England.</a:t>
            </a:r>
          </a:p>
          <a:p>
            <a:r>
              <a:rPr lang="en-US" sz="2400" dirty="0" smtClean="0">
                <a:latin typeface="Arial" pitchFamily="34" charset="0"/>
                <a:cs typeface="Arial" pitchFamily="34" charset="0"/>
              </a:rPr>
              <a:t>The Norman Conquest inaugurated a distinctly new epoch in the literary as well as political history of England. The Anglo-Saxon authors were then as suddenly and permanently displaced as the Anglo-Saxon king. </a:t>
            </a:r>
          </a:p>
          <a:p>
            <a:r>
              <a:rPr lang="en-US"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Renaissance Period (1500-1600)</a:t>
            </a:r>
            <a:r>
              <a:rPr lang="en-US" sz="2800" b="1" dirty="0" smtClean="0"/>
              <a:t> </a:t>
            </a:r>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endParaRPr lang="en-US" sz="2400" dirty="0" smtClean="0"/>
          </a:p>
          <a:p>
            <a:endParaRPr lang="en-US" sz="2400" dirty="0" smtClean="0"/>
          </a:p>
          <a:p>
            <a:r>
              <a:rPr lang="en-US" sz="2400" dirty="0" smtClean="0"/>
              <a:t>The </a:t>
            </a:r>
            <a:r>
              <a:rPr lang="en-US" sz="2400" i="1" dirty="0" smtClean="0"/>
              <a:t>Renaissance Period </a:t>
            </a:r>
            <a:r>
              <a:rPr lang="en-US" sz="2400" dirty="0" smtClean="0"/>
              <a:t>in English literature is also called the </a:t>
            </a:r>
            <a:r>
              <a:rPr lang="en-US" sz="2400" i="1" dirty="0" smtClean="0"/>
              <a:t>Elizabethan Period </a:t>
            </a:r>
            <a:r>
              <a:rPr lang="en-US" sz="2400" dirty="0" smtClean="0"/>
              <a:t>or the </a:t>
            </a:r>
            <a:r>
              <a:rPr lang="en-US" sz="2400" i="1" dirty="0" smtClean="0"/>
              <a:t>Age of Shakespeare. </a:t>
            </a:r>
            <a:r>
              <a:rPr lang="en-US" sz="2400" dirty="0" smtClean="0"/>
              <a:t>The middle Ages in Europe were followed by the Renaissance. Renaissance means the Revival of Learning, and it denotes in its broadest sense the gradual enlightenment of the human mind after the darkness of the Middle Ages.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Puritan Age (1600-1660)</a:t>
            </a:r>
            <a:r>
              <a:rPr lang="en-US" sz="2800" b="1" dirty="0" smtClean="0"/>
              <a:t> </a:t>
            </a:r>
          </a:p>
        </p:txBody>
      </p:sp>
      <p:sp>
        <p:nvSpPr>
          <p:cNvPr id="6" name="TextBox 5"/>
          <p:cNvSpPr txBox="1"/>
          <p:nvPr/>
        </p:nvSpPr>
        <p:spPr>
          <a:xfrm>
            <a:off x="152400" y="932556"/>
            <a:ext cx="8763000" cy="3046988"/>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Literature of the Seventeenth Century may be divided into two periods—</a:t>
            </a:r>
            <a:r>
              <a:rPr lang="en-US" sz="2400" i="1" dirty="0" smtClean="0">
                <a:latin typeface="Arial" pitchFamily="34" charset="0"/>
                <a:cs typeface="Arial" pitchFamily="34" charset="0"/>
              </a:rPr>
              <a:t>The Puritan Age </a:t>
            </a:r>
            <a:r>
              <a:rPr lang="en-US" sz="2400" dirty="0" smtClean="0">
                <a:latin typeface="Arial" pitchFamily="34" charset="0"/>
                <a:cs typeface="Arial" pitchFamily="34" charset="0"/>
              </a:rPr>
              <a:t>or the </a:t>
            </a:r>
            <a:r>
              <a:rPr lang="en-US" sz="2400" i="1" dirty="0" smtClean="0">
                <a:latin typeface="Arial" pitchFamily="34" charset="0"/>
                <a:cs typeface="Arial" pitchFamily="34" charset="0"/>
              </a:rPr>
              <a:t>Age of Milton </a:t>
            </a:r>
            <a:r>
              <a:rPr lang="en-US" sz="2400" dirty="0" smtClean="0">
                <a:latin typeface="Arial" pitchFamily="34" charset="0"/>
                <a:cs typeface="Arial" pitchFamily="34" charset="0"/>
              </a:rPr>
              <a:t>(1600-1660), which is further divided into the Jacobean and Caroline periods after the names of the ruled James I and Charles I, who rules from 1603 to 1625 and 1625 to 1649 respectively; and the Restoration Period or the Age of Dryden (1660-1700).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Restoration Period (1660-1700)</a:t>
            </a:r>
            <a:r>
              <a:rPr lang="en-US" sz="2800" b="1" dirty="0" smtClean="0"/>
              <a:t> </a:t>
            </a:r>
          </a:p>
        </p:txBody>
      </p:sp>
      <p:sp>
        <p:nvSpPr>
          <p:cNvPr id="6" name="TextBox 5"/>
          <p:cNvSpPr txBox="1"/>
          <p:nvPr/>
        </p:nvSpPr>
        <p:spPr>
          <a:xfrm>
            <a:off x="152400" y="932557"/>
            <a:ext cx="8763000" cy="7478970"/>
          </a:xfrm>
          <a:prstGeom prst="rect">
            <a:avLst/>
          </a:prstGeom>
          <a:noFill/>
          <a:ln>
            <a:noFill/>
          </a:ln>
        </p:spPr>
        <p:txBody>
          <a:bodyPr wrap="square" rtlCol="0">
            <a:spAutoFit/>
          </a:bodyPr>
          <a:lstStyle/>
          <a:p>
            <a:endParaRPr lang="en-US" sz="2400" dirty="0" smtClean="0"/>
          </a:p>
          <a:p>
            <a:endParaRPr lang="en-US" sz="2400" dirty="0" smtClean="0"/>
          </a:p>
          <a:p>
            <a:r>
              <a:rPr lang="en-US" dirty="0" smtClean="0"/>
              <a:t>After the Restoration in 1660, when Charles II came to the throne, there was a complete repudiation of the Puritan ideals and way of living. In English literature the period from 1660 to 1700 is called the period of Restoration, because monarchy was restored in England, and Charles II, the son of Charles I who had been defeated and beheaded, came back to England from his exile in France and became the King.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Eighteenth-Century Literature</a:t>
            </a:r>
            <a:r>
              <a:rPr lang="en-US" sz="2800" b="1" dirty="0" smtClean="0"/>
              <a:t> </a:t>
            </a:r>
          </a:p>
          <a:p>
            <a:r>
              <a:rPr lang="en-US" sz="2800" b="1" dirty="0" smtClean="0"/>
              <a:t> </a:t>
            </a:r>
          </a:p>
        </p:txBody>
      </p:sp>
      <p:sp>
        <p:nvSpPr>
          <p:cNvPr id="6" name="TextBox 5"/>
          <p:cNvSpPr txBox="1"/>
          <p:nvPr/>
        </p:nvSpPr>
        <p:spPr>
          <a:xfrm>
            <a:off x="152400" y="932557"/>
            <a:ext cx="8763000" cy="8586966"/>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dirty="0" smtClean="0">
                <a:latin typeface="Arial" pitchFamily="34" charset="0"/>
                <a:cs typeface="Arial" pitchFamily="34" charset="0"/>
              </a:rPr>
              <a:t>The Eighteenth Century in England is called the Classical Age or the Augustan Age in literature. It is also called the Age of Good Sense or the Age of Reason. Though Dryden belonged to the seventeenth century, he is also included in the Classical or Augustan Age, as during his time the characteristics of his age had manifested themselves and he himself represented them to a great extent. Other great literary figures who dominated this age successively were Pope and Dr. Johnson, and so the Classical Age is divided into three distinct periods—the Ages of Dryden, Pope and Dr. Johnson. In this chapter which is devoted to the eighteenth-century literature in England, we will deal with the Ages of Pope and Johnson. The Age of Dryden has already been dealt with in the preceding chapter, entitled “The Restoration Period.”</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Age of Pope (1700-1744)</a:t>
            </a:r>
            <a:r>
              <a:rPr lang="en-US" sz="2800" b="1" dirty="0" smtClean="0"/>
              <a:t> </a:t>
            </a: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earlier part of the eighteenth century or the Augustan Age in English literature is called the Age of Pope, because Pope was the dominating figure in that period. Though there were a number of other important writers like Addison and Swift, but Pope was the only one who devoted himself completely to literature. Moreover, he represented in himself all the main characteristics of his age, and his poetry served as a model to others.</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The Age of Johnson (1744-1784)</a:t>
            </a:r>
            <a:r>
              <a:rPr lang="en-US" sz="2800" b="1" dirty="0" smtClean="0"/>
              <a:t> </a:t>
            </a:r>
          </a:p>
          <a:p>
            <a:endParaRPr lang="en-US" sz="2800" b="1" dirty="0" smtClean="0"/>
          </a:p>
        </p:txBody>
      </p:sp>
      <p:sp>
        <p:nvSpPr>
          <p:cNvPr id="6" name="TextBox 5"/>
          <p:cNvSpPr txBox="1"/>
          <p:nvPr/>
        </p:nvSpPr>
        <p:spPr>
          <a:xfrm>
            <a:off x="152400" y="932557"/>
            <a:ext cx="8763000" cy="8586966"/>
          </a:xfrm>
          <a:prstGeom prst="rect">
            <a:avLst/>
          </a:prstGeom>
          <a:noFill/>
          <a:ln>
            <a:noFill/>
          </a:ln>
        </p:spPr>
        <p:txBody>
          <a:bodyPr wrap="square" rtlCol="0">
            <a:spAutoFit/>
          </a:bodyPr>
          <a:lstStyle/>
          <a:p>
            <a:endParaRPr lang="en-US" sz="2400" dirty="0" smtClean="0"/>
          </a:p>
          <a:p>
            <a:endParaRPr lang="en-US" sz="2400" dirty="0" smtClean="0"/>
          </a:p>
          <a:p>
            <a:r>
              <a:rPr lang="en-US" dirty="0" smtClean="0"/>
              <a:t>The later half of the eighteenth century, which was dominated by Dr. Samuel Johnson, is called the </a:t>
            </a:r>
            <a:r>
              <a:rPr lang="en-US" i="1" dirty="0" smtClean="0"/>
              <a:t>Age of Johnson. </a:t>
            </a:r>
            <a:r>
              <a:rPr lang="en-US" dirty="0" smtClean="0"/>
              <a:t>Johnson died in 1784, and from that time the Classical spirit in English literature began to give place to the Romantic spirit, though officially the Romantic Age started from the year 1798 when Wordsworth and Coleridge published the famous </a:t>
            </a:r>
            <a:r>
              <a:rPr lang="en-US" i="1" dirty="0" smtClean="0"/>
              <a:t>Lyrical Ballads. </a:t>
            </a:r>
            <a:r>
              <a:rPr lang="en-US" dirty="0" smtClean="0"/>
              <a:t>Even during the Age of Johnson, which was predominantly classical, cracks had begun to appear in the solid wall of classicism and there were clear signs of revolt in </a:t>
            </a:r>
            <a:r>
              <a:rPr lang="en-US" dirty="0" err="1" smtClean="0"/>
              <a:t>favour</a:t>
            </a:r>
            <a:r>
              <a:rPr lang="en-US" dirty="0" smtClean="0"/>
              <a:t> of the Romantic spirit. This was specially noticeable in the field of poetry. Most of the poets belonging to the </a:t>
            </a:r>
            <a:r>
              <a:rPr lang="en-US" i="1" dirty="0" smtClean="0"/>
              <a:t>Age of Johnson </a:t>
            </a:r>
            <a:r>
              <a:rPr lang="en-US" dirty="0" smtClean="0"/>
              <a:t>may be termed as the precursors of the Romantic Revival. That is why the </a:t>
            </a:r>
            <a:r>
              <a:rPr lang="en-US" i="1" dirty="0" smtClean="0"/>
              <a:t>Age of Johnson </a:t>
            </a:r>
            <a:r>
              <a:rPr lang="en-US" dirty="0" smtClean="0"/>
              <a:t>is also called the </a:t>
            </a:r>
            <a:r>
              <a:rPr lang="en-US" i="1" dirty="0" smtClean="0"/>
              <a:t>Age of Transition </a:t>
            </a:r>
            <a:r>
              <a:rPr lang="en-US" dirty="0" smtClean="0"/>
              <a:t>in English literature.</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The Eighteenth Century Novel</a:t>
            </a:r>
          </a:p>
        </p:txBody>
      </p:sp>
      <p:sp>
        <p:nvSpPr>
          <p:cNvPr id="6" name="TextBox 5"/>
          <p:cNvSpPr txBox="1"/>
          <p:nvPr/>
        </p:nvSpPr>
        <p:spPr>
          <a:xfrm>
            <a:off x="152400" y="932557"/>
            <a:ext cx="8763000" cy="9140964"/>
          </a:xfrm>
          <a:prstGeom prst="rect">
            <a:avLst/>
          </a:prstGeom>
          <a:noFill/>
          <a:ln>
            <a:noFill/>
          </a:ln>
        </p:spPr>
        <p:txBody>
          <a:bodyPr wrap="square" rtlCol="0">
            <a:spAutoFit/>
          </a:bodyPr>
          <a:lstStyle/>
          <a:p>
            <a:endParaRPr lang="en-US" sz="2400" dirty="0" smtClean="0"/>
          </a:p>
          <a:p>
            <a:endParaRPr lang="en-US" sz="2400" dirty="0" smtClean="0"/>
          </a:p>
          <a:p>
            <a:r>
              <a:rPr lang="en-US" dirty="0" smtClean="0"/>
              <a:t>The chief literary contribution of the eighteenth century was the discovery of the modern novel, which at present is the most widely read and influential type of literature. The novel in its elementary form as a work of fiction written in prose was at first established in England by two authors—Bunyan and Defoe, who took advantage of the public interest in autobiography. The books of Bunyan, whether they are told in the first person or not, were meant to be autobiographical and their interest is subjective. Bunyan </a:t>
            </a:r>
            <a:r>
              <a:rPr lang="en-US" dirty="0" err="1" smtClean="0"/>
              <a:t>endeavours</a:t>
            </a:r>
            <a:r>
              <a:rPr lang="en-US" dirty="0" smtClean="0"/>
              <a:t> to interest his readers not in the character of some other person he had imagined or observed, but in himself, and his treatment of it is characteristic of the awakening talent for fiction in his time. </a:t>
            </a:r>
            <a:r>
              <a:rPr lang="en-US" i="1" dirty="0" smtClean="0"/>
              <a:t>The Pilgrim’s Progress </a:t>
            </a:r>
            <a:r>
              <a:rPr lang="en-US" dirty="0" smtClean="0"/>
              <a:t>is begun as an allegory, but in course of time the author is so much taken up with the telling of the story, that he forgets about the allegory, and it is this fact which makes Bunyan the pioneer of the modern novel.</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1384995"/>
          </a:xfrm>
          <a:prstGeom prst="rect">
            <a:avLst/>
          </a:prstGeom>
          <a:noFill/>
          <a:ln>
            <a:noFill/>
          </a:ln>
        </p:spPr>
        <p:txBody>
          <a:bodyPr wrap="square" rtlCol="0">
            <a:spAutoFit/>
          </a:bodyPr>
          <a:lstStyle/>
          <a:p>
            <a:endParaRPr lang="en-US" sz="2800" dirty="0" smtClean="0"/>
          </a:p>
          <a:p>
            <a:r>
              <a:rPr lang="en-US" sz="2800" b="1" dirty="0" smtClean="0">
                <a:hlinkClick r:id="rId2"/>
              </a:rPr>
              <a:t>The Romantic Age (1798-1824)</a:t>
            </a:r>
            <a:r>
              <a:rPr lang="en-US" sz="2800" b="1" dirty="0" smtClean="0"/>
              <a:t> </a:t>
            </a:r>
          </a:p>
          <a:p>
            <a:endParaRPr lang="en-US" sz="2800" b="1" dirty="0" smtClean="0"/>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Romantic period is the most fruitful period in the history of English literature. The revolt against the Classical school which had been started by writers like Chatterton, Collins, Gray, </a:t>
            </a:r>
            <a:r>
              <a:rPr lang="en-US" sz="2400" dirty="0" err="1" smtClean="0">
                <a:latin typeface="Arial" pitchFamily="34" charset="0"/>
                <a:cs typeface="Arial" pitchFamily="34" charset="0"/>
              </a:rPr>
              <a:t>Burne</a:t>
            </a:r>
            <a:r>
              <a:rPr lang="en-US" sz="2400" dirty="0" smtClean="0">
                <a:latin typeface="Arial" pitchFamily="34" charset="0"/>
                <a:cs typeface="Arial" pitchFamily="34" charset="0"/>
              </a:rPr>
              <a:t>, Cowper etc. reached its climax during this period, and some of the greatest and most popular English poets like Wordsworth, Coleridge, Byron, Shelley and Keats belong to this period.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The Eighteenth Century Drama</a:t>
            </a:r>
          </a:p>
        </p:txBody>
      </p:sp>
      <p:sp>
        <p:nvSpPr>
          <p:cNvPr id="6" name="TextBox 5"/>
          <p:cNvSpPr txBox="1"/>
          <p:nvPr/>
        </p:nvSpPr>
        <p:spPr>
          <a:xfrm>
            <a:off x="152400" y="932557"/>
            <a:ext cx="8763000" cy="9971961"/>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r>
              <a:rPr lang="en-GB" sz="2400" dirty="0" smtClean="0">
                <a:latin typeface="Arial" pitchFamily="34" charset="0"/>
                <a:cs typeface="Arial" pitchFamily="34" charset="0"/>
              </a:rPr>
              <a:t>The dramatic literature of the eighteenth century was not of a high order. In fact there was a gradual deterioration and during the last quarter of the century drama was moving towards its lowest ebb. One of the reasons of the decline of drama during the eighteenth century was the Licensing Act of 1737 which curtailed the freedom of expression of dramatists. The result was that a number of writers like Fielding, who could make their marks as dramatists, left the theatre and turned towards the novel. Moreover, the new commercial middle classes which were coming into prominence imposed their own dull and stupid views on the themes that would be acceptable to the theatre. Naturally this was not liked by first-rate writers who wanted to write independently.</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Poets of the Romantic Age</a:t>
            </a:r>
            <a:r>
              <a:rPr lang="en-US" sz="2800" b="1" dirty="0" smtClean="0"/>
              <a:t> </a:t>
            </a:r>
          </a:p>
          <a:p>
            <a:endParaRPr lang="en-US" sz="2800" b="1" dirty="0" smtClean="0"/>
          </a:p>
        </p:txBody>
      </p:sp>
      <p:sp>
        <p:nvSpPr>
          <p:cNvPr id="6" name="TextBox 5"/>
          <p:cNvSpPr txBox="1"/>
          <p:nvPr/>
        </p:nvSpPr>
        <p:spPr>
          <a:xfrm>
            <a:off x="152400" y="932557"/>
            <a:ext cx="8763000" cy="8771632"/>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poets of the Romantic age can be classified into three groups—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The Lake School, consisting of Wordsworth, Coleridge and Southey; (ii) The Scott group including Campbell and Moore; and (iii) The group comprising Byron, Shelley, and Keats. The first two groups were distinctly earlier than the third, so we have two eight years flood periods of supremely great poetry, namely 1798-1806 and 1816-1824, separated by a middle period when by comparison creative energy had ebbed.</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Prose Writers of Romantic Age </a:t>
            </a:r>
          </a:p>
        </p:txBody>
      </p:sp>
      <p:sp>
        <p:nvSpPr>
          <p:cNvPr id="6" name="TextBox 5"/>
          <p:cNvSpPr txBox="1"/>
          <p:nvPr/>
        </p:nvSpPr>
        <p:spPr>
          <a:xfrm>
            <a:off x="152400" y="932557"/>
            <a:ext cx="8763000" cy="7386638"/>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GB" sz="2400" dirty="0" smtClean="0">
                <a:latin typeface="Arial" pitchFamily="34" charset="0"/>
                <a:cs typeface="Arial" pitchFamily="34" charset="0"/>
              </a:rPr>
              <a:t>Though the Romantic period specialised in poetry, there also appeared a few prose-writers-Lamb, Hazlitt and De </a:t>
            </a:r>
            <a:r>
              <a:rPr lang="en-GB" sz="2400" dirty="0" err="1" smtClean="0">
                <a:latin typeface="Arial" pitchFamily="34" charset="0"/>
                <a:cs typeface="Arial" pitchFamily="34" charset="0"/>
              </a:rPr>
              <a:t>Quincey</a:t>
            </a:r>
            <a:r>
              <a:rPr lang="en-GB" sz="2400" dirty="0" smtClean="0">
                <a:latin typeface="Arial" pitchFamily="34" charset="0"/>
                <a:cs typeface="Arial" pitchFamily="34" charset="0"/>
              </a:rPr>
              <a:t> who rank very high. There was no revolt of the prose-writers against the eighteenth century comparable to that of the poets, but a change had taken place in the prose-style also.</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Novelists of The Romantic Age</a:t>
            </a:r>
            <a:r>
              <a:rPr lang="en-US" sz="2800" b="1" dirty="0" smtClean="0"/>
              <a:t> </a:t>
            </a:r>
          </a:p>
        </p:txBody>
      </p:sp>
      <p:sp>
        <p:nvSpPr>
          <p:cNvPr id="6" name="TextBox 5"/>
          <p:cNvSpPr txBox="1"/>
          <p:nvPr/>
        </p:nvSpPr>
        <p:spPr>
          <a:xfrm>
            <a:off x="152400" y="932557"/>
            <a:ext cx="8763000" cy="8771632"/>
          </a:xfrm>
          <a:prstGeom prst="rect">
            <a:avLst/>
          </a:prstGeom>
          <a:noFill/>
          <a:ln>
            <a:noFill/>
          </a:ln>
        </p:spPr>
        <p:txBody>
          <a:bodyPr wrap="square" rtlCol="0">
            <a:spAutoFit/>
          </a:bodyPr>
          <a:lstStyle/>
          <a:p>
            <a:endParaRPr lang="en-US" sz="2400" dirty="0" smtClean="0"/>
          </a:p>
          <a:p>
            <a:r>
              <a:rPr lang="en-US" sz="2400" dirty="0" smtClean="0"/>
              <a:t>The great novelists of the Romantic period are Jane Austen and Scott, but before them there appeared some novelists who came under the spell of medievalism and wrote novels of ‘terror’ or the ‘Gothic novels’. The origin of this type of fiction can be ascribed to Horace Walpole’s (1717-97) </a:t>
            </a:r>
            <a:r>
              <a:rPr lang="en-US" sz="2400" i="1" dirty="0" smtClean="0"/>
              <a:t>The Castle of Otranto </a:t>
            </a:r>
            <a:r>
              <a:rPr lang="en-US" sz="2400" dirty="0" smtClean="0"/>
              <a:t>(1746). Here the story in set in medieval Italy and it includes a gigantic helmet that can strike dead its victims, tyrants, supernatural intrusions, mysteries and secrets. There were a number of imitators of such a type of novel during the eighteenth century as well as in the Romantic period.</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Victorian Age (1832-1900)</a:t>
            </a:r>
            <a:r>
              <a:rPr lang="en-US" sz="2800" b="1" dirty="0" smtClean="0"/>
              <a:t> </a:t>
            </a:r>
          </a:p>
        </p:txBody>
      </p:sp>
      <p:sp>
        <p:nvSpPr>
          <p:cNvPr id="6" name="TextBox 5"/>
          <p:cNvSpPr txBox="1"/>
          <p:nvPr/>
        </p:nvSpPr>
        <p:spPr>
          <a:xfrm>
            <a:off x="152400" y="932557"/>
            <a:ext cx="8763000" cy="8771632"/>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Victorian Age in English literature began in second quarter of the nineteenth century and ended by 1900. Though strictly speaking, the Victorian age ought to correspond with the reign of Queen Victoria, which extended from 1837 to 1901, yet literary movements rarely coincide with the exact year of royal accession or death. From the year 1798 with the publication of the </a:t>
            </a:r>
            <a:r>
              <a:rPr lang="en-US" sz="2400" i="1" dirty="0" smtClean="0">
                <a:latin typeface="Arial" pitchFamily="34" charset="0"/>
                <a:cs typeface="Arial" pitchFamily="34" charset="0"/>
              </a:rPr>
              <a:t>Lyrical Ballads </a:t>
            </a:r>
            <a:r>
              <a:rPr lang="en-US" sz="2400" dirty="0" smtClean="0">
                <a:latin typeface="Arial" pitchFamily="34" charset="0"/>
                <a:cs typeface="Arial" pitchFamily="34" charset="0"/>
              </a:rPr>
              <a:t>till the year 1820 there was the heyday of Romanticism in England, but after that year there was a sudden decline.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Poets of the Early Victorian Period</a:t>
            </a:r>
            <a:r>
              <a:rPr lang="en-US" sz="2800" b="1" dirty="0" smtClean="0"/>
              <a:t> </a:t>
            </a: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p>
          <a:p>
            <a:r>
              <a:rPr lang="en-US" sz="2400" dirty="0" smtClean="0"/>
              <a:t>The most important poets during the early Victorian period were Tennyson and Browning, with Arnold occupying a somewhat lower position. After the passing away of Keats, Shelley and Byron in the early eighteen twenties, for about fifteen years the fine frenzy of the high romantics subsided and a quieter mood ensued. With the abatement of the revolutionary fervor, Wordsworth’s inspiration had deserted him and all that he wrote in his later years was dull and insipid.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Novelists of the Early Victorian Period</a:t>
            </a:r>
            <a:r>
              <a:rPr lang="en-US" sz="2800" b="1" dirty="0" smtClean="0"/>
              <a:t> </a:t>
            </a: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p>
          <a:p>
            <a:r>
              <a:rPr lang="en-US" sz="2400" dirty="0" smtClean="0"/>
              <a:t>In the early Victorian period the novel made a rapid progress. Novel-reading was one of the chief occupations of the educated public, and material had to be found for every taste. The result was that the scope of the novel, which during the eighteenth century dealt mainly with contemporary life and manners, was considerably enlarged. A number of brilliant novelists showed that it was possible to adapt the novel to almost all purposes of literature whatsoever. In fact, if we want to understand this intellectual life of the period.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Novelists of the Later Victorian Period</a:t>
            </a:r>
            <a:r>
              <a:rPr lang="en-US" sz="2800" b="1" dirty="0" smtClean="0"/>
              <a:t> </a:t>
            </a:r>
          </a:p>
        </p:txBody>
      </p:sp>
      <p:sp>
        <p:nvSpPr>
          <p:cNvPr id="6" name="TextBox 5"/>
          <p:cNvSpPr txBox="1"/>
          <p:nvPr/>
        </p:nvSpPr>
        <p:spPr>
          <a:xfrm>
            <a:off x="152400" y="932557"/>
            <a:ext cx="8763000" cy="9140964"/>
          </a:xfrm>
          <a:prstGeom prst="rect">
            <a:avLst/>
          </a:prstGeom>
          <a:noFill/>
          <a:ln>
            <a:noFill/>
          </a:ln>
        </p:spPr>
        <p:txBody>
          <a:bodyPr wrap="square" rtlCol="0">
            <a:spAutoFit/>
          </a:bodyPr>
          <a:lstStyle/>
          <a:p>
            <a:endParaRPr lang="en-US" sz="2400" dirty="0" smtClean="0"/>
          </a:p>
          <a:p>
            <a:endParaRPr lang="en-US" sz="2400" dirty="0" smtClean="0"/>
          </a:p>
          <a:p>
            <a:r>
              <a:rPr lang="en-US" sz="2400" dirty="0" smtClean="0"/>
              <a:t>The novel in the later Victorian period took a new trend, and the novels written during this period may be called ‘modern’ novels. George Eliot was the first to write novels in the modern style. Other important novelists of the period were Meredith and Hardy. The year 1859 saw the publication not only of George Eliot’s </a:t>
            </a:r>
            <a:r>
              <a:rPr lang="en-US" sz="2400" i="1" dirty="0" smtClean="0"/>
              <a:t>Adam Bede </a:t>
            </a:r>
            <a:r>
              <a:rPr lang="en-US" sz="2400" dirty="0" smtClean="0"/>
              <a:t>but also of Meredith’s </a:t>
            </a:r>
            <a:r>
              <a:rPr lang="en-US" sz="2400" i="1" dirty="0" smtClean="0"/>
              <a:t>The Ordeal of Richard </a:t>
            </a:r>
            <a:r>
              <a:rPr lang="en-US" sz="2400" i="1" dirty="0" err="1" smtClean="0"/>
              <a:t>Feveral</a:t>
            </a:r>
            <a:r>
              <a:rPr lang="en-US" sz="2400" i="1" dirty="0" smtClean="0"/>
              <a:t>. </a:t>
            </a:r>
            <a:r>
              <a:rPr lang="en-US" sz="2400" dirty="0" smtClean="0"/>
              <a:t>Though they are vastly different from each other, they stand in sharp contrast to the works of established novelists that appeared the same year—as Dickens’s </a:t>
            </a:r>
            <a:r>
              <a:rPr lang="en-US" sz="2400" i="1" dirty="0" smtClean="0"/>
              <a:t>A Tale of Two Cities and </a:t>
            </a:r>
            <a:r>
              <a:rPr lang="en-US" sz="2400" dirty="0" smtClean="0"/>
              <a:t>Thackeray’s</a:t>
            </a:r>
            <a:r>
              <a:rPr lang="en-US" sz="2400" i="1" dirty="0" smtClean="0"/>
              <a:t> Virginians</a:t>
            </a:r>
            <a:endParaRPr lang="en-US" sz="2400" dirty="0" smtClean="0"/>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Prose-Writers of the Later Victorian Period</a:t>
            </a:r>
            <a:r>
              <a:rPr lang="en-US" sz="2800" b="1" dirty="0" smtClean="0"/>
              <a:t> </a:t>
            </a:r>
          </a:p>
          <a:p>
            <a:r>
              <a:rPr lang="en-US" sz="2800" b="1" dirty="0" smtClean="0"/>
              <a:t> </a:t>
            </a:r>
          </a:p>
        </p:txBody>
      </p:sp>
      <p:sp>
        <p:nvSpPr>
          <p:cNvPr id="6" name="TextBox 5"/>
          <p:cNvSpPr txBox="1"/>
          <p:nvPr/>
        </p:nvSpPr>
        <p:spPr>
          <a:xfrm>
            <a:off x="152400" y="932557"/>
            <a:ext cx="8763000" cy="7386638"/>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GB" sz="2400" dirty="0" smtClean="0">
                <a:latin typeface="Arial" pitchFamily="34" charset="0"/>
                <a:cs typeface="Arial" pitchFamily="34" charset="0"/>
              </a:rPr>
              <a:t>In the later Victorian period there were two great prose-writers—Newman and Pater. Newman was the central figure of the Oxford Movement, while Pater was an aesthete, who inspired the leaders of the Aesthetic Movement in English poetry.</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Modern Literature (1900-1961)</a:t>
            </a:r>
            <a:r>
              <a:rPr lang="en-US" sz="2800" b="1" dirty="0" smtClean="0"/>
              <a:t> </a:t>
            </a:r>
          </a:p>
          <a:p>
            <a:endParaRPr lang="en-US" sz="2800" b="1" dirty="0" smtClean="0"/>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p>
          <a:p>
            <a:r>
              <a:rPr lang="en-US" sz="2400" dirty="0" smtClean="0"/>
              <a:t>The Modern Age in English Literature started from the beginning of the twentieth century, and it followed the Victorian Age. The most important characteristic of Modern Literature is that it is opposed to the general attitude to life and its problems adopted by the Victorian writers and the public, which may be termed ‘Victorian’. The young people during the fist decade of the present century regarded the Victorian age as hypocritical, and the Victorian ideals as mean, superficial and stupid.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Modern Poetry</a:t>
            </a:r>
            <a:r>
              <a:rPr lang="en-US" sz="2800" b="1" dirty="0" smtClean="0"/>
              <a:t> </a:t>
            </a:r>
          </a:p>
        </p:txBody>
      </p:sp>
      <p:sp>
        <p:nvSpPr>
          <p:cNvPr id="6" name="TextBox 5"/>
          <p:cNvSpPr txBox="1"/>
          <p:nvPr/>
        </p:nvSpPr>
        <p:spPr>
          <a:xfrm>
            <a:off x="152400" y="932557"/>
            <a:ext cx="8763000" cy="7663636"/>
          </a:xfrm>
          <a:prstGeom prst="rect">
            <a:avLst/>
          </a:prstGeom>
          <a:noFill/>
          <a:ln>
            <a:noFill/>
          </a:ln>
        </p:spPr>
        <p:txBody>
          <a:bodyPr wrap="square" rtlCol="0">
            <a:spAutoFit/>
          </a:bodyPr>
          <a:lstStyle/>
          <a:p>
            <a:endParaRPr lang="en-US" sz="2400" dirty="0" smtClean="0"/>
          </a:p>
          <a:p>
            <a:endParaRPr lang="en-US" sz="2400" dirty="0" smtClean="0"/>
          </a:p>
          <a:p>
            <a:r>
              <a:rPr lang="en-US" sz="2400" dirty="0" smtClean="0"/>
              <a:t>Modern poetry, of which T. S. Eliot is the chief representative, has followed entirely a different tradition from the Romantic and Victorian tradition of poetry. Every age has certain ideas about poetry, especially regarding the essentially poetical subjects, the poetical materials and the poetical modes.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Modern Drama</a:t>
            </a:r>
            <a:r>
              <a:rPr lang="en-US" sz="2800" b="1" dirty="0" smtClean="0"/>
              <a:t> </a:t>
            </a:r>
          </a:p>
        </p:txBody>
      </p:sp>
      <p:sp>
        <p:nvSpPr>
          <p:cNvPr id="6" name="TextBox 5"/>
          <p:cNvSpPr txBox="1"/>
          <p:nvPr/>
        </p:nvSpPr>
        <p:spPr>
          <a:xfrm>
            <a:off x="152400" y="932557"/>
            <a:ext cx="8763000" cy="8771632"/>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After the death of Shakespeare and his contemporaries drama in England suffered a decline for about two centuries. Even Congreve in the seventeenth, and Sheridan and Goldsmith in the eighteenth, could not restore drama to the position it held during the Elizabethan Age. It was revived, however, in the last decade of the nineteenth century, and then there appeared dramatists who have now given it a respectable place in English literature</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The Modern Novel</a:t>
            </a:r>
            <a:r>
              <a:rPr lang="en-US" sz="2800" b="1" dirty="0" smtClean="0"/>
              <a:t> </a:t>
            </a:r>
          </a:p>
        </p:txBody>
      </p:sp>
      <p:sp>
        <p:nvSpPr>
          <p:cNvPr id="6" name="TextBox 5"/>
          <p:cNvSpPr txBox="1"/>
          <p:nvPr/>
        </p:nvSpPr>
        <p:spPr>
          <a:xfrm>
            <a:off x="152400" y="932557"/>
            <a:ext cx="8763000" cy="9510296"/>
          </a:xfrm>
          <a:prstGeom prst="rect">
            <a:avLst/>
          </a:prstGeom>
          <a:noFill/>
          <a:ln>
            <a:noFill/>
          </a:ln>
        </p:spPr>
        <p:txBody>
          <a:bodyPr wrap="square" rtlCol="0">
            <a:spAutoFit/>
          </a:bodyPr>
          <a:lstStyle/>
          <a:p>
            <a:endParaRPr lang="en-US" sz="2400" dirty="0" smtClean="0"/>
          </a:p>
          <a:p>
            <a:r>
              <a:rPr lang="en-US" sz="2400" dirty="0" smtClean="0"/>
              <a:t>This is the most important and popular literary medium in the modern times. It is the only literary form which can compete for popularity with the film and the radio, and it is in this form that a great deal of distinguished work is being produced. The publication of a new novel by a great novelist is received now with the same enthusiastic response as a new comedy by Dryden or Congreve was received in the Restoration period, and a new volume of poems by Tennyson during the Victorian period. Poetry which had for many centuries held the supreme place in the realm of literature, has lost that position. Its appeal to the general public is now negligible, and it has been obviously superseded by fiction.</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Post-Modern Literature</a:t>
            </a:r>
            <a:r>
              <a:rPr lang="en-US" sz="2800" b="1" dirty="0" smtClean="0"/>
              <a:t> </a:t>
            </a:r>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endParaRPr lang="en-US" sz="2400" dirty="0" smtClean="0"/>
          </a:p>
          <a:p>
            <a:endParaRPr lang="en-US" sz="2400" dirty="0" smtClean="0"/>
          </a:p>
          <a:p>
            <a:r>
              <a:rPr lang="en-US" sz="2400" b="1" dirty="0" smtClean="0"/>
              <a:t>Understanding Post-modernism</a:t>
            </a:r>
            <a:endParaRPr lang="en-US" sz="2400" dirty="0" smtClean="0"/>
          </a:p>
          <a:p>
            <a:r>
              <a:rPr lang="en-US" sz="2400" dirty="0" smtClean="0"/>
              <a:t>Until the 1920’s, the term “modern” used to mean new or contemporary, but thereafter it came to be used for a particular period, the one between the two World Wars (1914-1945). Then came up after about half a century the, magic term, “post-modern,” meaning the period after the modern.</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Postmodern Drama (The New Theatre)</a:t>
            </a:r>
            <a:r>
              <a:rPr lang="en-US" sz="2800" b="1" dirty="0" smtClean="0"/>
              <a:t> </a:t>
            </a:r>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Drama of the post-war period shares, in some ways, the dominant spirit of the age we have witnessed in novel and poetry from the 1950’s onward. One thing that seems common to all the three is their concern with life at the elemental level—with life bare and bony, wholly demystified and demythologized, and with questions raised at the existential plane, and without any attempt to seek soothing escape or magic solution to the problems of existence.</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POST-MODERN CRITICISM</a:t>
            </a:r>
            <a:r>
              <a:rPr lang="en-US" sz="2800" b="1" dirty="0" smtClean="0"/>
              <a:t> </a:t>
            </a:r>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en-US" sz="2400" dirty="0" smtClean="0">
                <a:latin typeface="Arial" pitchFamily="34" charset="0"/>
                <a:cs typeface="Arial" pitchFamily="34" charset="0"/>
              </a:rPr>
              <a:t>Until the time of the modernist period of English literature, literary criticism was a “literary” activity, with leading (call them policy) documents written by the leaders of the literary movements. We know how from Dryden and Pope and Johnson to Wordsworth and Coleridge and Keats to Arnold and Rossetti and Swinburne to Eliot and Auden and Spender, English poetics was theorized by the leading English poets.</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endParaRPr lang="en-US" sz="2800" b="1" dirty="0" smtClean="0"/>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Reference Books</a:t>
            </a:r>
          </a:p>
          <a:p>
            <a:pPr marL="457200" indent="-457200">
              <a:buAutoNum type="arabicPeriod"/>
            </a:pPr>
            <a:r>
              <a:rPr lang="en-US" sz="2400" dirty="0" smtClean="0">
                <a:latin typeface="Arial" pitchFamily="34" charset="0"/>
                <a:cs typeface="Arial" pitchFamily="34" charset="0"/>
              </a:rPr>
              <a:t>A Critical History of English Literature by Dr. B. R. </a:t>
            </a:r>
            <a:r>
              <a:rPr lang="en-US" sz="2400" dirty="0" err="1" smtClean="0">
                <a:latin typeface="Arial" pitchFamily="34" charset="0"/>
                <a:cs typeface="Arial" pitchFamily="34" charset="0"/>
              </a:rPr>
              <a:t>Mullik</a:t>
            </a:r>
            <a:endParaRPr lang="en-US" sz="2400" dirty="0" smtClean="0">
              <a:latin typeface="Arial" pitchFamily="34" charset="0"/>
              <a:cs typeface="Arial" pitchFamily="34" charset="0"/>
            </a:endParaRPr>
          </a:p>
          <a:p>
            <a:pPr marL="457200" indent="-457200">
              <a:buAutoNum type="arabicPeriod"/>
            </a:pPr>
            <a:r>
              <a:rPr lang="en-US" sz="2400" dirty="0" smtClean="0">
                <a:latin typeface="Arial" pitchFamily="34" charset="0"/>
                <a:cs typeface="Arial" pitchFamily="34" charset="0"/>
              </a:rPr>
              <a:t>A Dictionary of Literary Terms by Martin Gray</a:t>
            </a:r>
          </a:p>
          <a:p>
            <a:pPr marL="457200" indent="-457200">
              <a:buAutoNum type="arabicPeriod"/>
            </a:pPr>
            <a:r>
              <a:rPr lang="en-US" sz="2400" dirty="0" smtClean="0">
                <a:latin typeface="Arial" pitchFamily="34" charset="0"/>
                <a:cs typeface="Arial" pitchFamily="34" charset="0"/>
              </a:rPr>
              <a:t>A Critical History of English Literature by David </a:t>
            </a:r>
            <a:r>
              <a:rPr lang="en-US" sz="2400" dirty="0" err="1" smtClean="0">
                <a:latin typeface="Arial" pitchFamily="34" charset="0"/>
                <a:cs typeface="Arial" pitchFamily="34" charset="0"/>
              </a:rPr>
              <a:t>Daiches</a:t>
            </a:r>
            <a:endParaRPr lang="en-US" sz="2400" dirty="0" smtClean="0">
              <a:latin typeface="Arial" pitchFamily="34" charset="0"/>
              <a:cs typeface="Arial" pitchFamily="34" charset="0"/>
            </a:endParaRPr>
          </a:p>
          <a:p>
            <a:pPr marL="457200" indent="-457200"/>
            <a:endParaRPr lang="en-US" sz="2400"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TotalTime>
  <Words>5720</Words>
  <Application>Microsoft Office PowerPoint</Application>
  <PresentationFormat>On-screen Show (4:3)</PresentationFormat>
  <Paragraphs>1235</Paragraphs>
  <Slides>55</Slides>
  <Notes>3</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72</cp:revision>
  <dcterms:created xsi:type="dcterms:W3CDTF">2012-02-27T05:45:45Z</dcterms:created>
  <dcterms:modified xsi:type="dcterms:W3CDTF">2012-12-29T10:30:25Z</dcterms:modified>
</cp:coreProperties>
</file>