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3" r:id="rId2"/>
    <p:sldId id="292" r:id="rId3"/>
    <p:sldId id="293" r:id="rId4"/>
    <p:sldId id="294" r:id="rId5"/>
    <p:sldId id="299" r:id="rId6"/>
    <p:sldId id="300" r:id="rId7"/>
    <p:sldId id="301" r:id="rId8"/>
    <p:sldId id="302" r:id="rId9"/>
    <p:sldId id="314" r:id="rId10"/>
    <p:sldId id="315" r:id="rId11"/>
    <p:sldId id="316" r:id="rId12"/>
    <p:sldId id="317" r:id="rId13"/>
    <p:sldId id="318" r:id="rId14"/>
    <p:sldId id="319" r:id="rId15"/>
    <p:sldId id="320" r:id="rId16"/>
    <p:sldId id="257" r:id="rId17"/>
    <p:sldId id="258" r:id="rId18"/>
    <p:sldId id="259" r:id="rId19"/>
    <p:sldId id="260" r:id="rId20"/>
    <p:sldId id="261" r:id="rId21"/>
    <p:sldId id="262" r:id="rId22"/>
    <p:sldId id="263" r:id="rId23"/>
    <p:sldId id="264" r:id="rId24"/>
    <p:sldId id="265" r:id="rId25"/>
    <p:sldId id="287" r:id="rId26"/>
    <p:sldId id="266" r:id="rId27"/>
    <p:sldId id="267" r:id="rId28"/>
    <p:sldId id="268" r:id="rId29"/>
    <p:sldId id="269" r:id="rId30"/>
    <p:sldId id="270" r:id="rId31"/>
    <p:sldId id="271" r:id="rId32"/>
    <p:sldId id="272" r:id="rId33"/>
    <p:sldId id="273" r:id="rId34"/>
    <p:sldId id="274" r:id="rId35"/>
    <p:sldId id="311" r:id="rId36"/>
    <p:sldId id="305" r:id="rId37"/>
    <p:sldId id="304" r:id="rId38"/>
    <p:sldId id="306" r:id="rId39"/>
    <p:sldId id="307" r:id="rId40"/>
    <p:sldId id="308" r:id="rId41"/>
    <p:sldId id="309" r:id="rId42"/>
    <p:sldId id="310" r:id="rId43"/>
    <p:sldId id="291" r:id="rId44"/>
    <p:sldId id="284" r:id="rId45"/>
    <p:sldId id="285" r:id="rId46"/>
    <p:sldId id="28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0" d="100"/>
          <a:sy n="50" d="100"/>
        </p:scale>
        <p:origin x="-1872" y="-3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1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2/6/2013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2/6/2013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brighthub.com/education/k-12/articles/69391.aspx" TargetMode="External"/><Relationship Id="rId2" Type="http://schemas.openxmlformats.org/officeDocument/2006/relationships/hyperlink" Target="http://www.brighthubeducation.com/high-school-english-lessons/29452-teaching-mythology-to-high-school-student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brighthubeducation.com/middle-school-english-lessons/4643-three-great-vocabulary-booster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brighthubeducation.com/middle-school-english-lessons/26713-analyzing-author-style-in-literatur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brighthubeducation.com/teaching-methods-tips/97818-the-importance-of-critical-thinkin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86000"/>
          </a:xfrm>
        </p:spPr>
        <p:txBody>
          <a:bodyPr>
            <a:normAutofit fontScale="62500" lnSpcReduction="20000"/>
          </a:bodyPr>
          <a:lstStyle/>
          <a:p>
            <a:r>
              <a:rPr lang="en-US" sz="6700" b="1" dirty="0" smtClean="0"/>
              <a:t>AN INTRODUCTION</a:t>
            </a:r>
          </a:p>
          <a:p>
            <a:endParaRPr lang="en-US" dirty="0" smtClean="0"/>
          </a:p>
          <a:p>
            <a:r>
              <a:rPr lang="en-US" sz="4500" b="1" dirty="0" smtClean="0"/>
              <a:t>(Lecture 1)</a:t>
            </a:r>
          </a:p>
          <a:p>
            <a:r>
              <a:rPr lang="en-US" sz="4500" b="1" dirty="0" smtClean="0"/>
              <a:t>MA English</a:t>
            </a:r>
          </a:p>
          <a:p>
            <a:r>
              <a:rPr lang="en-US" sz="4500" b="1" dirty="0" smtClean="0"/>
              <a:t>COMSATS Virtual Campus Islamabad</a:t>
            </a:r>
            <a:endParaRPr lang="en-US" sz="4500" b="1" dirty="0"/>
          </a:p>
        </p:txBody>
      </p:sp>
      <p:sp>
        <p:nvSpPr>
          <p:cNvPr id="2" name="Title 1"/>
          <p:cNvSpPr>
            <a:spLocks noGrp="1"/>
          </p:cNvSpPr>
          <p:nvPr>
            <p:ph type="ctrTitle"/>
          </p:nvPr>
        </p:nvSpPr>
        <p:spPr/>
        <p:txBody>
          <a:bodyPr/>
          <a:lstStyle/>
          <a:p>
            <a:r>
              <a:rPr b="1" smtClean="0"/>
              <a:t>HISTORY OF ENGLISH LITERATURE</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History Of English Literature/Lecture 1</a:t>
            </a:r>
            <a:endParaRPr lang="en-US"/>
          </a:p>
        </p:txBody>
      </p:sp>
      <p:pic>
        <p:nvPicPr>
          <p:cNvPr id="3" name="Picture 2" descr="3.jpg"/>
          <p:cNvPicPr>
            <a:picLocks noChangeAspect="1"/>
          </p:cNvPicPr>
          <p:nvPr/>
        </p:nvPicPr>
        <p:blipFill>
          <a:blip r:embed="rId2" cstate="print"/>
          <a:stretch>
            <a:fillRect/>
          </a:stretch>
        </p:blipFill>
        <p:spPr>
          <a:xfrm>
            <a:off x="304800" y="381000"/>
            <a:ext cx="8382000" cy="5562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715000"/>
          </a:xfrm>
        </p:spPr>
        <p:txBody>
          <a:bodyPr>
            <a:normAutofit fontScale="90000"/>
          </a:bodyPr>
          <a:lstStyle/>
          <a:p>
            <a:r>
              <a:rPr lang="en-US" dirty="0" smtClean="0"/>
              <a:t/>
            </a:r>
            <a:br>
              <a:rPr lang="en-US" dirty="0" smtClean="0"/>
            </a:br>
            <a:r>
              <a:rPr lang="en-US" dirty="0" smtClean="0"/>
              <a:t/>
            </a:r>
            <a:br>
              <a:rPr lang="en-US" dirty="0" smtClean="0"/>
            </a:br>
            <a:r>
              <a:rPr lang="en-US" dirty="0" smtClean="0"/>
              <a:t>MA ENGLISH</a:t>
            </a:r>
            <a:br>
              <a:rPr lang="en-US" dirty="0" smtClean="0"/>
            </a:br>
            <a:r>
              <a:rPr lang="en-US" dirty="0" smtClean="0"/>
              <a:t/>
            </a:r>
            <a:br>
              <a:rPr lang="en-US" dirty="0" smtClean="0"/>
            </a:br>
            <a:r>
              <a:rPr lang="en-US" dirty="0" smtClean="0"/>
              <a:t>Semester 1</a:t>
            </a:r>
            <a:br>
              <a:rPr lang="en-US" dirty="0" smtClean="0"/>
            </a:br>
            <a:r>
              <a:rPr lang="en-US" dirty="0" smtClean="0"/>
              <a:t/>
            </a:r>
            <a:br>
              <a:rPr lang="en-US" dirty="0" smtClean="0"/>
            </a:br>
            <a:r>
              <a:rPr lang="en-US" dirty="0" smtClean="0"/>
              <a:t>COURSE TITLE: HISTORY OF ENGLISH LITERATURE</a:t>
            </a:r>
            <a:br>
              <a:rPr lang="en-US" dirty="0" smtClean="0"/>
            </a:br>
            <a:r>
              <a:rPr lang="en-US" dirty="0" smtClean="0"/>
              <a:t/>
            </a:r>
            <a:br>
              <a:rPr lang="en-US" dirty="0" smtClean="0"/>
            </a:br>
            <a:r>
              <a:rPr lang="en-US" dirty="0" smtClean="0"/>
              <a:t>COURSE CODE: ENG-402</a:t>
            </a:r>
            <a:br>
              <a:rPr lang="en-US" dirty="0" smtClean="0"/>
            </a:br>
            <a:r>
              <a:rPr lang="en-US" dirty="0" smtClean="0"/>
              <a:t/>
            </a:r>
            <a:br>
              <a:rPr lang="en-US" dirty="0" smtClean="0"/>
            </a:br>
            <a:r>
              <a:rPr lang="en-US" dirty="0" smtClean="0"/>
              <a:t>COMSATS VIRTUAL CAMPUS ISLAMABAD</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the INSTUCTOR</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endParaRPr lang="en-US" dirty="0" smtClean="0"/>
          </a:p>
          <a:p>
            <a:r>
              <a:rPr lang="en-US" sz="2800" b="1" dirty="0" smtClean="0"/>
              <a:t>KIRAN RUKHSANA</a:t>
            </a:r>
          </a:p>
          <a:p>
            <a:endParaRPr lang="en-US" dirty="0" smtClean="0"/>
          </a:p>
          <a:p>
            <a:r>
              <a:rPr lang="en-US" sz="3200" b="1" dirty="0" smtClean="0"/>
              <a:t>Academic Qualification</a:t>
            </a:r>
          </a:p>
          <a:p>
            <a:endParaRPr lang="en-US" dirty="0" smtClean="0"/>
          </a:p>
          <a:p>
            <a:pPr lvl="1"/>
            <a:r>
              <a:rPr lang="en-US" dirty="0" smtClean="0"/>
              <a:t>PhD Scholar (Applied Linguistics)</a:t>
            </a:r>
          </a:p>
          <a:p>
            <a:pPr lvl="1"/>
            <a:r>
              <a:rPr lang="en-US" dirty="0" smtClean="0"/>
              <a:t>Masters In English Language and Literature (2006)</a:t>
            </a:r>
          </a:p>
          <a:p>
            <a:pPr lvl="1"/>
            <a:r>
              <a:rPr lang="en-US" dirty="0" smtClean="0"/>
              <a:t>Masters in English Language Teaching (2008)</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 Instructor of History of English Literature</a:t>
            </a:r>
            <a:endParaRPr lang="en-US" b="1"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endParaRPr lang="en-US" dirty="0" smtClean="0"/>
          </a:p>
          <a:p>
            <a:endParaRPr lang="en-US" dirty="0" smtClean="0"/>
          </a:p>
          <a:p>
            <a:r>
              <a:rPr lang="en-US" dirty="0" smtClean="0"/>
              <a:t>MA English</a:t>
            </a:r>
          </a:p>
          <a:p>
            <a:r>
              <a:rPr lang="en-US" dirty="0" smtClean="0"/>
              <a:t>First Semester</a:t>
            </a:r>
          </a:p>
          <a:p>
            <a:endParaRPr lang="en-US" dirty="0" smtClean="0"/>
          </a:p>
          <a:p>
            <a:r>
              <a:rPr lang="en-US" dirty="0" smtClean="0"/>
              <a:t>COMSATS VIRTUAL CAMPUS ISLAMABAD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Sketch of the Course</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r>
              <a:rPr lang="en-US" dirty="0" smtClean="0"/>
              <a:t>History Of English Literature</a:t>
            </a:r>
          </a:p>
          <a:p>
            <a:r>
              <a:rPr lang="en-US" dirty="0" smtClean="0"/>
              <a:t>Core Objective: </a:t>
            </a:r>
          </a:p>
          <a:p>
            <a:pPr lvl="1"/>
            <a:endParaRPr lang="en-US" dirty="0" smtClean="0"/>
          </a:p>
          <a:p>
            <a:pPr lvl="1"/>
            <a:r>
              <a:rPr lang="en-US" dirty="0" smtClean="0"/>
              <a:t>To make students aware of the historical development of English Literature with its social, political, cultural and economical background and its impact on literature through different eras.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Sketch of the Course (Conti)</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r>
              <a:rPr lang="en-US" dirty="0" smtClean="0"/>
              <a:t>The objective of this course is to inform students about how English Literature has evolved historically and how socio-cultural and political events have influenced its development through ages.</a:t>
            </a:r>
          </a:p>
          <a:p>
            <a:r>
              <a:rPr lang="en-US" dirty="0" smtClean="0"/>
              <a:t>Although the scope of the course is quite expansive, starting from the age of Chaucer, the students shall focus on early 16</a:t>
            </a:r>
            <a:r>
              <a:rPr lang="en-US" baseline="30000" dirty="0" smtClean="0"/>
              <a:t>th</a:t>
            </a:r>
            <a:r>
              <a:rPr lang="en-US" dirty="0" smtClean="0"/>
              <a:t> to late 19</a:t>
            </a:r>
            <a:r>
              <a:rPr lang="en-US" baseline="30000" dirty="0" smtClean="0"/>
              <a:t>th</a:t>
            </a:r>
            <a:r>
              <a:rPr lang="en-US" dirty="0" smtClean="0"/>
              <a:t> century Romantic Movement.</a:t>
            </a:r>
          </a:p>
          <a:p>
            <a:r>
              <a:rPr lang="en-US" dirty="0" smtClean="0"/>
              <a:t>Histories of Literature written by some British literary historians will be consulted to form some socio-cultural and political cross connections.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Sketch of the Course (Conti)</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r>
              <a:rPr lang="en-US" dirty="0" smtClean="0"/>
              <a:t>The present course covers a reference to the multiple factors from economic theories to religious, philosophical and metaphysical debated that overlap these literary works of diverse nature and time periods under multiple contexts.</a:t>
            </a:r>
          </a:p>
          <a:p>
            <a:r>
              <a:rPr lang="en-US" dirty="0" smtClean="0"/>
              <a:t>The reading of literature within its socio-cultural context will help the readers become aware of the fact that literary works are basically a referential product of the practice that goes back to continuous interdisciplinary interaction.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Advantages of Teaching Literature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Literature can be very enjoyable to read. </a:t>
            </a:r>
          </a:p>
          <a:p>
            <a:r>
              <a:rPr lang="en-US" dirty="0" smtClean="0"/>
              <a:t>- It provides examples of different styles of writing, mirrors various authentic uses of the language. </a:t>
            </a:r>
          </a:p>
          <a:p>
            <a:r>
              <a:rPr lang="en-US" dirty="0" smtClean="0"/>
              <a:t>- It is a good basis for vocabulary expansion. </a:t>
            </a:r>
          </a:p>
          <a:p>
            <a:r>
              <a:rPr lang="en-US" dirty="0" smtClean="0"/>
              <a:t>- It fosters reading skills. </a:t>
            </a:r>
          </a:p>
          <a:p>
            <a:r>
              <a:rPr lang="en-US" dirty="0" smtClean="0"/>
              <a:t>- It can supply an excellent jump-off point for discussion or writing. </a:t>
            </a:r>
          </a:p>
          <a:p>
            <a:r>
              <a:rPr lang="en-US" dirty="0" smtClean="0"/>
              <a:t>- It involves emotions as well as intellect, which adds to motivation and may contribute to personal development. </a:t>
            </a:r>
          </a:p>
          <a:p>
            <a:r>
              <a:rPr lang="en-US" dirty="0" smtClean="0"/>
              <a:t>- It is part of the target language culture and has value as part of students’ general education.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sz="quarter" idx="1"/>
          </p:nvPr>
        </p:nvSpPr>
        <p:spPr/>
        <p:txBody>
          <a:bodyPr/>
          <a:lstStyle/>
          <a:p>
            <a:r>
              <a:rPr lang="en-US" dirty="0" smtClean="0"/>
              <a:t>- It encourages empathetic, critical and creative thinking. It contributes to world knowledge. </a:t>
            </a:r>
          </a:p>
          <a:p>
            <a:r>
              <a:rPr lang="en-US" dirty="0" smtClean="0"/>
              <a:t>- It raises awareness of different human situations and conflicts. </a:t>
            </a:r>
          </a:p>
          <a:p>
            <a:r>
              <a:rPr lang="en-US" dirty="0" smtClean="0"/>
              <a:t>- It provides a basis for communicative activities involving the 4 skills. </a:t>
            </a:r>
          </a:p>
          <a:p>
            <a:r>
              <a:rPr lang="en-US" dirty="0" smtClean="0"/>
              <a:t>- It provides an opportunity for negotiation of meaning which is essential for FLA.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Cultural Value</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Stories have been of central importance to the human race ever since it began, as far as we can tell. Cultures are built on stories—histories, </a:t>
            </a:r>
            <a:r>
              <a:rPr lang="en-US" dirty="0" smtClean="0">
                <a:hlinkClick r:id="rId2"/>
              </a:rPr>
              <a:t>myths and legends</a:t>
            </a:r>
            <a:r>
              <a:rPr lang="en-US" dirty="0" smtClean="0"/>
              <a:t>, fables, </a:t>
            </a:r>
            <a:r>
              <a:rPr lang="en-US" dirty="0" smtClean="0">
                <a:hlinkClick r:id="rId3"/>
              </a:rPr>
              <a:t>religions</a:t>
            </a:r>
            <a:r>
              <a:rPr lang="en-US" dirty="0" smtClean="0"/>
              <a:t>, and so on. If students are to understand and participate in the culture to which they belong, they must first learn about the stories that culture has been built around. And while books aren’t the only kinds of stories out there, they are one of the most important.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Expanding Horizons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Everyone has a tendency to get so caught up in their own lives that they forget what’s going on in the world around them. And children and teens are particularly prone to this. It’s a goal of education to expose them to ideas from other cultures, to teach them about the histories and peoples of other times and places.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Building Vocabulary</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Having a large and wide-ranging </a:t>
            </a:r>
            <a:r>
              <a:rPr lang="en-US" dirty="0" smtClean="0">
                <a:hlinkClick r:id="rId2"/>
              </a:rPr>
              <a:t>vocabulary</a:t>
            </a:r>
            <a:r>
              <a:rPr lang="en-US" dirty="0" smtClean="0"/>
              <a:t> is essential for a number of reasons. It helps with both writing and reading abilities, of course, but it also allows for more complex discourse. The larger your vocabulary is, the more in depth and thoughtful discussions you can have on important topics and issues, both in and outside of the classroom. When people speak they tend to use a fairly limited vocabulary, so the best way to become exposed to new words is to read.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Improving Writing Skills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Writing skills can be taught, to some extent. But the number one way to become a better writer is to read often. When you read you are being immersed in language, in the way it sounds and feels when put together in the right ways. Students who are encouraged to read have a more intimate knowledge of the ways in which language works, and so have an advantage when it comes time for them to write. This effect can even be made transparent by encouraging students to try writing in a particular book or </a:t>
            </a:r>
            <a:r>
              <a:rPr lang="en-US" dirty="0" smtClean="0">
                <a:hlinkClick r:id="rId2"/>
              </a:rPr>
              <a:t>author's style</a:t>
            </a:r>
            <a:r>
              <a:rPr lang="en-US" dirty="0" smtClean="0"/>
              <a: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Teaching Critical Thinking</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E</a:t>
            </a:r>
            <a:r>
              <a:rPr lang="en-US" dirty="0" smtClean="0"/>
              <a:t>ducation </a:t>
            </a:r>
            <a:r>
              <a:rPr lang="en-US" dirty="0" smtClean="0"/>
              <a:t>is supposed to give students the tools they need to become a valuable part of society, and one such tool is the ability </a:t>
            </a:r>
            <a:r>
              <a:rPr lang="en-US" dirty="0" smtClean="0">
                <a:solidFill>
                  <a:schemeClr val="tx2"/>
                </a:solidFill>
              </a:rPr>
              <a:t>to </a:t>
            </a:r>
            <a:r>
              <a:rPr lang="en-US" dirty="0" smtClean="0">
                <a:solidFill>
                  <a:schemeClr val="tx2"/>
                </a:solidFill>
                <a:hlinkClick r:id="rId2"/>
              </a:rPr>
              <a:t>think critically</a:t>
            </a:r>
            <a:r>
              <a:rPr lang="en-US" dirty="0" smtClean="0">
                <a:solidFill>
                  <a:schemeClr val="tx2"/>
                </a:solidFill>
              </a:rPr>
              <a:t>. </a:t>
            </a:r>
            <a:r>
              <a:rPr lang="en-US" dirty="0" smtClean="0"/>
              <a:t>We want them to not just passively consume whatever is around them, but to analyze and criticize it as well. Literature serves this goal in a couple of ways. Many novels encourage critical thinking on their own, due to the issues and themes they explore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Overview</a:t>
            </a:r>
            <a:endParaRPr lang="en-US" sz="5400" b="1" dirty="0"/>
          </a:p>
        </p:txBody>
      </p:sp>
      <p:sp>
        <p:nvSpPr>
          <p:cNvPr id="3" name="Content Placeholder 2"/>
          <p:cNvSpPr>
            <a:spLocks noGrp="1"/>
          </p:cNvSpPr>
          <p:nvPr>
            <p:ph sz="quarter" idx="1"/>
          </p:nvPr>
        </p:nvSpPr>
        <p:spPr/>
        <p:txBody>
          <a:bodyPr>
            <a:normAutofit/>
          </a:bodyPr>
          <a:lstStyle/>
          <a:p>
            <a:endParaRPr lang="en-US" sz="3200" dirty="0" smtClean="0"/>
          </a:p>
          <a:p>
            <a:r>
              <a:rPr lang="en-US" sz="3200" dirty="0" smtClean="0"/>
              <a:t>In this class we will discuss</a:t>
            </a:r>
          </a:p>
          <a:p>
            <a:endParaRPr lang="en-US" sz="3200" dirty="0" smtClean="0"/>
          </a:p>
          <a:p>
            <a:pPr lvl="1">
              <a:buNone/>
            </a:pPr>
            <a:r>
              <a:rPr lang="en-US" sz="3200" dirty="0" smtClean="0"/>
              <a:t>		Literature</a:t>
            </a:r>
          </a:p>
          <a:p>
            <a:pPr lvl="1">
              <a:buNone/>
            </a:pPr>
            <a:r>
              <a:rPr lang="en-US" sz="3200" dirty="0" smtClean="0"/>
              <a:t>		History of English Literature</a:t>
            </a:r>
          </a:p>
          <a:p>
            <a:pPr lvl="1">
              <a:buNone/>
            </a:pPr>
            <a:r>
              <a:rPr lang="en-US" sz="3200" dirty="0" smtClean="0"/>
              <a:t>		Periods in the History of English Literature</a:t>
            </a:r>
          </a:p>
          <a:p>
            <a:pPr lvl="1">
              <a:buNone/>
            </a:pPr>
            <a:r>
              <a:rPr lang="en-US" sz="3200" dirty="0" smtClean="0"/>
              <a:t>		Division of Periods</a:t>
            </a:r>
            <a:endParaRPr lang="en-US"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a:bodyPr>
          <a:lstStyle/>
          <a:p>
            <a:r>
              <a:rPr lang="en-US" sz="4400" b="1" dirty="0" smtClean="0">
                <a:solidFill>
                  <a:srgbClr val="7030A0"/>
                </a:solidFill>
              </a:rPr>
              <a:t>History is nation`s biography</a:t>
            </a:r>
            <a:br>
              <a:rPr lang="en-US" sz="4400" b="1" dirty="0" smtClean="0">
                <a:solidFill>
                  <a:srgbClr val="7030A0"/>
                </a:solidFill>
              </a:rPr>
            </a:br>
            <a:r>
              <a:rPr lang="en-US" sz="4400" b="1" dirty="0" smtClean="0">
                <a:solidFill>
                  <a:srgbClr val="7030A0"/>
                </a:solidFill>
              </a:rPr>
              <a:t>Its Literature is its autobiography</a:t>
            </a:r>
            <a:br>
              <a:rPr lang="en-US" sz="4400" b="1" dirty="0" smtClean="0">
                <a:solidFill>
                  <a:srgbClr val="7030A0"/>
                </a:solidFill>
              </a:rPr>
            </a:br>
            <a:r>
              <a:rPr lang="en-US" sz="3600" dirty="0" smtClean="0">
                <a:solidFill>
                  <a:srgbClr val="7030A0"/>
                </a:solidFill>
              </a:rPr>
              <a:t/>
            </a:r>
            <a:br>
              <a:rPr lang="en-US" sz="3600" dirty="0" smtClean="0">
                <a:solidFill>
                  <a:srgbClr val="7030A0"/>
                </a:solidFill>
              </a:rPr>
            </a:br>
            <a:r>
              <a:rPr lang="en-US" sz="3600" dirty="0" smtClean="0"/>
              <a:t/>
            </a:r>
            <a:br>
              <a:rPr lang="en-US" sz="3600" dirty="0" smtClean="0"/>
            </a:br>
            <a:r>
              <a:rPr lang="en-US" sz="3600" dirty="0" smtClean="0"/>
              <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Literature</a:t>
            </a:r>
            <a:endParaRPr lang="en-US" sz="6600" b="1" dirty="0"/>
          </a:p>
        </p:txBody>
      </p:sp>
      <p:sp>
        <p:nvSpPr>
          <p:cNvPr id="3" name="Content Placeholder 2"/>
          <p:cNvSpPr>
            <a:spLocks noGrp="1"/>
          </p:cNvSpPr>
          <p:nvPr>
            <p:ph sz="quarter" idx="1"/>
          </p:nvPr>
        </p:nvSpPr>
        <p:spPr/>
        <p:txBody>
          <a:bodyPr>
            <a:normAutofit/>
          </a:bodyPr>
          <a:lstStyle/>
          <a:p>
            <a:endParaRPr lang="en-US" sz="4400" dirty="0" smtClean="0"/>
          </a:p>
          <a:p>
            <a:r>
              <a:rPr lang="en-US" sz="4400" dirty="0" smtClean="0"/>
              <a:t>Expression of life in terms of truth and beauty.</a:t>
            </a:r>
          </a:p>
          <a:p>
            <a:r>
              <a:rPr lang="en-US" sz="4400" dirty="0" smtClean="0"/>
              <a:t>Written record of man`s spirit, thoughts, aspirations and emotions</a:t>
            </a:r>
            <a:endParaRPr lang="en-US" sz="4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Qualities of Literature</a:t>
            </a:r>
            <a:endParaRPr lang="en-US" sz="6000" b="1" dirty="0"/>
          </a:p>
        </p:txBody>
      </p:sp>
      <p:sp>
        <p:nvSpPr>
          <p:cNvPr id="3" name="Content Placeholder 2"/>
          <p:cNvSpPr>
            <a:spLocks noGrp="1"/>
          </p:cNvSpPr>
          <p:nvPr>
            <p:ph sz="quarter" idx="1"/>
          </p:nvPr>
        </p:nvSpPr>
        <p:spPr/>
        <p:txBody>
          <a:bodyPr>
            <a:normAutofit/>
          </a:bodyPr>
          <a:lstStyle/>
          <a:p>
            <a:r>
              <a:rPr lang="en-US" sz="6000" dirty="0" smtClean="0"/>
              <a:t>Artistic quality</a:t>
            </a:r>
          </a:p>
          <a:p>
            <a:r>
              <a:rPr lang="en-US" sz="6000" dirty="0" smtClean="0"/>
              <a:t>Suggestive quality</a:t>
            </a:r>
          </a:p>
          <a:p>
            <a:r>
              <a:rPr lang="en-US" sz="6000" dirty="0" smtClean="0"/>
              <a:t>Permanent quality</a:t>
            </a:r>
            <a:endParaRPr lang="en-US" sz="6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Tests Of Literature</a:t>
            </a:r>
            <a:endParaRPr lang="en-US" dirty="0"/>
          </a:p>
        </p:txBody>
      </p:sp>
      <p:sp>
        <p:nvSpPr>
          <p:cNvPr id="3" name="Content Placeholder 2"/>
          <p:cNvSpPr>
            <a:spLocks noGrp="1"/>
          </p:cNvSpPr>
          <p:nvPr>
            <p:ph sz="quarter" idx="1"/>
          </p:nvPr>
        </p:nvSpPr>
        <p:spPr/>
        <p:txBody>
          <a:bodyPr>
            <a:normAutofit/>
          </a:bodyPr>
          <a:lstStyle/>
          <a:p>
            <a:endParaRPr lang="en-US" sz="4800" dirty="0" smtClean="0"/>
          </a:p>
          <a:p>
            <a:r>
              <a:rPr lang="en-US" sz="4800" dirty="0" smtClean="0"/>
              <a:t>Universality</a:t>
            </a:r>
          </a:p>
          <a:p>
            <a:r>
              <a:rPr lang="en-US" sz="4800" dirty="0" smtClean="0"/>
              <a:t>Style</a:t>
            </a:r>
            <a:endParaRPr lang="en-US" sz="4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 of Literature</a:t>
            </a:r>
            <a:endParaRPr lang="en-US" b="1" dirty="0"/>
          </a:p>
        </p:txBody>
      </p:sp>
      <p:sp>
        <p:nvSpPr>
          <p:cNvPr id="3" name="Content Placeholder 2"/>
          <p:cNvSpPr>
            <a:spLocks noGrp="1"/>
          </p:cNvSpPr>
          <p:nvPr>
            <p:ph sz="quarter" idx="1"/>
          </p:nvPr>
        </p:nvSpPr>
        <p:spPr/>
        <p:txBody>
          <a:bodyPr>
            <a:normAutofit/>
          </a:bodyPr>
          <a:lstStyle/>
          <a:p>
            <a:pPr>
              <a:buNone/>
            </a:pPr>
            <a:endParaRPr lang="en-US" sz="4400" dirty="0" smtClean="0"/>
          </a:p>
          <a:p>
            <a:r>
              <a:rPr lang="en-US" sz="4400" dirty="0" smtClean="0"/>
              <a:t>To teach</a:t>
            </a:r>
          </a:p>
          <a:p>
            <a:r>
              <a:rPr lang="en-US" sz="4400" dirty="0" smtClean="0"/>
              <a:t>To delight</a:t>
            </a:r>
          </a:p>
          <a:p>
            <a:endParaRPr lang="en-US" sz="4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Aims in Studying Literature</a:t>
            </a:r>
            <a:endParaRPr lang="en-US"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3200" b="1" dirty="0" smtClean="0"/>
              <a:t>To know humans</a:t>
            </a:r>
          </a:p>
          <a:p>
            <a:pPr lvl="4"/>
            <a:r>
              <a:rPr lang="en-US" sz="2800" b="1" dirty="0" smtClean="0"/>
              <a:t>Their souls</a:t>
            </a:r>
          </a:p>
          <a:p>
            <a:pPr lvl="4"/>
            <a:r>
              <a:rPr lang="en-US" sz="2800" b="1" dirty="0" smtClean="0"/>
              <a:t>Their actions</a:t>
            </a:r>
            <a:endParaRPr lang="en-US" sz="28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Importance of Literature</a:t>
            </a:r>
            <a:endParaRPr lang="en-US" sz="4800"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3200" dirty="0" smtClean="0"/>
              <a:t>Every civilization is founded upon ideals</a:t>
            </a:r>
          </a:p>
          <a:p>
            <a:r>
              <a:rPr lang="en-US" sz="3200" dirty="0" smtClean="0"/>
              <a:t>Every human action springs from an ideal</a:t>
            </a:r>
          </a:p>
          <a:p>
            <a:r>
              <a:rPr lang="en-US" sz="3200" dirty="0" smtClean="0"/>
              <a:t>Literature preserves  such ideals</a:t>
            </a:r>
          </a:p>
          <a:p>
            <a:r>
              <a:rPr lang="en-US" sz="3200" dirty="0" smtClean="0"/>
              <a:t>Literature preserves civilizations and human actions</a:t>
            </a:r>
            <a:endParaRPr 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History of English Literature</a:t>
            </a:r>
            <a:endParaRPr lang="en-US" sz="4800" b="1" dirty="0"/>
          </a:p>
        </p:txBody>
      </p:sp>
      <p:sp>
        <p:nvSpPr>
          <p:cNvPr id="3" name="Content Placeholder 2"/>
          <p:cNvSpPr>
            <a:spLocks noGrp="1"/>
          </p:cNvSpPr>
          <p:nvPr>
            <p:ph sz="quarter" idx="1"/>
          </p:nvPr>
        </p:nvSpPr>
        <p:spPr/>
        <p:txBody>
          <a:bodyPr>
            <a:normAutofit/>
          </a:bodyPr>
          <a:lstStyle/>
          <a:p>
            <a:endParaRPr lang="en-US" sz="3600" dirty="0" smtClean="0"/>
          </a:p>
          <a:p>
            <a:endParaRPr lang="en-US" sz="3600" dirty="0" smtClean="0"/>
          </a:p>
          <a:p>
            <a:pPr>
              <a:buNone/>
            </a:pPr>
            <a:r>
              <a:rPr lang="en-US" sz="3600" dirty="0" smtClean="0"/>
              <a:t>	Not a chronological account of books written in English language</a:t>
            </a:r>
            <a:endParaRPr lang="en-US" sz="3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English Literature</a:t>
            </a:r>
            <a:endParaRPr lang="en-US" dirty="0"/>
          </a:p>
        </p:txBody>
      </p:sp>
      <p:sp>
        <p:nvSpPr>
          <p:cNvPr id="3" name="Content Placeholder 2"/>
          <p:cNvSpPr>
            <a:spLocks noGrp="1"/>
          </p:cNvSpPr>
          <p:nvPr>
            <p:ph sz="quarter" idx="1"/>
          </p:nvPr>
        </p:nvSpPr>
        <p:spPr/>
        <p:txBody>
          <a:bodyPr/>
          <a:lstStyle/>
          <a:p>
            <a:pPr>
              <a:buNone/>
            </a:pPr>
            <a:r>
              <a:rPr lang="en-US" dirty="0" smtClean="0"/>
              <a:t>	</a:t>
            </a:r>
          </a:p>
          <a:p>
            <a:pPr algn="just">
              <a:buNone/>
            </a:pPr>
            <a:r>
              <a:rPr lang="en-US" dirty="0" smtClean="0"/>
              <a:t>	</a:t>
            </a:r>
            <a:r>
              <a:rPr lang="en-US" sz="2800" dirty="0" smtClean="0"/>
              <a:t>The literature of England is one of the highest achievements of a great nation. It should not, however, be read simply as a national expression. It is a body of significant statements about abiding human concerns. The language in which it is written has evolved over hundreds of years and is still changing. Several nations, including Canada, the United States, and Australia, are indebted to England for a literary heritage.</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English Literature</a:t>
            </a:r>
            <a:endParaRPr lang="en-US" dirty="0"/>
          </a:p>
        </p:txBody>
      </p:sp>
      <p:sp>
        <p:nvSpPr>
          <p:cNvPr id="3" name="Content Placeholder 2"/>
          <p:cNvSpPr>
            <a:spLocks noGrp="1"/>
          </p:cNvSpPr>
          <p:nvPr>
            <p:ph sz="quarter" idx="1"/>
          </p:nvPr>
        </p:nvSpPr>
        <p:spPr/>
        <p:txBody>
          <a:bodyPr/>
          <a:lstStyle/>
          <a:p>
            <a:r>
              <a:rPr lang="en-US" dirty="0" smtClean="0"/>
              <a:t>Record of the relationship between a writer and those who precede or succeed him/her.</a:t>
            </a:r>
          </a:p>
          <a:p>
            <a:r>
              <a:rPr lang="en-US" dirty="0" smtClean="0"/>
              <a:t>Record of the relationship between age and age. It records the rise, the growth and the decline of schools and movements.</a:t>
            </a:r>
          </a:p>
          <a:p>
            <a:r>
              <a:rPr lang="en-US" dirty="0" smtClean="0"/>
              <a:t>Record of the influence of individual writers on an age and vice versa. </a:t>
            </a:r>
          </a:p>
          <a:p>
            <a:r>
              <a:rPr lang="en-US" dirty="0" smtClean="0"/>
              <a:t>Record of both individual writers and their special contributions to literature.</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Aims of History of English Literature</a:t>
            </a:r>
            <a:endParaRPr lang="en-US" b="1" dirty="0"/>
          </a:p>
        </p:txBody>
      </p:sp>
      <p:sp>
        <p:nvSpPr>
          <p:cNvPr id="3" name="Content Placeholder 2"/>
          <p:cNvSpPr>
            <a:spLocks noGrp="1"/>
          </p:cNvSpPr>
          <p:nvPr>
            <p:ph sz="quarter" idx="1"/>
          </p:nvPr>
        </p:nvSpPr>
        <p:spPr/>
        <p:txBody>
          <a:bodyPr/>
          <a:lstStyle/>
          <a:p>
            <a:endParaRPr lang="en-US" dirty="0" smtClean="0"/>
          </a:p>
          <a:p>
            <a:r>
              <a:rPr lang="en-US" sz="3200" dirty="0" smtClean="0"/>
              <a:t>To give a clear account of whole transformation of literature from period to period.</a:t>
            </a:r>
          </a:p>
          <a:p>
            <a:r>
              <a:rPr lang="en-US" sz="3200" dirty="0" smtClean="0"/>
              <a:t>To make out the causes which have produced such transformations.</a:t>
            </a:r>
          </a:p>
          <a:p>
            <a:r>
              <a:rPr lang="en-US" sz="3200" dirty="0" smtClean="0"/>
              <a:t>To explain the successive changes in its matter, form and spirit.</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smtClean="0"/>
              <a:t>Periods</a:t>
            </a:r>
            <a:endParaRPr lang="en-US" sz="6000"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3600" dirty="0" smtClean="0"/>
              <a:t>A period is a certain length of time during which a particular kind of taste prevails. </a:t>
            </a:r>
          </a:p>
          <a:p>
            <a:r>
              <a:rPr lang="en-US" sz="3600" dirty="0" smtClean="0"/>
              <a:t>A taste of an age differs from that of others.</a:t>
            </a:r>
          </a:p>
          <a:p>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smtClean="0"/>
              <a:t>Periods</a:t>
            </a:r>
            <a:endParaRPr lang="en-US" sz="6000"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3200" dirty="0" smtClean="0"/>
              <a:t>A literature written in an age is marked by various common features like its subject matter, thought, tone, and style. </a:t>
            </a:r>
          </a:p>
          <a:p>
            <a:r>
              <a:rPr lang="en-US" sz="3200" dirty="0" smtClean="0"/>
              <a:t>Each age had its own particular lines of interest and its own particular way of thinking and feeling about things. </a:t>
            </a:r>
            <a:endParaRPr lang="en-US" sz="3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deciding a Period</a:t>
            </a:r>
            <a:endParaRPr lang="en-US" dirty="0"/>
          </a:p>
        </p:txBody>
      </p:sp>
      <p:sp>
        <p:nvSpPr>
          <p:cNvPr id="3" name="Content Placeholder 2"/>
          <p:cNvSpPr>
            <a:spLocks noGrp="1"/>
          </p:cNvSpPr>
          <p:nvPr>
            <p:ph sz="quarter" idx="1"/>
          </p:nvPr>
        </p:nvSpPr>
        <p:spPr/>
        <p:txBody>
          <a:bodyPr/>
          <a:lstStyle/>
          <a:p>
            <a:endParaRPr lang="en-US" dirty="0" smtClean="0"/>
          </a:p>
          <a:p>
            <a:r>
              <a:rPr lang="en-US" sz="3200" dirty="0" smtClean="0"/>
              <a:t>Anything that brings fresh ideas and interests into the life of an age.</a:t>
            </a:r>
          </a:p>
          <a:p>
            <a:r>
              <a:rPr lang="en-US" sz="3200" dirty="0" smtClean="0"/>
              <a:t>Anything that modifies the thoughts and feelings of a period.</a:t>
            </a:r>
          </a:p>
          <a:p>
            <a:r>
              <a:rPr lang="en-US" sz="3200" dirty="0" smtClean="0"/>
              <a:t>Any change in the attitude towards men and things.</a:t>
            </a:r>
          </a:p>
          <a:p>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Labels of Periods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The periods in the history of English literature are usually labeled with epithets derived from history:</a:t>
            </a:r>
          </a:p>
          <a:p>
            <a:pPr lvl="1"/>
            <a:endParaRPr lang="en-US" dirty="0" smtClean="0"/>
          </a:p>
          <a:p>
            <a:pPr lvl="3"/>
            <a:r>
              <a:rPr lang="en-US" sz="2800" b="1" dirty="0" smtClean="0"/>
              <a:t>The Elizabethan Period</a:t>
            </a:r>
          </a:p>
          <a:p>
            <a:pPr lvl="3"/>
            <a:r>
              <a:rPr lang="en-US" sz="2800" b="1" dirty="0" smtClean="0"/>
              <a:t>The Victorian Period</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857250" indent="-857250">
              <a:buAutoNum type="romanUcPeriod"/>
            </a:pPr>
            <a:r>
              <a:rPr lang="en-US" sz="3600" b="1" dirty="0" smtClean="0"/>
              <a:t>The Anglo – Saxon Period:</a:t>
            </a:r>
          </a:p>
          <a:p>
            <a:pPr marL="857250" indent="-857250" algn="ctr">
              <a:buNone/>
            </a:pPr>
            <a:r>
              <a:rPr lang="en-US" sz="3600" b="1" dirty="0" smtClean="0"/>
              <a:t>( 449 - 1100)</a:t>
            </a:r>
          </a:p>
          <a:p>
            <a:r>
              <a:rPr lang="en-US" sz="3600" dirty="0" smtClean="0"/>
              <a:t>Britain before the Anglo- Saxons</a:t>
            </a:r>
          </a:p>
          <a:p>
            <a:r>
              <a:rPr lang="en-US" sz="3600" dirty="0" smtClean="0"/>
              <a:t>The Germanic Invasions</a:t>
            </a:r>
          </a:p>
          <a:p>
            <a:r>
              <a:rPr lang="en-US" sz="3600" dirty="0" smtClean="0"/>
              <a:t>Anglo- Saxon Society</a:t>
            </a:r>
          </a:p>
          <a:p>
            <a:r>
              <a:rPr lang="en-US" sz="3600" dirty="0" smtClean="0"/>
              <a:t>Anglo – Saxon Literature</a:t>
            </a:r>
            <a:endParaRPr lang="en-US" sz="36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lnSpcReduction="10000"/>
          </a:bodyPr>
          <a:lstStyle/>
          <a:p>
            <a:pPr algn="ctr">
              <a:buNone/>
            </a:pPr>
            <a:endParaRPr lang="en-US" sz="3600" b="1" dirty="0" smtClean="0"/>
          </a:p>
          <a:p>
            <a:pPr algn="ctr">
              <a:buNone/>
            </a:pPr>
            <a:r>
              <a:rPr lang="en-US" sz="3600" b="1" dirty="0" smtClean="0"/>
              <a:t>II. The Medieval Period:</a:t>
            </a:r>
          </a:p>
          <a:p>
            <a:pPr algn="ctr">
              <a:buNone/>
            </a:pPr>
            <a:r>
              <a:rPr lang="en-US" sz="3600" b="1" dirty="0" smtClean="0"/>
              <a:t>(1100 – 1500)</a:t>
            </a:r>
          </a:p>
          <a:p>
            <a:r>
              <a:rPr lang="en-US" sz="3600" dirty="0" smtClean="0"/>
              <a:t>The Norman Conquest</a:t>
            </a:r>
          </a:p>
          <a:p>
            <a:r>
              <a:rPr lang="en-US" sz="3600" dirty="0" smtClean="0"/>
              <a:t>The Reign of William the Conqueror and the Feudal System</a:t>
            </a:r>
          </a:p>
          <a:p>
            <a:r>
              <a:rPr lang="en-US" sz="3600" dirty="0" smtClean="0"/>
              <a:t>The Medieval Church</a:t>
            </a:r>
          </a:p>
          <a:p>
            <a:r>
              <a:rPr lang="en-US" sz="3600" dirty="0" smtClean="0"/>
              <a:t>The Medieval Literature</a:t>
            </a:r>
            <a:endParaRPr lang="en-US" sz="36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endParaRPr lang="en-US" sz="3600" b="1" dirty="0" smtClean="0"/>
          </a:p>
          <a:p>
            <a:pPr algn="ctr">
              <a:buNone/>
            </a:pPr>
            <a:r>
              <a:rPr lang="en-US" sz="3600" b="1" dirty="0" smtClean="0"/>
              <a:t>III. The Renaissance Period:</a:t>
            </a:r>
          </a:p>
          <a:p>
            <a:pPr algn="ctr">
              <a:buNone/>
            </a:pPr>
            <a:r>
              <a:rPr lang="en-US" sz="3200" b="1" dirty="0" smtClean="0"/>
              <a:t>(1500- 1600)</a:t>
            </a:r>
            <a:endParaRPr lang="en-US" sz="3600" b="1" dirty="0" smtClean="0"/>
          </a:p>
          <a:p>
            <a:pPr>
              <a:buNone/>
            </a:pPr>
            <a:endParaRPr lang="en-US" sz="36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endParaRPr lang="en-US" sz="3600" b="1" dirty="0" smtClean="0"/>
          </a:p>
          <a:p>
            <a:pPr algn="ctr">
              <a:buNone/>
            </a:pPr>
            <a:r>
              <a:rPr lang="en-US" sz="3600" b="1" dirty="0" smtClean="0"/>
              <a:t>IV. The Puritan Age:</a:t>
            </a:r>
          </a:p>
          <a:p>
            <a:pPr algn="ctr">
              <a:buNone/>
            </a:pPr>
            <a:r>
              <a:rPr lang="en-US" sz="3200" b="1" dirty="0" smtClean="0"/>
              <a:t>(1600 - 1660)</a:t>
            </a:r>
            <a:endParaRPr lang="en-US" sz="3600" b="1" dirty="0" smtClean="0"/>
          </a:p>
          <a:p>
            <a:pPr>
              <a:buNone/>
            </a:pPr>
            <a:endParaRPr lang="en-US" sz="36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V.  The Restoration Period:</a:t>
            </a:r>
          </a:p>
          <a:p>
            <a:pPr algn="ctr">
              <a:buNone/>
            </a:pPr>
            <a:r>
              <a:rPr lang="en-US" sz="3200" b="1" dirty="0" smtClean="0"/>
              <a:t>(1660 – 1700)</a:t>
            </a:r>
            <a:endParaRPr lang="en-US" sz="3600" b="1"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VI. The Age of Pope:</a:t>
            </a:r>
          </a:p>
          <a:p>
            <a:pPr algn="ctr">
              <a:buNone/>
            </a:pPr>
            <a:r>
              <a:rPr lang="en-US" sz="3200" b="1" dirty="0" smtClean="0"/>
              <a:t>(1700 - 1744)</a:t>
            </a:r>
            <a:endParaRPr lang="en-US" sz="3600" b="1"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VII. The Age of Johnson:</a:t>
            </a:r>
          </a:p>
          <a:p>
            <a:pPr algn="ctr">
              <a:buNone/>
            </a:pPr>
            <a:r>
              <a:rPr lang="en-US" sz="3200" b="1" dirty="0" smtClean="0"/>
              <a:t>(1744 - 1784)</a:t>
            </a:r>
            <a:endParaRPr lang="en-US" sz="3600" b="1"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VIII. The Romantic Age:</a:t>
            </a:r>
          </a:p>
          <a:p>
            <a:pPr algn="ctr">
              <a:buNone/>
            </a:pPr>
            <a:r>
              <a:rPr lang="en-US" sz="3200" b="1" dirty="0" smtClean="0"/>
              <a:t>(1798 - 1824)</a:t>
            </a:r>
            <a:endParaRPr lang="en-US" sz="3600" b="1"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IX. The Victorian Age:</a:t>
            </a:r>
          </a:p>
          <a:p>
            <a:pPr algn="ctr">
              <a:buNone/>
            </a:pPr>
            <a:r>
              <a:rPr lang="en-US" sz="3200" b="1" dirty="0" smtClean="0"/>
              <a:t>(1832 - 1900)</a:t>
            </a:r>
            <a:endParaRPr lang="en-US" sz="3600" b="1"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X. Modern Literature:</a:t>
            </a:r>
          </a:p>
          <a:p>
            <a:pPr algn="ctr">
              <a:buNone/>
            </a:pPr>
            <a:r>
              <a:rPr lang="en-US" sz="3200" b="1" dirty="0" smtClean="0"/>
              <a:t>(1900 - 1961)</a:t>
            </a:r>
            <a:endParaRPr lang="en-US" sz="3600" b="1"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XI. Post-Modern Literature:</a:t>
            </a:r>
          </a:p>
          <a:p>
            <a:pPr algn="ctr">
              <a:buNone/>
            </a:pPr>
            <a:endParaRPr lang="en-US" sz="3600" b="1"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endParaRPr lang="en-US" sz="3600" b="1" dirty="0" smtClean="0"/>
          </a:p>
          <a:p>
            <a:pPr algn="ctr">
              <a:buNone/>
            </a:pPr>
            <a:r>
              <a:rPr lang="en-US" sz="3600" b="1" dirty="0" smtClean="0"/>
              <a:t>The Present Age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SUM UP</a:t>
            </a:r>
            <a:endParaRPr lang="en-US" sz="5400"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4000" b="1" dirty="0" smtClean="0"/>
              <a:t>What is Literature?</a:t>
            </a:r>
          </a:p>
          <a:p>
            <a:r>
              <a:rPr lang="en-US" sz="4000" b="1" dirty="0" smtClean="0"/>
              <a:t>What is History of Literature?</a:t>
            </a:r>
          </a:p>
          <a:p>
            <a:r>
              <a:rPr lang="en-US" sz="4000" b="1" dirty="0" smtClean="0"/>
              <a:t>What is a Period?</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Book</a:t>
            </a:r>
            <a:endParaRPr lang="en-US" dirty="0"/>
          </a:p>
        </p:txBody>
      </p:sp>
      <p:sp>
        <p:nvSpPr>
          <p:cNvPr id="3" name="Content Placeholder 2"/>
          <p:cNvSpPr>
            <a:spLocks noGrp="1"/>
          </p:cNvSpPr>
          <p:nvPr>
            <p:ph sz="quarter" idx="1"/>
          </p:nvPr>
        </p:nvSpPr>
        <p:spPr/>
        <p:txBody>
          <a:bodyPr/>
          <a:lstStyle/>
          <a:p>
            <a:pPr>
              <a:buNone/>
            </a:pPr>
            <a:endParaRPr lang="en-US" dirty="0" smtClean="0"/>
          </a:p>
          <a:p>
            <a:pPr>
              <a:buNone/>
            </a:pPr>
            <a:r>
              <a:rPr lang="en-US" dirty="0" smtClean="0"/>
              <a:t>1. History of English Literature An Introduction By Xavier </a:t>
            </a:r>
            <a:r>
              <a:rPr lang="en-US" dirty="0" err="1" smtClean="0"/>
              <a:t>Pradheep</a:t>
            </a:r>
            <a:r>
              <a:rPr lang="en-US" dirty="0" smtClean="0"/>
              <a:t> Singh. M. S. HEL Series - 16th July 2010</a:t>
            </a:r>
          </a:p>
          <a:p>
            <a:pPr>
              <a:buNone/>
            </a:pPr>
            <a:r>
              <a:rPr lang="en-US" i="1" dirty="0" smtClean="0"/>
              <a:t>2. INA MITITELU, HISTORY OF BRITISH LITERATURE FROM ORIGINS TO THE AGE OF REASON, 2010</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sz="quarter" idx="1"/>
          </p:nvPr>
        </p:nvSpPr>
        <p:spPr/>
        <p:txBody>
          <a:bodyPr>
            <a:normAutofit/>
          </a:bodyPr>
          <a:lstStyle/>
          <a:p>
            <a:pPr algn="ctr">
              <a:buNone/>
            </a:pPr>
            <a:endParaRPr lang="en-US" sz="6600" b="1" dirty="0" smtClean="0"/>
          </a:p>
          <a:p>
            <a:pPr algn="ctr">
              <a:buNone/>
            </a:pPr>
            <a:r>
              <a:rPr lang="en-US" sz="6600" b="1" dirty="0" smtClean="0"/>
              <a:t>THANK  YOU</a:t>
            </a:r>
            <a:endParaRPr lang="en-US" sz="6600"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1440</TotalTime>
  <Words>1472</Words>
  <Application>Microsoft Office PowerPoint</Application>
  <PresentationFormat>On-screen Show (4:3)</PresentationFormat>
  <Paragraphs>198</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Equity</vt:lpstr>
      <vt:lpstr>HISTORY OF ENGLISH LITERATURE</vt:lpstr>
      <vt:lpstr>Slide 2</vt:lpstr>
      <vt:lpstr>  MA ENGLISH  Semester 1  COURSE TITLE: HISTORY OF ENGLISH LITERATURE  COURSE CODE: ENG-402  COMSATS VIRTUAL CAMPUS ISLAMABAD</vt:lpstr>
      <vt:lpstr>Introduction to the INSTUCTOR</vt:lpstr>
      <vt:lpstr>Me!!! Instructor of History of English Literature</vt:lpstr>
      <vt:lpstr>A Brief Sketch of the Course</vt:lpstr>
      <vt:lpstr>A Brief Sketch of the Course (Conti)</vt:lpstr>
      <vt:lpstr>A Brief Sketch of the Course (Conti)</vt:lpstr>
      <vt:lpstr>Advantages of Teaching Literature</vt:lpstr>
      <vt:lpstr>Conti.</vt:lpstr>
      <vt:lpstr>Cultural Value </vt:lpstr>
      <vt:lpstr>Expanding Horizons </vt:lpstr>
      <vt:lpstr>Building Vocabulary </vt:lpstr>
      <vt:lpstr>Improving Writing Skills </vt:lpstr>
      <vt:lpstr>Teaching Critical Thinking </vt:lpstr>
      <vt:lpstr>Overview</vt:lpstr>
      <vt:lpstr>History is nation`s biography Its Literature is its autobiography    </vt:lpstr>
      <vt:lpstr>Literature</vt:lpstr>
      <vt:lpstr>Qualities of Literature</vt:lpstr>
      <vt:lpstr>Tests Of Literature</vt:lpstr>
      <vt:lpstr>Objectives of Literature</vt:lpstr>
      <vt:lpstr>Aims in Studying Literature</vt:lpstr>
      <vt:lpstr>Importance of Literature</vt:lpstr>
      <vt:lpstr>History of English Literature</vt:lpstr>
      <vt:lpstr>History of English Literature</vt:lpstr>
      <vt:lpstr>History of English Literature</vt:lpstr>
      <vt:lpstr>Aims of History of English Literature</vt:lpstr>
      <vt:lpstr>Periods</vt:lpstr>
      <vt:lpstr>Periods</vt:lpstr>
      <vt:lpstr>Factors deciding a Period</vt:lpstr>
      <vt:lpstr>Labels of Periods</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SUM UP</vt:lpstr>
      <vt:lpstr>Reference Book</vt:lpstr>
      <vt:lpst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ENGLISH LITERATURE</dc:title>
  <dc:creator>stdb_lp</dc:creator>
  <cp:lastModifiedBy>NTS</cp:lastModifiedBy>
  <cp:revision>64</cp:revision>
  <dcterms:created xsi:type="dcterms:W3CDTF">2006-08-16T00:00:00Z</dcterms:created>
  <dcterms:modified xsi:type="dcterms:W3CDTF">2013-02-06T06:10:38Z</dcterms:modified>
</cp:coreProperties>
</file>