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4" r:id="rId3"/>
    <p:sldId id="261" r:id="rId4"/>
    <p:sldId id="262" r:id="rId5"/>
    <p:sldId id="263" r:id="rId6"/>
    <p:sldId id="273" r:id="rId7"/>
    <p:sldId id="266" r:id="rId8"/>
    <p:sldId id="274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85" r:id="rId18"/>
    <p:sldId id="278" r:id="rId19"/>
    <p:sldId id="279" r:id="rId20"/>
    <p:sldId id="300" r:id="rId21"/>
    <p:sldId id="280" r:id="rId22"/>
    <p:sldId id="281" r:id="rId23"/>
    <p:sldId id="301" r:id="rId24"/>
    <p:sldId id="299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10 Minutes" pitchFamily="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00"/>
    <a:srgbClr val="FFCCFF"/>
    <a:srgbClr val="00FFFF"/>
    <a:srgbClr val="66FF33"/>
    <a:srgbClr val="FFFF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2C18A07-73D6-4622-B363-B1A63E0186FC}" type="datetimeFigureOut">
              <a:rPr lang="en-US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7DE5BD7-F9B8-46C5-ABDE-9D27BEB95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502FCCD-3F5A-477F-98FF-7450FC14D268}" type="slidenum">
              <a:rPr lang="en-US" sz="1200">
                <a:latin typeface="+mn-lt"/>
                <a:cs typeface="+mn-cs"/>
              </a:rPr>
              <a:pPr algn="r">
                <a:defRPr/>
              </a:pPr>
              <a:t>2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13F85F4-3ED1-4724-80B9-FA6696240360}" type="slidenum">
              <a:rPr lang="en-US" sz="1200">
                <a:latin typeface="+mn-lt"/>
                <a:cs typeface="+mn-cs"/>
              </a:rPr>
              <a:pPr algn="r">
                <a:defRPr/>
              </a:pPr>
              <a:t>6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F6CC1F7-80A2-4FC2-B560-69567ABC1558}" type="slidenum">
              <a:rPr lang="en-US" sz="1200">
                <a:latin typeface="+mn-lt"/>
                <a:cs typeface="+mn-cs"/>
              </a:rPr>
              <a:pPr algn="r">
                <a:defRPr/>
              </a:pPr>
              <a:t>8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2A98733-0F28-494E-BBA4-FEF9245BC853}" type="slidenum">
              <a:rPr lang="en-US" sz="1200">
                <a:latin typeface="+mn-lt"/>
                <a:cs typeface="+mn-cs"/>
              </a:rPr>
              <a:pPr algn="r">
                <a:defRPr/>
              </a:pPr>
              <a:t>17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A2E91-51B1-468C-920A-2979DE2B087B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042A2-68CE-4856-972E-6B297AFAE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550D7-14B2-4CE9-B5E5-A36B543615BA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58FE0-BA14-4177-861C-6B8CC9782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4353E-05B6-4DEF-83B0-942380BDA658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03CA5-0235-4418-9894-D420179404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DCC65-C4CE-4680-B505-0D9B1810DD9C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64A15-37F9-451E-BB13-043FA2784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0DF37-AEF5-44D8-B9AF-1EFCCCA4A360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E1E0D-F80C-48C9-AE0E-2598B3E28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AD2B5-58C8-4592-9E8D-999884EE4930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D7163-537C-4ED9-949B-E97BC9151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65CFC-D563-4E98-8074-6ABF189C9FEA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B0E94-A202-412C-AB2A-C55C206FB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DEAB4-5A40-47A2-B3F3-0486AE6390B6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851DB-37DE-4770-AC72-E81529BF2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4FE7F-F359-49E1-A0A1-05673425A1BD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66293-0750-4556-809B-5F865BADC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5A61A-CA8F-4C6B-BC4D-7AA24B1A3450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27762-616C-4F0D-8837-30C349FF6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5B5DA-01C5-459D-9814-AD655BDA39FF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B08C3-A2AE-4131-8038-8E44703AE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9BA61E-38F3-4A24-825C-2FA47DBD1E33}" type="datetime1">
              <a:rPr lang="en-US" smtClean="0"/>
              <a:pPr>
                <a:defRPr/>
              </a:pPr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BB13CC-6B44-4796-BE34-C986BE915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en-US" sz="5000" b="1" smtClean="0">
                <a:latin typeface="Arial" charset="0"/>
                <a:cs typeface="Arial" charset="0"/>
              </a:rPr>
              <a:t>PUNCTUATION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04800"/>
            <a:ext cx="7162800" cy="609600"/>
          </a:xfrm>
        </p:spPr>
        <p:txBody>
          <a:bodyPr anchor="b"/>
          <a:lstStyle/>
          <a:p>
            <a:pPr eaLnBrk="1" hangingPunct="1"/>
            <a:endParaRPr lang="en-US" smtClean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533400" y="1371600"/>
            <a:ext cx="8194675" cy="5181600"/>
          </a:xfrm>
        </p:spPr>
        <p:txBody>
          <a:bodyPr/>
          <a:lstStyle/>
          <a:p>
            <a:pPr marL="273050" indent="-273050"/>
            <a:r>
              <a:rPr lang="en-US" sz="1800" b="1" smtClean="0">
                <a:latin typeface="Arial" charset="0"/>
                <a:cs typeface="Arial" charset="0"/>
              </a:rPr>
              <a:t>The use of standard marks and signs in writing and printing to separate words into sentences, clauses, and phrases in order to clarify meaning.</a:t>
            </a:r>
            <a:r>
              <a:rPr lang="en-US" sz="1800" smtClean="0">
                <a:latin typeface="Arial" charset="0"/>
                <a:cs typeface="Arial" charset="0"/>
              </a:rPr>
              <a:t> 		(</a:t>
            </a:r>
            <a:r>
              <a:rPr lang="en-US" sz="1800" i="1" smtClean="0">
                <a:latin typeface="Arial" charset="0"/>
                <a:cs typeface="Arial" charset="0"/>
              </a:rPr>
              <a:t>www.thefreedictionary.com)</a:t>
            </a:r>
            <a:r>
              <a:rPr lang="en-US" sz="1800" smtClean="0">
                <a:latin typeface="Arial" charset="0"/>
                <a:cs typeface="Arial" charset="0"/>
              </a:rPr>
              <a:t> </a:t>
            </a:r>
          </a:p>
          <a:p>
            <a:pPr marL="273050" indent="-273050"/>
            <a:endParaRPr lang="en-US" sz="1800" b="1" smtClean="0">
              <a:latin typeface="Arial" charset="0"/>
              <a:cs typeface="Arial" charset="0"/>
            </a:endParaRPr>
          </a:p>
          <a:p>
            <a:pPr marL="273050" indent="-273050"/>
            <a:r>
              <a:rPr lang="en-US" sz="1800" b="1" smtClean="0">
                <a:latin typeface="Arial" charset="0"/>
                <a:cs typeface="Arial" charset="0"/>
              </a:rPr>
              <a:t>(Punctuation is) the use of symbols not belonging to the alphabet of a writing system to indicate aspects of the intonation and meaning not otherwise conveyed in the written language</a:t>
            </a:r>
          </a:p>
          <a:p>
            <a:pPr marL="273050" indent="-273050">
              <a:buFont typeface="Arial" charset="0"/>
              <a:buNone/>
            </a:pPr>
            <a:r>
              <a:rPr lang="en-US" sz="1800" b="1" smtClean="0">
                <a:latin typeface="Arial" charset="0"/>
                <a:cs typeface="Arial" charset="0"/>
              </a:rPr>
              <a:t>		</a:t>
            </a:r>
            <a:r>
              <a:rPr lang="en-US" sz="1800" smtClean="0">
                <a:latin typeface="Arial" charset="0"/>
                <a:cs typeface="Arial" charset="0"/>
              </a:rPr>
              <a:t>			(Collins English Dictionary 2003)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90600" y="304800"/>
            <a:ext cx="7239000" cy="60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anchor="b">
            <a:normAutofit/>
          </a:bodyPr>
          <a:lstStyle/>
          <a:p>
            <a:pPr algn="ctr">
              <a:defRPr/>
            </a:pPr>
            <a:r>
              <a:rPr lang="en-US" sz="2400" b="1">
                <a:latin typeface="Arial" charset="0"/>
              </a:rPr>
              <a:t>WHAT IS PUNCTUATION?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B0E94-A202-412C-AB2A-C55C206FBAE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 TO PUNCTUATE?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>
          <a:solidFill>
            <a:srgbClr val="FFCCFF"/>
          </a:solidFill>
        </p:spPr>
        <p:txBody>
          <a:bodyPr/>
          <a:lstStyle/>
          <a:p>
            <a:r>
              <a:rPr lang="en-US" sz="1800" b="1" smtClean="0">
                <a:latin typeface="Arial" charset="0"/>
                <a:cs typeface="Arial" charset="0"/>
              </a:rPr>
              <a:t>In written text punctuation is vital to disambiguate the meaning.</a:t>
            </a:r>
          </a:p>
          <a:p>
            <a:pPr eaLnBrk="1" hangingPunct="1">
              <a:lnSpc>
                <a:spcPct val="80000"/>
              </a:lnSpc>
            </a:pPr>
            <a:endParaRPr lang="en-US" sz="1800" b="1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It removes confusion and adds clarity to the writing.</a:t>
            </a:r>
          </a:p>
          <a:p>
            <a:endParaRPr lang="en-US" sz="1800" b="1" smtClean="0">
              <a:latin typeface="Arial" charset="0"/>
              <a:cs typeface="Arial" charset="0"/>
            </a:endParaRPr>
          </a:p>
          <a:p>
            <a:r>
              <a:rPr lang="en-US" sz="24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PUNCTUATION</a:t>
            </a:r>
            <a:r>
              <a:rPr lang="en-US" sz="2400" b="1" smtClean="0">
                <a:latin typeface="Arial" charset="0"/>
                <a:cs typeface="Arial" charset="0"/>
              </a:rPr>
              <a:t> </a:t>
            </a:r>
            <a:r>
              <a:rPr lang="en-US" sz="2400" b="1" smtClean="0">
                <a:solidFill>
                  <a:srgbClr val="FFCC00"/>
                </a:solidFill>
                <a:latin typeface="Arial" charset="0"/>
                <a:cs typeface="Arial" charset="0"/>
              </a:rPr>
              <a:t>works like</a:t>
            </a:r>
            <a:r>
              <a:rPr lang="en-US" sz="2400" b="1" smtClean="0">
                <a:latin typeface="Arial" charset="0"/>
                <a:cs typeface="Arial" charset="0"/>
              </a:rPr>
              <a:t> </a:t>
            </a:r>
            <a:r>
              <a:rPr lang="en-US" sz="2400" b="1" smtClean="0">
                <a:solidFill>
                  <a:srgbClr val="66FF33"/>
                </a:solidFill>
                <a:latin typeface="Arial" charset="0"/>
                <a:cs typeface="Arial" charset="0"/>
              </a:rPr>
              <a:t>traffic lights!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>
                <a:solidFill>
                  <a:srgbClr val="FF3300"/>
                </a:solidFill>
              </a:rPr>
              <a:t>Punctuation is a savior!</a:t>
            </a:r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b="1" smtClean="0">
                <a:latin typeface="Gungsuh" pitchFamily="18" charset="-127"/>
              </a:rPr>
              <a:t>Let’s eat dad</a:t>
            </a:r>
          </a:p>
          <a:p>
            <a:pPr>
              <a:buFont typeface="Arial" charset="0"/>
              <a:buNone/>
            </a:pPr>
            <a:r>
              <a:rPr lang="en-US" b="1" smtClean="0">
                <a:latin typeface="Gungsuh" pitchFamily="18" charset="-127"/>
              </a:rPr>
              <a:t>Let’s eat</a:t>
            </a:r>
            <a:r>
              <a:rPr lang="en-US" b="1" smtClean="0">
                <a:solidFill>
                  <a:srgbClr val="FF3300"/>
                </a:solidFill>
                <a:latin typeface="Gungsuh" pitchFamily="18" charset="-127"/>
              </a:rPr>
              <a:t>, </a:t>
            </a:r>
            <a:r>
              <a:rPr lang="en-US" b="1" smtClean="0">
                <a:latin typeface="Gungsuh" pitchFamily="18" charset="-127"/>
              </a:rPr>
              <a:t>dad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Common Punctuation Marks include….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smtClean="0"/>
              <a:t>Full stop/period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Comma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Colon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Semi colon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Question mark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Exclamation mark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Quotation marks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Parentheses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Apostrophe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Hyphen and Dash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Ellipses marks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04800"/>
            <a:ext cx="7772400" cy="1143000"/>
          </a:xfrm>
        </p:spPr>
        <p:txBody>
          <a:bodyPr anchor="b"/>
          <a:lstStyle/>
          <a:p>
            <a:pPr eaLnBrk="1" hangingPunct="1"/>
            <a:endParaRPr lang="en-US" smtClean="0"/>
          </a:p>
        </p:txBody>
      </p:sp>
      <p:sp>
        <p:nvSpPr>
          <p:cNvPr id="20482" name="Text Placeholder 3"/>
          <p:cNvSpPr>
            <a:spLocks noGrp="1"/>
          </p:cNvSpPr>
          <p:nvPr>
            <p:ph sz="quarter" idx="4294967295"/>
          </p:nvPr>
        </p:nvSpPr>
        <p:spPr>
          <a:xfrm>
            <a:off x="381000" y="533400"/>
            <a:ext cx="7548563" cy="3124200"/>
          </a:xfrm>
          <a:solidFill>
            <a:srgbClr val="FFFF66"/>
          </a:solidFill>
        </p:spPr>
        <p:txBody>
          <a:bodyPr/>
          <a:lstStyle/>
          <a:p>
            <a:pPr marL="273050" indent="-273050" algn="ctr" eaLnBrk="1" hangingPunct="1">
              <a:buFont typeface="Arial" charset="0"/>
              <a:buNone/>
            </a:pPr>
            <a:r>
              <a:rPr lang="en-US" sz="6000" smtClean="0">
                <a:solidFill>
                  <a:schemeClr val="tx2"/>
                </a:solidFill>
              </a:rPr>
              <a:t>Full Stop</a:t>
            </a:r>
          </a:p>
          <a:p>
            <a:pPr marL="273050" indent="-273050" algn="ctr" eaLnBrk="1" hangingPunct="1">
              <a:buFont typeface="Arial" charset="0"/>
              <a:buNone/>
            </a:pPr>
            <a:r>
              <a:rPr lang="en-US" sz="12800" smtClean="0">
                <a:solidFill>
                  <a:schemeClr val="tx2"/>
                </a:solidFill>
              </a:rPr>
              <a:t>.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B0E94-A202-412C-AB2A-C55C206FBA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latin typeface="Arial" charset="0"/>
                <a:cs typeface="Arial" charset="0"/>
              </a:rPr>
              <a:t>Using a full stop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latin typeface="Arial" charset="0"/>
                <a:cs typeface="Arial" charset="0"/>
              </a:rPr>
              <a:t>1.  Use a full stop at the end of a complete sentence that is a statement.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Example: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   I know that you would always help me.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1800" b="1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1800" b="1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latin typeface="Arial" charset="0"/>
                <a:cs typeface="Arial" charset="0"/>
              </a:rPr>
              <a:t>2.   If the last word in the sentence ends in a full stop, do not follow it with another full stop.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Example: 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At our shop you can have books, magazines, bags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04800"/>
            <a:ext cx="7772400" cy="1143000"/>
          </a:xfrm>
        </p:spPr>
        <p:txBody>
          <a:bodyPr anchor="b"/>
          <a:lstStyle/>
          <a:p>
            <a:pPr eaLnBrk="1" hangingPunct="1"/>
            <a:endParaRPr lang="en-US" smtClean="0"/>
          </a:p>
        </p:txBody>
      </p:sp>
      <p:sp>
        <p:nvSpPr>
          <p:cNvPr id="9" name="Text Placeholder 3"/>
          <p:cNvSpPr>
            <a:spLocks noGrp="1"/>
          </p:cNvSpPr>
          <p:nvPr>
            <p:ph sz="quarter" idx="4294967295"/>
          </p:nvPr>
        </p:nvSpPr>
        <p:spPr>
          <a:xfrm>
            <a:off x="1143000" y="914400"/>
            <a:ext cx="6786563" cy="449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3050" indent="-273050" algn="ctr" eaLnBrk="1" hangingPunct="1">
              <a:buFont typeface="Arial" charset="0"/>
              <a:buNone/>
              <a:defRPr/>
            </a:pPr>
            <a:r>
              <a:rPr lang="en-US" sz="6000" b="1" i="1" u="sng" smtClean="0">
                <a:solidFill>
                  <a:schemeClr val="tx2"/>
                </a:solidFill>
              </a:rPr>
              <a:t>Comma</a:t>
            </a:r>
          </a:p>
          <a:p>
            <a:pPr marL="273050" indent="-273050" algn="ctr" eaLnBrk="1" hangingPunct="1">
              <a:buFont typeface="Arial" charset="0"/>
              <a:buNone/>
              <a:defRPr/>
            </a:pPr>
            <a:r>
              <a:rPr lang="en-US" sz="8800" smtClean="0">
                <a:solidFill>
                  <a:schemeClr val="tx2"/>
                </a:solidFill>
              </a:rPr>
              <a:t>,</a:t>
            </a:r>
          </a:p>
          <a:p>
            <a:pPr marL="273050" indent="-273050" eaLnBrk="1" hangingPunct="1">
              <a:defRPr/>
            </a:pPr>
            <a:r>
              <a:rPr lang="en-US" sz="2400" b="1" smtClean="0"/>
              <a:t>The comma (,) Commas are used to indicate where a reader is supposed to take a pause.</a:t>
            </a:r>
          </a:p>
          <a:p>
            <a:pPr marL="273050" indent="-273050">
              <a:defRPr/>
            </a:pPr>
            <a:r>
              <a:rPr lang="en-US" sz="2400" b="1" smtClean="0"/>
              <a:t>They are also used to separate words in a list.</a:t>
            </a:r>
          </a:p>
          <a:p>
            <a:pPr marL="273050" indent="-273050">
              <a:buFont typeface="Arial" charset="0"/>
              <a:buNone/>
              <a:defRPr/>
            </a:pPr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B0E94-A202-412C-AB2A-C55C206FBAE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latin typeface="Arial" charset="0"/>
                <a:cs typeface="Arial" charset="0"/>
              </a:rPr>
              <a:t>Rules for Using Comma</a:t>
            </a:r>
            <a:br>
              <a:rPr lang="en-US" sz="2800" b="1" smtClean="0">
                <a:latin typeface="Arial" charset="0"/>
                <a:cs typeface="Arial" charset="0"/>
              </a:rPr>
            </a:br>
            <a:r>
              <a:rPr lang="en-US" sz="3200" smtClean="0"/>
              <a:t>                                                            </a:t>
            </a:r>
            <a:r>
              <a:rPr lang="en-US" sz="1400" smtClean="0"/>
              <a:t>www.grammarbook.com/</a:t>
            </a:r>
          </a:p>
        </p:txBody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FF3300"/>
                </a:solidFill>
              </a:rPr>
              <a:t>Rule 1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To avoid confusion, use commas to separate words and word groups with a series of three or more.</a:t>
            </a: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/>
              <a:t>Example: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i="1" smtClean="0">
                <a:solidFill>
                  <a:srgbClr val="FF3300"/>
                </a:solidFill>
              </a:rPr>
              <a:t>My $10</a:t>
            </a:r>
            <a:r>
              <a:rPr lang="en-US" sz="2000" smtClean="0">
                <a:solidFill>
                  <a:srgbClr val="FF3300"/>
                </a:solidFill>
              </a:rPr>
              <a:t> </a:t>
            </a:r>
            <a:r>
              <a:rPr lang="en-US" sz="2000" i="1" smtClean="0">
                <a:solidFill>
                  <a:srgbClr val="FF3300"/>
                </a:solidFill>
              </a:rPr>
              <a:t>million</a:t>
            </a:r>
            <a:r>
              <a:rPr lang="en-US" sz="2000" smtClean="0">
                <a:solidFill>
                  <a:srgbClr val="FF3300"/>
                </a:solidFill>
              </a:rPr>
              <a:t> </a:t>
            </a:r>
            <a:r>
              <a:rPr lang="en-US" sz="2000" i="1" smtClean="0">
                <a:solidFill>
                  <a:srgbClr val="FF3300"/>
                </a:solidFill>
              </a:rPr>
              <a:t>estate is to be split among my husband, daughter, son, and nephew. </a:t>
            </a:r>
            <a:br>
              <a:rPr lang="en-US" sz="2000" i="1" smtClean="0">
                <a:solidFill>
                  <a:srgbClr val="FF3300"/>
                </a:solidFill>
              </a:rPr>
            </a:br>
            <a:r>
              <a:rPr lang="en-US" sz="2000" smtClean="0"/>
              <a:t>Omitting the comma after </a:t>
            </a:r>
            <a:r>
              <a:rPr lang="en-US" sz="2000" i="1" smtClean="0"/>
              <a:t>son</a:t>
            </a:r>
            <a:r>
              <a:rPr lang="en-US" sz="2000" smtClean="0"/>
              <a:t> would indicate that the son and nephew would have to split one-third of the estate.</a:t>
            </a: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FF3300"/>
                </a:solidFill>
              </a:rPr>
              <a:t>Rule 2</a:t>
            </a:r>
          </a:p>
          <a:p>
            <a:pPr>
              <a:lnSpc>
                <a:spcPct val="80000"/>
              </a:lnSpc>
            </a:pPr>
            <a:r>
              <a:rPr lang="en-US" sz="2000" smtClean="0"/>
              <a:t>Use a comma to separate two adjectives when the word </a:t>
            </a:r>
            <a:r>
              <a:rPr lang="en-US" sz="2000" i="1" smtClean="0"/>
              <a:t>and</a:t>
            </a:r>
            <a:r>
              <a:rPr lang="en-US" sz="2000" smtClean="0"/>
              <a:t> can be inserted between them.</a:t>
            </a: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/>
              <a:t>Examples:</a:t>
            </a:r>
            <a:r>
              <a:rPr lang="en-US" sz="2000" smtClean="0"/>
              <a:t/>
            </a:r>
            <a:br>
              <a:rPr lang="en-US" sz="2000" smtClean="0"/>
            </a:br>
            <a:r>
              <a:rPr lang="en-US" sz="2000" i="1" smtClean="0">
                <a:solidFill>
                  <a:srgbClr val="FF3300"/>
                </a:solidFill>
              </a:rPr>
              <a:t>He is a strong, healthy man. </a:t>
            </a:r>
            <a:r>
              <a:rPr lang="en-US" sz="2000" smtClean="0">
                <a:solidFill>
                  <a:srgbClr val="FF3300"/>
                </a:solidFill>
              </a:rPr>
              <a:t/>
            </a:r>
            <a:br>
              <a:rPr lang="en-US" sz="2000" smtClean="0">
                <a:solidFill>
                  <a:srgbClr val="FF3300"/>
                </a:solidFill>
              </a:rPr>
            </a:br>
            <a:r>
              <a:rPr lang="en-US" sz="2000" i="1" smtClean="0">
                <a:solidFill>
                  <a:srgbClr val="FF3300"/>
                </a:solidFill>
              </a:rPr>
              <a:t>We stayed at an expensive summer resort.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2000" smtClean="0"/>
              <a:t> You would not say </a:t>
            </a:r>
            <a:r>
              <a:rPr lang="en-US" sz="2000" i="1" smtClean="0"/>
              <a:t>expensive and summer resort</a:t>
            </a:r>
            <a:r>
              <a:rPr lang="en-US" sz="200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3</a:t>
            </a: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Use a comma when an </a:t>
            </a:r>
            <a:r>
              <a:rPr lang="en-US" sz="1800" i="1" smtClean="0">
                <a:latin typeface="Arial" charset="0"/>
                <a:cs typeface="Arial" charset="0"/>
              </a:rPr>
              <a:t>-ly</a:t>
            </a:r>
            <a:r>
              <a:rPr lang="en-US" sz="1800" smtClean="0">
                <a:latin typeface="Arial" charset="0"/>
                <a:cs typeface="Arial" charset="0"/>
              </a:rPr>
              <a:t> adjective is used with other adjectives.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NOTE:</a:t>
            </a:r>
            <a:r>
              <a:rPr lang="en-US" sz="1800" smtClean="0">
                <a:latin typeface="Arial" charset="0"/>
                <a:cs typeface="Arial" charset="0"/>
              </a:rPr>
              <a:t> To test whether an </a:t>
            </a:r>
            <a:r>
              <a:rPr lang="en-US" sz="1800" i="1" smtClean="0">
                <a:latin typeface="Arial" charset="0"/>
                <a:cs typeface="Arial" charset="0"/>
              </a:rPr>
              <a:t>-ly</a:t>
            </a:r>
            <a:r>
              <a:rPr lang="en-US" sz="1800" smtClean="0">
                <a:latin typeface="Arial" charset="0"/>
                <a:cs typeface="Arial" charset="0"/>
              </a:rPr>
              <a:t> word is an adjective, see if it can be used alone with the noun. If it can, use the comma.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Examples:</a:t>
            </a:r>
            <a:r>
              <a:rPr lang="en-US" sz="1800" smtClean="0">
                <a:latin typeface="Arial" charset="0"/>
                <a:cs typeface="Arial" charset="0"/>
              </a:rPr>
              <a:t/>
            </a:r>
            <a:br>
              <a:rPr lang="en-US" sz="1800" smtClean="0"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Felix was a lonely, young boy.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get headaches in brightly lit rooms.</a:t>
            </a:r>
            <a:r>
              <a:rPr lang="en-US" sz="1800" smtClean="0">
                <a:latin typeface="Arial" charset="0"/>
                <a:cs typeface="Arial" charset="0"/>
              </a:rPr>
              <a:t> </a:t>
            </a:r>
            <a:r>
              <a:rPr lang="en-US" sz="1800" i="1" smtClean="0">
                <a:latin typeface="Arial" charset="0"/>
                <a:cs typeface="Arial" charset="0"/>
              </a:rPr>
              <a:t>Brightly</a:t>
            </a:r>
            <a:r>
              <a:rPr lang="en-US" sz="1800" smtClean="0">
                <a:latin typeface="Arial" charset="0"/>
                <a:cs typeface="Arial" charset="0"/>
              </a:rPr>
              <a:t> is not an adjective because it cannot be used alone with </a:t>
            </a:r>
            <a:r>
              <a:rPr lang="en-US" sz="1800" i="1" smtClean="0">
                <a:latin typeface="Arial" charset="0"/>
                <a:cs typeface="Arial" charset="0"/>
              </a:rPr>
              <a:t>rooms</a:t>
            </a:r>
            <a:r>
              <a:rPr lang="en-US" sz="1800" smtClean="0">
                <a:latin typeface="Arial" charset="0"/>
                <a:cs typeface="Arial" charset="0"/>
              </a:rPr>
              <a:t>; therefore, no comma is used between </a:t>
            </a:r>
            <a:r>
              <a:rPr lang="en-US" sz="1800" i="1" smtClean="0">
                <a:latin typeface="Arial" charset="0"/>
                <a:cs typeface="Arial" charset="0"/>
              </a:rPr>
              <a:t>brightly</a:t>
            </a:r>
            <a:r>
              <a:rPr lang="en-US" sz="1800" smtClean="0">
                <a:latin typeface="Arial" charset="0"/>
                <a:cs typeface="Arial" charset="0"/>
              </a:rPr>
              <a:t> and </a:t>
            </a:r>
            <a:r>
              <a:rPr lang="en-US" sz="1800" i="1" smtClean="0">
                <a:latin typeface="Arial" charset="0"/>
                <a:cs typeface="Arial" charset="0"/>
              </a:rPr>
              <a:t>lit</a:t>
            </a:r>
            <a:r>
              <a:rPr lang="en-US" sz="1800" smtClean="0">
                <a:latin typeface="Arial" charset="0"/>
                <a:cs typeface="Arial" charset="0"/>
              </a:rPr>
              <a:t>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4</a:t>
            </a: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Use commas before or surrounding the name or title of a person directly addressed.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Examples:</a:t>
            </a:r>
            <a:r>
              <a:rPr lang="en-US" sz="1800" smtClean="0">
                <a:latin typeface="Arial" charset="0"/>
                <a:cs typeface="Arial" charset="0"/>
              </a:rPr>
              <a:t/>
            </a:r>
            <a:br>
              <a:rPr lang="en-US" sz="1800" smtClean="0"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Will you, Aisha, do that assignment for me? 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Yes, Doctor, I will. </a:t>
            </a:r>
            <a:endParaRPr lang="en-US" sz="1800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NOTE: Capitalize a title when directly addressing someone.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5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Use a comma to separate the day of the month from the year and after the year.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Example:</a:t>
            </a:r>
            <a:b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b="1" i="1" smtClean="0">
                <a:solidFill>
                  <a:srgbClr val="FF3300"/>
                </a:solidFill>
                <a:latin typeface="Arial" charset="0"/>
                <a:cs typeface="Arial" charset="0"/>
              </a:rPr>
              <a:t>Kathleen met her husband on December 5, 2003, in Mill Valley, California.</a:t>
            </a:r>
            <a:endParaRPr lang="en-US" sz="1800" b="1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6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Use a comma to separate the city from the state and after the state in a document.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Example:</a:t>
            </a:r>
            <a:b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b="1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lived in San Francisco, California, for 20 years.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endParaRPr lang="en-US" sz="1800" b="1" i="1" smtClean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7</a:t>
            </a: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Use commas to set off expressions that interrupt sentence flow.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am, as you have probably noticed, very nervous about this.</a:t>
            </a:r>
            <a:endParaRPr lang="en-US" sz="1800" b="1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8</a:t>
            </a: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When starting a sentence with a weak clause, use a comma after it. Conversely, do not use a comma when the sentence starts with a strong clause followed by a weak clause.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If you are not sure about this, let me know now.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Let me know now if you are not sure about this.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9</a:t>
            </a:r>
          </a:p>
          <a:p>
            <a:pPr>
              <a:lnSpc>
                <a:spcPct val="9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If something or someone is sufficiently identified, the description following it is considered nonessential and should be surrounded by commas.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Freddy, who has a limp, was in an auto accident.</a:t>
            </a:r>
            <a:r>
              <a:rPr lang="en-US" sz="1800" smtClean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i="1" smtClean="0">
                <a:latin typeface="Arial" charset="0"/>
                <a:cs typeface="Arial" charset="0"/>
              </a:rPr>
              <a:t>	Freddy</a:t>
            </a:r>
            <a:r>
              <a:rPr lang="en-US" sz="1800" smtClean="0">
                <a:latin typeface="Arial" charset="0"/>
                <a:cs typeface="Arial" charset="0"/>
              </a:rPr>
              <a:t> is named, so the description is not essential.</a:t>
            </a:r>
            <a:br>
              <a:rPr lang="en-US" sz="1800" smtClean="0"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The boy who has a limp was in an auto accident.</a:t>
            </a:r>
            <a:r>
              <a:rPr lang="en-US" sz="1800" smtClean="0">
                <a:latin typeface="Arial" charset="0"/>
                <a:cs typeface="Arial" charset="0"/>
              </a:rPr>
              <a:t>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smtClean="0">
                <a:latin typeface="Arial" charset="0"/>
                <a:cs typeface="Arial" charset="0"/>
              </a:rPr>
              <a:t>	We do not know which boy is being referred to without further description; therefore, no commas are used.</a:t>
            </a:r>
            <a:endParaRPr lang="en-US" sz="1800" b="1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10</a:t>
            </a:r>
          </a:p>
          <a:p>
            <a:pPr>
              <a:lnSpc>
                <a:spcPct val="9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Use a comma to separate two strong clauses joined by a coordinating conjunction--</a:t>
            </a:r>
            <a:r>
              <a:rPr lang="en-US" sz="1800" i="1" smtClean="0">
                <a:latin typeface="Arial" charset="0"/>
                <a:cs typeface="Arial" charset="0"/>
              </a:rPr>
              <a:t>and, or, but, for, nor</a:t>
            </a:r>
            <a:r>
              <a:rPr lang="en-US" sz="1800" smtClean="0">
                <a:latin typeface="Arial" charset="0"/>
                <a:cs typeface="Arial" charset="0"/>
              </a:rPr>
              <a:t>. You can omit the comma if the clauses are both short.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</a:p>
          <a:p>
            <a:pPr>
              <a:lnSpc>
                <a:spcPct val="90000"/>
              </a:lnSpc>
            </a:pP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have painted the house, but he is still working on sanding the doors.</a:t>
            </a:r>
          </a:p>
          <a:p>
            <a:pPr>
              <a:lnSpc>
                <a:spcPct val="90000"/>
              </a:lnSpc>
            </a:pP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paint and he writes.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1800" smtClean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/>
          <a:lstStyle/>
          <a:p>
            <a:endParaRPr lang="en-US" sz="4000" smtClean="0"/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8229600" cy="6248400"/>
          </a:xfrm>
        </p:spPr>
        <p:txBody>
          <a:bodyPr/>
          <a:lstStyle/>
          <a:p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11</a:t>
            </a:r>
          </a:p>
          <a:p>
            <a:r>
              <a:rPr lang="en-US" sz="1800" i="1" smtClean="0">
                <a:latin typeface="Arial" charset="0"/>
                <a:cs typeface="Arial" charset="0"/>
              </a:rPr>
              <a:t>Use commas surrounding words such as ‘therefore’ and ‘however’ when they are used as interrupters.</a:t>
            </a:r>
            <a:endParaRPr lang="en-US" sz="1800" b="1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z="1800" b="1" i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would, therefore, like a response.</a:t>
            </a:r>
            <a:b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 would be happy, however, to volunteer for the Red Cross.</a:t>
            </a:r>
          </a:p>
          <a:p>
            <a:endParaRPr lang="en-US" sz="1800" b="1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12</a:t>
            </a:r>
          </a:p>
          <a:p>
            <a:r>
              <a:rPr lang="en-US" sz="1800" smtClean="0">
                <a:latin typeface="Arial" charset="0"/>
                <a:cs typeface="Arial" charset="0"/>
              </a:rPr>
              <a:t>If the subject does not appear in front of the second verb, do not use a comma.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u="sng" smtClean="0">
                <a:solidFill>
                  <a:srgbClr val="FF3300"/>
                </a:solidFill>
                <a:latin typeface="Arial" charset="0"/>
                <a:cs typeface="Arial" charset="0"/>
              </a:rPr>
              <a:t>He</a:t>
            </a: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 </a:t>
            </a:r>
            <a:r>
              <a:rPr lang="en-US" sz="1800" i="1" u="sng" smtClean="0">
                <a:solidFill>
                  <a:srgbClr val="FF3300"/>
                </a:solidFill>
                <a:latin typeface="Arial" charset="0"/>
                <a:cs typeface="Arial" charset="0"/>
              </a:rPr>
              <a:t>thought</a:t>
            </a: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 quickly but still </a:t>
            </a:r>
            <a:r>
              <a:rPr lang="en-US" sz="1800" i="1" u="sng" smtClean="0">
                <a:solidFill>
                  <a:srgbClr val="FF3300"/>
                </a:solidFill>
                <a:latin typeface="Arial" charset="0"/>
                <a:cs typeface="Arial" charset="0"/>
              </a:rPr>
              <a:t>did</a:t>
            </a: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 not </a:t>
            </a:r>
            <a:r>
              <a:rPr lang="en-US" sz="1800" i="1" u="sng" smtClean="0">
                <a:solidFill>
                  <a:srgbClr val="FF3300"/>
                </a:solidFill>
                <a:latin typeface="Arial" charset="0"/>
                <a:cs typeface="Arial" charset="0"/>
              </a:rPr>
              <a:t>answer</a:t>
            </a: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13</a:t>
            </a: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Use a comma to separate contrasting parts of a sentence.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That is my money, not yours.</a:t>
            </a:r>
            <a:endParaRPr lang="en-US" sz="1800" b="1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endParaRPr lang="en-US" sz="1800" b="1" smtClean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Rule 14</a:t>
            </a:r>
          </a:p>
          <a:p>
            <a:pPr>
              <a:lnSpc>
                <a:spcPct val="80000"/>
              </a:lnSpc>
            </a:pPr>
            <a:r>
              <a:rPr lang="en-US" sz="1800" smtClean="0">
                <a:latin typeface="Arial" charset="0"/>
                <a:cs typeface="Arial" charset="0"/>
              </a:rPr>
              <a:t>Use a comma when beginning sentences with introductory words such as </a:t>
            </a:r>
            <a:r>
              <a:rPr lang="en-US" sz="1800" i="1" smtClean="0">
                <a:latin typeface="Arial" charset="0"/>
                <a:cs typeface="Arial" charset="0"/>
              </a:rPr>
              <a:t>well</a:t>
            </a:r>
            <a:r>
              <a:rPr lang="en-US" sz="1800" smtClean="0">
                <a:latin typeface="Arial" charset="0"/>
                <a:cs typeface="Arial" charset="0"/>
              </a:rPr>
              <a:t>, </a:t>
            </a:r>
            <a:r>
              <a:rPr lang="en-US" sz="1800" i="1" smtClean="0">
                <a:latin typeface="Arial" charset="0"/>
                <a:cs typeface="Arial" charset="0"/>
              </a:rPr>
              <a:t>now</a:t>
            </a:r>
            <a:r>
              <a:rPr lang="en-US" sz="1800" smtClean="0">
                <a:latin typeface="Arial" charset="0"/>
                <a:cs typeface="Arial" charset="0"/>
              </a:rPr>
              <a:t>, or </a:t>
            </a:r>
            <a:r>
              <a:rPr lang="en-US" sz="1800" i="1" smtClean="0">
                <a:latin typeface="Arial" charset="0"/>
                <a:cs typeface="Arial" charset="0"/>
              </a:rPr>
              <a:t>yes</a:t>
            </a:r>
            <a:r>
              <a:rPr lang="en-US" sz="1800" smtClean="0">
                <a:latin typeface="Arial" charset="0"/>
                <a:cs typeface="Arial" charset="0"/>
              </a:rPr>
              <a:t>.</a:t>
            </a:r>
            <a:endParaRPr lang="en-US" sz="1800" b="1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Yes, I do need that report.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Well, I never thought I'd live to see the day…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304800"/>
            <a:ext cx="7772400" cy="1143000"/>
          </a:xfrm>
        </p:spPr>
        <p:txBody>
          <a:bodyPr anchor="b"/>
          <a:lstStyle/>
          <a:p>
            <a:pPr eaLnBrk="1" hangingPunct="1"/>
            <a:endParaRPr lang="en-US" smtClean="0"/>
          </a:p>
        </p:txBody>
      </p:sp>
      <p:sp>
        <p:nvSpPr>
          <p:cNvPr id="9" name="Text Placeholder 3"/>
          <p:cNvSpPr>
            <a:spLocks noGrp="1"/>
          </p:cNvSpPr>
          <p:nvPr>
            <p:ph sz="quarter" idx="4294967295"/>
          </p:nvPr>
        </p:nvSpPr>
        <p:spPr>
          <a:xfrm>
            <a:off x="609600" y="228600"/>
            <a:ext cx="7319963" cy="3581400"/>
          </a:xfrm>
          <a:solidFill>
            <a:srgbClr val="FFFF66"/>
          </a:solidFill>
        </p:spPr>
        <p:txBody>
          <a:bodyPr/>
          <a:lstStyle/>
          <a:p>
            <a:pPr marL="273050" indent="-273050" algn="ctr" eaLnBrk="1" hangingPunct="1">
              <a:buFont typeface="Arial" charset="0"/>
              <a:buNone/>
            </a:pPr>
            <a:r>
              <a:rPr lang="en-US" sz="6000" smtClean="0">
                <a:solidFill>
                  <a:schemeClr val="tx2"/>
                </a:solidFill>
              </a:rPr>
              <a:t>Semicolon</a:t>
            </a:r>
          </a:p>
          <a:p>
            <a:pPr marL="273050" indent="-273050" algn="ctr" eaLnBrk="1" hangingPunct="1">
              <a:buFont typeface="Arial" charset="0"/>
              <a:buNone/>
            </a:pPr>
            <a:r>
              <a:rPr lang="en-US" sz="12800" smtClean="0">
                <a:solidFill>
                  <a:schemeClr val="tx2"/>
                </a:solidFill>
              </a:rPr>
              <a:t>;</a:t>
            </a:r>
          </a:p>
          <a:p>
            <a:pPr marL="273050" indent="-273050"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B0E94-A202-412C-AB2A-C55C206FBAE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Where to use a semi-colon?</a:t>
            </a:r>
          </a:p>
        </p:txBody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A semi-colon links two or more simple sentences when these sentences are linked by a common theme.</a:t>
            </a:r>
          </a:p>
          <a:p>
            <a:pPr>
              <a:lnSpc>
                <a:spcPct val="90000"/>
              </a:lnSpc>
            </a:pPr>
            <a:r>
              <a:rPr lang="en-US" sz="1800" b="1" smtClean="0">
                <a:latin typeface="Arial" charset="0"/>
                <a:cs typeface="Arial" charset="0"/>
              </a:rPr>
              <a:t>A semicolon is used in place of a period to separate two sentences where the conjunction has been left out.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</a:p>
          <a:p>
            <a:pPr>
              <a:lnSpc>
                <a:spcPct val="90000"/>
              </a:lnSpc>
            </a:pPr>
            <a:r>
              <a:rPr lang="en-US" sz="1800" b="1" i="1" smtClean="0">
                <a:solidFill>
                  <a:srgbClr val="FF3300"/>
                </a:solidFill>
                <a:latin typeface="Arial" charset="0"/>
                <a:cs typeface="Arial" charset="0"/>
              </a:rPr>
              <a:t>Contact me on Monday; I will provide you the required resources.</a:t>
            </a:r>
          </a:p>
          <a:p>
            <a:pPr>
              <a:lnSpc>
                <a:spcPct val="90000"/>
              </a:lnSpc>
            </a:pPr>
            <a:r>
              <a:rPr lang="en-US" sz="1800" b="1" i="1" smtClean="0">
                <a:solidFill>
                  <a:srgbClr val="FF3300"/>
                </a:solidFill>
                <a:latin typeface="Arial" charset="0"/>
                <a:cs typeface="Arial" charset="0"/>
              </a:rPr>
              <a:t>Kashmir is beautiful; It is a heaven.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en-US" sz="18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>	</a:t>
            </a:r>
            <a:r>
              <a:rPr lang="en-US" sz="1800" smtClean="0">
                <a:latin typeface="Arial" charset="0"/>
                <a:cs typeface="Arial" charset="0"/>
              </a:rPr>
              <a:t>Use the semicolon to separate units of a series when one or more of the units contain commas.</a:t>
            </a:r>
            <a:endParaRPr lang="en-US" sz="1800" b="1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z="1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Example: </a:t>
            </a:r>
          </a:p>
          <a:p>
            <a:r>
              <a:rPr lang="en-US" sz="1800" smtClean="0">
                <a:solidFill>
                  <a:srgbClr val="FF0000"/>
                </a:solidFill>
                <a:latin typeface="Arial" charset="0"/>
                <a:cs typeface="Arial" charset="0"/>
              </a:rPr>
              <a:t>This seminar has people who have come from Lahore, Pakistan; Bombay, India; and Jadah, Saudi Arabia.</a:t>
            </a:r>
          </a:p>
          <a:p>
            <a:r>
              <a:rPr lang="en-US" sz="1800" smtClean="0">
                <a:latin typeface="Arial" charset="0"/>
                <a:cs typeface="Arial" charset="0"/>
              </a:rPr>
              <a:t>Use the semicolon to separate units of a series when each unit has sub-units. </a:t>
            </a:r>
          </a:p>
          <a:p>
            <a:pPr>
              <a:buFont typeface="Arial" charset="0"/>
              <a:buNone/>
            </a:pPr>
            <a:endParaRPr lang="en-US" sz="1800" smtClean="0">
              <a:solidFill>
                <a:srgbClr val="FF33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One more rule!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smtClean="0">
                <a:latin typeface="Arial" charset="0"/>
                <a:cs typeface="Arial" charset="0"/>
              </a:rPr>
              <a:t>Use the semicolon between two sentences joined by a coordinating conjunction when one or more commas have already been used in the first sentence.</a:t>
            </a:r>
            <a:endParaRPr lang="en-US" sz="1800" b="1" smtClean="0">
              <a:latin typeface="Arial" charset="0"/>
              <a:cs typeface="Arial" charset="0"/>
            </a:endParaRPr>
          </a:p>
          <a:p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Examples:</a:t>
            </a:r>
            <a: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  <a:t/>
            </a:r>
            <a:br>
              <a:rPr lang="en-US" sz="1800" smtClean="0">
                <a:solidFill>
                  <a:srgbClr val="FF3300"/>
                </a:solidFill>
                <a:latin typeface="Arial" charset="0"/>
                <a:cs typeface="Arial" charset="0"/>
              </a:rPr>
            </a:br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When I reach there, I will convey your message; and that is a promise I will keep.</a:t>
            </a:r>
          </a:p>
          <a:p>
            <a:r>
              <a:rPr lang="en-US" sz="1800" i="1" smtClean="0">
                <a:solidFill>
                  <a:srgbClr val="FF3300"/>
                </a:solidFill>
                <a:latin typeface="Arial" charset="0"/>
                <a:cs typeface="Arial" charset="0"/>
              </a:rPr>
              <a:t>If he wants, he can participate in the competition; and if he is intelligent enough, he will win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1800" b="1" smtClean="0">
                <a:latin typeface="Arial" charset="0"/>
                <a:cs typeface="Arial" charset="0"/>
              </a:rPr>
              <a:t>Use full stops, commas and semi- colons to punctuate the following:</a:t>
            </a:r>
          </a:p>
          <a:p>
            <a:pPr>
              <a:buFont typeface="Arial" charset="0"/>
              <a:buNone/>
            </a:pP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	My geometry box has three pencils two ink pens and a ball point two pencil erasers an ink remover and a fluid whitener</a:t>
            </a:r>
            <a:r>
              <a:rPr lang="en-US" sz="1800" b="1" smtClean="0">
                <a:latin typeface="Arial" charset="0"/>
                <a:cs typeface="Arial" charset="0"/>
              </a:rPr>
              <a:t> 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one plastic ruler and two compasses. </a:t>
            </a:r>
          </a:p>
          <a:p>
            <a:endParaRPr lang="en-US" sz="1800" b="1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Solved !</a:t>
            </a:r>
          </a:p>
        </p:txBody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1800" b="1" smtClean="0">
                <a:latin typeface="Arial" charset="0"/>
                <a:cs typeface="Arial" charset="0"/>
              </a:rPr>
              <a:t>	My geometry box has three pencils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,</a:t>
            </a:r>
            <a:r>
              <a:rPr lang="en-US" sz="1800" b="1" smtClean="0">
                <a:latin typeface="Arial" charset="0"/>
                <a:cs typeface="Arial" charset="0"/>
              </a:rPr>
              <a:t> two ink pens and a ball point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;</a:t>
            </a:r>
            <a:r>
              <a:rPr lang="en-US" sz="1800" b="1" smtClean="0">
                <a:latin typeface="Arial" charset="0"/>
                <a:cs typeface="Arial" charset="0"/>
              </a:rPr>
              <a:t> two pencil erasers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,</a:t>
            </a:r>
            <a:r>
              <a:rPr lang="en-US" sz="1800" b="1" smtClean="0">
                <a:latin typeface="Arial" charset="0"/>
                <a:cs typeface="Arial" charset="0"/>
              </a:rPr>
              <a:t> an ink remover and a fluid whitener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; </a:t>
            </a:r>
            <a:r>
              <a:rPr lang="en-US" sz="1800" b="1" smtClean="0">
                <a:latin typeface="Arial" charset="0"/>
                <a:cs typeface="Arial" charset="0"/>
              </a:rPr>
              <a:t>one plastic ruler and two compasses</a:t>
            </a:r>
            <a:r>
              <a:rPr lang="en-US" sz="1800" b="1" smtClean="0">
                <a:solidFill>
                  <a:srgbClr val="FF3300"/>
                </a:solidFill>
                <a:latin typeface="Arial" charset="0"/>
                <a:cs typeface="Arial" charset="0"/>
              </a:rPr>
              <a:t>.</a:t>
            </a:r>
            <a:r>
              <a:rPr lang="en-US" sz="1800" b="1" smtClean="0">
                <a:latin typeface="Arial" charset="0"/>
                <a:cs typeface="Arial" charset="0"/>
              </a:rPr>
              <a:t> </a:t>
            </a:r>
          </a:p>
          <a:p>
            <a:endParaRPr lang="en-US" b="1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smtClean="0">
                <a:latin typeface="Arial" charset="0"/>
                <a:cs typeface="Arial" charset="0"/>
              </a:rPr>
              <a:t>Do you remember the example of traffic lights!</a:t>
            </a:r>
          </a:p>
          <a:p>
            <a:pPr>
              <a:buFont typeface="Arial" charset="0"/>
              <a:buNone/>
            </a:pPr>
            <a:endParaRPr lang="en-US" sz="1800" smtClean="0">
              <a:latin typeface="Arial" charset="0"/>
              <a:cs typeface="Arial" charset="0"/>
            </a:endParaRPr>
          </a:p>
          <a:p>
            <a:r>
              <a:rPr lang="en-US" sz="1800" smtClean="0">
                <a:latin typeface="Arial" charset="0"/>
                <a:cs typeface="Arial" charset="0"/>
              </a:rPr>
              <a:t>How do you see the role of full stops, comas and semi- colon as different traffic lights?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en-US" smtClean="0"/>
          </a:p>
          <a:p>
            <a:pPr algn="ctr">
              <a:buFont typeface="Arial" charset="0"/>
              <a:buNone/>
            </a:pPr>
            <a:r>
              <a:rPr lang="en-US" smtClean="0"/>
              <a:t>Thank you very much!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58FE0-BA14-4177-861C-6B8CC9782200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627</Words>
  <Application>Microsoft Office PowerPoint</Application>
  <PresentationFormat>On-screen Show (4:3)</PresentationFormat>
  <Paragraphs>149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WHY  TO PUNCTUATE?</vt:lpstr>
      <vt:lpstr>Punctuation is a savior!</vt:lpstr>
      <vt:lpstr>Common Punctuation Marks include….</vt:lpstr>
      <vt:lpstr>Slide 6</vt:lpstr>
      <vt:lpstr>Using a full stop</vt:lpstr>
      <vt:lpstr>Slide 8</vt:lpstr>
      <vt:lpstr>Rules for Using Comma                                                             www.grammarbook.com/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Where to use a semi-colon?</vt:lpstr>
      <vt:lpstr>Slide 19</vt:lpstr>
      <vt:lpstr>One more rule!</vt:lpstr>
      <vt:lpstr>Activity</vt:lpstr>
      <vt:lpstr>Solved !</vt:lpstr>
      <vt:lpstr>Slide 23</vt:lpstr>
      <vt:lpstr>Slide 24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78</cp:revision>
  <dcterms:created xsi:type="dcterms:W3CDTF">2012-02-27T05:45:45Z</dcterms:created>
  <dcterms:modified xsi:type="dcterms:W3CDTF">2013-01-23T09:13:35Z</dcterms:modified>
</cp:coreProperties>
</file>