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70" r:id="rId3"/>
    <p:sldId id="271" r:id="rId4"/>
    <p:sldId id="290" r:id="rId5"/>
    <p:sldId id="291" r:id="rId6"/>
    <p:sldId id="292" r:id="rId7"/>
    <p:sldId id="272" r:id="rId8"/>
    <p:sldId id="275" r:id="rId9"/>
    <p:sldId id="278" r:id="rId10"/>
    <p:sldId id="279" r:id="rId11"/>
    <p:sldId id="273" r:id="rId12"/>
    <p:sldId id="274" r:id="rId13"/>
    <p:sldId id="276" r:id="rId14"/>
    <p:sldId id="257" r:id="rId15"/>
    <p:sldId id="277" r:id="rId16"/>
    <p:sldId id="259" r:id="rId17"/>
    <p:sldId id="260" r:id="rId18"/>
    <p:sldId id="258" r:id="rId19"/>
    <p:sldId id="293" r:id="rId20"/>
    <p:sldId id="294" r:id="rId21"/>
    <p:sldId id="261" r:id="rId22"/>
    <p:sldId id="262" r:id="rId23"/>
    <p:sldId id="263" r:id="rId24"/>
    <p:sldId id="264" r:id="rId25"/>
    <p:sldId id="265" r:id="rId26"/>
    <p:sldId id="266" r:id="rId27"/>
    <p:sldId id="297" r:id="rId28"/>
    <p:sldId id="267" r:id="rId29"/>
    <p:sldId id="268" r:id="rId30"/>
    <p:sldId id="269" r:id="rId31"/>
    <p:sldId id="280" r:id="rId32"/>
    <p:sldId id="284" r:id="rId33"/>
    <p:sldId id="285" r:id="rId34"/>
    <p:sldId id="286" r:id="rId35"/>
    <p:sldId id="287" r:id="rId36"/>
    <p:sldId id="281" r:id="rId37"/>
    <p:sldId id="288" r:id="rId38"/>
    <p:sldId id="289" r:id="rId39"/>
    <p:sldId id="295" r:id="rId40"/>
    <p:sldId id="296"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998"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12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71EDF979-3F38-495F-9F5C-F081DED743D4}" type="datetimeFigureOut">
              <a:rPr lang="en-US"/>
              <a:pPr/>
              <a:t>12/25/2012</a:t>
            </a:fld>
            <a:endParaRPr lang="en-US"/>
          </a:p>
        </p:txBody>
      </p:sp>
      <p:sp>
        <p:nvSpPr>
          <p:cNvPr id="512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12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0674DCA-E322-4CBE-B67E-E1C2571A3C9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1C43A29-B5C4-4D3B-BAD0-0B6275EDB674}" type="datetime1">
              <a:rPr lang="en-US"/>
              <a:pPr>
                <a:defRPr/>
              </a:pPr>
              <a:t>12/25/2012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1A47F811-78EF-49F2-9A10-70BE057B728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AAD071F-10D5-4587-846E-CA10A09C403D}" type="datetime1">
              <a:rPr lang="en-US"/>
              <a:pPr>
                <a:defRPr/>
              </a:pPr>
              <a:t>12/25/2012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CD883DAE-80DA-49FF-A3DD-B5F4A5D417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CD0E4C4-5C47-41C3-B2F9-DD6E9BBAE2E2}" type="datetime1">
              <a:rPr lang="en-US"/>
              <a:pPr>
                <a:defRPr/>
              </a:pPr>
              <a:t>12/25/2012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52128D2B-25E6-4A11-9F4A-0DA07DDEEDA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9C1032A-3FBA-43E3-8C4B-354B2E0D639F}" type="datetime1">
              <a:rPr lang="en-US"/>
              <a:pPr>
                <a:defRPr/>
              </a:pPr>
              <a:t>12/25/2012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64A09E2B-3031-42C1-9CF1-69F842F2FDD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5874AAD-99E1-4F05-BD46-D16048D8F20E}" type="datetime1">
              <a:rPr lang="en-US"/>
              <a:pPr>
                <a:defRPr/>
              </a:pPr>
              <a:t>12/25/2012</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pPr>
              <a:defRPr/>
            </a:pPr>
            <a:fld id="{46C7C174-CD65-4EC4-A9F7-CDFC9795735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7F31524-A691-44E9-875B-8F186263FC13}" type="datetime1">
              <a:rPr lang="en-US"/>
              <a:pPr>
                <a:defRPr/>
              </a:pPr>
              <a:t>12/25/2012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pPr>
              <a:defRPr/>
            </a:pPr>
            <a:fld id="{1C2B0D9A-4A28-4860-A189-8906303B35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223FC7-59F7-4D1C-AD5E-5D39A245D2E1}" type="datetime1">
              <a:rPr lang="en-US"/>
              <a:pPr>
                <a:defRPr/>
              </a:pPr>
              <a:t>12/25/2012</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pPr>
              <a:defRPr/>
            </a:pPr>
            <a:fld id="{998E815E-91F1-4393-9AB9-2C87BEBFDD4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4AEB104-F75B-478D-A203-0B15836EC22C}" type="datetime1">
              <a:rPr lang="en-US"/>
              <a:pPr>
                <a:defRPr/>
              </a:pPr>
              <a:t>12/25/2012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CD610EB9-8212-494F-8647-F810A69AE6D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A4D533-C778-43CF-880F-A9B0CE4B8C4B}" type="datetime1">
              <a:rPr lang="en-US"/>
              <a:pPr>
                <a:defRPr/>
              </a:pPr>
              <a:t>12/25/2012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E5727ECF-E65C-4384-B3DA-4EE0A37CBD5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A4455C4-7E7D-4A6C-91C7-A22B94F08E08}" type="datetime1">
              <a:rPr lang="en-US"/>
              <a:pPr>
                <a:defRPr/>
              </a:pPr>
              <a:t>12/25/2012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F98F7C66-9C69-490C-AC4E-15A7094753C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7F7A2AB-022A-4DE0-92AD-F85D55B31055}" type="datetime1">
              <a:rPr lang="en-US"/>
              <a:pPr>
                <a:defRPr/>
              </a:pPr>
              <a:t>12/25/2012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64258A23-3FE7-4F18-A8AB-BB65C747544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998F380-3E5B-4E29-8FC6-BDC40C9DB4AC}" type="datetime1">
              <a:rPr lang="en-US"/>
              <a:pPr>
                <a:defRPr/>
              </a:pPr>
              <a:t>12/25/2012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2D0AA34-AF44-4A5A-B0B2-DB0BB50365A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EE8E8CEC-595C-4806-A78F-D8B9A8896458}" type="slidenum">
              <a:rPr lang="en-US"/>
              <a:pPr>
                <a:defRPr/>
              </a:pPr>
              <a:t>1</a:t>
            </a:fld>
            <a:endParaRPr lang="en-US"/>
          </a:p>
        </p:txBody>
      </p:sp>
      <p:sp>
        <p:nvSpPr>
          <p:cNvPr id="13313" name="Title 1"/>
          <p:cNvSpPr>
            <a:spLocks noGrp="1"/>
          </p:cNvSpPr>
          <p:nvPr>
            <p:ph type="ctrTitle"/>
          </p:nvPr>
        </p:nvSpPr>
        <p:spPr/>
        <p:txBody>
          <a:bodyPr/>
          <a:lstStyle/>
          <a:p>
            <a:pPr eaLnBrk="1" hangingPunct="1"/>
            <a:r>
              <a:rPr lang="en-US" smtClean="0"/>
              <a:t>Efficient Use of Memory</a:t>
            </a:r>
          </a:p>
        </p:txBody>
      </p:sp>
      <p:sp>
        <p:nvSpPr>
          <p:cNvPr id="13314" name="Subtitle 2"/>
          <p:cNvSpPr>
            <a:spLocks noGrp="1"/>
          </p:cNvSpPr>
          <p:nvPr>
            <p:ph type="subTitle" idx="1"/>
          </p:nvPr>
        </p:nvSpPr>
        <p:spPr/>
        <p:txBody>
          <a:bodyPr/>
          <a:lstStyle/>
          <a:p>
            <a:pPr eaLnBrk="1" hangingPunct="1"/>
            <a:r>
              <a:rPr lang="en-US" smtClean="0">
                <a:solidFill>
                  <a:schemeClr val="tx1"/>
                </a:solidFill>
              </a:rPr>
              <a:t>Dr. Sarwet Rasul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201BC30E-57DF-40E3-9C1D-507014995F89}" type="slidenum">
              <a:rPr lang="en-US"/>
              <a:pPr>
                <a:defRPr/>
              </a:pPr>
              <a:t>2</a:t>
            </a:fld>
            <a:endParaRPr lang="en-US"/>
          </a:p>
        </p:txBody>
      </p:sp>
      <p:sp>
        <p:nvSpPr>
          <p:cNvPr id="14337" name="Rectangle 2"/>
          <p:cNvSpPr>
            <a:spLocks noGrp="1"/>
          </p:cNvSpPr>
          <p:nvPr>
            <p:ph type="title"/>
          </p:nvPr>
        </p:nvSpPr>
        <p:spPr/>
        <p:txBody>
          <a:bodyPr/>
          <a:lstStyle/>
          <a:p>
            <a:r>
              <a:rPr lang="en-US" smtClean="0"/>
              <a:t>Previous Session</a:t>
            </a:r>
          </a:p>
        </p:txBody>
      </p:sp>
      <p:sp>
        <p:nvSpPr>
          <p:cNvPr id="14338" name="Rectangle 3"/>
          <p:cNvSpPr>
            <a:spLocks noGrp="1"/>
          </p:cNvSpPr>
          <p:nvPr>
            <p:ph type="body" idx="1"/>
          </p:nvPr>
        </p:nvSpPr>
        <p:spPr/>
        <p:txBody>
          <a:bodyPr/>
          <a:lstStyle/>
          <a:p>
            <a:r>
              <a:rPr lang="en-US" smtClean="0"/>
              <a:t>Vocabulary Development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1890C2D-E78E-4F67-854D-ED6AD8075791}" type="slidenum">
              <a:rPr lang="en-US"/>
              <a:pPr>
                <a:defRPr/>
              </a:pPr>
              <a:t>3</a:t>
            </a:fld>
            <a:endParaRPr lang="en-US"/>
          </a:p>
        </p:txBody>
      </p:sp>
      <p:sp>
        <p:nvSpPr>
          <p:cNvPr id="15361" name="Rectangle 2"/>
          <p:cNvSpPr>
            <a:spLocks noGrp="1"/>
          </p:cNvSpPr>
          <p:nvPr>
            <p:ph type="title"/>
          </p:nvPr>
        </p:nvSpPr>
        <p:spPr/>
        <p:txBody>
          <a:bodyPr/>
          <a:lstStyle/>
          <a:p>
            <a:r>
              <a:rPr lang="en-US" sz="3200" b="1" smtClean="0">
                <a:solidFill>
                  <a:schemeClr val="hlink"/>
                </a:solidFill>
                <a:latin typeface="Arial" charset="0"/>
                <a:cs typeface="Arial" charset="0"/>
              </a:rPr>
              <a:t>Today’s Session</a:t>
            </a:r>
          </a:p>
        </p:txBody>
      </p:sp>
      <p:sp>
        <p:nvSpPr>
          <p:cNvPr id="15362" name="Rectangle 3"/>
          <p:cNvSpPr>
            <a:spLocks noGrp="1"/>
          </p:cNvSpPr>
          <p:nvPr>
            <p:ph type="body" idx="1"/>
          </p:nvPr>
        </p:nvSpPr>
        <p:spPr/>
        <p:txBody>
          <a:bodyPr/>
          <a:lstStyle/>
          <a:p>
            <a:r>
              <a:rPr lang="en-US" smtClean="0"/>
              <a:t>What is memory building or efficient use of memory?</a:t>
            </a:r>
          </a:p>
          <a:p>
            <a:r>
              <a:rPr lang="en-US" smtClean="0"/>
              <a:t>Mental processes involved in remembering</a:t>
            </a:r>
          </a:p>
          <a:p>
            <a:r>
              <a:rPr lang="en-US" smtClean="0"/>
              <a:t>Role of Short term Memory</a:t>
            </a:r>
          </a:p>
          <a:p>
            <a:r>
              <a:rPr lang="en-US" smtClean="0"/>
              <a:t> Common Problems of Students</a:t>
            </a:r>
          </a:p>
          <a:p>
            <a:r>
              <a:rPr lang="en-US" smtClean="0"/>
              <a:t>Strategies to remember </a:t>
            </a:r>
          </a:p>
          <a:p>
            <a:r>
              <a:rPr lang="en-US" smtClean="0"/>
              <a:t>Memory as a Problem Solving Tool</a:t>
            </a:r>
          </a:p>
          <a:p>
            <a:endParaRPr lang="en-US" smtClean="0"/>
          </a:p>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C0E2EE7A-F23E-4CEE-B1BB-D7E2AC71E0B5}" type="slidenum">
              <a:rPr lang="en-US"/>
              <a:pPr>
                <a:defRPr/>
              </a:pPr>
              <a:t>4</a:t>
            </a:fld>
            <a:endParaRPr lang="en-US"/>
          </a:p>
        </p:txBody>
      </p:sp>
      <p:sp>
        <p:nvSpPr>
          <p:cNvPr id="16385" name="Rectangle 2"/>
          <p:cNvSpPr>
            <a:spLocks noGrp="1"/>
          </p:cNvSpPr>
          <p:nvPr>
            <p:ph type="title"/>
          </p:nvPr>
        </p:nvSpPr>
        <p:spPr>
          <a:xfrm>
            <a:off x="457200" y="304800"/>
            <a:ext cx="8229600" cy="1143000"/>
          </a:xfrm>
        </p:spPr>
        <p:txBody>
          <a:bodyPr/>
          <a:lstStyle/>
          <a:p>
            <a:r>
              <a:rPr lang="en-US" sz="4000" b="1" smtClean="0">
                <a:solidFill>
                  <a:schemeClr val="hlink"/>
                </a:solidFill>
              </a:rPr>
              <a:t>Mental Processes Needed for Reading </a:t>
            </a:r>
          </a:p>
        </p:txBody>
      </p:sp>
      <p:sp>
        <p:nvSpPr>
          <p:cNvPr id="16386" name="Rectangle 3"/>
          <p:cNvSpPr>
            <a:spLocks noGrp="1"/>
          </p:cNvSpPr>
          <p:nvPr>
            <p:ph type="body" idx="1"/>
          </p:nvPr>
        </p:nvSpPr>
        <p:spPr/>
        <p:txBody>
          <a:bodyPr/>
          <a:lstStyle/>
          <a:p>
            <a:r>
              <a:rPr lang="en-US" sz="1800" smtClean="0">
                <a:latin typeface="Arial" charset="0"/>
                <a:cs typeface="Arial" charset="0"/>
              </a:rPr>
              <a:t>Reading is more than recognizing letters and the sounds they represent. In order for readers to comprehend what they read, they have to perform a number of mental processes. </a:t>
            </a:r>
          </a:p>
          <a:p>
            <a:r>
              <a:rPr lang="en-US" sz="1800" smtClean="0">
                <a:latin typeface="Arial" charset="0"/>
                <a:cs typeface="Arial" charset="0"/>
              </a:rPr>
              <a:t>First, they have to recognize the letters on the page. They have to remember the sounds those letters represent and they have to be able to understand how the sounds blend together to form words.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234A57B-C2BF-42F8-99AE-BAC88F4F2711}" type="slidenum">
              <a:rPr lang="en-US"/>
              <a:pPr>
                <a:defRPr/>
              </a:pPr>
              <a:t>5</a:t>
            </a:fld>
            <a:endParaRPr lang="en-US"/>
          </a:p>
        </p:txBody>
      </p:sp>
      <p:sp>
        <p:nvSpPr>
          <p:cNvPr id="17409" name="Rectangle 2"/>
          <p:cNvSpPr>
            <a:spLocks noGrp="1"/>
          </p:cNvSpPr>
          <p:nvPr>
            <p:ph type="title"/>
          </p:nvPr>
        </p:nvSpPr>
        <p:spPr>
          <a:xfrm>
            <a:off x="457200" y="274638"/>
            <a:ext cx="8229600" cy="1020762"/>
          </a:xfrm>
        </p:spPr>
        <p:txBody>
          <a:bodyPr/>
          <a:lstStyle/>
          <a:p>
            <a:r>
              <a:rPr lang="en-US" sz="2800" b="1" smtClean="0">
                <a:solidFill>
                  <a:schemeClr val="hlink"/>
                </a:solidFill>
                <a:latin typeface="Arial" charset="0"/>
                <a:cs typeface="Arial" charset="0"/>
              </a:rPr>
              <a:t>The Role of Short-Term Memory in Reading Comprehension</a:t>
            </a:r>
            <a:r>
              <a:rPr lang="en-US" sz="2800" b="1" smtClean="0">
                <a:solidFill>
                  <a:srgbClr val="FF3300"/>
                </a:solidFill>
                <a:latin typeface="Arial" charset="0"/>
                <a:cs typeface="Arial" charset="0"/>
              </a:rPr>
              <a:t> </a:t>
            </a:r>
          </a:p>
        </p:txBody>
      </p:sp>
      <p:sp>
        <p:nvSpPr>
          <p:cNvPr id="17410" name="Rectangle 3"/>
          <p:cNvSpPr>
            <a:spLocks noGrp="1"/>
          </p:cNvSpPr>
          <p:nvPr>
            <p:ph type="body" idx="1"/>
          </p:nvPr>
        </p:nvSpPr>
        <p:spPr>
          <a:xfrm>
            <a:off x="0" y="1219200"/>
            <a:ext cx="8686800" cy="4906963"/>
          </a:xfrm>
        </p:spPr>
        <p:txBody>
          <a:bodyPr/>
          <a:lstStyle/>
          <a:p>
            <a:pPr>
              <a:lnSpc>
                <a:spcPct val="80000"/>
              </a:lnSpc>
            </a:pPr>
            <a:r>
              <a:rPr lang="en-US" sz="2000" smtClean="0">
                <a:latin typeface="Arial" charset="0"/>
                <a:cs typeface="Arial" charset="0"/>
              </a:rPr>
              <a:t>It is short-term memory that allows readers to perform all the tasks required for reading. </a:t>
            </a:r>
          </a:p>
          <a:p>
            <a:pPr>
              <a:lnSpc>
                <a:spcPct val="80000"/>
              </a:lnSpc>
            </a:pPr>
            <a:r>
              <a:rPr lang="en-US" sz="2000" smtClean="0">
                <a:latin typeface="Arial" charset="0"/>
                <a:cs typeface="Arial" charset="0"/>
              </a:rPr>
              <a:t>When children are learning to read, their working memory capacity is not sufficient to allow them to remember everything they need to remember. </a:t>
            </a:r>
          </a:p>
          <a:p>
            <a:pPr>
              <a:lnSpc>
                <a:spcPct val="80000"/>
              </a:lnSpc>
            </a:pPr>
            <a:r>
              <a:rPr lang="en-US" sz="2000" smtClean="0">
                <a:latin typeface="Arial" charset="0"/>
                <a:cs typeface="Arial" charset="0"/>
              </a:rPr>
              <a:t>Most adults have experienced this decoding and comprehension problem when they read highly technical information written in long sentences full of specialized vocabulary. </a:t>
            </a:r>
          </a:p>
          <a:p>
            <a:pPr>
              <a:lnSpc>
                <a:spcPct val="80000"/>
              </a:lnSpc>
            </a:pPr>
            <a:r>
              <a:rPr lang="en-US" sz="2000" smtClean="0">
                <a:latin typeface="Arial" charset="0"/>
                <a:cs typeface="Arial" charset="0"/>
              </a:rPr>
              <a:t>Being familiar with the vocabulary and having the information presented in shorter sentences helps us understand more easily.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046D9D39-16C5-4CDA-9F52-6C40CACC557A}" type="slidenum">
              <a:rPr lang="en-US"/>
              <a:pPr>
                <a:defRPr/>
              </a:pPr>
              <a:t>6</a:t>
            </a:fld>
            <a:endParaRPr lang="en-US"/>
          </a:p>
        </p:txBody>
      </p:sp>
      <p:sp>
        <p:nvSpPr>
          <p:cNvPr id="18433" name="Rectangle 2"/>
          <p:cNvSpPr>
            <a:spLocks noGrp="1"/>
          </p:cNvSpPr>
          <p:nvPr>
            <p:ph type="title"/>
          </p:nvPr>
        </p:nvSpPr>
        <p:spPr/>
        <p:txBody>
          <a:bodyPr/>
          <a:lstStyle/>
          <a:p>
            <a:r>
              <a:rPr lang="en-US" sz="3200" b="1" smtClean="0">
                <a:solidFill>
                  <a:schemeClr val="hlink"/>
                </a:solidFill>
                <a:latin typeface="Arial" charset="0"/>
                <a:cs typeface="Arial" charset="0"/>
              </a:rPr>
              <a:t>Working Memory</a:t>
            </a:r>
          </a:p>
        </p:txBody>
      </p:sp>
      <p:sp>
        <p:nvSpPr>
          <p:cNvPr id="18434" name="Rectangle 3"/>
          <p:cNvSpPr>
            <a:spLocks noGrp="1"/>
          </p:cNvSpPr>
          <p:nvPr>
            <p:ph type="body" idx="1"/>
          </p:nvPr>
        </p:nvSpPr>
        <p:spPr/>
        <p:txBody>
          <a:bodyPr/>
          <a:lstStyle/>
          <a:p>
            <a:pPr>
              <a:lnSpc>
                <a:spcPct val="80000"/>
              </a:lnSpc>
            </a:pPr>
            <a:r>
              <a:rPr lang="en-US" sz="2400" smtClean="0"/>
              <a:t>Working memory is the kind of short-term memory that stores information for a short amount of time as we're working with it. It's actually the process of temporarily storing and manipulating information. Researchers believe that short-term memory is critical for reading comprehension. Short-term memory capacity increases with age and is dependent on the development of the front part of the brain (frontal lobes). Until it is sufficiently developed, the brain can't both process and store information. In other words, there is a trade-off between decoding words and remembering what they mean. The brain can do one or the other, but not both. </a:t>
            </a:r>
            <a:br>
              <a:rPr lang="en-US" sz="2400" smtClean="0"/>
            </a:br>
            <a:r>
              <a:rPr lang="en-US" sz="2400" smtClean="0"/>
              <a:t/>
            </a:r>
            <a:br>
              <a:rPr lang="en-US" sz="2400" smtClean="0"/>
            </a:br>
            <a:endParaRPr lang="en-US" sz="2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718EE0AE-88B7-4392-AD03-0B088D9FFC73}" type="slidenum">
              <a:rPr lang="en-US"/>
              <a:pPr>
                <a:defRPr/>
              </a:pPr>
              <a:t>7</a:t>
            </a:fld>
            <a:endParaRPr lang="en-US"/>
          </a:p>
        </p:txBody>
      </p:sp>
      <p:sp>
        <p:nvSpPr>
          <p:cNvPr id="19457" name="Rectangle 2"/>
          <p:cNvSpPr>
            <a:spLocks noGrp="1"/>
          </p:cNvSpPr>
          <p:nvPr>
            <p:ph type="title"/>
          </p:nvPr>
        </p:nvSpPr>
        <p:spPr>
          <a:xfrm>
            <a:off x="457200" y="274638"/>
            <a:ext cx="8229600" cy="563562"/>
          </a:xfrm>
        </p:spPr>
        <p:txBody>
          <a:bodyPr/>
          <a:lstStyle/>
          <a:p>
            <a:r>
              <a:rPr lang="en-US" sz="2800" b="1" smtClean="0">
                <a:solidFill>
                  <a:schemeClr val="hlink"/>
                </a:solidFill>
                <a:latin typeface="Arial" charset="0"/>
                <a:cs typeface="Arial" charset="0"/>
              </a:rPr>
              <a:t>Common Problems of Students </a:t>
            </a:r>
          </a:p>
        </p:txBody>
      </p:sp>
      <p:sp>
        <p:nvSpPr>
          <p:cNvPr id="19458" name="Rectangle 3"/>
          <p:cNvSpPr>
            <a:spLocks noGrp="1"/>
          </p:cNvSpPr>
          <p:nvPr>
            <p:ph type="body" idx="1"/>
          </p:nvPr>
        </p:nvSpPr>
        <p:spPr>
          <a:xfrm>
            <a:off x="381000" y="838200"/>
            <a:ext cx="8229600" cy="4906963"/>
          </a:xfrm>
        </p:spPr>
        <p:txBody>
          <a:bodyPr/>
          <a:lstStyle/>
          <a:p>
            <a:r>
              <a:rPr lang="en-US" sz="2400" b="1" smtClean="0">
                <a:latin typeface="Arial" charset="0"/>
                <a:cs typeface="Arial" charset="0"/>
              </a:rPr>
              <a:t>How to manage to get through your reading, and retain what you have read?</a:t>
            </a:r>
          </a:p>
          <a:p>
            <a:r>
              <a:rPr lang="en-US" sz="2400" smtClean="0">
                <a:solidFill>
                  <a:srgbClr val="FF3300"/>
                </a:solidFill>
                <a:latin typeface="Arial" charset="0"/>
                <a:cs typeface="Arial" charset="0"/>
              </a:rPr>
              <a:t>Always remember:</a:t>
            </a:r>
            <a:br>
              <a:rPr lang="en-US" sz="2400" smtClean="0">
                <a:solidFill>
                  <a:srgbClr val="FF3300"/>
                </a:solidFill>
                <a:latin typeface="Arial" charset="0"/>
                <a:cs typeface="Arial" charset="0"/>
              </a:rPr>
            </a:br>
            <a:r>
              <a:rPr lang="en-US" sz="2400" smtClean="0">
                <a:solidFill>
                  <a:srgbClr val="FF3300"/>
                </a:solidFill>
                <a:latin typeface="Arial" charset="0"/>
                <a:cs typeface="Arial" charset="0"/>
              </a:rPr>
              <a:t>A</a:t>
            </a:r>
            <a:r>
              <a:rPr lang="en-US" sz="2400" smtClean="0">
                <a:latin typeface="Arial" charset="0"/>
                <a:cs typeface="Arial" charset="0"/>
              </a:rPr>
              <a:t>cademic material is not meant to be read.</a:t>
            </a:r>
            <a:br>
              <a:rPr lang="en-US" sz="2400" smtClean="0">
                <a:latin typeface="Arial" charset="0"/>
                <a:cs typeface="Arial" charset="0"/>
              </a:rPr>
            </a:br>
            <a:r>
              <a:rPr lang="en-US" sz="2400" smtClean="0">
                <a:latin typeface="Arial" charset="0"/>
                <a:cs typeface="Arial" charset="0"/>
              </a:rPr>
              <a:t>It is meant to be ransacked for essential content.</a:t>
            </a:r>
          </a:p>
          <a:p>
            <a:pPr>
              <a:buFont typeface="Arial" charset="0"/>
              <a:buNone/>
            </a:pPr>
            <a:r>
              <a:rPr lang="en-US" sz="1200" i="1" smtClean="0"/>
              <a:t>www.canberra.edu.au/study</a:t>
            </a:r>
            <a:r>
              <a:rPr lang="en-US" sz="1200" b="1" i="1" smtClean="0"/>
              <a:t>skills</a:t>
            </a:r>
            <a:r>
              <a:rPr lang="en-US" sz="1200" i="1" smtClean="0"/>
              <a:t>/learning/</a:t>
            </a:r>
            <a:r>
              <a:rPr lang="en-US" sz="1200" b="1" i="1" smtClean="0"/>
              <a:t>reading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E9B2EC75-48AE-4D7C-BBCF-17B20950F017}" type="slidenum">
              <a:rPr lang="en-US"/>
              <a:pPr>
                <a:defRPr/>
              </a:pPr>
              <a:t>8</a:t>
            </a:fld>
            <a:endParaRPr lang="en-US"/>
          </a:p>
        </p:txBody>
      </p:sp>
      <p:sp>
        <p:nvSpPr>
          <p:cNvPr id="20481" name="Rectangle 2"/>
          <p:cNvSpPr>
            <a:spLocks noGrp="1"/>
          </p:cNvSpPr>
          <p:nvPr>
            <p:ph type="title"/>
          </p:nvPr>
        </p:nvSpPr>
        <p:spPr>
          <a:xfrm>
            <a:off x="457200" y="304800"/>
            <a:ext cx="8458200" cy="487363"/>
          </a:xfrm>
        </p:spPr>
        <p:txBody>
          <a:bodyPr/>
          <a:lstStyle/>
          <a:p>
            <a:r>
              <a:rPr lang="en-US" sz="2800" b="1" smtClean="0">
                <a:solidFill>
                  <a:schemeClr val="hlink"/>
                </a:solidFill>
              </a:rPr>
              <a:t>Cont…       Common Problems of Students and</a:t>
            </a:r>
            <a:r>
              <a:rPr lang="en-US" sz="2800" b="1" smtClean="0">
                <a:solidFill>
                  <a:srgbClr val="FF3300"/>
                </a:solidFill>
              </a:rPr>
              <a:t> </a:t>
            </a:r>
            <a:r>
              <a:rPr lang="en-US" sz="2800" b="1" smtClean="0"/>
              <a:t>Solution</a:t>
            </a:r>
          </a:p>
        </p:txBody>
      </p:sp>
      <p:sp>
        <p:nvSpPr>
          <p:cNvPr id="20482" name="Rectangle 3"/>
          <p:cNvSpPr>
            <a:spLocks noGrp="1"/>
          </p:cNvSpPr>
          <p:nvPr>
            <p:ph type="body" idx="1"/>
          </p:nvPr>
        </p:nvSpPr>
        <p:spPr>
          <a:xfrm>
            <a:off x="152400" y="914400"/>
            <a:ext cx="8534400" cy="5211763"/>
          </a:xfrm>
        </p:spPr>
        <p:txBody>
          <a:bodyPr/>
          <a:lstStyle/>
          <a:p>
            <a:pPr>
              <a:lnSpc>
                <a:spcPct val="80000"/>
              </a:lnSpc>
            </a:pPr>
            <a:r>
              <a:rPr lang="en-US" sz="1800" b="1" smtClean="0">
                <a:solidFill>
                  <a:srgbClr val="FF3300"/>
                </a:solidFill>
                <a:latin typeface="Arial" charset="0"/>
                <a:cs typeface="Arial" charset="0"/>
              </a:rPr>
              <a:t>Be selective.</a:t>
            </a:r>
          </a:p>
          <a:p>
            <a:pPr>
              <a:lnSpc>
                <a:spcPct val="80000"/>
              </a:lnSpc>
              <a:buFont typeface="Symbol" pitchFamily="18" charset="2"/>
              <a:buChar char=""/>
            </a:pPr>
            <a:r>
              <a:rPr lang="en-US" sz="1800" smtClean="0">
                <a:latin typeface="Arial" charset="0"/>
                <a:cs typeface="Arial" charset="0"/>
              </a:rPr>
              <a:t>Check through the items on your reading list.</a:t>
            </a:r>
            <a:br>
              <a:rPr lang="en-US" sz="1800" smtClean="0">
                <a:latin typeface="Arial" charset="0"/>
                <a:cs typeface="Arial" charset="0"/>
              </a:rPr>
            </a:br>
            <a:r>
              <a:rPr lang="en-US" sz="1800" smtClean="0">
                <a:latin typeface="Arial" charset="0"/>
                <a:cs typeface="Arial" charset="0"/>
              </a:rPr>
              <a:t>Which are basic texts, and which are more detailed? (Will you need basic information or more specific information for your assignment?)</a:t>
            </a:r>
            <a:br>
              <a:rPr lang="en-US" sz="1800" smtClean="0">
                <a:latin typeface="Arial" charset="0"/>
                <a:cs typeface="Arial" charset="0"/>
              </a:rPr>
            </a:br>
            <a:r>
              <a:rPr lang="en-US" sz="1800" smtClean="0">
                <a:latin typeface="Arial" charset="0"/>
                <a:cs typeface="Arial" charset="0"/>
              </a:rPr>
              <a:t>Which are the most accessible to you? (Texts which are crystal clear to one person may be incomprehensible to another, and vice versa—this is not a matter of 'intelligence', but of a preference for a particular presentation and style)</a:t>
            </a:r>
            <a:br>
              <a:rPr lang="en-US" sz="1800" smtClean="0">
                <a:latin typeface="Arial" charset="0"/>
                <a:cs typeface="Arial" charset="0"/>
              </a:rPr>
            </a:br>
            <a:r>
              <a:rPr lang="en-US" sz="1800" smtClean="0">
                <a:latin typeface="Arial" charset="0"/>
                <a:cs typeface="Arial" charset="0"/>
              </a:rPr>
              <a:t>Which are reasonably available? </a:t>
            </a:r>
          </a:p>
          <a:p>
            <a:pPr>
              <a:lnSpc>
                <a:spcPct val="80000"/>
              </a:lnSpc>
              <a:buFont typeface="Symbol" pitchFamily="18" charset="2"/>
              <a:buChar char=""/>
            </a:pPr>
            <a:r>
              <a:rPr lang="en-US" sz="1800" b="1" smtClean="0">
                <a:solidFill>
                  <a:srgbClr val="FF3300"/>
                </a:solidFill>
                <a:latin typeface="Arial" charset="0"/>
                <a:cs typeface="Arial" charset="0"/>
              </a:rPr>
              <a:t>Set a realistic time frame for any reading task.</a:t>
            </a:r>
          </a:p>
          <a:p>
            <a:pPr>
              <a:lnSpc>
                <a:spcPct val="80000"/>
              </a:lnSpc>
              <a:buFont typeface="Symbol" pitchFamily="18" charset="2"/>
              <a:buChar char=""/>
            </a:pPr>
            <a:r>
              <a:rPr lang="en-US" sz="1800" smtClean="0">
                <a:latin typeface="Arial" charset="0"/>
                <a:cs typeface="Arial" charset="0"/>
              </a:rPr>
              <a:t>Do not read any longer than you can concentrate. It doesn’t matter if your attention span is short—just set your tasks accordingly.</a:t>
            </a:r>
          </a:p>
          <a:p>
            <a:pPr>
              <a:lnSpc>
                <a:spcPct val="80000"/>
              </a:lnSpc>
            </a:pPr>
            <a:endParaRPr lang="en-US" sz="1800" smtClean="0">
              <a:solidFill>
                <a:srgbClr val="FF3300"/>
              </a:solidFill>
              <a:latin typeface="Arial" charset="0"/>
              <a:cs typeface="Arial" charset="0"/>
            </a:endParaRPr>
          </a:p>
          <a:p>
            <a:pPr>
              <a:lnSpc>
                <a:spcPct val="80000"/>
              </a:lnSpc>
              <a:buFont typeface="Arial" charset="0"/>
              <a:buNone/>
            </a:pPr>
            <a:endParaRPr lang="en-US" sz="1800" smtClean="0">
              <a:solidFill>
                <a:srgbClr val="FF3300"/>
              </a:solidFill>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1E462D6E-11F0-4C6D-9251-0CF5BFAC946E}" type="slidenum">
              <a:rPr lang="en-US"/>
              <a:pPr>
                <a:defRPr/>
              </a:pPr>
              <a:t>9</a:t>
            </a:fld>
            <a:endParaRPr lang="en-US"/>
          </a:p>
        </p:txBody>
      </p:sp>
      <p:sp>
        <p:nvSpPr>
          <p:cNvPr id="21505" name="Rectangle 2"/>
          <p:cNvSpPr>
            <a:spLocks noGrp="1"/>
          </p:cNvSpPr>
          <p:nvPr>
            <p:ph type="title"/>
          </p:nvPr>
        </p:nvSpPr>
        <p:spPr>
          <a:xfrm>
            <a:off x="457200" y="274638"/>
            <a:ext cx="8229600" cy="487362"/>
          </a:xfrm>
        </p:spPr>
        <p:txBody>
          <a:bodyPr/>
          <a:lstStyle/>
          <a:p>
            <a:r>
              <a:rPr lang="en-US" sz="2400" b="1" smtClean="0">
                <a:solidFill>
                  <a:schemeClr val="hlink"/>
                </a:solidFill>
              </a:rPr>
              <a:t>Cont…       Common Problems of Students and</a:t>
            </a:r>
            <a:r>
              <a:rPr lang="en-US" sz="2400" b="1" smtClean="0">
                <a:solidFill>
                  <a:srgbClr val="FF3300"/>
                </a:solidFill>
              </a:rPr>
              <a:t> </a:t>
            </a:r>
            <a:r>
              <a:rPr lang="en-US" sz="2400" b="1" smtClean="0"/>
              <a:t>Solution</a:t>
            </a:r>
          </a:p>
        </p:txBody>
      </p:sp>
      <p:sp>
        <p:nvSpPr>
          <p:cNvPr id="21506" name="Rectangle 3"/>
          <p:cNvSpPr>
            <a:spLocks noGrp="1"/>
          </p:cNvSpPr>
          <p:nvPr>
            <p:ph type="body" idx="1"/>
          </p:nvPr>
        </p:nvSpPr>
        <p:spPr>
          <a:xfrm>
            <a:off x="0" y="762000"/>
            <a:ext cx="8686800" cy="5364163"/>
          </a:xfrm>
        </p:spPr>
        <p:txBody>
          <a:bodyPr/>
          <a:lstStyle/>
          <a:p>
            <a:pPr>
              <a:lnSpc>
                <a:spcPct val="90000"/>
              </a:lnSpc>
            </a:pPr>
            <a:r>
              <a:rPr lang="en-US" sz="1800" b="1" smtClean="0">
                <a:solidFill>
                  <a:srgbClr val="FF3300"/>
                </a:solidFill>
                <a:latin typeface="Arial" charset="0"/>
                <a:cs typeface="Arial" charset="0"/>
              </a:rPr>
              <a:t>Never read without specific questions you want the text to answer.</a:t>
            </a:r>
          </a:p>
          <a:p>
            <a:pPr>
              <a:lnSpc>
                <a:spcPct val="90000"/>
              </a:lnSpc>
              <a:buFont typeface="Symbol" pitchFamily="18" charset="2"/>
              <a:buChar char=""/>
            </a:pPr>
            <a:r>
              <a:rPr lang="en-US" sz="1800" smtClean="0">
                <a:latin typeface="Arial" charset="0"/>
                <a:cs typeface="Arial" charset="0"/>
              </a:rPr>
              <a:t>If you want your reading to stay in your memory, you must approach your text with a list of questions about the particular information you are after, and search the text for the answers to those questions.</a:t>
            </a:r>
            <a:br>
              <a:rPr lang="en-US" sz="1800" smtClean="0">
                <a:latin typeface="Arial" charset="0"/>
                <a:cs typeface="Arial" charset="0"/>
              </a:rPr>
            </a:br>
            <a:r>
              <a:rPr lang="en-US" sz="1800" smtClean="0">
                <a:latin typeface="Arial" charset="0"/>
                <a:cs typeface="Arial" charset="0"/>
              </a:rPr>
              <a:t>Don't just read with the hope that an answer will appear.</a:t>
            </a:r>
          </a:p>
          <a:p>
            <a:pPr>
              <a:lnSpc>
                <a:spcPct val="90000"/>
              </a:lnSpc>
            </a:pPr>
            <a:endParaRPr lang="en-US" sz="1800" smtClean="0">
              <a:solidFill>
                <a:srgbClr val="FF3300"/>
              </a:solidFill>
              <a:latin typeface="Arial" charset="0"/>
              <a:cs typeface="Arial" charset="0"/>
            </a:endParaRPr>
          </a:p>
          <a:p>
            <a:pPr>
              <a:lnSpc>
                <a:spcPct val="90000"/>
              </a:lnSpc>
            </a:pPr>
            <a:r>
              <a:rPr lang="en-US" sz="1800" b="1" smtClean="0">
                <a:solidFill>
                  <a:srgbClr val="FF3300"/>
                </a:solidFill>
                <a:latin typeface="Arial" charset="0"/>
                <a:cs typeface="Arial" charset="0"/>
              </a:rPr>
              <a:t>Never start reading at page 1 of the text, but look for the summary, conclusion, subheadings, etc.</a:t>
            </a:r>
          </a:p>
          <a:p>
            <a:pPr>
              <a:lnSpc>
                <a:spcPct val="90000"/>
              </a:lnSpc>
              <a:buFont typeface="Symbol" pitchFamily="18" charset="2"/>
              <a:buChar char=""/>
            </a:pPr>
            <a:r>
              <a:rPr lang="en-US" sz="1800" smtClean="0">
                <a:latin typeface="Arial" charset="0"/>
                <a:cs typeface="Arial" charset="0"/>
              </a:rPr>
              <a:t>If there is a summary, a conclusion, a set of sub-headings, or an abstract, </a:t>
            </a:r>
            <a:r>
              <a:rPr lang="en-US" sz="1800" i="1" smtClean="0">
                <a:latin typeface="Arial" charset="0"/>
                <a:cs typeface="Arial" charset="0"/>
              </a:rPr>
              <a:t>read that first</a:t>
            </a:r>
            <a:r>
              <a:rPr lang="en-US" sz="1800" smtClean="0">
                <a:latin typeface="Arial" charset="0"/>
                <a:cs typeface="Arial" charset="0"/>
              </a:rPr>
              <a:t>, because it will give you a map of what the text contains. You can then deal with the text structurally, looking for particular points, not just reading ‘blind’ and so easily getting lost.</a:t>
            </a:r>
          </a:p>
          <a:p>
            <a:pPr>
              <a:lnSpc>
                <a:spcPct val="90000"/>
              </a:lnSpc>
            </a:pPr>
            <a:endParaRPr lang="en-US" sz="1800" smtClean="0">
              <a:solidFill>
                <a:srgbClr val="FF3300"/>
              </a:solidFill>
              <a:latin typeface="Arial" charset="0"/>
              <a:cs typeface="Arial" charset="0"/>
            </a:endParaRPr>
          </a:p>
          <a:p>
            <a:pPr>
              <a:lnSpc>
                <a:spcPct val="90000"/>
              </a:lnSpc>
            </a:pP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A065CD56-C8AC-4E46-A54B-8D0A1B98E95D}" type="slidenum">
              <a:rPr lang="en-US"/>
              <a:pPr>
                <a:defRPr/>
              </a:pPr>
              <a:t>10</a:t>
            </a:fld>
            <a:endParaRPr lang="en-US"/>
          </a:p>
        </p:txBody>
      </p:sp>
      <p:sp>
        <p:nvSpPr>
          <p:cNvPr id="22529" name="Rectangle 2"/>
          <p:cNvSpPr>
            <a:spLocks noGrp="1"/>
          </p:cNvSpPr>
          <p:nvPr>
            <p:ph type="title"/>
          </p:nvPr>
        </p:nvSpPr>
        <p:spPr>
          <a:xfrm>
            <a:off x="0" y="0"/>
            <a:ext cx="9144000" cy="533400"/>
          </a:xfrm>
        </p:spPr>
        <p:txBody>
          <a:bodyPr/>
          <a:lstStyle/>
          <a:p>
            <a:r>
              <a:rPr lang="en-US" sz="2800" b="1" smtClean="0">
                <a:solidFill>
                  <a:schemeClr val="hlink"/>
                </a:solidFill>
              </a:rPr>
              <a:t>Cont…       Common Problems of Students and</a:t>
            </a:r>
            <a:r>
              <a:rPr lang="en-US" sz="2800" b="1" smtClean="0">
                <a:solidFill>
                  <a:srgbClr val="FF3300"/>
                </a:solidFill>
              </a:rPr>
              <a:t> </a:t>
            </a:r>
            <a:r>
              <a:rPr lang="en-US" sz="2800" b="1" smtClean="0"/>
              <a:t>Solution</a:t>
            </a:r>
          </a:p>
        </p:txBody>
      </p:sp>
      <p:sp>
        <p:nvSpPr>
          <p:cNvPr id="22530" name="Rectangle 3"/>
          <p:cNvSpPr>
            <a:spLocks noGrp="1"/>
          </p:cNvSpPr>
          <p:nvPr>
            <p:ph type="body" idx="1"/>
          </p:nvPr>
        </p:nvSpPr>
        <p:spPr>
          <a:xfrm>
            <a:off x="228600" y="609600"/>
            <a:ext cx="8458200" cy="5516563"/>
          </a:xfrm>
        </p:spPr>
        <p:txBody>
          <a:bodyPr/>
          <a:lstStyle/>
          <a:p>
            <a:pPr>
              <a:lnSpc>
                <a:spcPct val="80000"/>
              </a:lnSpc>
            </a:pPr>
            <a:r>
              <a:rPr lang="en-US" sz="1800" b="1" smtClean="0">
                <a:solidFill>
                  <a:srgbClr val="FF3300"/>
                </a:solidFill>
                <a:latin typeface="Arial" charset="0"/>
                <a:cs typeface="Arial" charset="0"/>
              </a:rPr>
              <a:t>Read only as much as you need to get the information you are after.</a:t>
            </a:r>
          </a:p>
          <a:p>
            <a:pPr>
              <a:lnSpc>
                <a:spcPct val="80000"/>
              </a:lnSpc>
              <a:buFont typeface="Symbol" pitchFamily="18" charset="2"/>
              <a:buChar char=""/>
            </a:pPr>
            <a:r>
              <a:rPr lang="en-US" sz="1800" smtClean="0">
                <a:latin typeface="Arial" charset="0"/>
                <a:cs typeface="Arial" charset="0"/>
              </a:rPr>
              <a:t>For example, if a piece of information you need is in the abstract of an article, why read the whole article unless you have time to spare?</a:t>
            </a:r>
            <a:br>
              <a:rPr lang="en-US" sz="1800" smtClean="0">
                <a:latin typeface="Arial" charset="0"/>
                <a:cs typeface="Arial" charset="0"/>
              </a:rPr>
            </a:br>
            <a:r>
              <a:rPr lang="en-US" sz="1800" smtClean="0">
                <a:latin typeface="Arial" charset="0"/>
                <a:cs typeface="Arial" charset="0"/>
              </a:rPr>
              <a:t>If a point is clear from reading a summary, is there any benefit in reading through the complete text of a chapter?</a:t>
            </a:r>
            <a:br>
              <a:rPr lang="en-US" sz="1800" smtClean="0">
                <a:latin typeface="Arial" charset="0"/>
                <a:cs typeface="Arial" charset="0"/>
              </a:rPr>
            </a:br>
            <a:r>
              <a:rPr lang="en-US" sz="1800" smtClean="0">
                <a:latin typeface="Arial" charset="0"/>
                <a:cs typeface="Arial" charset="0"/>
              </a:rPr>
              <a:t>If you are interested in the overall findings of a study, do you really need to read the methodology and results sections?</a:t>
            </a:r>
            <a:br>
              <a:rPr lang="en-US" sz="1800" smtClean="0">
                <a:latin typeface="Arial" charset="0"/>
                <a:cs typeface="Arial" charset="0"/>
              </a:rPr>
            </a:br>
            <a:r>
              <a:rPr lang="en-US" sz="1800" smtClean="0">
                <a:latin typeface="Arial" charset="0"/>
                <a:cs typeface="Arial" charset="0"/>
              </a:rPr>
              <a:t>Always keep in mind what you need, what is relevant to the question you are asking the text.</a:t>
            </a:r>
          </a:p>
          <a:p>
            <a:pPr>
              <a:lnSpc>
                <a:spcPct val="80000"/>
              </a:lnSpc>
            </a:pPr>
            <a:endParaRPr lang="en-US" sz="1800" smtClean="0">
              <a:solidFill>
                <a:srgbClr val="FF3300"/>
              </a:solidFill>
              <a:latin typeface="Arial" charset="0"/>
              <a:cs typeface="Arial" charset="0"/>
            </a:endParaRPr>
          </a:p>
          <a:p>
            <a:pPr>
              <a:lnSpc>
                <a:spcPct val="80000"/>
              </a:lnSpc>
            </a:pPr>
            <a:r>
              <a:rPr lang="en-US" sz="1800" b="1" smtClean="0">
                <a:solidFill>
                  <a:srgbClr val="FF3300"/>
                </a:solidFill>
                <a:latin typeface="Arial" charset="0"/>
                <a:cs typeface="Arial" charset="0"/>
              </a:rPr>
              <a:t>Always keep in mind what you need, what is relevant to the question you are asking the text.</a:t>
            </a:r>
          </a:p>
          <a:p>
            <a:pPr>
              <a:lnSpc>
                <a:spcPct val="80000"/>
              </a:lnSpc>
              <a:buFont typeface="Symbol" pitchFamily="18" charset="2"/>
              <a:buChar char=""/>
            </a:pPr>
            <a:r>
              <a:rPr lang="en-US" sz="1800" smtClean="0">
                <a:latin typeface="Arial" charset="0"/>
                <a:cs typeface="Arial" charset="0"/>
              </a:rPr>
              <a:t>For example, rather than reading all of a series of articles on a topic, consider whether the literature review in the last article of the series will give you enough to go on with. You can be infinitely creative with your time- and labour-saving strategies. </a:t>
            </a:r>
            <a:endParaRPr lang="en-US" sz="1800" smtClean="0">
              <a:solidFill>
                <a:srgbClr val="FF3300"/>
              </a:solidFill>
              <a:latin typeface="Arial" charset="0"/>
              <a:cs typeface="Arial" charset="0"/>
            </a:endParaRPr>
          </a:p>
          <a:p>
            <a:pPr>
              <a:lnSpc>
                <a:spcPct val="80000"/>
              </a:lnSpc>
            </a:pPr>
            <a:endParaRPr lang="en-US" sz="1800" smtClean="0">
              <a:solidFill>
                <a:srgbClr val="FF3300"/>
              </a:solidFill>
              <a:latin typeface="Arial" charset="0"/>
              <a:cs typeface="Arial" charset="0"/>
            </a:endParaRPr>
          </a:p>
          <a:p>
            <a:pPr>
              <a:lnSpc>
                <a:spcPct val="80000"/>
              </a:lnSpc>
              <a:buFont typeface="Arial" charset="0"/>
              <a:buNone/>
            </a:pP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1C9B3C1A-B098-4F3A-B67A-FD295B48BD44}" type="slidenum">
              <a:rPr lang="en-US"/>
              <a:pPr>
                <a:defRPr/>
              </a:pPr>
              <a:t>11</a:t>
            </a:fld>
            <a:endParaRPr lang="en-US"/>
          </a:p>
        </p:txBody>
      </p:sp>
      <p:sp>
        <p:nvSpPr>
          <p:cNvPr id="23553" name="Rectangle 2"/>
          <p:cNvSpPr>
            <a:spLocks noGrp="1"/>
          </p:cNvSpPr>
          <p:nvPr>
            <p:ph type="title"/>
          </p:nvPr>
        </p:nvSpPr>
        <p:spPr>
          <a:xfrm>
            <a:off x="457200" y="274638"/>
            <a:ext cx="8229600" cy="639762"/>
          </a:xfrm>
        </p:spPr>
        <p:txBody>
          <a:bodyPr/>
          <a:lstStyle/>
          <a:p>
            <a:r>
              <a:rPr lang="en-US" sz="3200" b="1" smtClean="0">
                <a:solidFill>
                  <a:schemeClr val="hlink"/>
                </a:solidFill>
              </a:rPr>
              <a:t>How do you remember what you have read?</a:t>
            </a:r>
          </a:p>
        </p:txBody>
      </p:sp>
      <p:sp>
        <p:nvSpPr>
          <p:cNvPr id="23554" name="Rectangle 3"/>
          <p:cNvSpPr>
            <a:spLocks noGrp="1"/>
          </p:cNvSpPr>
          <p:nvPr>
            <p:ph type="body" idx="1"/>
          </p:nvPr>
        </p:nvSpPr>
        <p:spPr>
          <a:xfrm>
            <a:off x="457200" y="1066800"/>
            <a:ext cx="8229600" cy="5059363"/>
          </a:xfrm>
        </p:spPr>
        <p:txBody>
          <a:bodyPr/>
          <a:lstStyle/>
          <a:p>
            <a:r>
              <a:rPr lang="en-US" sz="2400" smtClean="0"/>
              <a:t>One of the basic principles of memory is that the quality of memory is related to the quality of your interaction with what you are trying to remember. If you have organized, dissected, questioned, reviewed and assessed the material you are reading, it will sit more firmly in your memory.</a:t>
            </a:r>
          </a:p>
          <a:p>
            <a:r>
              <a:rPr lang="en-US" sz="1200" i="1" smtClean="0"/>
              <a:t>www.canberra.edu.au/study</a:t>
            </a:r>
            <a:r>
              <a:rPr lang="en-US" sz="1200" b="1" i="1" smtClean="0"/>
              <a:t>skills</a:t>
            </a:r>
            <a:r>
              <a:rPr lang="en-US" sz="1200" i="1" smtClean="0"/>
              <a:t>/learning/</a:t>
            </a:r>
            <a:r>
              <a:rPr lang="en-US" sz="1200" b="1" i="1" smtClean="0"/>
              <a:t>reading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DC5E4AD-E1CB-4477-A296-3CA55F082FEA}" type="slidenum">
              <a:rPr lang="en-US"/>
              <a:pPr>
                <a:defRPr/>
              </a:pPr>
              <a:t>12</a:t>
            </a:fld>
            <a:endParaRPr lang="en-US"/>
          </a:p>
        </p:txBody>
      </p:sp>
      <p:sp>
        <p:nvSpPr>
          <p:cNvPr id="24577" name="Rectangle 2"/>
          <p:cNvSpPr>
            <a:spLocks noGrp="1"/>
          </p:cNvSpPr>
          <p:nvPr>
            <p:ph type="title"/>
          </p:nvPr>
        </p:nvSpPr>
        <p:spPr/>
        <p:txBody>
          <a:bodyPr/>
          <a:lstStyle/>
          <a:p>
            <a:r>
              <a:rPr lang="en-US" sz="3200" b="1" smtClean="0">
                <a:solidFill>
                  <a:srgbClr val="FF3300"/>
                </a:solidFill>
              </a:rPr>
              <a:t>Cont…. How do you remember what you have read?</a:t>
            </a:r>
          </a:p>
        </p:txBody>
      </p:sp>
      <p:sp>
        <p:nvSpPr>
          <p:cNvPr id="24578" name="Rectangle 3"/>
          <p:cNvSpPr>
            <a:spLocks noGrp="1"/>
          </p:cNvSpPr>
          <p:nvPr>
            <p:ph type="body" idx="1"/>
          </p:nvPr>
        </p:nvSpPr>
        <p:spPr>
          <a:xfrm>
            <a:off x="0" y="1295400"/>
            <a:ext cx="8686800" cy="4830763"/>
          </a:xfrm>
        </p:spPr>
        <p:txBody>
          <a:bodyPr/>
          <a:lstStyle/>
          <a:p>
            <a:pPr>
              <a:lnSpc>
                <a:spcPct val="90000"/>
              </a:lnSpc>
            </a:pPr>
            <a:r>
              <a:rPr lang="en-US" sz="2000" smtClean="0"/>
              <a:t>Why is it so easy to remember the contents of an article about something you are really interested in? It is because you get involved personally in the events and images the text portrays. You can harness some of the same memory potential in academic reading by adopting a particular kind of involved ‘active reading’.</a:t>
            </a:r>
          </a:p>
          <a:p>
            <a:pPr>
              <a:lnSpc>
                <a:spcPct val="90000"/>
              </a:lnSpc>
            </a:pPr>
            <a:r>
              <a:rPr lang="en-US" sz="2000" smtClean="0"/>
              <a:t>Learn to use your own cognitive strengths—visual, oral-aural, systematic, etc.—to create memorability in your reading. Imagine, visualize, recite, act out your academic material, get it out of the dry text-on-page (or screen) context and put some real life into it.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092F3F39-1D6C-4B0E-A89E-43952D77B69C}" type="slidenum">
              <a:rPr lang="en-US"/>
              <a:pPr>
                <a:defRPr/>
              </a:pPr>
              <a:t>13</a:t>
            </a:fld>
            <a:endParaRPr lang="en-US"/>
          </a:p>
        </p:txBody>
      </p:sp>
      <p:sp>
        <p:nvSpPr>
          <p:cNvPr id="25601" name="Rectangle 2"/>
          <p:cNvSpPr>
            <a:spLocks noGrp="1"/>
          </p:cNvSpPr>
          <p:nvPr>
            <p:ph type="title"/>
          </p:nvPr>
        </p:nvSpPr>
        <p:spPr>
          <a:xfrm>
            <a:off x="0" y="274638"/>
            <a:ext cx="9144000" cy="563562"/>
          </a:xfrm>
        </p:spPr>
        <p:txBody>
          <a:bodyPr/>
          <a:lstStyle/>
          <a:p>
            <a:r>
              <a:rPr lang="en-US" sz="2800" b="1" smtClean="0">
                <a:solidFill>
                  <a:schemeClr val="hlink"/>
                </a:solidFill>
                <a:latin typeface="Arial" charset="0"/>
                <a:cs typeface="Arial" charset="0"/>
              </a:rPr>
              <a:t>Cont…. How do you remember what you have read?</a:t>
            </a:r>
          </a:p>
        </p:txBody>
      </p:sp>
      <p:sp>
        <p:nvSpPr>
          <p:cNvPr id="25602" name="Rectangle 3"/>
          <p:cNvSpPr>
            <a:spLocks noGrp="1"/>
          </p:cNvSpPr>
          <p:nvPr>
            <p:ph type="body" idx="1"/>
          </p:nvPr>
        </p:nvSpPr>
        <p:spPr>
          <a:xfrm>
            <a:off x="0" y="838200"/>
            <a:ext cx="8229600" cy="4830763"/>
          </a:xfrm>
        </p:spPr>
        <p:txBody>
          <a:bodyPr/>
          <a:lstStyle/>
          <a:p>
            <a:r>
              <a:rPr lang="en-US" sz="2000" smtClean="0"/>
              <a:t>A final hint—don't take notes whilst you are reading. Instead, try dividing your reading into short sections, closing the book when you have read a section, and writing a summary from memory. The things you recall are strengthened in memory by the act of recall, and the correction of things you leave out or get wrong helps fix them in memory as well.</a:t>
            </a:r>
          </a:p>
          <a:p>
            <a:endParaRPr lang="en-US" sz="2000" smtClean="0"/>
          </a:p>
          <a:p>
            <a:r>
              <a:rPr lang="en-US" sz="2000" smtClean="0"/>
              <a:t>Reading in anticipation of writing a summary improves reading by becoming more analytical and conscious of ‘key points’. </a:t>
            </a:r>
          </a:p>
          <a:p>
            <a:pPr>
              <a:buFont typeface="Arial" charset="0"/>
              <a:buNone/>
            </a:pPr>
            <a:endParaRPr lang="en-US" sz="20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8E4C3FE6-3E83-4695-AF4C-6D335B80711F}" type="slidenum">
              <a:rPr lang="en-US"/>
              <a:pPr>
                <a:defRPr/>
              </a:pPr>
              <a:t>14</a:t>
            </a:fld>
            <a:endParaRPr lang="en-US"/>
          </a:p>
        </p:txBody>
      </p:sp>
      <p:sp>
        <p:nvSpPr>
          <p:cNvPr id="2" name="Title 1"/>
          <p:cNvSpPr>
            <a:spLocks noGrp="1"/>
          </p:cNvSpPr>
          <p:nvPr>
            <p:ph type="title"/>
          </p:nvPr>
        </p:nvSpPr>
        <p:spPr/>
        <p:txBody>
          <a:bodyPr>
            <a:normAutofit fontScale="90000"/>
          </a:bodyPr>
          <a:lstStyle/>
          <a:p>
            <a:pPr eaLnBrk="1" hangingPunct="1"/>
            <a:r>
              <a:rPr lang="en-US" sz="3200" b="1" smtClean="0">
                <a:solidFill>
                  <a:schemeClr val="hlink"/>
                </a:solidFill>
                <a:latin typeface="Arial" charset="0"/>
                <a:cs typeface="Arial" charset="0"/>
              </a:rPr>
              <a:t>Tips for enhancing your ability to learn and remember </a:t>
            </a:r>
            <a:br>
              <a:rPr lang="en-US" sz="3200" b="1" smtClean="0">
                <a:solidFill>
                  <a:schemeClr val="hlink"/>
                </a:solidFill>
                <a:latin typeface="Arial" charset="0"/>
                <a:cs typeface="Arial" charset="0"/>
              </a:rPr>
            </a:br>
            <a:endParaRPr lang="en-US" sz="3200" smtClean="0">
              <a:solidFill>
                <a:schemeClr val="hlink"/>
              </a:solidFill>
              <a:latin typeface="Arial" charset="0"/>
              <a:cs typeface="Arial" charset="0"/>
            </a:endParaRPr>
          </a:p>
        </p:txBody>
      </p:sp>
      <p:sp>
        <p:nvSpPr>
          <p:cNvPr id="26626" name="Content Placeholder 2"/>
          <p:cNvSpPr>
            <a:spLocks noGrp="1"/>
          </p:cNvSpPr>
          <p:nvPr>
            <p:ph idx="1"/>
          </p:nvPr>
        </p:nvSpPr>
        <p:spPr>
          <a:xfrm>
            <a:off x="0" y="990600"/>
            <a:ext cx="8686800" cy="5486400"/>
          </a:xfrm>
        </p:spPr>
        <p:txBody>
          <a:bodyPr/>
          <a:lstStyle/>
          <a:p>
            <a:pPr eaLnBrk="1" hangingPunct="1">
              <a:lnSpc>
                <a:spcPct val="80000"/>
              </a:lnSpc>
            </a:pPr>
            <a:r>
              <a:rPr lang="en-US" sz="2000" b="1" smtClean="0"/>
              <a:t>Pay attention. </a:t>
            </a:r>
            <a:r>
              <a:rPr lang="en-US" sz="2000" smtClean="0"/>
              <a:t>You can’t remember something if you never learned it, and you can’t learn something—that is, encode it into your brain—if you don’t pay enough attention to it. It takes about eight seconds of intense focus to process a piece of information into your memory. If you’re easily distracted, pick a quiet place where you won’t be interrupted.</a:t>
            </a:r>
          </a:p>
          <a:p>
            <a:pPr eaLnBrk="1" hangingPunct="1">
              <a:lnSpc>
                <a:spcPct val="80000"/>
              </a:lnSpc>
            </a:pPr>
            <a:r>
              <a:rPr lang="en-US" sz="2000" b="1" smtClean="0"/>
              <a:t>Involve as many senses as possible. </a:t>
            </a:r>
            <a:r>
              <a:rPr lang="en-US" sz="2000" smtClean="0"/>
              <a:t>Try to relate information to colors, textures, smells, and tastes. The physical act of rewriting information can help imprint it onto your brain. Even if you’re a visual learner, read out loud what you want to remember. If you can recite it rhythmically, even better.</a:t>
            </a:r>
          </a:p>
          <a:p>
            <a:pPr eaLnBrk="1" hangingPunct="1">
              <a:lnSpc>
                <a:spcPct val="80000"/>
              </a:lnSpc>
              <a:buFont typeface="Arial" charset="0"/>
              <a:buNone/>
            </a:pPr>
            <a:r>
              <a:rPr lang="en-US" sz="2000" i="1" smtClean="0"/>
              <a:t>	</a:t>
            </a:r>
            <a:r>
              <a:rPr lang="en-US" sz="1200" i="1" smtClean="0"/>
              <a:t>http://www.helpguide.org/life/improving_memory.htm</a:t>
            </a:r>
          </a:p>
          <a:p>
            <a:pPr eaLnBrk="1" hangingPunct="1">
              <a:lnSpc>
                <a:spcPct val="80000"/>
              </a:lnSpc>
            </a:pPr>
            <a:endParaRPr lang="en-US" sz="1200" smtClean="0"/>
          </a:p>
          <a:p>
            <a:pPr eaLnBrk="1" hangingPunct="1">
              <a:lnSpc>
                <a:spcPct val="80000"/>
              </a:lnSpc>
              <a:buFont typeface="Arial" charset="0"/>
              <a:buNone/>
            </a:pPr>
            <a:endParaRPr lang="en-US" sz="12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F0627B91-897F-414D-855D-D03030D1E102}" type="slidenum">
              <a:rPr lang="en-US"/>
              <a:pPr>
                <a:defRPr/>
              </a:pPr>
              <a:t>15</a:t>
            </a:fld>
            <a:endParaRPr lang="en-US"/>
          </a:p>
        </p:txBody>
      </p:sp>
      <p:sp>
        <p:nvSpPr>
          <p:cNvPr id="27649" name="Rectangle 2"/>
          <p:cNvSpPr>
            <a:spLocks noGrp="1"/>
          </p:cNvSpPr>
          <p:nvPr>
            <p:ph type="title"/>
          </p:nvPr>
        </p:nvSpPr>
        <p:spPr>
          <a:xfrm>
            <a:off x="457200" y="0"/>
            <a:ext cx="8229600" cy="1066800"/>
          </a:xfrm>
        </p:spPr>
        <p:txBody>
          <a:bodyPr/>
          <a:lstStyle/>
          <a:p>
            <a:r>
              <a:rPr lang="en-US" sz="3200" b="1" smtClean="0">
                <a:solidFill>
                  <a:schemeClr val="hlink"/>
                </a:solidFill>
                <a:latin typeface="Arial" charset="0"/>
                <a:cs typeface="Arial" charset="0"/>
              </a:rPr>
              <a:t>Cont…Tips for enhancing your ability to learn and remember</a:t>
            </a:r>
          </a:p>
        </p:txBody>
      </p:sp>
      <p:sp>
        <p:nvSpPr>
          <p:cNvPr id="27650" name="Rectangle 3"/>
          <p:cNvSpPr>
            <a:spLocks noGrp="1"/>
          </p:cNvSpPr>
          <p:nvPr>
            <p:ph type="body" idx="1"/>
          </p:nvPr>
        </p:nvSpPr>
        <p:spPr>
          <a:xfrm>
            <a:off x="0" y="990600"/>
            <a:ext cx="8229600" cy="5059363"/>
          </a:xfrm>
        </p:spPr>
        <p:txBody>
          <a:bodyPr/>
          <a:lstStyle/>
          <a:p>
            <a:pPr eaLnBrk="1" hangingPunct="1">
              <a:lnSpc>
                <a:spcPct val="80000"/>
              </a:lnSpc>
            </a:pPr>
            <a:r>
              <a:rPr lang="en-US" sz="2000" b="1" smtClean="0">
                <a:latin typeface="Arial" charset="0"/>
                <a:cs typeface="Arial" charset="0"/>
              </a:rPr>
              <a:t>Relate information to what you already know. </a:t>
            </a:r>
            <a:r>
              <a:rPr lang="en-US" sz="2000" smtClean="0">
                <a:latin typeface="Arial" charset="0"/>
                <a:cs typeface="Arial" charset="0"/>
              </a:rPr>
              <a:t>Connect new data to information you already remember, whether it’s new material that builds on previous knowledge, or something as simple as an address of someone who lives on a street where you already know someone.</a:t>
            </a:r>
          </a:p>
          <a:p>
            <a:pPr eaLnBrk="1" hangingPunct="1">
              <a:lnSpc>
                <a:spcPct val="80000"/>
              </a:lnSpc>
            </a:pPr>
            <a:r>
              <a:rPr lang="en-US" sz="2000" b="1" smtClean="0">
                <a:latin typeface="Arial" charset="0"/>
                <a:cs typeface="Arial" charset="0"/>
              </a:rPr>
              <a:t>For more complex material, focus on understanding basic ideas</a:t>
            </a:r>
            <a:r>
              <a:rPr lang="en-US" sz="2000" smtClean="0">
                <a:latin typeface="Arial" charset="0"/>
                <a:cs typeface="Arial" charset="0"/>
              </a:rPr>
              <a:t> rather than memorizing isolated details. Practice explaining the ideas to someone else in your own words.</a:t>
            </a:r>
          </a:p>
          <a:p>
            <a:pPr eaLnBrk="1" hangingPunct="1">
              <a:lnSpc>
                <a:spcPct val="80000"/>
              </a:lnSpc>
            </a:pPr>
            <a:r>
              <a:rPr lang="en-US" sz="2000" b="1" smtClean="0">
                <a:latin typeface="Arial" charset="0"/>
                <a:cs typeface="Arial" charset="0"/>
              </a:rPr>
              <a:t>Rehearse information you’ve already learned. </a:t>
            </a:r>
            <a:r>
              <a:rPr lang="en-US" sz="2000" smtClean="0">
                <a:latin typeface="Arial" charset="0"/>
                <a:cs typeface="Arial" charset="0"/>
              </a:rPr>
              <a:t>Review what you’ve learned the same day you learn it, and at intervals thereafter. This “spaced rehearsal” is more effective than cramming, especially for retaining what you’ve learned.</a:t>
            </a:r>
          </a:p>
          <a:p>
            <a:pPr eaLnBrk="1" hangingPunct="1">
              <a:lnSpc>
                <a:spcPct val="80000"/>
              </a:lnSpc>
              <a:buFont typeface="Arial" charset="0"/>
              <a:buNone/>
            </a:pPr>
            <a:r>
              <a:rPr lang="en-US" sz="1800" i="1" smtClean="0"/>
              <a:t>	</a:t>
            </a:r>
            <a:r>
              <a:rPr lang="en-US" sz="1200" i="1" smtClean="0"/>
              <a:t>http://www.helpguide.org/life/improving_memory.htm</a:t>
            </a:r>
          </a:p>
          <a:p>
            <a:pPr eaLnBrk="1" hangingPunct="1">
              <a:lnSpc>
                <a:spcPct val="80000"/>
              </a:lnSpc>
            </a:pPr>
            <a:endParaRPr lang="en-US" sz="1200" smtClean="0"/>
          </a:p>
          <a:p>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6E16D819-6351-43E6-A2F2-2A5A531753EC}" type="slidenum">
              <a:rPr lang="en-US"/>
              <a:pPr>
                <a:defRPr/>
              </a:pPr>
              <a:t>16</a:t>
            </a:fld>
            <a:endParaRPr lang="en-US"/>
          </a:p>
        </p:txBody>
      </p:sp>
      <p:sp>
        <p:nvSpPr>
          <p:cNvPr id="28673" name="Title 1"/>
          <p:cNvSpPr>
            <a:spLocks noGrp="1"/>
          </p:cNvSpPr>
          <p:nvPr>
            <p:ph type="title"/>
          </p:nvPr>
        </p:nvSpPr>
        <p:spPr/>
        <p:txBody>
          <a:bodyPr/>
          <a:lstStyle/>
          <a:p>
            <a:pPr eaLnBrk="1" hangingPunct="1"/>
            <a:r>
              <a:rPr lang="en-US" b="1" smtClean="0"/>
              <a:t>Memory as a Problem-Solving Tool</a:t>
            </a:r>
            <a:endParaRPr lang="en-US" smtClean="0"/>
          </a:p>
        </p:txBody>
      </p:sp>
      <p:sp>
        <p:nvSpPr>
          <p:cNvPr id="28674" name="Rectangle 3"/>
          <p:cNvSpPr>
            <a:spLocks noGrp="1"/>
          </p:cNvSpPr>
          <p:nvPr>
            <p:ph type="body" idx="4294967295"/>
          </p:nvPr>
        </p:nvSpPr>
        <p:spPr/>
        <p:txBody>
          <a:bodyPr/>
          <a:lstStyle/>
          <a:p>
            <a:r>
              <a:rPr lang="en-US" smtClean="0"/>
              <a:t>Most of your academic tasks are problem solving tasks. Memory can be used as an effective tool for problem solving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9AE28BC-F90E-4A2D-9D7C-4A5F21576BA2}" type="slidenum">
              <a:rPr lang="en-US"/>
              <a:pPr>
                <a:defRPr/>
              </a:pPr>
              <a:t>17</a:t>
            </a:fld>
            <a:endParaRPr lang="en-US"/>
          </a:p>
        </p:txBody>
      </p:sp>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dirty="0" smtClean="0"/>
              <a:t>        </a:t>
            </a:r>
            <a:r>
              <a:rPr lang="en-US" b="1" dirty="0" smtClean="0"/>
              <a:t>STORAGE: ORIGINAL AWARENESS with INTENTION TO REMEMBER</a:t>
            </a:r>
            <a:endParaRPr lang="en-US" dirty="0"/>
          </a:p>
        </p:txBody>
      </p:sp>
      <p:sp>
        <p:nvSpPr>
          <p:cNvPr id="29698" name="Content Placeholder 3"/>
          <p:cNvSpPr>
            <a:spLocks noGrp="1"/>
          </p:cNvSpPr>
          <p:nvPr>
            <p:ph idx="1"/>
          </p:nvPr>
        </p:nvSpPr>
        <p:spPr/>
        <p:txBody>
          <a:bodyPr/>
          <a:lstStyle/>
          <a:p>
            <a:pPr eaLnBrk="1" hangingPunct="1">
              <a:lnSpc>
                <a:spcPct val="80000"/>
              </a:lnSpc>
            </a:pPr>
            <a:r>
              <a:rPr lang="en-US" sz="1800" smtClean="0">
                <a:latin typeface="Arial" charset="0"/>
                <a:cs typeface="Arial" charset="0"/>
              </a:rPr>
              <a:t>It is useful to consider memory as a two-step process:</a:t>
            </a:r>
          </a:p>
          <a:p>
            <a:pPr eaLnBrk="1" hangingPunct="1">
              <a:lnSpc>
                <a:spcPct val="80000"/>
              </a:lnSpc>
              <a:buFont typeface="Arial" charset="0"/>
              <a:buNone/>
            </a:pPr>
            <a:r>
              <a:rPr lang="en-US" sz="1800" b="1" smtClean="0">
                <a:latin typeface="Arial" charset="0"/>
                <a:cs typeface="Arial" charset="0"/>
              </a:rPr>
              <a:t> </a:t>
            </a:r>
            <a:r>
              <a:rPr lang="en-US" sz="1800" b="1" smtClean="0">
                <a:solidFill>
                  <a:srgbClr val="FF3300"/>
                </a:solidFill>
                <a:latin typeface="Arial" charset="0"/>
                <a:cs typeface="Arial" charset="0"/>
              </a:rPr>
              <a:t>storage and retrieval. </a:t>
            </a:r>
          </a:p>
          <a:p>
            <a:pPr eaLnBrk="1" hangingPunct="1">
              <a:lnSpc>
                <a:spcPct val="80000"/>
              </a:lnSpc>
            </a:pPr>
            <a:r>
              <a:rPr lang="en-US" sz="1800" smtClean="0">
                <a:latin typeface="Arial" charset="0"/>
                <a:cs typeface="Arial" charset="0"/>
              </a:rPr>
              <a:t> If you want to remember something, it must be “stored” in your memory.</a:t>
            </a:r>
          </a:p>
          <a:p>
            <a:pPr eaLnBrk="1" hangingPunct="1">
              <a:lnSpc>
                <a:spcPct val="80000"/>
              </a:lnSpc>
            </a:pPr>
            <a:r>
              <a:rPr lang="en-US" sz="1800" smtClean="0">
                <a:latin typeface="Arial" charset="0"/>
                <a:cs typeface="Arial" charset="0"/>
              </a:rPr>
              <a:t>After being introduced to someone, have you ever forgotten the name?  When this happens you typically haven't forgotten the name, because you never really “had it."  But if you listen carefully (original awareness) and then silently review the name (intention to remember), the name is now stored in your memory so you can remember it later.  When you find something worth remembering in your reading or problem-solving practice, stop for a few seconds and</a:t>
            </a:r>
            <a:r>
              <a:rPr lang="en-US" sz="1800" b="1" smtClean="0">
                <a:latin typeface="Arial" charset="0"/>
                <a:cs typeface="Arial" charset="0"/>
              </a:rPr>
              <a:t> review it before you lose it</a:t>
            </a:r>
            <a:r>
              <a:rPr lang="en-US" sz="1800" smtClean="0">
                <a:latin typeface="Arial" charset="0"/>
                <a:cs typeface="Arial" charset="0"/>
              </a:rPr>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57D29310-7129-43E7-AEDB-A18F238C4DA3}" type="slidenum">
              <a:rPr lang="en-US"/>
              <a:pPr>
                <a:defRPr/>
              </a:pPr>
              <a:t>18</a:t>
            </a:fld>
            <a:endParaRPr lang="en-US"/>
          </a:p>
        </p:txBody>
      </p:sp>
      <p:sp>
        <p:nvSpPr>
          <p:cNvPr id="2" name="Title 1"/>
          <p:cNvSpPr>
            <a:spLocks noGrp="1"/>
          </p:cNvSpPr>
          <p:nvPr>
            <p:ph type="title"/>
          </p:nvPr>
        </p:nvSpPr>
        <p:spPr/>
        <p:txBody>
          <a:bodyPr>
            <a:normAutofit/>
          </a:bodyPr>
          <a:lstStyle/>
          <a:p>
            <a:pPr eaLnBrk="1" hangingPunct="1"/>
            <a:r>
              <a:rPr lang="en-US" sz="3200" b="1" smtClean="0">
                <a:solidFill>
                  <a:schemeClr val="hlink"/>
                </a:solidFill>
                <a:latin typeface="Arial" charset="0"/>
                <a:cs typeface="Arial" charset="0"/>
              </a:rPr>
              <a:t>RETRIEVAL: The importance of ORGANIZATION</a:t>
            </a:r>
            <a:endParaRPr lang="en-US" sz="3200" smtClean="0">
              <a:solidFill>
                <a:schemeClr val="hlink"/>
              </a:solidFill>
              <a:latin typeface="Arial" charset="0"/>
              <a:cs typeface="Arial" charset="0"/>
            </a:endParaRPr>
          </a:p>
        </p:txBody>
      </p:sp>
      <p:sp>
        <p:nvSpPr>
          <p:cNvPr id="3" name="Content Placeholder 2"/>
          <p:cNvSpPr>
            <a:spLocks noGrp="1"/>
          </p:cNvSpPr>
          <p:nvPr>
            <p:ph idx="1"/>
          </p:nvPr>
        </p:nvSpPr>
        <p:spPr>
          <a:xfrm>
            <a:off x="457200" y="1295400"/>
            <a:ext cx="8229600" cy="5562600"/>
          </a:xfrm>
        </p:spPr>
        <p:txBody>
          <a:bodyPr>
            <a:normAutofit/>
          </a:bodyPr>
          <a:lstStyle/>
          <a:p>
            <a:pPr eaLnBrk="1" hangingPunct="1">
              <a:lnSpc>
                <a:spcPct val="80000"/>
              </a:lnSpc>
            </a:pPr>
            <a:r>
              <a:rPr lang="en-US" sz="1500" smtClean="0"/>
              <a:t>        </a:t>
            </a:r>
            <a:r>
              <a:rPr lang="en-US" sz="1500" b="1" smtClean="0"/>
              <a:t/>
            </a:r>
            <a:br>
              <a:rPr lang="en-US" sz="1500" b="1" smtClean="0"/>
            </a:br>
            <a:r>
              <a:rPr lang="en-US" sz="1500" smtClean="0"/>
              <a:t>      </a:t>
            </a:r>
            <a:r>
              <a:rPr lang="en-US" sz="2400" smtClean="0">
                <a:latin typeface="Arial" charset="0"/>
                <a:cs typeface="Arial" charset="0"/>
              </a:rPr>
              <a:t>  It's easy to find page 86 of a book, the word “grace” in a dictionary, or a book in a library, due to organization.  Book pages are in numerical order, dictionary words are alphabetical, and library books are arranged according to a system (Library of Congress, Dewey Decimal,...).  Logical organization also makes it easier to retrieve information from your memory.  Here is an example.</a:t>
            </a:r>
          </a:p>
          <a:p>
            <a:pPr eaLnBrk="1" hangingPunct="1">
              <a:lnSpc>
                <a:spcPct val="80000"/>
              </a:lnSpc>
              <a:buFont typeface="Arial" charset="0"/>
              <a:buNone/>
            </a:pPr>
            <a:r>
              <a:rPr lang="en-US" sz="1500" i="1" smtClean="0"/>
              <a:t>	http://www.asa3.org/ASA/education/learn/203.htm#203</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7297678-E5EB-43DB-9E70-4285D0B50C45}" type="slidenum">
              <a:rPr lang="en-US"/>
              <a:pPr>
                <a:defRPr/>
              </a:pPr>
              <a:t>19</a:t>
            </a:fld>
            <a:endParaRPr lang="en-US"/>
          </a:p>
        </p:txBody>
      </p:sp>
      <p:sp>
        <p:nvSpPr>
          <p:cNvPr id="52226" name="Rectangle 2"/>
          <p:cNvSpPr>
            <a:spLocks noGrp="1"/>
          </p:cNvSpPr>
          <p:nvPr>
            <p:ph type="title"/>
          </p:nvPr>
        </p:nvSpPr>
        <p:spPr>
          <a:xfrm>
            <a:off x="457200" y="274638"/>
            <a:ext cx="8229600" cy="1020762"/>
          </a:xfrm>
        </p:spPr>
        <p:txBody>
          <a:bodyPr/>
          <a:lstStyle/>
          <a:p>
            <a:r>
              <a:rPr lang="en-US" sz="3200" b="1" smtClean="0">
                <a:solidFill>
                  <a:schemeClr val="hlink"/>
                </a:solidFill>
                <a:latin typeface="Arial" charset="0"/>
                <a:cs typeface="Arial" charset="0"/>
              </a:rPr>
              <a:t>Cont… RETRIEVAL: The importance of ORGANIZATION</a:t>
            </a:r>
          </a:p>
        </p:txBody>
      </p:sp>
      <p:sp>
        <p:nvSpPr>
          <p:cNvPr id="52227" name="Rectangle 3"/>
          <p:cNvSpPr>
            <a:spLocks noGrp="1"/>
          </p:cNvSpPr>
          <p:nvPr>
            <p:ph type="body" idx="1"/>
          </p:nvPr>
        </p:nvSpPr>
        <p:spPr>
          <a:xfrm>
            <a:off x="0" y="1219200"/>
            <a:ext cx="8686800" cy="4906963"/>
          </a:xfrm>
        </p:spPr>
        <p:txBody>
          <a:bodyPr/>
          <a:lstStyle/>
          <a:p>
            <a:pPr eaLnBrk="1" hangingPunct="1">
              <a:lnSpc>
                <a:spcPct val="80000"/>
              </a:lnSpc>
            </a:pPr>
            <a:r>
              <a:rPr lang="en-US" sz="1800" b="1" smtClean="0">
                <a:latin typeface="Arial" charset="0"/>
                <a:cs typeface="Arial" charset="0"/>
              </a:rPr>
              <a:t>    Remember 1:</a:t>
            </a:r>
            <a:r>
              <a:rPr lang="en-US" sz="1800" smtClean="0">
                <a:latin typeface="Arial" charset="0"/>
                <a:cs typeface="Arial" charset="0"/>
              </a:rPr>
              <a:t>  For a few seconds, look at these 22 letters:</a:t>
            </a:r>
          </a:p>
          <a:p>
            <a:pPr algn="ctr" eaLnBrk="1" hangingPunct="1">
              <a:lnSpc>
                <a:spcPct val="80000"/>
              </a:lnSpc>
              <a:buFont typeface="Arial" charset="0"/>
              <a:buNone/>
            </a:pPr>
            <a:r>
              <a:rPr lang="en-US" sz="1800" smtClean="0">
                <a:latin typeface="Arial" charset="0"/>
                <a:cs typeface="Arial" charset="0"/>
              </a:rPr>
              <a:t>  </a:t>
            </a:r>
            <a:r>
              <a:rPr lang="en-US" sz="1800" b="1" smtClean="0">
                <a:latin typeface="Arial" charset="0"/>
                <a:cs typeface="Arial" charset="0"/>
              </a:rPr>
              <a:t>t s e k h a u o e n d y g c a l h t e y n m</a:t>
            </a:r>
          </a:p>
          <a:p>
            <a:pPr eaLnBrk="1" hangingPunct="1">
              <a:lnSpc>
                <a:spcPct val="80000"/>
              </a:lnSpc>
              <a:buFont typeface="Arial" charset="0"/>
              <a:buNone/>
            </a:pPr>
            <a:r>
              <a:rPr lang="en-US" sz="1800" smtClean="0">
                <a:latin typeface="Arial" charset="0"/>
                <a:cs typeface="Arial" charset="0"/>
              </a:rPr>
              <a:t/>
            </a:r>
            <a:br>
              <a:rPr lang="en-US" sz="1800" smtClean="0">
                <a:latin typeface="Arial" charset="0"/>
                <a:cs typeface="Arial" charset="0"/>
              </a:rPr>
            </a:br>
            <a:r>
              <a:rPr lang="en-US" sz="1800" smtClean="0">
                <a:latin typeface="Arial" charset="0"/>
                <a:cs typeface="Arial" charset="0"/>
              </a:rPr>
              <a:t>        Then close your eyes and try to remember all of them;  don't leave any letters out, and don't put any extras in.</a:t>
            </a:r>
            <a:br>
              <a:rPr lang="en-US" sz="1800" smtClean="0">
                <a:latin typeface="Arial" charset="0"/>
                <a:cs typeface="Arial" charset="0"/>
              </a:rPr>
            </a:br>
            <a:r>
              <a:rPr lang="en-US" sz="1800" smtClean="0">
                <a:latin typeface="Arial" charset="0"/>
                <a:cs typeface="Arial" charset="0"/>
              </a:rPr>
              <a:t>        If you were given enough time and incentive, you could memorize these letters.  But there is a better way to do it — by using organization!</a:t>
            </a:r>
          </a:p>
          <a:p>
            <a:pPr eaLnBrk="1" hangingPunct="1">
              <a:lnSpc>
                <a:spcPct val="80000"/>
              </a:lnSpc>
            </a:pPr>
            <a:r>
              <a:rPr lang="en-US" sz="1800" smtClean="0">
                <a:latin typeface="Arial" charset="0"/>
                <a:cs typeface="Arial" charset="0"/>
              </a:rPr>
              <a:t>        </a:t>
            </a:r>
            <a:r>
              <a:rPr lang="en-US" sz="1800" b="1" smtClean="0">
                <a:latin typeface="Arial" charset="0"/>
                <a:cs typeface="Arial" charset="0"/>
              </a:rPr>
              <a:t>Remember 2</a:t>
            </a:r>
            <a:r>
              <a:rPr lang="en-US" sz="1800" smtClean="0">
                <a:latin typeface="Arial" charset="0"/>
                <a:cs typeface="Arial" charset="0"/>
              </a:rPr>
              <a:t>:  Try to remember these letters after a few seconds of study:  </a:t>
            </a:r>
          </a:p>
          <a:p>
            <a:pPr algn="ctr" eaLnBrk="1" hangingPunct="1">
              <a:lnSpc>
                <a:spcPct val="80000"/>
              </a:lnSpc>
            </a:pPr>
            <a:r>
              <a:rPr lang="en-US" sz="1800" b="1" smtClean="0">
                <a:latin typeface="Arial" charset="0"/>
                <a:cs typeface="Arial" charset="0"/>
              </a:rPr>
              <a:t>sneaky the lunch dog my ate</a:t>
            </a:r>
          </a:p>
          <a:p>
            <a:pPr eaLnBrk="1" hangingPunct="1">
              <a:lnSpc>
                <a:spcPct val="80000"/>
              </a:lnSpc>
            </a:pPr>
            <a:r>
              <a:rPr lang="en-US" sz="1800" smtClean="0">
                <a:latin typeface="Arial" charset="0"/>
                <a:cs typeface="Arial" charset="0"/>
              </a:rPr>
              <a:t>      Why is this easier to remember?</a:t>
            </a:r>
            <a:br>
              <a:rPr lang="en-US" sz="1800" smtClean="0">
                <a:latin typeface="Arial" charset="0"/>
                <a:cs typeface="Arial" charset="0"/>
              </a:rPr>
            </a:b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9F7CB5FB-E42A-4319-A4C4-55460DEBB983}" type="slidenum">
              <a:rPr lang="en-US"/>
              <a:pPr>
                <a:defRPr/>
              </a:pPr>
              <a:t>20</a:t>
            </a:fld>
            <a:endParaRPr lang="en-US"/>
          </a:p>
        </p:txBody>
      </p:sp>
      <p:sp>
        <p:nvSpPr>
          <p:cNvPr id="53250" name="Rectangle 2"/>
          <p:cNvSpPr>
            <a:spLocks noGrp="1"/>
          </p:cNvSpPr>
          <p:nvPr>
            <p:ph type="title"/>
          </p:nvPr>
        </p:nvSpPr>
        <p:spPr/>
        <p:txBody>
          <a:bodyPr/>
          <a:lstStyle/>
          <a:p>
            <a:r>
              <a:rPr lang="en-US" sz="3200" b="1" smtClean="0">
                <a:solidFill>
                  <a:schemeClr val="hlink"/>
                </a:solidFill>
                <a:latin typeface="Arial" charset="0"/>
                <a:cs typeface="Arial" charset="0"/>
              </a:rPr>
              <a:t>Cont… RETRIEVAL: The importance of ORGANIZATION</a:t>
            </a:r>
          </a:p>
        </p:txBody>
      </p:sp>
      <p:sp>
        <p:nvSpPr>
          <p:cNvPr id="53251" name="Rectangle 3"/>
          <p:cNvSpPr>
            <a:spLocks noGrp="1"/>
          </p:cNvSpPr>
          <p:nvPr>
            <p:ph type="body" idx="1"/>
          </p:nvPr>
        </p:nvSpPr>
        <p:spPr/>
        <p:txBody>
          <a:bodyPr/>
          <a:lstStyle/>
          <a:p>
            <a:pPr eaLnBrk="1" hangingPunct="1">
              <a:lnSpc>
                <a:spcPct val="80000"/>
              </a:lnSpc>
            </a:pPr>
            <a:r>
              <a:rPr lang="en-US" sz="1800" smtClean="0">
                <a:latin typeface="Arial" charset="0"/>
                <a:cs typeface="Arial" charset="0"/>
              </a:rPr>
              <a:t>1) </a:t>
            </a:r>
            <a:r>
              <a:rPr lang="en-US" sz="1800" b="1" smtClean="0">
                <a:latin typeface="Arial" charset="0"/>
                <a:cs typeface="Arial" charset="0"/>
              </a:rPr>
              <a:t>QUANTITY:</a:t>
            </a:r>
            <a:r>
              <a:rPr lang="en-US" sz="1800" smtClean="0">
                <a:latin typeface="Arial" charset="0"/>
                <a:cs typeface="Arial" charset="0"/>
              </a:rPr>
              <a:t>  It's easier to remember 6 things (in #2) than 22 things (in #1).</a:t>
            </a:r>
            <a:br>
              <a:rPr lang="en-US" sz="1800" smtClean="0">
                <a:latin typeface="Arial" charset="0"/>
                <a:cs typeface="Arial" charset="0"/>
              </a:rPr>
            </a:br>
            <a:r>
              <a:rPr lang="en-US" sz="1800" smtClean="0">
                <a:latin typeface="Arial" charset="0"/>
                <a:cs typeface="Arial" charset="0"/>
              </a:rPr>
              <a:t>       </a:t>
            </a:r>
          </a:p>
          <a:p>
            <a:pPr eaLnBrk="1" hangingPunct="1">
              <a:lnSpc>
                <a:spcPct val="80000"/>
              </a:lnSpc>
            </a:pPr>
            <a:r>
              <a:rPr lang="en-US" sz="1800" smtClean="0">
                <a:latin typeface="Arial" charset="0"/>
                <a:cs typeface="Arial" charset="0"/>
              </a:rPr>
              <a:t>2) </a:t>
            </a:r>
            <a:r>
              <a:rPr lang="en-US" sz="1800" b="1" smtClean="0">
                <a:latin typeface="Arial" charset="0"/>
                <a:cs typeface="Arial" charset="0"/>
              </a:rPr>
              <a:t>MEANING</a:t>
            </a:r>
            <a:r>
              <a:rPr lang="en-US" sz="1800" smtClean="0">
                <a:latin typeface="Arial" charset="0"/>
                <a:cs typeface="Arial" charset="0"/>
              </a:rPr>
              <a:t>:  Simply forming letter-groups isn't enough.  Is it easy to remember letter-groups like “</a:t>
            </a:r>
            <a:r>
              <a:rPr lang="en-US" sz="1800" smtClean="0">
                <a:solidFill>
                  <a:schemeClr val="hlink"/>
                </a:solidFill>
                <a:latin typeface="Arial" charset="0"/>
                <a:cs typeface="Arial" charset="0"/>
              </a:rPr>
              <a:t>temuy acnh gnte ysol aek dh</a:t>
            </a:r>
            <a:r>
              <a:rPr lang="en-US" sz="1800" smtClean="0">
                <a:latin typeface="Arial" charset="0"/>
                <a:cs typeface="Arial" charset="0"/>
              </a:rPr>
              <a:t>"?  No, because they are not organized into words that have </a:t>
            </a:r>
            <a:r>
              <a:rPr lang="en-US" sz="1800" b="1" smtClean="0">
                <a:latin typeface="Arial" charset="0"/>
                <a:cs typeface="Arial" charset="0"/>
              </a:rPr>
              <a:t>meaning</a:t>
            </a:r>
            <a:r>
              <a:rPr lang="en-US" sz="1800" smtClean="0">
                <a:latin typeface="Arial" charset="0"/>
                <a:cs typeface="Arial" charset="0"/>
              </a:rPr>
              <a:t>.  A meaningful "lunch” is easy to remember, but not nonsensical letter-groups like “temuy”.</a:t>
            </a:r>
            <a:br>
              <a:rPr lang="en-US" sz="1800" smtClean="0">
                <a:latin typeface="Arial" charset="0"/>
                <a:cs typeface="Arial" charset="0"/>
              </a:rPr>
            </a:br>
            <a:endParaRPr lang="en-US" sz="1800" smtClean="0">
              <a:latin typeface="Arial" charset="0"/>
              <a:cs typeface="Arial" charset="0"/>
            </a:endParaRPr>
          </a:p>
          <a:p>
            <a:pPr eaLnBrk="1" hangingPunct="1">
              <a:lnSpc>
                <a:spcPct val="80000"/>
              </a:lnSpc>
            </a:pPr>
            <a:r>
              <a:rPr lang="en-US" sz="1800" smtClean="0">
                <a:latin typeface="Arial" charset="0"/>
                <a:cs typeface="Arial" charset="0"/>
              </a:rPr>
              <a:t>3) </a:t>
            </a:r>
            <a:r>
              <a:rPr lang="en-US" sz="1800" b="1" smtClean="0">
                <a:latin typeface="Arial" charset="0"/>
                <a:cs typeface="Arial" charset="0"/>
              </a:rPr>
              <a:t>STRUCTURE</a:t>
            </a:r>
            <a:r>
              <a:rPr lang="en-US" sz="1800" smtClean="0">
                <a:latin typeface="Arial" charset="0"/>
                <a:cs typeface="Arial" charset="0"/>
              </a:rPr>
              <a:t>:  Can you organize the words of  #2 into a sentence?  What does the dog do?</a:t>
            </a:r>
          </a:p>
          <a:p>
            <a:pPr>
              <a:buFont typeface="Arial" charset="0"/>
              <a:buNone/>
            </a:pPr>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93F0AA6-B7AD-4E44-9233-77E14F664832}" type="slidenum">
              <a:rPr lang="en-US"/>
              <a:pPr>
                <a:defRPr/>
              </a:pPr>
              <a:t>21</a:t>
            </a:fld>
            <a:endParaRPr lang="en-US"/>
          </a:p>
        </p:txBody>
      </p:sp>
      <p:sp>
        <p:nvSpPr>
          <p:cNvPr id="2" name="Title 1"/>
          <p:cNvSpPr>
            <a:spLocks noGrp="1"/>
          </p:cNvSpPr>
          <p:nvPr>
            <p:ph type="title"/>
          </p:nvPr>
        </p:nvSpPr>
        <p:spPr/>
        <p:txBody>
          <a:bodyPr>
            <a:normAutofit/>
          </a:bodyPr>
          <a:lstStyle/>
          <a:p>
            <a:pPr eaLnBrk="1" hangingPunct="1"/>
            <a:r>
              <a:rPr lang="en-US" sz="3200" b="1" smtClean="0">
                <a:latin typeface="Arial" charset="0"/>
                <a:cs typeface="Arial" charset="0"/>
              </a:rPr>
              <a:t>Cont… RETRIEVAL: the importance of </a:t>
            </a:r>
            <a:r>
              <a:rPr lang="en-US" sz="3200" b="1" smtClean="0">
                <a:solidFill>
                  <a:schemeClr val="hlink"/>
                </a:solidFill>
                <a:latin typeface="Arial" charset="0"/>
                <a:cs typeface="Arial" charset="0"/>
              </a:rPr>
              <a:t>REVIEW</a:t>
            </a:r>
            <a:endParaRPr lang="en-US" sz="3200" smtClean="0">
              <a:solidFill>
                <a:schemeClr val="hlink"/>
              </a:solidFill>
              <a:latin typeface="Arial" charset="0"/>
              <a:cs typeface="Arial" charset="0"/>
            </a:endParaRPr>
          </a:p>
        </p:txBody>
      </p:sp>
      <p:sp>
        <p:nvSpPr>
          <p:cNvPr id="3" name="Content Placeholder 2"/>
          <p:cNvSpPr>
            <a:spLocks noGrp="1"/>
          </p:cNvSpPr>
          <p:nvPr>
            <p:ph idx="1"/>
          </p:nvPr>
        </p:nvSpPr>
        <p:spPr/>
        <p:txBody>
          <a:bodyPr>
            <a:normAutofit/>
          </a:bodyPr>
          <a:lstStyle/>
          <a:p>
            <a:pPr eaLnBrk="1" hangingPunct="1">
              <a:lnSpc>
                <a:spcPct val="80000"/>
              </a:lnSpc>
            </a:pPr>
            <a:r>
              <a:rPr lang="en-US" sz="2000" smtClean="0">
                <a:latin typeface="Arial" charset="0"/>
                <a:cs typeface="Arial" charset="0"/>
              </a:rPr>
              <a:t> If you want to remember something (concepts, equations, problem-solving strategies,...), review it. </a:t>
            </a:r>
          </a:p>
          <a:p>
            <a:pPr eaLnBrk="1" hangingPunct="1">
              <a:lnSpc>
                <a:spcPct val="80000"/>
              </a:lnSpc>
            </a:pPr>
            <a:r>
              <a:rPr lang="en-US" sz="2000" smtClean="0">
                <a:latin typeface="Arial" charset="0"/>
                <a:cs typeface="Arial" charset="0"/>
              </a:rPr>
              <a:t>A balanced review</a:t>
            </a:r>
            <a:r>
              <a:rPr lang="en-US" sz="2000" b="1" smtClean="0">
                <a:latin typeface="Arial" charset="0"/>
                <a:cs typeface="Arial" charset="0"/>
              </a:rPr>
              <a:t> distributed </a:t>
            </a:r>
            <a:r>
              <a:rPr lang="en-US" sz="2000" smtClean="0">
                <a:latin typeface="Arial" charset="0"/>
                <a:cs typeface="Arial" charset="0"/>
              </a:rPr>
              <a:t>throughout the course is better than cramming.</a:t>
            </a:r>
          </a:p>
          <a:p>
            <a:pPr eaLnBrk="1" hangingPunct="1">
              <a:lnSpc>
                <a:spcPct val="80000"/>
              </a:lnSpc>
            </a:pPr>
            <a:r>
              <a:rPr lang="en-US" sz="2000" smtClean="0">
                <a:latin typeface="Arial" charset="0"/>
                <a:cs typeface="Arial" charset="0"/>
              </a:rPr>
              <a:t>Various types of review offer advantages.  For example, Flash Cards require </a:t>
            </a:r>
            <a:r>
              <a:rPr lang="en-US" sz="2000" b="1" smtClean="0">
                <a:latin typeface="Arial" charset="0"/>
                <a:cs typeface="Arial" charset="0"/>
              </a:rPr>
              <a:t>activity</a:t>
            </a:r>
            <a:r>
              <a:rPr lang="en-US" sz="2000" smtClean="0">
                <a:latin typeface="Arial" charset="0"/>
                <a:cs typeface="Arial" charset="0"/>
              </a:rPr>
              <a:t>, Summary Notes provide </a:t>
            </a:r>
            <a:r>
              <a:rPr lang="en-US" sz="2000" b="1" smtClean="0">
                <a:latin typeface="Arial" charset="0"/>
                <a:cs typeface="Arial" charset="0"/>
              </a:rPr>
              <a:t>organization</a:t>
            </a:r>
            <a:r>
              <a:rPr lang="en-US" sz="2000" smtClean="0">
                <a:latin typeface="Arial" charset="0"/>
                <a:cs typeface="Arial" charset="0"/>
              </a:rPr>
              <a:t>, and both let you make </a:t>
            </a:r>
            <a:r>
              <a:rPr lang="en-US" sz="2000" b="1" smtClean="0">
                <a:latin typeface="Arial" charset="0"/>
                <a:cs typeface="Arial" charset="0"/>
              </a:rPr>
              <a:t>quick reviews</a:t>
            </a:r>
            <a:r>
              <a:rPr lang="en-US" sz="2000" smtClean="0">
                <a:latin typeface="Arial" charset="0"/>
                <a:cs typeface="Arial" charset="0"/>
              </a:rPr>
              <a:t> of</a:t>
            </a:r>
            <a:r>
              <a:rPr lang="en-US" sz="2000" b="1" smtClean="0">
                <a:latin typeface="Arial" charset="0"/>
                <a:cs typeface="Arial" charset="0"/>
              </a:rPr>
              <a:t> the entire chapter</a:t>
            </a:r>
            <a:r>
              <a:rPr lang="en-US" sz="2000" smtClean="0">
                <a:latin typeface="Arial" charset="0"/>
                <a:cs typeface="Arial" charset="0"/>
              </a:rPr>
              <a:t>.  Generally, review is more effective when you are active.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2580990B-4F10-4C1D-AD4A-7258EB2005C7}" type="slidenum">
              <a:rPr lang="en-US"/>
              <a:pPr>
                <a:defRPr/>
              </a:pPr>
              <a:t>22</a:t>
            </a:fld>
            <a:endParaRPr lang="en-US"/>
          </a:p>
        </p:txBody>
      </p:sp>
      <p:sp>
        <p:nvSpPr>
          <p:cNvPr id="2" name="Title 1"/>
          <p:cNvSpPr>
            <a:spLocks noGrp="1"/>
          </p:cNvSpPr>
          <p:nvPr>
            <p:ph type="title"/>
          </p:nvPr>
        </p:nvSpPr>
        <p:spPr/>
        <p:txBody>
          <a:bodyPr>
            <a:normAutofit fontScale="90000"/>
          </a:bodyPr>
          <a:lstStyle/>
          <a:p>
            <a:pPr eaLnBrk="1" hangingPunct="1"/>
            <a:r>
              <a:rPr lang="en-US" sz="4000" smtClean="0"/>
              <a:t>        Cont.. </a:t>
            </a:r>
            <a:r>
              <a:rPr lang="en-US" sz="4000" b="1" smtClean="0">
                <a:solidFill>
                  <a:schemeClr val="hlink"/>
                </a:solidFill>
              </a:rPr>
              <a:t>SUMMARY NOTES</a:t>
            </a:r>
            <a:r>
              <a:rPr lang="en-US" sz="4000" b="1" smtClean="0"/>
              <a:t> as a organizing tool</a:t>
            </a:r>
            <a:endParaRPr lang="en-US" sz="4000" smtClean="0"/>
          </a:p>
        </p:txBody>
      </p:sp>
      <p:sp>
        <p:nvSpPr>
          <p:cNvPr id="3" name="Content Placeholder 2"/>
          <p:cNvSpPr>
            <a:spLocks noGrp="1"/>
          </p:cNvSpPr>
          <p:nvPr>
            <p:ph idx="1"/>
          </p:nvPr>
        </p:nvSpPr>
        <p:spPr/>
        <p:txBody>
          <a:bodyPr>
            <a:normAutofit/>
          </a:bodyPr>
          <a:lstStyle/>
          <a:p>
            <a:pPr eaLnBrk="1" hangingPunct="1">
              <a:lnSpc>
                <a:spcPct val="80000"/>
              </a:lnSpc>
            </a:pPr>
            <a:r>
              <a:rPr lang="en-US" sz="2000" smtClean="0">
                <a:latin typeface="Arial" charset="0"/>
                <a:cs typeface="Arial" charset="0"/>
              </a:rPr>
              <a:t>One powerful organizing technique is summary notes. </a:t>
            </a:r>
          </a:p>
          <a:p>
            <a:pPr eaLnBrk="1" hangingPunct="1">
              <a:lnSpc>
                <a:spcPct val="80000"/>
              </a:lnSpc>
            </a:pPr>
            <a:r>
              <a:rPr lang="en-US" sz="2000" smtClean="0">
                <a:latin typeface="Arial" charset="0"/>
                <a:cs typeface="Arial" charset="0"/>
              </a:rPr>
              <a:t>To make them, </a:t>
            </a:r>
            <a:r>
              <a:rPr lang="en-US" sz="2000" b="1" smtClean="0">
                <a:latin typeface="Arial" charset="0"/>
                <a:cs typeface="Arial" charset="0"/>
              </a:rPr>
              <a:t>choose</a:t>
            </a:r>
            <a:r>
              <a:rPr lang="en-US" sz="2000" smtClean="0">
                <a:latin typeface="Arial" charset="0"/>
                <a:cs typeface="Arial" charset="0"/>
              </a:rPr>
              <a:t> the most important ideas from your textbook, lecture notes, and problem-solving practice, then </a:t>
            </a:r>
            <a:r>
              <a:rPr lang="en-US" sz="2000" b="1" smtClean="0">
                <a:latin typeface="Arial" charset="0"/>
                <a:cs typeface="Arial" charset="0"/>
              </a:rPr>
              <a:t>organize</a:t>
            </a:r>
            <a:r>
              <a:rPr lang="en-US" sz="2000" smtClean="0">
                <a:latin typeface="Arial" charset="0"/>
                <a:cs typeface="Arial" charset="0"/>
              </a:rPr>
              <a:t> these ideas into a unified summary.   </a:t>
            </a:r>
          </a:p>
          <a:p>
            <a:pPr eaLnBrk="1" hangingPunct="1">
              <a:lnSpc>
                <a:spcPct val="80000"/>
              </a:lnSpc>
            </a:pPr>
            <a:r>
              <a:rPr lang="en-US" sz="2000" smtClean="0">
                <a:latin typeface="Arial" charset="0"/>
                <a:cs typeface="Arial" charset="0"/>
              </a:rPr>
              <a:t>Divide information into idea-clusters, spread these all over the page, and use spatial cues to show their relationships.  Use flowcharts, hierarchy structure, relational concept maps, logical outlines, tables, or free-form chaos.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851C5D40-7D6F-4E1B-8131-AF365EACDEFB}" type="slidenum">
              <a:rPr lang="en-US"/>
              <a:pPr>
                <a:defRPr/>
              </a:pPr>
              <a:t>23</a:t>
            </a:fld>
            <a:endParaRPr lang="en-US"/>
          </a:p>
        </p:txBody>
      </p:sp>
      <p:sp>
        <p:nvSpPr>
          <p:cNvPr id="33793" name="Title 1"/>
          <p:cNvSpPr>
            <a:spLocks noGrp="1"/>
          </p:cNvSpPr>
          <p:nvPr>
            <p:ph type="title"/>
          </p:nvPr>
        </p:nvSpPr>
        <p:spPr>
          <a:xfrm>
            <a:off x="457200" y="0"/>
            <a:ext cx="8229600" cy="457200"/>
          </a:xfrm>
        </p:spPr>
        <p:txBody>
          <a:bodyPr/>
          <a:lstStyle/>
          <a:p>
            <a:pPr eaLnBrk="1" hangingPunct="1"/>
            <a:r>
              <a:rPr lang="en-US" sz="2800" smtClean="0">
                <a:latin typeface="Arial" charset="0"/>
                <a:cs typeface="Arial" charset="0"/>
              </a:rPr>
              <a:t>Cont.. </a:t>
            </a:r>
            <a:r>
              <a:rPr lang="en-US" sz="2800" b="1" smtClean="0">
                <a:solidFill>
                  <a:schemeClr val="hlink"/>
                </a:solidFill>
                <a:latin typeface="Arial" charset="0"/>
                <a:cs typeface="Arial" charset="0"/>
              </a:rPr>
              <a:t>Uses of a summary</a:t>
            </a:r>
          </a:p>
        </p:txBody>
      </p:sp>
      <p:sp>
        <p:nvSpPr>
          <p:cNvPr id="3" name="Content Placeholder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Char char="•"/>
              <a:defRPr/>
            </a:pPr>
            <a:r>
              <a:rPr lang="en-US" dirty="0" smtClean="0"/>
              <a:t>And when you study it, a summary is useful in many ways.  It will help you to:</a:t>
            </a:r>
            <a:br>
              <a:rPr lang="en-US" dirty="0" smtClean="0"/>
            </a:br>
            <a:r>
              <a:rPr lang="en-US" dirty="0" smtClean="0"/>
              <a:t>        1) </a:t>
            </a:r>
            <a:r>
              <a:rPr lang="en-US" b="1" dirty="0" smtClean="0"/>
              <a:t>memorize</a:t>
            </a:r>
            <a:r>
              <a:rPr lang="en-US" dirty="0" smtClean="0"/>
              <a:t>.  When information is condensed in a small area you can literally </a:t>
            </a:r>
            <a:r>
              <a:rPr lang="en-US" b="1" dirty="0" smtClean="0"/>
              <a:t>see</a:t>
            </a:r>
            <a:r>
              <a:rPr lang="en-US" dirty="0" smtClean="0"/>
              <a:t> the visual and logical interconnections, and it is easier to understand relationships.  Because the information is organized on paper, it is easier to organize in your mind, which makes it easier to remember!  And summary notes are short, so you can do many quick yet thorough reviews.</a:t>
            </a:r>
            <a:br>
              <a:rPr lang="en-US" dirty="0" smtClean="0"/>
            </a:br>
            <a:r>
              <a:rPr lang="en-US" dirty="0" smtClean="0"/>
              <a:t>        2) </a:t>
            </a:r>
            <a:r>
              <a:rPr lang="en-US" b="1" dirty="0" smtClean="0"/>
              <a:t>develop problem-solving strategies</a:t>
            </a:r>
            <a:r>
              <a:rPr lang="en-US" dirty="0" smtClean="0"/>
              <a:t>.  Most of the tools you need are available in clear view, so you can focus your attention on how to use them.</a:t>
            </a:r>
            <a:br>
              <a:rPr lang="en-US" dirty="0" smtClean="0"/>
            </a:br>
            <a:r>
              <a:rPr lang="en-US" dirty="0" smtClean="0"/>
              <a:t>        3) </a:t>
            </a:r>
            <a:r>
              <a:rPr lang="en-US" b="1" dirty="0" smtClean="0"/>
              <a:t>acquire more knowledge</a:t>
            </a:r>
            <a:r>
              <a:rPr lang="en-US" dirty="0" smtClean="0"/>
              <a:t>.  New information is easier to understand when it is related to what you already know, if it is a variation on a familiar theme, or is a logical consequence of a principle you understand. </a:t>
            </a:r>
          </a:p>
          <a:p>
            <a:pPr eaLnBrk="1" fontAlgn="auto" hangingPunct="1">
              <a:spcAft>
                <a:spcPts val="0"/>
              </a:spcAft>
              <a:buFont typeface="Arial" pitchFamily="34" charset="0"/>
              <a:buChar char="•"/>
              <a:defRPr/>
            </a:pPr>
            <a:r>
              <a:rPr lang="en-US" dirty="0" smtClean="0"/>
              <a:t> Summary notes organize the essential ideas into a framework, providing a structure where you can insert details and new ideas.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3621D2C1-29F8-494A-ACC7-1AF628D58F45}" type="slidenum">
              <a:rPr lang="en-US"/>
              <a:pPr>
                <a:defRPr/>
              </a:pPr>
              <a:t>24</a:t>
            </a:fld>
            <a:endParaRPr lang="en-US"/>
          </a:p>
        </p:txBody>
      </p:sp>
      <p:sp>
        <p:nvSpPr>
          <p:cNvPr id="34817" name="Title 1"/>
          <p:cNvSpPr>
            <a:spLocks noGrp="1"/>
          </p:cNvSpPr>
          <p:nvPr>
            <p:ph type="title"/>
          </p:nvPr>
        </p:nvSpPr>
        <p:spPr/>
        <p:txBody>
          <a:bodyPr/>
          <a:lstStyle/>
          <a:p>
            <a:pPr eaLnBrk="1" hangingPunct="1"/>
            <a:r>
              <a:rPr lang="en-US" smtClean="0">
                <a:solidFill>
                  <a:schemeClr val="hlink"/>
                </a:solidFill>
              </a:rPr>
              <a:t> To Sum up this part …</a:t>
            </a:r>
          </a:p>
        </p:txBody>
      </p:sp>
      <p:sp>
        <p:nvSpPr>
          <p:cNvPr id="34818" name="Content Placeholder 2"/>
          <p:cNvSpPr>
            <a:spLocks noGrp="1"/>
          </p:cNvSpPr>
          <p:nvPr>
            <p:ph idx="1"/>
          </p:nvPr>
        </p:nvSpPr>
        <p:spPr/>
        <p:txBody>
          <a:bodyPr/>
          <a:lstStyle/>
          <a:p>
            <a:pPr eaLnBrk="1" hangingPunct="1"/>
            <a:r>
              <a:rPr lang="en-US" sz="2400" b="1" smtClean="0">
                <a:latin typeface="Arial" charset="0"/>
                <a:cs typeface="Arial" charset="0"/>
              </a:rPr>
              <a:t>learn with intention-to-remember</a:t>
            </a:r>
            <a:r>
              <a:rPr lang="en-US" sz="2400" smtClean="0">
                <a:latin typeface="Arial" charset="0"/>
                <a:cs typeface="Arial" charset="0"/>
              </a:rPr>
              <a:t>, </a:t>
            </a:r>
          </a:p>
          <a:p>
            <a:pPr eaLnBrk="1" hangingPunct="1"/>
            <a:r>
              <a:rPr lang="en-US" sz="2400" smtClean="0">
                <a:latin typeface="Arial" charset="0"/>
                <a:cs typeface="Arial" charset="0"/>
              </a:rPr>
              <a:t> 2) </a:t>
            </a:r>
            <a:r>
              <a:rPr lang="en-US" sz="2400" b="1" smtClean="0">
                <a:latin typeface="Arial" charset="0"/>
                <a:cs typeface="Arial" charset="0"/>
              </a:rPr>
              <a:t>organize</a:t>
            </a:r>
            <a:r>
              <a:rPr lang="en-US" sz="2400" smtClean="0">
                <a:latin typeface="Arial" charset="0"/>
                <a:cs typeface="Arial" charset="0"/>
              </a:rPr>
              <a:t> the information (with intrinsic logic or an external system),  </a:t>
            </a:r>
          </a:p>
          <a:p>
            <a:pPr eaLnBrk="1" hangingPunct="1"/>
            <a:r>
              <a:rPr lang="en-US" sz="2400" smtClean="0">
                <a:latin typeface="Arial" charset="0"/>
                <a:cs typeface="Arial" charset="0"/>
              </a:rPr>
              <a:t>3) </a:t>
            </a:r>
            <a:r>
              <a:rPr lang="en-US" sz="2400" b="1" smtClean="0">
                <a:latin typeface="Arial" charset="0"/>
                <a:cs typeface="Arial" charset="0"/>
              </a:rPr>
              <a:t>review actively</a:t>
            </a:r>
            <a:r>
              <a:rPr lang="en-US" sz="2400" smtClean="0">
                <a:latin typeface="Arial" charset="0"/>
                <a:cs typeface="Arial" charset="0"/>
              </a:rPr>
              <a:t> and often, using appropriate cues.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169BA76A-924C-47C6-AA85-5C4E6E2A3579}" type="slidenum">
              <a:rPr lang="en-US"/>
              <a:pPr>
                <a:defRPr/>
              </a:pPr>
              <a:t>25</a:t>
            </a:fld>
            <a:endParaRPr lang="en-US"/>
          </a:p>
        </p:txBody>
      </p:sp>
      <p:sp>
        <p:nvSpPr>
          <p:cNvPr id="35841" name="Rectangle 2"/>
          <p:cNvSpPr>
            <a:spLocks noGrp="1"/>
          </p:cNvSpPr>
          <p:nvPr>
            <p:ph type="title"/>
          </p:nvPr>
        </p:nvSpPr>
        <p:spPr>
          <a:xfrm>
            <a:off x="457200" y="274638"/>
            <a:ext cx="8229600" cy="563562"/>
          </a:xfrm>
        </p:spPr>
        <p:txBody>
          <a:bodyPr/>
          <a:lstStyle/>
          <a:p>
            <a:r>
              <a:rPr lang="en-US" sz="2400" b="1" smtClean="0">
                <a:solidFill>
                  <a:schemeClr val="hlink"/>
                </a:solidFill>
              </a:rPr>
              <a:t>Another Tip</a:t>
            </a:r>
          </a:p>
        </p:txBody>
      </p:sp>
      <p:sp>
        <p:nvSpPr>
          <p:cNvPr id="35842" name="Rectangle 3"/>
          <p:cNvSpPr>
            <a:spLocks noGrp="1"/>
          </p:cNvSpPr>
          <p:nvPr>
            <p:ph type="body" idx="1"/>
          </p:nvPr>
        </p:nvSpPr>
        <p:spPr>
          <a:xfrm>
            <a:off x="457200" y="762000"/>
            <a:ext cx="8229600" cy="5364163"/>
          </a:xfrm>
        </p:spPr>
        <p:txBody>
          <a:bodyPr/>
          <a:lstStyle/>
          <a:p>
            <a:pPr>
              <a:buFont typeface="Arial" charset="0"/>
              <a:buNone/>
            </a:pPr>
            <a:r>
              <a:rPr lang="en-US" sz="2000" smtClean="0"/>
              <a:t>Read a list of 15 words, pausing 5 seconds between each word.  After reading the words to the students, they will be asked to write down as many as they can remember. </a:t>
            </a:r>
          </a:p>
          <a:p>
            <a:r>
              <a:rPr lang="en-US" sz="2400" smtClean="0"/>
              <a:t>Word List for Part I:</a:t>
            </a:r>
          </a:p>
          <a:p>
            <a:r>
              <a:rPr lang="en-US" sz="2400" smtClean="0"/>
              <a:t>dog                 horse</a:t>
            </a:r>
          </a:p>
          <a:p>
            <a:r>
              <a:rPr lang="en-US" sz="2400" smtClean="0"/>
              <a:t>strawberry      carrots</a:t>
            </a:r>
          </a:p>
          <a:p>
            <a:r>
              <a:rPr lang="en-US" sz="2400" smtClean="0"/>
              <a:t>cow                 apple</a:t>
            </a:r>
          </a:p>
          <a:p>
            <a:r>
              <a:rPr lang="en-US" sz="2400" smtClean="0"/>
              <a:t>onion               chicken</a:t>
            </a:r>
          </a:p>
          <a:p>
            <a:r>
              <a:rPr lang="en-US" sz="2400" smtClean="0"/>
              <a:t>orange            corn</a:t>
            </a:r>
          </a:p>
          <a:p>
            <a:r>
              <a:rPr lang="en-US" sz="2400" smtClean="0"/>
              <a:t>squash            grapefruit</a:t>
            </a:r>
          </a:p>
          <a:p>
            <a:r>
              <a:rPr lang="en-US" sz="2400" smtClean="0"/>
              <a:t>rat                    celery</a:t>
            </a:r>
          </a:p>
          <a:p>
            <a:r>
              <a:rPr lang="en-US" sz="2400" smtClean="0"/>
              <a:t>plum</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07B0050-8474-47C9-8000-5298F3E274F3}" type="slidenum">
              <a:rPr lang="en-US"/>
              <a:pPr>
                <a:defRPr/>
              </a:pPr>
              <a:t>26</a:t>
            </a:fld>
            <a:endParaRPr lang="en-US"/>
          </a:p>
        </p:txBody>
      </p:sp>
      <p:sp>
        <p:nvSpPr>
          <p:cNvPr id="36865" name="Rectangle 2"/>
          <p:cNvSpPr>
            <a:spLocks noGrp="1"/>
          </p:cNvSpPr>
          <p:nvPr>
            <p:ph type="title"/>
          </p:nvPr>
        </p:nvSpPr>
        <p:spPr/>
        <p:txBody>
          <a:bodyPr/>
          <a:lstStyle/>
          <a:p>
            <a:r>
              <a:rPr lang="en-US" smtClean="0"/>
              <a:t>Now Use !</a:t>
            </a:r>
          </a:p>
        </p:txBody>
      </p:sp>
      <p:sp>
        <p:nvSpPr>
          <p:cNvPr id="36866" name="Rectangle 3"/>
          <p:cNvSpPr>
            <a:spLocks noGrp="1"/>
          </p:cNvSpPr>
          <p:nvPr>
            <p:ph type="body" idx="1"/>
          </p:nvPr>
        </p:nvSpPr>
        <p:spPr/>
        <p:txBody>
          <a:bodyPr/>
          <a:lstStyle/>
          <a:p>
            <a:r>
              <a:rPr lang="en-US" smtClean="0"/>
              <a:t>Memory techniques of visualization, organization and repetition,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at this list </a:t>
            </a:r>
            <a:endParaRPr lang="en-US" dirty="0"/>
          </a:p>
        </p:txBody>
      </p:sp>
      <p:sp>
        <p:nvSpPr>
          <p:cNvPr id="3" name="Content Placeholder 2"/>
          <p:cNvSpPr>
            <a:spLocks noGrp="1"/>
          </p:cNvSpPr>
          <p:nvPr>
            <p:ph idx="1"/>
          </p:nvPr>
        </p:nvSpPr>
        <p:spPr/>
        <p:txBody>
          <a:bodyPr/>
          <a:lstStyle/>
          <a:p>
            <a:pPr>
              <a:lnSpc>
                <a:spcPct val="80000"/>
              </a:lnSpc>
              <a:buNone/>
            </a:pPr>
            <a:r>
              <a:rPr lang="en-US" dirty="0" smtClean="0">
                <a:latin typeface="Arial" charset="0"/>
                <a:cs typeface="Arial" charset="0"/>
              </a:rPr>
              <a:t>  Eel                                          Knife                                       Saw</a:t>
            </a:r>
          </a:p>
          <a:p>
            <a:pPr>
              <a:lnSpc>
                <a:spcPct val="80000"/>
              </a:lnSpc>
              <a:buNone/>
            </a:pPr>
            <a:r>
              <a:rPr lang="en-US" dirty="0" smtClean="0">
                <a:latin typeface="Arial" charset="0"/>
                <a:cs typeface="Arial" charset="0"/>
              </a:rPr>
              <a:t>                             Crab 	Shark Drinking Glass                       Screwdriver</a:t>
            </a:r>
            <a:r>
              <a:rPr lang="en-US" dirty="0" smtClean="0">
                <a:latin typeface="Arial" charset="0"/>
                <a:cs typeface="Arial" charset="0"/>
              </a:rPr>
              <a:t>                               </a:t>
            </a:r>
            <a:r>
              <a:rPr lang="en-US" dirty="0" smtClean="0">
                <a:latin typeface="Arial" charset="0"/>
                <a:cs typeface="Arial" charset="0"/>
              </a:rPr>
              <a:t>Plate                                       Drill</a:t>
            </a:r>
          </a:p>
          <a:p>
            <a:pPr>
              <a:lnSpc>
                <a:spcPct val="80000"/>
              </a:lnSpc>
              <a:buNone/>
            </a:pPr>
            <a:r>
              <a:rPr lang="en-US" dirty="0" smtClean="0">
                <a:latin typeface="Arial" charset="0"/>
                <a:cs typeface="Arial" charset="0"/>
              </a:rPr>
              <a:t>               </a:t>
            </a:r>
            <a:r>
              <a:rPr lang="en-US" dirty="0" smtClean="0">
                <a:latin typeface="Arial" charset="0"/>
                <a:cs typeface="Arial" charset="0"/>
              </a:rPr>
              <a:t>Starfish                                   </a:t>
            </a:r>
            <a:r>
              <a:rPr lang="en-US" dirty="0" smtClean="0">
                <a:latin typeface="Arial" charset="0"/>
                <a:cs typeface="Arial" charset="0"/>
              </a:rPr>
              <a:t>Cup                                         Nail</a:t>
            </a:r>
          </a:p>
          <a:p>
            <a:pPr>
              <a:lnSpc>
                <a:spcPct val="80000"/>
              </a:lnSpc>
              <a:buNone/>
            </a:pPr>
            <a:r>
              <a:rPr lang="en-US" dirty="0" smtClean="0">
                <a:latin typeface="Arial" charset="0"/>
                <a:cs typeface="Arial" charset="0"/>
              </a:rPr>
              <a:t>               </a:t>
            </a:r>
            <a:r>
              <a:rPr lang="en-US" dirty="0" smtClean="0">
                <a:latin typeface="Arial" charset="0"/>
                <a:cs typeface="Arial" charset="0"/>
              </a:rPr>
              <a:t>  </a:t>
            </a:r>
            <a:r>
              <a:rPr lang="en-US" dirty="0" smtClean="0">
                <a:latin typeface="Arial" charset="0"/>
                <a:cs typeface="Arial" charset="0"/>
              </a:rPr>
              <a:t>	Tuna Fish                               Sugar Bowl                            Wrench          </a:t>
            </a:r>
          </a:p>
          <a:p>
            <a:pPr>
              <a:lnSpc>
                <a:spcPct val="80000"/>
              </a:lnSpc>
              <a:buNone/>
            </a:pPr>
            <a:r>
              <a:rPr lang="en-US" dirty="0" smtClean="0">
                <a:latin typeface="Arial" charset="0"/>
                <a:cs typeface="Arial" charset="0"/>
              </a:rPr>
              <a:t>                       	</a:t>
            </a:r>
            <a:r>
              <a:rPr lang="en-US" dirty="0" smtClean="0">
                <a:latin typeface="Arial" charset="0"/>
                <a:cs typeface="Arial" charset="0"/>
              </a:rPr>
              <a:t> Drinking </a:t>
            </a:r>
            <a:r>
              <a:rPr lang="en-US" dirty="0" smtClean="0">
                <a:latin typeface="Arial" charset="0"/>
                <a:cs typeface="Arial" charset="0"/>
              </a:rPr>
              <a:t>Glass                       Screwdriver</a:t>
            </a:r>
            <a:endParaRPr lang="en-US" dirty="0"/>
          </a:p>
        </p:txBody>
      </p:sp>
      <p:sp>
        <p:nvSpPr>
          <p:cNvPr id="4" name="Slide Number Placeholder 3"/>
          <p:cNvSpPr>
            <a:spLocks noGrp="1"/>
          </p:cNvSpPr>
          <p:nvPr>
            <p:ph type="sldNum" sz="quarter" idx="12"/>
          </p:nvPr>
        </p:nvSpPr>
        <p:spPr/>
        <p:txBody>
          <a:bodyPr/>
          <a:lstStyle/>
          <a:p>
            <a:pPr>
              <a:defRPr/>
            </a:pPr>
            <a:fld id="{CD883DAE-80DA-49FF-A3DD-B5F4A5D417AA}"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A1A24C03-8BD9-4E3F-98EC-5818DD798AA5}" type="slidenum">
              <a:rPr lang="en-US"/>
              <a:pPr>
                <a:defRPr/>
              </a:pPr>
              <a:t>28</a:t>
            </a:fld>
            <a:endParaRPr lang="en-US"/>
          </a:p>
        </p:txBody>
      </p:sp>
      <p:sp>
        <p:nvSpPr>
          <p:cNvPr id="37889" name="Rectangle 2"/>
          <p:cNvSpPr>
            <a:spLocks noGrp="1"/>
          </p:cNvSpPr>
          <p:nvPr>
            <p:ph type="title"/>
          </p:nvPr>
        </p:nvSpPr>
        <p:spPr/>
        <p:txBody>
          <a:bodyPr/>
          <a:lstStyle/>
          <a:p>
            <a:r>
              <a:rPr lang="en-US" smtClean="0"/>
              <a:t>Cont…</a:t>
            </a:r>
          </a:p>
        </p:txBody>
      </p:sp>
      <p:sp>
        <p:nvSpPr>
          <p:cNvPr id="37890" name="Rectangle 3"/>
          <p:cNvSpPr>
            <a:spLocks noGrp="1"/>
          </p:cNvSpPr>
          <p:nvPr>
            <p:ph type="body" idx="1"/>
          </p:nvPr>
        </p:nvSpPr>
        <p:spPr/>
        <p:txBody>
          <a:bodyPr/>
          <a:lstStyle/>
          <a:p>
            <a:r>
              <a:rPr lang="en-US" sz="2800" smtClean="0"/>
              <a:t>Organization by three categories: sea creatures, kitchen utensils, and tools. </a:t>
            </a:r>
          </a:p>
          <a:p>
            <a:r>
              <a:rPr lang="en-US" sz="2800" smtClean="0"/>
              <a:t>For example, visualize the sea creatures in an aquarium.  Set the kitchen utensils on a table.  Put the tools in your toolbox or picture yourself using the tools. Put action and color into the pictures.  </a:t>
            </a:r>
          </a:p>
          <a:p>
            <a:r>
              <a:rPr lang="en-US" sz="2800" smtClean="0"/>
              <a:t>Repetition helps.  We need to keep these words in our minds for at least 5 seconds to become part of long-term memory.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1782B0A-9626-4994-913D-E28BECE9297D}" type="slidenum">
              <a:rPr lang="en-US"/>
              <a:pPr>
                <a:defRPr/>
              </a:pPr>
              <a:t>29</a:t>
            </a:fld>
            <a:endParaRPr lang="en-US"/>
          </a:p>
        </p:txBody>
      </p:sp>
      <p:sp>
        <p:nvSpPr>
          <p:cNvPr id="38913" name="Rectangle 2"/>
          <p:cNvSpPr>
            <a:spLocks noGrp="1"/>
          </p:cNvSpPr>
          <p:nvPr>
            <p:ph type="title"/>
          </p:nvPr>
        </p:nvSpPr>
        <p:spPr>
          <a:xfrm>
            <a:off x="457200" y="274638"/>
            <a:ext cx="8229600" cy="639762"/>
          </a:xfrm>
        </p:spPr>
        <p:txBody>
          <a:bodyPr/>
          <a:lstStyle/>
          <a:p>
            <a:r>
              <a:rPr lang="en-US" sz="2800" b="1" smtClean="0">
                <a:solidFill>
                  <a:schemeClr val="hlink"/>
                </a:solidFill>
              </a:rPr>
              <a:t>Again read these words and pause 5 seconds between the words:</a:t>
            </a:r>
          </a:p>
        </p:txBody>
      </p:sp>
      <p:sp>
        <p:nvSpPr>
          <p:cNvPr id="38914" name="Rectangle 3"/>
          <p:cNvSpPr>
            <a:spLocks noGrp="1"/>
          </p:cNvSpPr>
          <p:nvPr>
            <p:ph type="body" idx="1"/>
          </p:nvPr>
        </p:nvSpPr>
        <p:spPr>
          <a:xfrm>
            <a:off x="0" y="1066800"/>
            <a:ext cx="8686800" cy="5059363"/>
          </a:xfrm>
        </p:spPr>
        <p:txBody>
          <a:bodyPr/>
          <a:lstStyle/>
          <a:p>
            <a:pPr>
              <a:lnSpc>
                <a:spcPct val="80000"/>
              </a:lnSpc>
              <a:buFont typeface="Arial" charset="0"/>
              <a:buNone/>
            </a:pPr>
            <a:r>
              <a:rPr lang="en-US" sz="2400" dirty="0" smtClean="0">
                <a:latin typeface="Arial" charset="0"/>
                <a:cs typeface="Arial" charset="0"/>
              </a:rPr>
              <a:t>			</a:t>
            </a:r>
            <a:r>
              <a:rPr lang="en-US" sz="2400" b="1" dirty="0" smtClean="0">
                <a:latin typeface="Arial" charset="0"/>
                <a:cs typeface="Arial" charset="0"/>
              </a:rPr>
              <a:t>Sea Creatures</a:t>
            </a:r>
            <a:r>
              <a:rPr lang="en-US" sz="2400" dirty="0" smtClean="0">
                <a:latin typeface="Arial" charset="0"/>
                <a:cs typeface="Arial" charset="0"/>
              </a:rPr>
              <a:t>                     </a:t>
            </a:r>
            <a:r>
              <a:rPr lang="en-US" sz="2400" b="1" dirty="0" smtClean="0">
                <a:latin typeface="Arial" charset="0"/>
                <a:cs typeface="Arial" charset="0"/>
              </a:rPr>
              <a:t>  Kitchen Utensils                    Tools</a:t>
            </a:r>
            <a:endParaRPr lang="en-US" sz="2400" dirty="0" smtClean="0">
              <a:latin typeface="Arial" charset="0"/>
              <a:cs typeface="Arial" charset="0"/>
            </a:endParaRPr>
          </a:p>
          <a:p>
            <a:pPr>
              <a:lnSpc>
                <a:spcPct val="80000"/>
              </a:lnSpc>
              <a:buFont typeface="Arial" charset="0"/>
              <a:buNone/>
            </a:pPr>
            <a:r>
              <a:rPr lang="en-US" sz="2400" dirty="0" smtClean="0">
                <a:latin typeface="Arial" charset="0"/>
                <a:cs typeface="Arial" charset="0"/>
              </a:rPr>
              <a:t>                        	Shark                                      Plate                                       Drill</a:t>
            </a:r>
          </a:p>
          <a:p>
            <a:pPr>
              <a:lnSpc>
                <a:spcPct val="80000"/>
              </a:lnSpc>
              <a:buFont typeface="Arial" charset="0"/>
              <a:buNone/>
            </a:pPr>
            <a:r>
              <a:rPr lang="en-US" sz="2400" dirty="0" smtClean="0">
                <a:latin typeface="Arial" charset="0"/>
                <a:cs typeface="Arial" charset="0"/>
              </a:rPr>
              <a:t>                        	Starfish                                   Cup                                         Nail</a:t>
            </a:r>
          </a:p>
          <a:p>
            <a:pPr>
              <a:lnSpc>
                <a:spcPct val="80000"/>
              </a:lnSpc>
              <a:buFont typeface="Arial" charset="0"/>
              <a:buNone/>
            </a:pPr>
            <a:r>
              <a:rPr lang="en-US" sz="2400" dirty="0" smtClean="0">
                <a:latin typeface="Arial" charset="0"/>
                <a:cs typeface="Arial" charset="0"/>
              </a:rPr>
              <a:t>                        	Tuna Fish                               Sugar Bowl                            Wrench          </a:t>
            </a:r>
          </a:p>
          <a:p>
            <a:pPr>
              <a:lnSpc>
                <a:spcPct val="80000"/>
              </a:lnSpc>
              <a:buFont typeface="Arial" charset="0"/>
              <a:buNone/>
            </a:pPr>
            <a:r>
              <a:rPr lang="en-US" sz="2400" dirty="0" smtClean="0">
                <a:latin typeface="Arial" charset="0"/>
                <a:cs typeface="Arial" charset="0"/>
              </a:rPr>
              <a:t>                       	 Eel                                          Knife                                       Saw</a:t>
            </a:r>
          </a:p>
          <a:p>
            <a:pPr>
              <a:lnSpc>
                <a:spcPct val="80000"/>
              </a:lnSpc>
              <a:buFont typeface="Arial" charset="0"/>
              <a:buNone/>
            </a:pPr>
            <a:r>
              <a:rPr lang="en-US" sz="2400" dirty="0" smtClean="0">
                <a:latin typeface="Arial" charset="0"/>
                <a:cs typeface="Arial" charset="0"/>
              </a:rPr>
              <a:t>                             Crab                                       Drinking Glass                       Screwdriver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21BA6799-DE37-4298-B38B-B474ECEEF414}" type="slidenum">
              <a:rPr lang="en-US"/>
              <a:pPr>
                <a:defRPr/>
              </a:pPr>
              <a:t>30</a:t>
            </a:fld>
            <a:endParaRPr lang="en-US"/>
          </a:p>
        </p:txBody>
      </p:sp>
      <p:sp>
        <p:nvSpPr>
          <p:cNvPr id="39937" name="Rectangle 2"/>
          <p:cNvSpPr>
            <a:spLocks noGrp="1"/>
          </p:cNvSpPr>
          <p:nvPr>
            <p:ph type="title"/>
          </p:nvPr>
        </p:nvSpPr>
        <p:spPr>
          <a:xfrm>
            <a:off x="457200" y="274638"/>
            <a:ext cx="8229600" cy="868362"/>
          </a:xfrm>
        </p:spPr>
        <p:txBody>
          <a:bodyPr/>
          <a:lstStyle/>
          <a:p>
            <a:r>
              <a:rPr lang="en-US" sz="3200" smtClean="0">
                <a:solidFill>
                  <a:srgbClr val="FF3300"/>
                </a:solidFill>
                <a:latin typeface="Arial" charset="0"/>
                <a:cs typeface="Arial" charset="0"/>
              </a:rPr>
              <a:t>Here is an exercise!</a:t>
            </a:r>
            <a:r>
              <a:rPr lang="en-US" smtClean="0"/>
              <a:t> </a:t>
            </a:r>
          </a:p>
        </p:txBody>
      </p:sp>
      <p:sp>
        <p:nvSpPr>
          <p:cNvPr id="39938" name="Rectangle 3"/>
          <p:cNvSpPr>
            <a:spLocks noGrp="1"/>
          </p:cNvSpPr>
          <p:nvPr>
            <p:ph type="body" idx="1"/>
          </p:nvPr>
        </p:nvSpPr>
        <p:spPr>
          <a:xfrm>
            <a:off x="457200" y="1143000"/>
            <a:ext cx="8229600" cy="4983163"/>
          </a:xfrm>
        </p:spPr>
        <p:txBody>
          <a:bodyPr/>
          <a:lstStyle/>
          <a:p>
            <a:pPr marL="609600" indent="-609600"/>
            <a:r>
              <a:rPr lang="en-US" sz="2400" smtClean="0">
                <a:latin typeface="Arial" charset="0"/>
                <a:cs typeface="Arial" charset="0"/>
              </a:rPr>
              <a:t>Experiments with elementary school children have proved that </a:t>
            </a:r>
            <a:r>
              <a:rPr lang="en-US" sz="2400" u="sng" smtClean="0">
                <a:latin typeface="Arial" charset="0"/>
                <a:cs typeface="Arial" charset="0"/>
              </a:rPr>
              <a:t>they learn the skills and attitudes needed in research,</a:t>
            </a:r>
            <a:r>
              <a:rPr lang="en-US" sz="2400" smtClean="0">
                <a:latin typeface="Arial" charset="0"/>
                <a:cs typeface="Arial" charset="0"/>
              </a:rPr>
              <a:t> usually with good results. The laboratory plan of instruction in which </a:t>
            </a:r>
            <a:r>
              <a:rPr lang="en-US" sz="2400" u="sng" smtClean="0">
                <a:latin typeface="Arial" charset="0"/>
                <a:cs typeface="Arial" charset="0"/>
              </a:rPr>
              <a:t>small cluster groups or individuals work on simple experiments has advantages over the usual textbook assignments.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191E4D8-01D1-47E4-870C-C779661848F4}" type="slidenum">
              <a:rPr lang="en-US"/>
              <a:pPr>
                <a:defRPr/>
              </a:pPr>
              <a:t>31</a:t>
            </a:fld>
            <a:endParaRPr lang="en-US"/>
          </a:p>
        </p:txBody>
      </p:sp>
      <p:sp>
        <p:nvSpPr>
          <p:cNvPr id="40961" name="Rectangle 2"/>
          <p:cNvSpPr>
            <a:spLocks noGrp="1"/>
          </p:cNvSpPr>
          <p:nvPr>
            <p:ph type="title"/>
          </p:nvPr>
        </p:nvSpPr>
        <p:spPr>
          <a:xfrm>
            <a:off x="457200" y="274638"/>
            <a:ext cx="8229600" cy="487362"/>
          </a:xfrm>
        </p:spPr>
        <p:txBody>
          <a:bodyPr/>
          <a:lstStyle/>
          <a:p>
            <a:r>
              <a:rPr lang="en-US" sz="2800" b="1" smtClean="0">
                <a:solidFill>
                  <a:srgbClr val="FF3300"/>
                </a:solidFill>
                <a:latin typeface="Arial" charset="0"/>
                <a:cs typeface="Arial" charset="0"/>
              </a:rPr>
              <a:t>Now answer these questions!</a:t>
            </a:r>
          </a:p>
        </p:txBody>
      </p:sp>
      <p:sp>
        <p:nvSpPr>
          <p:cNvPr id="40962" name="Rectangle 3"/>
          <p:cNvSpPr>
            <a:spLocks noGrp="1"/>
          </p:cNvSpPr>
          <p:nvPr>
            <p:ph type="body" idx="1"/>
          </p:nvPr>
        </p:nvSpPr>
        <p:spPr>
          <a:xfrm>
            <a:off x="228600" y="838200"/>
            <a:ext cx="8458200" cy="5287963"/>
          </a:xfrm>
        </p:spPr>
        <p:txBody>
          <a:bodyPr/>
          <a:lstStyle/>
          <a:p>
            <a:pPr marL="609600" indent="-609600">
              <a:lnSpc>
                <a:spcPct val="80000"/>
              </a:lnSpc>
            </a:pPr>
            <a:r>
              <a:rPr lang="en-US" sz="2000" smtClean="0"/>
              <a:t>What have experiments with elementary school children proved?</a:t>
            </a:r>
          </a:p>
          <a:p>
            <a:pPr marL="990600" lvl="1" indent="-533400">
              <a:lnSpc>
                <a:spcPct val="80000"/>
              </a:lnSpc>
            </a:pPr>
            <a:r>
              <a:rPr lang="en-US" sz="1800" smtClean="0"/>
              <a:t>A. It is possible for a child to learn skills needed in research</a:t>
            </a:r>
          </a:p>
          <a:p>
            <a:pPr marL="990600" lvl="1" indent="-533400">
              <a:lnSpc>
                <a:spcPct val="80000"/>
              </a:lnSpc>
            </a:pPr>
            <a:r>
              <a:rPr lang="en-US" sz="1800" smtClean="0"/>
              <a:t>B. Children cannot learn skills needed in research.</a:t>
            </a:r>
          </a:p>
          <a:p>
            <a:pPr marL="990600" lvl="1" indent="-533400">
              <a:lnSpc>
                <a:spcPct val="80000"/>
              </a:lnSpc>
            </a:pPr>
            <a:r>
              <a:rPr lang="en-US" sz="1800" smtClean="0"/>
              <a:t>C. Children are capable of doing much better research then adults.</a:t>
            </a:r>
          </a:p>
          <a:p>
            <a:pPr marL="990600" lvl="1" indent="-533400">
              <a:lnSpc>
                <a:spcPct val="80000"/>
              </a:lnSpc>
            </a:pPr>
            <a:r>
              <a:rPr lang="en-US" sz="1800" smtClean="0"/>
              <a:t>D. Elementary school children are incapable of learning and retaining basic skills.</a:t>
            </a:r>
          </a:p>
          <a:p>
            <a:pPr marL="609600" indent="-609600">
              <a:lnSpc>
                <a:spcPct val="80000"/>
              </a:lnSpc>
            </a:pPr>
            <a:r>
              <a:rPr lang="en-US" sz="2000" smtClean="0"/>
              <a:t>Laboratory instruction is characterized by</a:t>
            </a:r>
          </a:p>
          <a:p>
            <a:pPr marL="990600" lvl="1" indent="-533400">
              <a:lnSpc>
                <a:spcPct val="80000"/>
              </a:lnSpc>
            </a:pPr>
            <a:r>
              <a:rPr lang="en-US" sz="1800" smtClean="0"/>
              <a:t>A. Experimentation in the classroom.</a:t>
            </a:r>
          </a:p>
          <a:p>
            <a:pPr marL="990600" lvl="1" indent="-533400">
              <a:lnSpc>
                <a:spcPct val="80000"/>
              </a:lnSpc>
            </a:pPr>
            <a:r>
              <a:rPr lang="en-US" sz="1800" smtClean="0"/>
              <a:t>B. Experiments done by the teacher before the entire class.</a:t>
            </a:r>
          </a:p>
          <a:p>
            <a:pPr marL="990600" lvl="1" indent="-533400">
              <a:lnSpc>
                <a:spcPct val="80000"/>
              </a:lnSpc>
            </a:pPr>
            <a:r>
              <a:rPr lang="en-US" sz="1800" smtClean="0"/>
              <a:t>C. Individual research and field work done by the children.</a:t>
            </a:r>
          </a:p>
          <a:p>
            <a:pPr marL="990600" lvl="1" indent="-533400">
              <a:lnSpc>
                <a:spcPct val="80000"/>
              </a:lnSpc>
            </a:pPr>
            <a:r>
              <a:rPr lang="en-US" sz="1800" smtClean="0"/>
              <a:t>D. Experimentation by small groups or individuals.</a:t>
            </a:r>
          </a:p>
          <a:p>
            <a:pPr marL="609600" indent="-609600">
              <a:lnSpc>
                <a:spcPct val="80000"/>
              </a:lnSpc>
            </a:pPr>
            <a:r>
              <a:rPr lang="en-US" sz="2000" smtClean="0"/>
              <a:t>What is the effect of laboratory plan instruction?</a:t>
            </a:r>
          </a:p>
          <a:p>
            <a:pPr marL="990600" lvl="1" indent="-533400">
              <a:lnSpc>
                <a:spcPct val="80000"/>
              </a:lnSpc>
            </a:pPr>
            <a:r>
              <a:rPr lang="en-US" sz="1800" smtClean="0"/>
              <a:t>A. It is harmful to the children.</a:t>
            </a:r>
          </a:p>
          <a:p>
            <a:pPr marL="990600" lvl="1" indent="-533400">
              <a:lnSpc>
                <a:spcPct val="80000"/>
              </a:lnSpc>
            </a:pPr>
            <a:r>
              <a:rPr lang="en-US" sz="1800" smtClean="0"/>
              <a:t>B. It is found to be less advantageous then textbook assignments.</a:t>
            </a:r>
          </a:p>
          <a:p>
            <a:pPr marL="990600" lvl="1" indent="-533400">
              <a:lnSpc>
                <a:spcPct val="80000"/>
              </a:lnSpc>
            </a:pPr>
            <a:r>
              <a:rPr lang="en-US" sz="1800" smtClean="0"/>
              <a:t>C. It is advantageous over the usual methods of teaching by textbooks.</a:t>
            </a:r>
          </a:p>
          <a:p>
            <a:pPr marL="990600" lvl="1" indent="-533400">
              <a:lnSpc>
                <a:spcPct val="80000"/>
              </a:lnSpc>
            </a:pPr>
            <a:r>
              <a:rPr lang="en-US" sz="1800" smtClean="0"/>
              <a:t>D. It is generally not preferred by students.</a:t>
            </a:r>
          </a:p>
          <a:p>
            <a:pPr marL="609600" indent="-609600">
              <a:lnSpc>
                <a:spcPct val="80000"/>
              </a:lnSpc>
            </a:pPr>
            <a:endParaRPr lang="en-US" sz="20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24FBF270-E7AB-436E-8E4A-E6A93BC4B1A7}" type="slidenum">
              <a:rPr lang="en-US"/>
              <a:pPr>
                <a:defRPr/>
              </a:pPr>
              <a:t>32</a:t>
            </a:fld>
            <a:endParaRPr lang="en-US"/>
          </a:p>
        </p:txBody>
      </p:sp>
      <p:sp>
        <p:nvSpPr>
          <p:cNvPr id="41985" name="Rectangle 2"/>
          <p:cNvSpPr>
            <a:spLocks noGrp="1"/>
          </p:cNvSpPr>
          <p:nvPr>
            <p:ph type="title"/>
          </p:nvPr>
        </p:nvSpPr>
        <p:spPr>
          <a:xfrm>
            <a:off x="457200" y="274638"/>
            <a:ext cx="8229600" cy="487362"/>
          </a:xfrm>
        </p:spPr>
        <p:txBody>
          <a:bodyPr/>
          <a:lstStyle/>
          <a:p>
            <a:r>
              <a:rPr lang="en-US" sz="2800" b="1" smtClean="0">
                <a:solidFill>
                  <a:srgbClr val="FF3300"/>
                </a:solidFill>
                <a:latin typeface="Arial" charset="0"/>
                <a:cs typeface="Arial" charset="0"/>
              </a:rPr>
              <a:t>Here are the answers!</a:t>
            </a:r>
          </a:p>
        </p:txBody>
      </p:sp>
      <p:sp>
        <p:nvSpPr>
          <p:cNvPr id="41986" name="Rectangle 3"/>
          <p:cNvSpPr>
            <a:spLocks noGrp="1"/>
          </p:cNvSpPr>
          <p:nvPr>
            <p:ph type="body" idx="1"/>
          </p:nvPr>
        </p:nvSpPr>
        <p:spPr>
          <a:xfrm>
            <a:off x="228600" y="838200"/>
            <a:ext cx="8458200" cy="5287963"/>
          </a:xfrm>
        </p:spPr>
        <p:txBody>
          <a:bodyPr/>
          <a:lstStyle/>
          <a:p>
            <a:pPr marL="609600" indent="-609600">
              <a:lnSpc>
                <a:spcPct val="80000"/>
              </a:lnSpc>
            </a:pPr>
            <a:r>
              <a:rPr lang="en-US" sz="2000" smtClean="0"/>
              <a:t>What have experiments with elementary school children proved?</a:t>
            </a:r>
          </a:p>
          <a:p>
            <a:pPr marL="990600" lvl="1" indent="-533400">
              <a:lnSpc>
                <a:spcPct val="80000"/>
              </a:lnSpc>
            </a:pPr>
            <a:r>
              <a:rPr lang="en-US" sz="1800" smtClean="0"/>
              <a:t>A. </a:t>
            </a:r>
            <a:r>
              <a:rPr lang="en-US" sz="1800" smtClean="0">
                <a:solidFill>
                  <a:srgbClr val="FF3300"/>
                </a:solidFill>
              </a:rPr>
              <a:t>It is possible for a child to learn skills needed in research</a:t>
            </a:r>
          </a:p>
          <a:p>
            <a:pPr marL="990600" lvl="1" indent="-533400">
              <a:lnSpc>
                <a:spcPct val="80000"/>
              </a:lnSpc>
            </a:pPr>
            <a:r>
              <a:rPr lang="en-US" sz="1800" smtClean="0"/>
              <a:t>B. Children cannot learn skills needed in research.</a:t>
            </a:r>
          </a:p>
          <a:p>
            <a:pPr marL="990600" lvl="1" indent="-533400">
              <a:lnSpc>
                <a:spcPct val="80000"/>
              </a:lnSpc>
            </a:pPr>
            <a:r>
              <a:rPr lang="en-US" sz="1800" smtClean="0"/>
              <a:t>C. Children are capable of doing much better research then adults.</a:t>
            </a:r>
          </a:p>
          <a:p>
            <a:pPr marL="990600" lvl="1" indent="-533400">
              <a:lnSpc>
                <a:spcPct val="80000"/>
              </a:lnSpc>
            </a:pPr>
            <a:r>
              <a:rPr lang="en-US" sz="1800" smtClean="0"/>
              <a:t>D. Elementary school children are incapable of learning and retaining basic skills.</a:t>
            </a:r>
          </a:p>
          <a:p>
            <a:pPr marL="609600" indent="-609600">
              <a:lnSpc>
                <a:spcPct val="80000"/>
              </a:lnSpc>
            </a:pPr>
            <a:r>
              <a:rPr lang="en-US" sz="2000" smtClean="0"/>
              <a:t>Laboratory instruction is characterized by</a:t>
            </a:r>
          </a:p>
          <a:p>
            <a:pPr marL="990600" lvl="1" indent="-533400">
              <a:lnSpc>
                <a:spcPct val="80000"/>
              </a:lnSpc>
            </a:pPr>
            <a:r>
              <a:rPr lang="en-US" sz="1800" smtClean="0"/>
              <a:t>A. Experimentation in the classroom.</a:t>
            </a:r>
          </a:p>
          <a:p>
            <a:pPr marL="990600" lvl="1" indent="-533400">
              <a:lnSpc>
                <a:spcPct val="80000"/>
              </a:lnSpc>
            </a:pPr>
            <a:r>
              <a:rPr lang="en-US" sz="1800" smtClean="0"/>
              <a:t>B. Experiments done by the teacher before the entire class.</a:t>
            </a:r>
          </a:p>
          <a:p>
            <a:pPr marL="990600" lvl="1" indent="-533400">
              <a:lnSpc>
                <a:spcPct val="80000"/>
              </a:lnSpc>
            </a:pPr>
            <a:r>
              <a:rPr lang="en-US" sz="1800" smtClean="0"/>
              <a:t>C. Individual research and field work done by the children.</a:t>
            </a:r>
          </a:p>
          <a:p>
            <a:pPr marL="990600" lvl="1" indent="-533400">
              <a:lnSpc>
                <a:spcPct val="80000"/>
              </a:lnSpc>
            </a:pPr>
            <a:r>
              <a:rPr lang="en-US" sz="1800" smtClean="0"/>
              <a:t>D. </a:t>
            </a:r>
            <a:r>
              <a:rPr lang="en-US" sz="1800" smtClean="0">
                <a:solidFill>
                  <a:srgbClr val="FF3300"/>
                </a:solidFill>
              </a:rPr>
              <a:t>Experimentation by small groups or individuals</a:t>
            </a:r>
            <a:r>
              <a:rPr lang="en-US" sz="1800" smtClean="0"/>
              <a:t>.</a:t>
            </a:r>
          </a:p>
          <a:p>
            <a:pPr marL="609600" indent="-609600">
              <a:lnSpc>
                <a:spcPct val="80000"/>
              </a:lnSpc>
            </a:pPr>
            <a:r>
              <a:rPr lang="en-US" sz="2000" smtClean="0"/>
              <a:t>What is the effect of laboratory plan instruction?</a:t>
            </a:r>
          </a:p>
          <a:p>
            <a:pPr marL="990600" lvl="1" indent="-533400">
              <a:lnSpc>
                <a:spcPct val="80000"/>
              </a:lnSpc>
            </a:pPr>
            <a:r>
              <a:rPr lang="en-US" sz="1800" smtClean="0"/>
              <a:t>A. It is harmful to the children.</a:t>
            </a:r>
          </a:p>
          <a:p>
            <a:pPr marL="990600" lvl="1" indent="-533400">
              <a:lnSpc>
                <a:spcPct val="80000"/>
              </a:lnSpc>
            </a:pPr>
            <a:r>
              <a:rPr lang="en-US" sz="1800" smtClean="0"/>
              <a:t>B. It is found to be less advantageous then textbook assignments.</a:t>
            </a:r>
          </a:p>
          <a:p>
            <a:pPr marL="990600" lvl="1" indent="-533400">
              <a:lnSpc>
                <a:spcPct val="80000"/>
              </a:lnSpc>
            </a:pPr>
            <a:r>
              <a:rPr lang="en-US" sz="1800" smtClean="0"/>
              <a:t>C. </a:t>
            </a:r>
            <a:r>
              <a:rPr lang="en-US" sz="1800" smtClean="0">
                <a:solidFill>
                  <a:srgbClr val="FF3300"/>
                </a:solidFill>
              </a:rPr>
              <a:t>It is advantageous over the usual methods of teaching by textbooks.</a:t>
            </a:r>
          </a:p>
          <a:p>
            <a:pPr marL="990600" lvl="1" indent="-533400">
              <a:lnSpc>
                <a:spcPct val="80000"/>
              </a:lnSpc>
            </a:pPr>
            <a:r>
              <a:rPr lang="en-US" sz="1800" smtClean="0"/>
              <a:t>D. It is generally not preferred by students.</a:t>
            </a:r>
          </a:p>
          <a:p>
            <a:pPr marL="609600" indent="-609600">
              <a:lnSpc>
                <a:spcPct val="80000"/>
              </a:lnSpc>
            </a:pPr>
            <a:endParaRPr lang="en-US" sz="20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69284634-9D60-41AF-84AA-F804D310A86B}" type="slidenum">
              <a:rPr lang="en-US"/>
              <a:pPr>
                <a:defRPr/>
              </a:pPr>
              <a:t>33</a:t>
            </a:fld>
            <a:endParaRPr lang="en-US"/>
          </a:p>
        </p:txBody>
      </p:sp>
      <p:sp>
        <p:nvSpPr>
          <p:cNvPr id="43009" name="Rectangle 2"/>
          <p:cNvSpPr>
            <a:spLocks noGrp="1"/>
          </p:cNvSpPr>
          <p:nvPr>
            <p:ph type="title"/>
          </p:nvPr>
        </p:nvSpPr>
        <p:spPr>
          <a:xfrm>
            <a:off x="457200" y="274638"/>
            <a:ext cx="8229600" cy="715962"/>
          </a:xfrm>
        </p:spPr>
        <p:txBody>
          <a:bodyPr/>
          <a:lstStyle/>
          <a:p>
            <a:r>
              <a:rPr lang="en-US" sz="3200" smtClean="0">
                <a:solidFill>
                  <a:srgbClr val="FF3300"/>
                </a:solidFill>
                <a:latin typeface="Arial" charset="0"/>
                <a:cs typeface="Arial" charset="0"/>
              </a:rPr>
              <a:t>Here is another exercise!</a:t>
            </a:r>
          </a:p>
        </p:txBody>
      </p:sp>
      <p:sp>
        <p:nvSpPr>
          <p:cNvPr id="43010" name="Rectangle 3"/>
          <p:cNvSpPr>
            <a:spLocks noGrp="1"/>
          </p:cNvSpPr>
          <p:nvPr>
            <p:ph type="body" idx="1"/>
          </p:nvPr>
        </p:nvSpPr>
        <p:spPr>
          <a:xfrm>
            <a:off x="457200" y="1066800"/>
            <a:ext cx="8229600" cy="5059363"/>
          </a:xfrm>
        </p:spPr>
        <p:txBody>
          <a:bodyPr/>
          <a:lstStyle/>
          <a:p>
            <a:pPr marL="609600" indent="-609600"/>
            <a:r>
              <a:rPr lang="en-US" sz="2400" smtClean="0">
                <a:latin typeface="Arial" charset="0"/>
                <a:cs typeface="Arial" charset="0"/>
              </a:rPr>
              <a:t>Like the parents, </a:t>
            </a:r>
            <a:r>
              <a:rPr lang="en-US" sz="2400" u="sng" smtClean="0">
                <a:latin typeface="Arial" charset="0"/>
                <a:cs typeface="Arial" charset="0"/>
              </a:rPr>
              <a:t>the teacher is often a model for the imitation and identification. School situations may imprint</a:t>
            </a:r>
            <a:r>
              <a:rPr lang="en-US" sz="2400" smtClean="0">
                <a:latin typeface="Arial" charset="0"/>
                <a:cs typeface="Arial" charset="0"/>
              </a:rPr>
              <a:t> certain pictures in the child’s mind which serve as </a:t>
            </a:r>
            <a:r>
              <a:rPr lang="en-US" sz="2400" u="sng" smtClean="0">
                <a:latin typeface="Arial" charset="0"/>
                <a:cs typeface="Arial" charset="0"/>
              </a:rPr>
              <a:t>standard for the judgment of proper behavior in the future.</a:t>
            </a:r>
            <a:r>
              <a:rPr lang="en-US" sz="2400" smtClean="0">
                <a:latin typeface="Arial" charset="0"/>
                <a:cs typeface="Arial" charset="0"/>
              </a:rPr>
              <a:t> Event when the teachers tactic, he may adopt them himself on a later occasion.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7A704CDF-874F-4A9A-A319-4F971D5251AC}" type="slidenum">
              <a:rPr lang="en-US"/>
              <a:pPr>
                <a:defRPr/>
              </a:pPr>
              <a:t>34</a:t>
            </a:fld>
            <a:endParaRPr lang="en-US"/>
          </a:p>
        </p:txBody>
      </p:sp>
      <p:sp>
        <p:nvSpPr>
          <p:cNvPr id="44033" name="Rectangle 2"/>
          <p:cNvSpPr>
            <a:spLocks noGrp="1"/>
          </p:cNvSpPr>
          <p:nvPr>
            <p:ph type="title"/>
          </p:nvPr>
        </p:nvSpPr>
        <p:spPr>
          <a:xfrm>
            <a:off x="457200" y="0"/>
            <a:ext cx="8229600" cy="457200"/>
          </a:xfrm>
        </p:spPr>
        <p:txBody>
          <a:bodyPr/>
          <a:lstStyle/>
          <a:p>
            <a:r>
              <a:rPr lang="en-US" sz="2800" b="1" smtClean="0">
                <a:solidFill>
                  <a:srgbClr val="FF3300"/>
                </a:solidFill>
                <a:latin typeface="Arial" charset="0"/>
                <a:cs typeface="Arial" charset="0"/>
              </a:rPr>
              <a:t>Now answer these questions!</a:t>
            </a:r>
          </a:p>
        </p:txBody>
      </p:sp>
      <p:sp>
        <p:nvSpPr>
          <p:cNvPr id="44034" name="Rectangle 3"/>
          <p:cNvSpPr>
            <a:spLocks noGrp="1"/>
          </p:cNvSpPr>
          <p:nvPr>
            <p:ph type="body" idx="1"/>
          </p:nvPr>
        </p:nvSpPr>
        <p:spPr>
          <a:xfrm>
            <a:off x="0" y="533400"/>
            <a:ext cx="8686800" cy="5592763"/>
          </a:xfrm>
        </p:spPr>
        <p:txBody>
          <a:bodyPr/>
          <a:lstStyle/>
          <a:p>
            <a:pPr marL="609600" indent="-609600">
              <a:lnSpc>
                <a:spcPct val="80000"/>
              </a:lnSpc>
            </a:pPr>
            <a:r>
              <a:rPr lang="en-US" sz="1800" smtClean="0">
                <a:latin typeface="Arial" charset="0"/>
                <a:cs typeface="Arial" charset="0"/>
              </a:rPr>
              <a:t>According to the paragraph, children tend to</a:t>
            </a:r>
          </a:p>
          <a:p>
            <a:pPr marL="990600" lvl="1" indent="-533400">
              <a:lnSpc>
                <a:spcPct val="80000"/>
              </a:lnSpc>
            </a:pPr>
            <a:r>
              <a:rPr lang="en-US" sz="1800" smtClean="0">
                <a:latin typeface="Arial" charset="0"/>
                <a:cs typeface="Arial" charset="0"/>
              </a:rPr>
              <a:t>A. Imitate their teachers rather then their parents</a:t>
            </a:r>
          </a:p>
          <a:p>
            <a:pPr marL="990600" lvl="1" indent="-533400">
              <a:lnSpc>
                <a:spcPct val="80000"/>
              </a:lnSpc>
            </a:pPr>
            <a:r>
              <a:rPr lang="en-US" sz="1800" smtClean="0">
                <a:latin typeface="Arial" charset="0"/>
                <a:cs typeface="Arial" charset="0"/>
              </a:rPr>
              <a:t>B. Use both their parents and their teachers as model for behavior.</a:t>
            </a:r>
          </a:p>
          <a:p>
            <a:pPr marL="990600" lvl="1" indent="-533400">
              <a:lnSpc>
                <a:spcPct val="80000"/>
              </a:lnSpc>
            </a:pPr>
            <a:r>
              <a:rPr lang="en-US" sz="1800" smtClean="0">
                <a:latin typeface="Arial" charset="0"/>
                <a:cs typeface="Arial" charset="0"/>
              </a:rPr>
              <a:t>C. Act in directed opposition to their teacher’s and parent’s behavior.</a:t>
            </a:r>
          </a:p>
          <a:p>
            <a:pPr marL="990600" lvl="1" indent="-533400">
              <a:lnSpc>
                <a:spcPct val="80000"/>
              </a:lnSpc>
            </a:pPr>
            <a:r>
              <a:rPr lang="en-US" sz="1800" smtClean="0">
                <a:latin typeface="Arial" charset="0"/>
                <a:cs typeface="Arial" charset="0"/>
              </a:rPr>
              <a:t>D. Identify only with their parents</a:t>
            </a:r>
          </a:p>
          <a:p>
            <a:pPr marL="609600" indent="-609600">
              <a:lnSpc>
                <a:spcPct val="80000"/>
              </a:lnSpc>
            </a:pPr>
            <a:r>
              <a:rPr lang="en-US" sz="1800" smtClean="0">
                <a:latin typeface="Arial" charset="0"/>
                <a:cs typeface="Arial" charset="0"/>
              </a:rPr>
              <a:t>With regret to judgments for proper behavior, students</a:t>
            </a:r>
          </a:p>
          <a:p>
            <a:pPr marL="990600" lvl="1" indent="-533400">
              <a:lnSpc>
                <a:spcPct val="80000"/>
              </a:lnSpc>
            </a:pPr>
            <a:r>
              <a:rPr lang="en-US" sz="1800" smtClean="0">
                <a:latin typeface="Arial" charset="0"/>
                <a:cs typeface="Arial" charset="0"/>
              </a:rPr>
              <a:t>A. Are infinitely influenced by school situations.</a:t>
            </a:r>
          </a:p>
          <a:p>
            <a:pPr marL="990600" lvl="1" indent="-533400">
              <a:lnSpc>
                <a:spcPct val="80000"/>
              </a:lnSpc>
            </a:pPr>
            <a:r>
              <a:rPr lang="en-US" sz="1800" smtClean="0">
                <a:latin typeface="Arial" charset="0"/>
                <a:cs typeface="Arial" charset="0"/>
              </a:rPr>
              <a:t>B. Are sometimes influenced by school situations.</a:t>
            </a:r>
          </a:p>
          <a:p>
            <a:pPr marL="990600" lvl="1" indent="-533400">
              <a:lnSpc>
                <a:spcPct val="80000"/>
              </a:lnSpc>
            </a:pPr>
            <a:r>
              <a:rPr lang="en-US" sz="1800" smtClean="0">
                <a:latin typeface="Arial" charset="0"/>
                <a:cs typeface="Arial" charset="0"/>
              </a:rPr>
              <a:t>C. Are never influenced by school situations.</a:t>
            </a:r>
          </a:p>
          <a:p>
            <a:pPr marL="990600" lvl="1" indent="-533400">
              <a:lnSpc>
                <a:spcPct val="80000"/>
              </a:lnSpc>
            </a:pPr>
            <a:r>
              <a:rPr lang="en-US" sz="1800" smtClean="0">
                <a:latin typeface="Arial" charset="0"/>
                <a:cs typeface="Arial" charset="0"/>
              </a:rPr>
              <a:t>D. Rarely if ever use school situations as standards.</a:t>
            </a:r>
          </a:p>
          <a:p>
            <a:pPr marL="609600" indent="-609600">
              <a:lnSpc>
                <a:spcPct val="80000"/>
              </a:lnSpc>
            </a:pPr>
            <a:r>
              <a:rPr lang="en-US" sz="1800" smtClean="0">
                <a:latin typeface="Arial" charset="0"/>
                <a:cs typeface="Arial" charset="0"/>
              </a:rPr>
              <a:t>If a child resents a teacher’s behavior</a:t>
            </a:r>
          </a:p>
          <a:p>
            <a:pPr marL="990600" lvl="1" indent="-533400">
              <a:lnSpc>
                <a:spcPct val="80000"/>
              </a:lnSpc>
            </a:pPr>
            <a:r>
              <a:rPr lang="en-US" sz="1800" smtClean="0">
                <a:latin typeface="Arial" charset="0"/>
                <a:cs typeface="Arial" charset="0"/>
              </a:rPr>
              <a:t>A. He will seldom use these same tactics.</a:t>
            </a:r>
          </a:p>
          <a:p>
            <a:pPr marL="990600" lvl="1" indent="-533400">
              <a:lnSpc>
                <a:spcPct val="80000"/>
              </a:lnSpc>
            </a:pPr>
            <a:r>
              <a:rPr lang="en-US" sz="1800" smtClean="0">
                <a:latin typeface="Arial" charset="0"/>
                <a:cs typeface="Arial" charset="0"/>
              </a:rPr>
              <a:t>B. He will avoid any similar to such behavior.</a:t>
            </a:r>
          </a:p>
          <a:p>
            <a:pPr marL="990600" lvl="1" indent="-533400">
              <a:lnSpc>
                <a:spcPct val="80000"/>
              </a:lnSpc>
            </a:pPr>
            <a:r>
              <a:rPr lang="en-US" sz="1800" smtClean="0">
                <a:latin typeface="Arial" charset="0"/>
                <a:cs typeface="Arial" charset="0"/>
              </a:rPr>
              <a:t>C. He may still, however, at times adopt these same tactics.</a:t>
            </a:r>
          </a:p>
          <a:p>
            <a:pPr marL="990600" lvl="1" indent="-533400">
              <a:lnSpc>
                <a:spcPct val="80000"/>
              </a:lnSpc>
            </a:pPr>
            <a:r>
              <a:rPr lang="en-US" sz="1800" smtClean="0">
                <a:latin typeface="Arial" charset="0"/>
                <a:cs typeface="Arial" charset="0"/>
              </a:rPr>
              <a:t>D. He will still always adopt this same behavior on late occasions.</a:t>
            </a:r>
          </a:p>
          <a:p>
            <a:pPr marL="609600" indent="-609600">
              <a:lnSpc>
                <a:spcPct val="80000"/>
              </a:lnSpc>
            </a:pP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F9C45F54-EB3C-4BB5-A6FD-98451DB6D9F0}" type="slidenum">
              <a:rPr lang="en-US"/>
              <a:pPr>
                <a:defRPr/>
              </a:pPr>
              <a:t>35</a:t>
            </a:fld>
            <a:endParaRPr lang="en-US"/>
          </a:p>
        </p:txBody>
      </p:sp>
      <p:sp>
        <p:nvSpPr>
          <p:cNvPr id="45057" name="Rectangle 2"/>
          <p:cNvSpPr>
            <a:spLocks noGrp="1"/>
          </p:cNvSpPr>
          <p:nvPr>
            <p:ph type="title"/>
          </p:nvPr>
        </p:nvSpPr>
        <p:spPr>
          <a:xfrm>
            <a:off x="457200" y="0"/>
            <a:ext cx="8229600" cy="457200"/>
          </a:xfrm>
        </p:spPr>
        <p:txBody>
          <a:bodyPr/>
          <a:lstStyle/>
          <a:p>
            <a:r>
              <a:rPr lang="en-US" sz="2800" b="1" smtClean="0">
                <a:solidFill>
                  <a:srgbClr val="FF3300"/>
                </a:solidFill>
                <a:latin typeface="Arial" charset="0"/>
                <a:cs typeface="Arial" charset="0"/>
              </a:rPr>
              <a:t>Here are the answers!</a:t>
            </a:r>
          </a:p>
        </p:txBody>
      </p:sp>
      <p:sp>
        <p:nvSpPr>
          <p:cNvPr id="45058" name="Rectangle 3"/>
          <p:cNvSpPr>
            <a:spLocks noGrp="1"/>
          </p:cNvSpPr>
          <p:nvPr>
            <p:ph type="body" idx="1"/>
          </p:nvPr>
        </p:nvSpPr>
        <p:spPr>
          <a:xfrm>
            <a:off x="0" y="533400"/>
            <a:ext cx="8686800" cy="5592763"/>
          </a:xfrm>
        </p:spPr>
        <p:txBody>
          <a:bodyPr/>
          <a:lstStyle/>
          <a:p>
            <a:pPr marL="609600" indent="-609600">
              <a:lnSpc>
                <a:spcPct val="80000"/>
              </a:lnSpc>
            </a:pPr>
            <a:r>
              <a:rPr lang="en-US" sz="1800" smtClean="0">
                <a:latin typeface="Arial" charset="0"/>
                <a:cs typeface="Arial" charset="0"/>
              </a:rPr>
              <a:t>According to the paragraph, children tend to</a:t>
            </a:r>
          </a:p>
          <a:p>
            <a:pPr marL="990600" lvl="1" indent="-533400">
              <a:lnSpc>
                <a:spcPct val="80000"/>
              </a:lnSpc>
            </a:pPr>
            <a:r>
              <a:rPr lang="en-US" sz="1800" smtClean="0">
                <a:latin typeface="Arial" charset="0"/>
                <a:cs typeface="Arial" charset="0"/>
              </a:rPr>
              <a:t>A. Imitate their teachers rather then their parents</a:t>
            </a:r>
          </a:p>
          <a:p>
            <a:pPr marL="990600" lvl="1" indent="-533400">
              <a:lnSpc>
                <a:spcPct val="80000"/>
              </a:lnSpc>
            </a:pPr>
            <a:r>
              <a:rPr lang="en-US" sz="1800" smtClean="0">
                <a:solidFill>
                  <a:srgbClr val="FF3300"/>
                </a:solidFill>
                <a:latin typeface="Arial" charset="0"/>
                <a:cs typeface="Arial" charset="0"/>
              </a:rPr>
              <a:t>B. Use both their parents and their teachers as model for behavior.</a:t>
            </a:r>
          </a:p>
          <a:p>
            <a:pPr marL="990600" lvl="1" indent="-533400">
              <a:lnSpc>
                <a:spcPct val="80000"/>
              </a:lnSpc>
            </a:pPr>
            <a:r>
              <a:rPr lang="en-US" sz="1800" smtClean="0">
                <a:latin typeface="Arial" charset="0"/>
                <a:cs typeface="Arial" charset="0"/>
              </a:rPr>
              <a:t>C. Act in directed opposition to their teacher’s and parent’s behavior.</a:t>
            </a:r>
          </a:p>
          <a:p>
            <a:pPr marL="990600" lvl="1" indent="-533400">
              <a:lnSpc>
                <a:spcPct val="80000"/>
              </a:lnSpc>
            </a:pPr>
            <a:r>
              <a:rPr lang="en-US" sz="1800" smtClean="0">
                <a:latin typeface="Arial" charset="0"/>
                <a:cs typeface="Arial" charset="0"/>
              </a:rPr>
              <a:t>D. Identify only with their parents</a:t>
            </a:r>
          </a:p>
          <a:p>
            <a:pPr marL="609600" indent="-609600">
              <a:lnSpc>
                <a:spcPct val="80000"/>
              </a:lnSpc>
            </a:pPr>
            <a:r>
              <a:rPr lang="en-US" sz="1800" smtClean="0">
                <a:latin typeface="Arial" charset="0"/>
                <a:cs typeface="Arial" charset="0"/>
              </a:rPr>
              <a:t>With regret to judgments for proper behavior, students</a:t>
            </a:r>
          </a:p>
          <a:p>
            <a:pPr marL="990600" lvl="1" indent="-533400">
              <a:lnSpc>
                <a:spcPct val="80000"/>
              </a:lnSpc>
            </a:pPr>
            <a:r>
              <a:rPr lang="en-US" sz="1800" smtClean="0">
                <a:latin typeface="Arial" charset="0"/>
                <a:cs typeface="Arial" charset="0"/>
              </a:rPr>
              <a:t>A. Are infinitely influenced by school situations.</a:t>
            </a:r>
          </a:p>
          <a:p>
            <a:pPr marL="990600" lvl="1" indent="-533400">
              <a:lnSpc>
                <a:spcPct val="80000"/>
              </a:lnSpc>
            </a:pPr>
            <a:r>
              <a:rPr lang="en-US" sz="1800" smtClean="0">
                <a:solidFill>
                  <a:srgbClr val="FF3300"/>
                </a:solidFill>
                <a:latin typeface="Arial" charset="0"/>
                <a:cs typeface="Arial" charset="0"/>
              </a:rPr>
              <a:t>B. Are sometimes influenced by school situations.</a:t>
            </a:r>
          </a:p>
          <a:p>
            <a:pPr marL="990600" lvl="1" indent="-533400">
              <a:lnSpc>
                <a:spcPct val="80000"/>
              </a:lnSpc>
            </a:pPr>
            <a:r>
              <a:rPr lang="en-US" sz="1800" smtClean="0">
                <a:latin typeface="Arial" charset="0"/>
                <a:cs typeface="Arial" charset="0"/>
              </a:rPr>
              <a:t>C. Are never influenced by school situations.</a:t>
            </a:r>
          </a:p>
          <a:p>
            <a:pPr marL="990600" lvl="1" indent="-533400">
              <a:lnSpc>
                <a:spcPct val="80000"/>
              </a:lnSpc>
            </a:pPr>
            <a:r>
              <a:rPr lang="en-US" sz="1800" smtClean="0">
                <a:latin typeface="Arial" charset="0"/>
                <a:cs typeface="Arial" charset="0"/>
              </a:rPr>
              <a:t>D. Rarely if ever use school situations as standards.</a:t>
            </a:r>
          </a:p>
          <a:p>
            <a:pPr marL="609600" indent="-609600">
              <a:lnSpc>
                <a:spcPct val="80000"/>
              </a:lnSpc>
            </a:pPr>
            <a:r>
              <a:rPr lang="en-US" sz="1800" smtClean="0">
                <a:latin typeface="Arial" charset="0"/>
                <a:cs typeface="Arial" charset="0"/>
              </a:rPr>
              <a:t>If a child resents a teacher’s behavior</a:t>
            </a:r>
          </a:p>
          <a:p>
            <a:pPr marL="990600" lvl="1" indent="-533400">
              <a:lnSpc>
                <a:spcPct val="80000"/>
              </a:lnSpc>
            </a:pPr>
            <a:r>
              <a:rPr lang="en-US" sz="1800" smtClean="0">
                <a:latin typeface="Arial" charset="0"/>
                <a:cs typeface="Arial" charset="0"/>
              </a:rPr>
              <a:t>A. He will seldom use these same tactics.</a:t>
            </a:r>
          </a:p>
          <a:p>
            <a:pPr marL="990600" lvl="1" indent="-533400">
              <a:lnSpc>
                <a:spcPct val="80000"/>
              </a:lnSpc>
            </a:pPr>
            <a:r>
              <a:rPr lang="en-US" sz="1800" smtClean="0">
                <a:latin typeface="Arial" charset="0"/>
                <a:cs typeface="Arial" charset="0"/>
              </a:rPr>
              <a:t>B. He will avoid any similar to such behavior.</a:t>
            </a:r>
          </a:p>
          <a:p>
            <a:pPr marL="990600" lvl="1" indent="-533400">
              <a:lnSpc>
                <a:spcPct val="80000"/>
              </a:lnSpc>
            </a:pPr>
            <a:r>
              <a:rPr lang="en-US" sz="1800" smtClean="0">
                <a:solidFill>
                  <a:srgbClr val="FF3300"/>
                </a:solidFill>
                <a:latin typeface="Arial" charset="0"/>
                <a:cs typeface="Arial" charset="0"/>
              </a:rPr>
              <a:t>C. He may still, however, at times adopt these same tactics.</a:t>
            </a:r>
          </a:p>
          <a:p>
            <a:pPr marL="990600" lvl="1" indent="-533400">
              <a:lnSpc>
                <a:spcPct val="80000"/>
              </a:lnSpc>
            </a:pPr>
            <a:r>
              <a:rPr lang="en-US" sz="1800" smtClean="0">
                <a:latin typeface="Arial" charset="0"/>
                <a:cs typeface="Arial" charset="0"/>
              </a:rPr>
              <a:t>D. He will still always adopt this same behavior on late occasions.</a:t>
            </a:r>
          </a:p>
          <a:p>
            <a:pPr marL="609600" indent="-609600">
              <a:lnSpc>
                <a:spcPct val="80000"/>
              </a:lnSpc>
            </a:pP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61D6A633-6EBC-4350-AE22-BD2FA50ABF25}" type="slidenum">
              <a:rPr lang="en-US"/>
              <a:pPr>
                <a:defRPr/>
              </a:pPr>
              <a:t>36</a:t>
            </a:fld>
            <a:endParaRPr lang="en-US"/>
          </a:p>
        </p:txBody>
      </p:sp>
      <p:sp>
        <p:nvSpPr>
          <p:cNvPr id="46081" name="Rectangle 2"/>
          <p:cNvSpPr>
            <a:spLocks noGrp="1"/>
          </p:cNvSpPr>
          <p:nvPr>
            <p:ph type="title"/>
          </p:nvPr>
        </p:nvSpPr>
        <p:spPr>
          <a:xfrm>
            <a:off x="457200" y="274638"/>
            <a:ext cx="8229600" cy="487362"/>
          </a:xfrm>
        </p:spPr>
        <p:txBody>
          <a:bodyPr/>
          <a:lstStyle/>
          <a:p>
            <a:r>
              <a:rPr lang="en-US" sz="2800" smtClean="0">
                <a:solidFill>
                  <a:srgbClr val="FF3300"/>
                </a:solidFill>
                <a:latin typeface="Arial" charset="0"/>
                <a:cs typeface="Arial" charset="0"/>
              </a:rPr>
              <a:t>Here is yet another exercise!</a:t>
            </a:r>
          </a:p>
        </p:txBody>
      </p:sp>
      <p:sp>
        <p:nvSpPr>
          <p:cNvPr id="46082" name="Rectangle 3"/>
          <p:cNvSpPr>
            <a:spLocks noGrp="1"/>
          </p:cNvSpPr>
          <p:nvPr>
            <p:ph type="body" idx="1"/>
          </p:nvPr>
        </p:nvSpPr>
        <p:spPr>
          <a:xfrm>
            <a:off x="457200" y="838200"/>
            <a:ext cx="8229600" cy="5287963"/>
          </a:xfrm>
        </p:spPr>
        <p:txBody>
          <a:bodyPr/>
          <a:lstStyle/>
          <a:p>
            <a:r>
              <a:rPr lang="en-US" sz="2000" smtClean="0">
                <a:latin typeface="Arial" charset="0"/>
                <a:cs typeface="Arial" charset="0"/>
              </a:rPr>
              <a:t>Fashions are like fads, </a:t>
            </a:r>
            <a:r>
              <a:rPr lang="en-US" sz="2000" u="sng" smtClean="0">
                <a:latin typeface="Arial" charset="0"/>
                <a:cs typeface="Arial" charset="0"/>
              </a:rPr>
              <a:t>but change more slowly and are less trivial. Fashions reflect the dominant interest and motives of a society at a particular time.</a:t>
            </a:r>
            <a:r>
              <a:rPr lang="en-US" sz="2000" smtClean="0">
                <a:latin typeface="Arial" charset="0"/>
                <a:cs typeface="Arial" charset="0"/>
              </a:rPr>
              <a:t> In the </a:t>
            </a:r>
            <a:r>
              <a:rPr lang="en-US" sz="2000" u="sng" smtClean="0">
                <a:latin typeface="Arial" charset="0"/>
                <a:cs typeface="Arial" charset="0"/>
              </a:rPr>
              <a:t>eighteenth century</a:t>
            </a:r>
            <a:r>
              <a:rPr lang="en-US" sz="2000" smtClean="0">
                <a:latin typeface="Arial" charset="0"/>
                <a:cs typeface="Arial" charset="0"/>
              </a:rPr>
              <a:t>, elaborate clothing </a:t>
            </a:r>
            <a:r>
              <a:rPr lang="en-US" sz="2000" u="sng" smtClean="0">
                <a:latin typeface="Arial" charset="0"/>
                <a:cs typeface="Arial" charset="0"/>
              </a:rPr>
              <a:t>reflected an ornate and decorative upper-class culture</a:t>
            </a:r>
            <a:r>
              <a:rPr lang="en-US" sz="2000" smtClean="0">
                <a:latin typeface="Arial" charset="0"/>
                <a:cs typeface="Arial" charset="0"/>
              </a:rPr>
              <a:t>, and the confining styles of the </a:t>
            </a:r>
            <a:r>
              <a:rPr lang="en-US" sz="2000" u="sng" smtClean="0">
                <a:latin typeface="Arial" charset="0"/>
                <a:cs typeface="Arial" charset="0"/>
              </a:rPr>
              <a:t>Victorian era reflected Victorian prudishness.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DAC17C9C-FF4A-4084-AA0D-0DFDD06CC87A}" type="slidenum">
              <a:rPr lang="en-US"/>
              <a:pPr>
                <a:defRPr/>
              </a:pPr>
              <a:t>37</a:t>
            </a:fld>
            <a:endParaRPr lang="en-US"/>
          </a:p>
        </p:txBody>
      </p:sp>
      <p:sp>
        <p:nvSpPr>
          <p:cNvPr id="47105" name="Rectangle 2"/>
          <p:cNvSpPr>
            <a:spLocks noGrp="1"/>
          </p:cNvSpPr>
          <p:nvPr>
            <p:ph type="title"/>
          </p:nvPr>
        </p:nvSpPr>
        <p:spPr>
          <a:xfrm>
            <a:off x="457200" y="274638"/>
            <a:ext cx="8229600" cy="487362"/>
          </a:xfrm>
        </p:spPr>
        <p:txBody>
          <a:bodyPr/>
          <a:lstStyle/>
          <a:p>
            <a:r>
              <a:rPr lang="en-US" sz="2800" b="1" smtClean="0">
                <a:solidFill>
                  <a:srgbClr val="FF3300"/>
                </a:solidFill>
                <a:latin typeface="Arial" charset="0"/>
                <a:cs typeface="Arial" charset="0"/>
              </a:rPr>
              <a:t>Now answer these questions!</a:t>
            </a:r>
          </a:p>
        </p:txBody>
      </p:sp>
      <p:sp>
        <p:nvSpPr>
          <p:cNvPr id="47106" name="Rectangle 3"/>
          <p:cNvSpPr>
            <a:spLocks noGrp="1"/>
          </p:cNvSpPr>
          <p:nvPr>
            <p:ph type="body" idx="1"/>
          </p:nvPr>
        </p:nvSpPr>
        <p:spPr>
          <a:xfrm>
            <a:off x="457200" y="762000"/>
            <a:ext cx="8229600" cy="5364163"/>
          </a:xfrm>
        </p:spPr>
        <p:txBody>
          <a:bodyPr/>
          <a:lstStyle/>
          <a:p>
            <a:pPr marL="609600" indent="-609600">
              <a:lnSpc>
                <a:spcPct val="80000"/>
              </a:lnSpc>
            </a:pPr>
            <a:r>
              <a:rPr lang="en-US" sz="1800" smtClean="0">
                <a:latin typeface="Arial" charset="0"/>
                <a:cs typeface="Arial" charset="0"/>
              </a:rPr>
              <a:t>How do fashions differ from fads?</a:t>
            </a:r>
          </a:p>
          <a:p>
            <a:pPr marL="990600" lvl="1" indent="-533400">
              <a:lnSpc>
                <a:spcPct val="80000"/>
              </a:lnSpc>
            </a:pPr>
            <a:r>
              <a:rPr lang="en-US" sz="1800" smtClean="0">
                <a:latin typeface="Arial" charset="0"/>
                <a:cs typeface="Arial" charset="0"/>
              </a:rPr>
              <a:t>A. Fashions are slower in changing and are more trivial.</a:t>
            </a:r>
          </a:p>
          <a:p>
            <a:pPr marL="990600" lvl="1" indent="-533400">
              <a:lnSpc>
                <a:spcPct val="80000"/>
              </a:lnSpc>
            </a:pPr>
            <a:r>
              <a:rPr lang="en-US" sz="1800" smtClean="0">
                <a:latin typeface="Arial" charset="0"/>
                <a:cs typeface="Arial" charset="0"/>
              </a:rPr>
              <a:t>B. Fashion changes more often and are less trivial.</a:t>
            </a:r>
          </a:p>
          <a:p>
            <a:pPr marL="990600" lvl="1" indent="-533400">
              <a:lnSpc>
                <a:spcPct val="80000"/>
              </a:lnSpc>
            </a:pPr>
            <a:r>
              <a:rPr lang="en-US" sz="1800" smtClean="0">
                <a:latin typeface="Arial" charset="0"/>
                <a:cs typeface="Arial" charset="0"/>
              </a:rPr>
              <a:t>C. Fashion change from season to season and are very trivial.</a:t>
            </a:r>
          </a:p>
          <a:p>
            <a:pPr marL="990600" lvl="1" indent="-533400">
              <a:lnSpc>
                <a:spcPct val="80000"/>
              </a:lnSpc>
            </a:pPr>
            <a:r>
              <a:rPr lang="en-US" sz="1800" smtClean="0">
                <a:latin typeface="Arial" charset="0"/>
                <a:cs typeface="Arial" charset="0"/>
              </a:rPr>
              <a:t>D. Fashions are slower in changing are less trivial.</a:t>
            </a:r>
          </a:p>
          <a:p>
            <a:pPr marL="609600" indent="-609600">
              <a:lnSpc>
                <a:spcPct val="80000"/>
              </a:lnSpc>
            </a:pPr>
            <a:r>
              <a:rPr lang="en-US" sz="1800" smtClean="0">
                <a:latin typeface="Arial" charset="0"/>
                <a:cs typeface="Arial" charset="0"/>
              </a:rPr>
              <a:t>Fashions are reflections of</a:t>
            </a:r>
          </a:p>
          <a:p>
            <a:pPr marL="990600" lvl="1" indent="-533400">
              <a:lnSpc>
                <a:spcPct val="80000"/>
              </a:lnSpc>
            </a:pPr>
            <a:r>
              <a:rPr lang="en-US" sz="1800" smtClean="0">
                <a:latin typeface="Arial" charset="0"/>
                <a:cs typeface="Arial" charset="0"/>
              </a:rPr>
              <a:t>A. Social pressure at a particular time.</a:t>
            </a:r>
          </a:p>
          <a:p>
            <a:pPr marL="990600" lvl="1" indent="-533400">
              <a:lnSpc>
                <a:spcPct val="80000"/>
              </a:lnSpc>
            </a:pPr>
            <a:r>
              <a:rPr lang="en-US" sz="1800" smtClean="0">
                <a:latin typeface="Arial" charset="0"/>
                <a:cs typeface="Arial" charset="0"/>
              </a:rPr>
              <a:t>B. Outstanding social interests and motives at a particular time.</a:t>
            </a:r>
          </a:p>
          <a:p>
            <a:pPr marL="990600" lvl="1" indent="-533400">
              <a:lnSpc>
                <a:spcPct val="80000"/>
              </a:lnSpc>
            </a:pPr>
            <a:r>
              <a:rPr lang="en-US" sz="1800" smtClean="0">
                <a:latin typeface="Arial" charset="0"/>
                <a:cs typeface="Arial" charset="0"/>
              </a:rPr>
              <a:t>C. The social interest of the elite group.</a:t>
            </a:r>
          </a:p>
          <a:p>
            <a:pPr marL="990600" lvl="1" indent="-533400">
              <a:lnSpc>
                <a:spcPct val="80000"/>
              </a:lnSpc>
            </a:pPr>
            <a:r>
              <a:rPr lang="en-US" sz="1800" smtClean="0">
                <a:latin typeface="Arial" charset="0"/>
                <a:cs typeface="Arial" charset="0"/>
              </a:rPr>
              <a:t>D. The change of seasons only.</a:t>
            </a:r>
          </a:p>
          <a:p>
            <a:pPr marL="609600" indent="-609600">
              <a:lnSpc>
                <a:spcPct val="80000"/>
              </a:lnSpc>
            </a:pPr>
            <a:r>
              <a:rPr lang="en-US" sz="1800" smtClean="0">
                <a:latin typeface="Arial" charset="0"/>
                <a:cs typeface="Arial" charset="0"/>
              </a:rPr>
              <a:t>Eighteenth-century fashions reflected the ornate and decorative culture whereas the Victorian fashions reflected</a:t>
            </a:r>
          </a:p>
          <a:p>
            <a:pPr marL="990600" lvl="1" indent="-533400">
              <a:lnSpc>
                <a:spcPct val="80000"/>
              </a:lnSpc>
            </a:pPr>
            <a:r>
              <a:rPr lang="en-US" sz="1800" smtClean="0">
                <a:latin typeface="Arial" charset="0"/>
                <a:cs typeface="Arial" charset="0"/>
              </a:rPr>
              <a:t>A. Victorian prudishness.</a:t>
            </a:r>
          </a:p>
          <a:p>
            <a:pPr marL="990600" lvl="1" indent="-533400">
              <a:lnSpc>
                <a:spcPct val="80000"/>
              </a:lnSpc>
            </a:pPr>
            <a:r>
              <a:rPr lang="en-US" sz="1800" smtClean="0">
                <a:latin typeface="Arial" charset="0"/>
                <a:cs typeface="Arial" charset="0"/>
              </a:rPr>
              <a:t>B. Victorian peasant life.</a:t>
            </a:r>
          </a:p>
          <a:p>
            <a:pPr marL="990600" lvl="1" indent="-533400">
              <a:lnSpc>
                <a:spcPct val="80000"/>
              </a:lnSpc>
            </a:pPr>
            <a:r>
              <a:rPr lang="en-US" sz="1800" smtClean="0">
                <a:latin typeface="Arial" charset="0"/>
                <a:cs typeface="Arial" charset="0"/>
              </a:rPr>
              <a:t>C. Victorian frivolity</a:t>
            </a:r>
          </a:p>
          <a:p>
            <a:pPr marL="990600" lvl="1" indent="-533400">
              <a:lnSpc>
                <a:spcPct val="80000"/>
              </a:lnSpc>
            </a:pPr>
            <a:r>
              <a:rPr lang="en-US" sz="1800" smtClean="0">
                <a:latin typeface="Arial" charset="0"/>
                <a:cs typeface="Arial" charset="0"/>
              </a:rPr>
              <a:t>D. The prudishness of the lower class.</a:t>
            </a:r>
          </a:p>
          <a:p>
            <a:pPr marL="609600" indent="-609600">
              <a:lnSpc>
                <a:spcPct val="80000"/>
              </a:lnSpc>
            </a:pP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CF3ED7E8-08E2-4E6E-89C7-2E8A30726A6A}" type="slidenum">
              <a:rPr lang="en-US"/>
              <a:pPr>
                <a:defRPr/>
              </a:pPr>
              <a:t>38</a:t>
            </a:fld>
            <a:endParaRPr lang="en-US"/>
          </a:p>
        </p:txBody>
      </p:sp>
      <p:sp>
        <p:nvSpPr>
          <p:cNvPr id="48129" name="Rectangle 2"/>
          <p:cNvSpPr>
            <a:spLocks noGrp="1"/>
          </p:cNvSpPr>
          <p:nvPr>
            <p:ph type="title"/>
          </p:nvPr>
        </p:nvSpPr>
        <p:spPr>
          <a:xfrm>
            <a:off x="457200" y="274638"/>
            <a:ext cx="8229600" cy="487362"/>
          </a:xfrm>
        </p:spPr>
        <p:txBody>
          <a:bodyPr/>
          <a:lstStyle/>
          <a:p>
            <a:r>
              <a:rPr lang="en-US" sz="2800" b="1" smtClean="0">
                <a:solidFill>
                  <a:srgbClr val="FF3300"/>
                </a:solidFill>
                <a:latin typeface="Arial" charset="0"/>
                <a:cs typeface="Arial" charset="0"/>
              </a:rPr>
              <a:t>See the answers!</a:t>
            </a:r>
          </a:p>
        </p:txBody>
      </p:sp>
      <p:sp>
        <p:nvSpPr>
          <p:cNvPr id="48130" name="Rectangle 3"/>
          <p:cNvSpPr>
            <a:spLocks noGrp="1"/>
          </p:cNvSpPr>
          <p:nvPr>
            <p:ph type="body" idx="1"/>
          </p:nvPr>
        </p:nvSpPr>
        <p:spPr>
          <a:xfrm>
            <a:off x="457200" y="762000"/>
            <a:ext cx="8229600" cy="5364163"/>
          </a:xfrm>
        </p:spPr>
        <p:txBody>
          <a:bodyPr/>
          <a:lstStyle/>
          <a:p>
            <a:pPr marL="609600" indent="-609600">
              <a:lnSpc>
                <a:spcPct val="80000"/>
              </a:lnSpc>
            </a:pPr>
            <a:r>
              <a:rPr lang="en-US" sz="1800" smtClean="0">
                <a:latin typeface="Arial" charset="0"/>
                <a:cs typeface="Arial" charset="0"/>
              </a:rPr>
              <a:t>How do fashions differ from fads?</a:t>
            </a:r>
          </a:p>
          <a:p>
            <a:pPr marL="990600" lvl="1" indent="-533400">
              <a:lnSpc>
                <a:spcPct val="80000"/>
              </a:lnSpc>
            </a:pPr>
            <a:r>
              <a:rPr lang="en-US" sz="1800" smtClean="0">
                <a:latin typeface="Arial" charset="0"/>
                <a:cs typeface="Arial" charset="0"/>
              </a:rPr>
              <a:t>A. </a:t>
            </a:r>
            <a:r>
              <a:rPr lang="en-US" sz="1800" smtClean="0">
                <a:solidFill>
                  <a:srgbClr val="FF3300"/>
                </a:solidFill>
                <a:latin typeface="Arial" charset="0"/>
                <a:cs typeface="Arial" charset="0"/>
              </a:rPr>
              <a:t>Fashions are slower in changing and are more trivial.</a:t>
            </a:r>
          </a:p>
          <a:p>
            <a:pPr marL="990600" lvl="1" indent="-533400">
              <a:lnSpc>
                <a:spcPct val="80000"/>
              </a:lnSpc>
            </a:pPr>
            <a:r>
              <a:rPr lang="en-US" sz="1800" smtClean="0">
                <a:latin typeface="Arial" charset="0"/>
                <a:cs typeface="Arial" charset="0"/>
              </a:rPr>
              <a:t>B. Fashion changes more often and are less trivial.</a:t>
            </a:r>
          </a:p>
          <a:p>
            <a:pPr marL="990600" lvl="1" indent="-533400">
              <a:lnSpc>
                <a:spcPct val="80000"/>
              </a:lnSpc>
            </a:pPr>
            <a:r>
              <a:rPr lang="en-US" sz="1800" smtClean="0">
                <a:latin typeface="Arial" charset="0"/>
                <a:cs typeface="Arial" charset="0"/>
              </a:rPr>
              <a:t>C. Fashion change from season to season and are very trivial.</a:t>
            </a:r>
          </a:p>
          <a:p>
            <a:pPr marL="990600" lvl="1" indent="-533400">
              <a:lnSpc>
                <a:spcPct val="80000"/>
              </a:lnSpc>
            </a:pPr>
            <a:r>
              <a:rPr lang="en-US" sz="1800" smtClean="0">
                <a:latin typeface="Arial" charset="0"/>
                <a:cs typeface="Arial" charset="0"/>
              </a:rPr>
              <a:t>D. Fashions are slower in changing are less trivial.</a:t>
            </a:r>
          </a:p>
          <a:p>
            <a:pPr marL="609600" indent="-609600">
              <a:lnSpc>
                <a:spcPct val="80000"/>
              </a:lnSpc>
            </a:pPr>
            <a:r>
              <a:rPr lang="en-US" sz="1800" smtClean="0">
                <a:latin typeface="Arial" charset="0"/>
                <a:cs typeface="Arial" charset="0"/>
              </a:rPr>
              <a:t>Fashions are reflections of</a:t>
            </a:r>
          </a:p>
          <a:p>
            <a:pPr marL="990600" lvl="1" indent="-533400">
              <a:lnSpc>
                <a:spcPct val="80000"/>
              </a:lnSpc>
            </a:pPr>
            <a:r>
              <a:rPr lang="en-US" sz="1800" smtClean="0">
                <a:latin typeface="Arial" charset="0"/>
                <a:cs typeface="Arial" charset="0"/>
              </a:rPr>
              <a:t>A. Social pressure at a particular time.</a:t>
            </a:r>
          </a:p>
          <a:p>
            <a:pPr marL="990600" lvl="1" indent="-533400">
              <a:lnSpc>
                <a:spcPct val="80000"/>
              </a:lnSpc>
            </a:pPr>
            <a:r>
              <a:rPr lang="en-US" sz="1800" smtClean="0">
                <a:latin typeface="Arial" charset="0"/>
                <a:cs typeface="Arial" charset="0"/>
              </a:rPr>
              <a:t>B. </a:t>
            </a:r>
            <a:r>
              <a:rPr lang="en-US" sz="1800" smtClean="0">
                <a:solidFill>
                  <a:srgbClr val="FF3300"/>
                </a:solidFill>
                <a:latin typeface="Arial" charset="0"/>
                <a:cs typeface="Arial" charset="0"/>
              </a:rPr>
              <a:t>Outstanding social interests and motives at a particular time.</a:t>
            </a:r>
          </a:p>
          <a:p>
            <a:pPr marL="990600" lvl="1" indent="-533400">
              <a:lnSpc>
                <a:spcPct val="80000"/>
              </a:lnSpc>
            </a:pPr>
            <a:r>
              <a:rPr lang="en-US" sz="1800" smtClean="0">
                <a:latin typeface="Arial" charset="0"/>
                <a:cs typeface="Arial" charset="0"/>
              </a:rPr>
              <a:t>C. The social interest of the elite group.</a:t>
            </a:r>
          </a:p>
          <a:p>
            <a:pPr marL="990600" lvl="1" indent="-533400">
              <a:lnSpc>
                <a:spcPct val="80000"/>
              </a:lnSpc>
            </a:pPr>
            <a:r>
              <a:rPr lang="en-US" sz="1800" smtClean="0">
                <a:latin typeface="Arial" charset="0"/>
                <a:cs typeface="Arial" charset="0"/>
              </a:rPr>
              <a:t>D. The change of seasons only.</a:t>
            </a:r>
          </a:p>
          <a:p>
            <a:pPr marL="609600" indent="-609600">
              <a:lnSpc>
                <a:spcPct val="80000"/>
              </a:lnSpc>
            </a:pPr>
            <a:r>
              <a:rPr lang="en-US" sz="1800" smtClean="0">
                <a:latin typeface="Arial" charset="0"/>
                <a:cs typeface="Arial" charset="0"/>
              </a:rPr>
              <a:t>Eighteenth-century fashions reflected the ornate and decorative culture whereas the Victorian fashions reflected</a:t>
            </a:r>
          </a:p>
          <a:p>
            <a:pPr marL="990600" lvl="1" indent="-533400">
              <a:lnSpc>
                <a:spcPct val="80000"/>
              </a:lnSpc>
            </a:pPr>
            <a:r>
              <a:rPr lang="en-US" sz="1800" smtClean="0">
                <a:latin typeface="Arial" charset="0"/>
                <a:cs typeface="Arial" charset="0"/>
              </a:rPr>
              <a:t>A. </a:t>
            </a:r>
            <a:r>
              <a:rPr lang="en-US" sz="1800" smtClean="0">
                <a:solidFill>
                  <a:srgbClr val="FF3300"/>
                </a:solidFill>
                <a:latin typeface="Arial" charset="0"/>
                <a:cs typeface="Arial" charset="0"/>
              </a:rPr>
              <a:t>Victorian prudishness.</a:t>
            </a:r>
          </a:p>
          <a:p>
            <a:pPr marL="990600" lvl="1" indent="-533400">
              <a:lnSpc>
                <a:spcPct val="80000"/>
              </a:lnSpc>
            </a:pPr>
            <a:r>
              <a:rPr lang="en-US" sz="1800" smtClean="0">
                <a:latin typeface="Arial" charset="0"/>
                <a:cs typeface="Arial" charset="0"/>
              </a:rPr>
              <a:t>B. Victorian peasant life.</a:t>
            </a:r>
          </a:p>
          <a:p>
            <a:pPr marL="990600" lvl="1" indent="-533400">
              <a:lnSpc>
                <a:spcPct val="80000"/>
              </a:lnSpc>
            </a:pPr>
            <a:r>
              <a:rPr lang="en-US" sz="1800" smtClean="0">
                <a:latin typeface="Arial" charset="0"/>
                <a:cs typeface="Arial" charset="0"/>
              </a:rPr>
              <a:t>C. Victorian frivolity</a:t>
            </a:r>
          </a:p>
          <a:p>
            <a:pPr marL="990600" lvl="1" indent="-533400">
              <a:lnSpc>
                <a:spcPct val="80000"/>
              </a:lnSpc>
            </a:pPr>
            <a:r>
              <a:rPr lang="en-US" sz="1800" smtClean="0">
                <a:latin typeface="Arial" charset="0"/>
                <a:cs typeface="Arial" charset="0"/>
              </a:rPr>
              <a:t>D. The prudishness of the lower class.</a:t>
            </a:r>
          </a:p>
          <a:p>
            <a:pPr marL="609600" indent="-609600">
              <a:lnSpc>
                <a:spcPct val="80000"/>
              </a:lnSpc>
            </a:pPr>
            <a:endParaRPr lang="en-US" sz="1800" smtClean="0">
              <a:latin typeface="Arial" charset="0"/>
              <a:cs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B146283A-BFC8-4C8E-918A-253B55264E9D}" type="slidenum">
              <a:rPr lang="en-US"/>
              <a:pPr>
                <a:defRPr/>
              </a:pPr>
              <a:t>39</a:t>
            </a:fld>
            <a:endParaRPr lang="en-US"/>
          </a:p>
        </p:txBody>
      </p:sp>
      <p:sp>
        <p:nvSpPr>
          <p:cNvPr id="54274" name="Rectangle 2"/>
          <p:cNvSpPr>
            <a:spLocks noGrp="1"/>
          </p:cNvSpPr>
          <p:nvPr>
            <p:ph type="title" idx="4294967295"/>
          </p:nvPr>
        </p:nvSpPr>
        <p:spPr/>
        <p:txBody>
          <a:bodyPr/>
          <a:lstStyle/>
          <a:p>
            <a:r>
              <a:rPr lang="en-US" sz="3200" b="1" smtClean="0">
                <a:solidFill>
                  <a:schemeClr val="hlink"/>
                </a:solidFill>
                <a:latin typeface="Arial" charset="0"/>
                <a:cs typeface="Arial" charset="0"/>
              </a:rPr>
              <a:t>Review of Today’s Session</a:t>
            </a:r>
          </a:p>
        </p:txBody>
      </p:sp>
      <p:sp>
        <p:nvSpPr>
          <p:cNvPr id="54275" name="Rectangle 3"/>
          <p:cNvSpPr>
            <a:spLocks noGrp="1"/>
          </p:cNvSpPr>
          <p:nvPr>
            <p:ph type="body" idx="4294967295"/>
          </p:nvPr>
        </p:nvSpPr>
        <p:spPr/>
        <p:txBody>
          <a:bodyPr/>
          <a:lstStyle/>
          <a:p>
            <a:r>
              <a:rPr lang="en-US" smtClean="0"/>
              <a:t>What is memory building or efficient use of memory?</a:t>
            </a:r>
          </a:p>
          <a:p>
            <a:r>
              <a:rPr lang="en-US" smtClean="0"/>
              <a:t>Mental processes involved in remembering</a:t>
            </a:r>
          </a:p>
          <a:p>
            <a:r>
              <a:rPr lang="en-US" smtClean="0"/>
              <a:t>Role of Short term Memory</a:t>
            </a:r>
          </a:p>
          <a:p>
            <a:r>
              <a:rPr lang="en-US" smtClean="0"/>
              <a:t> Common Problems of Students</a:t>
            </a:r>
          </a:p>
          <a:p>
            <a:r>
              <a:rPr lang="en-US" smtClean="0"/>
              <a:t>Strategies to remember </a:t>
            </a:r>
          </a:p>
          <a:p>
            <a:r>
              <a:rPr lang="en-US" smtClean="0"/>
              <a:t>Memory as a Problem Solving Tool</a:t>
            </a:r>
          </a:p>
          <a:p>
            <a:endParaRPr lang="en-US" smtClean="0"/>
          </a:p>
          <a:p>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C6FB8E4F-FDA5-4501-BC9C-58C25CFF61F0}" type="slidenum">
              <a:rPr lang="en-US"/>
              <a:pPr>
                <a:defRPr/>
              </a:pPr>
              <a:t>40</a:t>
            </a:fld>
            <a:endParaRPr lang="en-US"/>
          </a:p>
        </p:txBody>
      </p:sp>
      <p:sp>
        <p:nvSpPr>
          <p:cNvPr id="55298" name="Rectangle 2"/>
          <p:cNvSpPr>
            <a:spLocks noGrp="1"/>
          </p:cNvSpPr>
          <p:nvPr>
            <p:ph type="title"/>
          </p:nvPr>
        </p:nvSpPr>
        <p:spPr/>
        <p:txBody>
          <a:bodyPr/>
          <a:lstStyle/>
          <a:p>
            <a:endParaRPr lang="en-US" smtClean="0"/>
          </a:p>
        </p:txBody>
      </p:sp>
      <p:sp>
        <p:nvSpPr>
          <p:cNvPr id="55299" name="Rectangle 3"/>
          <p:cNvSpPr>
            <a:spLocks noGrp="1"/>
          </p:cNvSpPr>
          <p:nvPr>
            <p:ph type="body" idx="1"/>
          </p:nvPr>
        </p:nvSpPr>
        <p:spPr/>
        <p:txBody>
          <a:bodyPr/>
          <a:lstStyle/>
          <a:p>
            <a:pPr algn="ctr"/>
            <a:r>
              <a:rPr lang="en-US" smtClean="0"/>
              <a:t>Thank you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2264</Words>
  <Application>Microsoft Office PowerPoint</Application>
  <PresentationFormat>On-screen Show (4:3)</PresentationFormat>
  <Paragraphs>277</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Efficient Use of Memory</vt:lpstr>
      <vt:lpstr>Previous Session</vt:lpstr>
      <vt:lpstr>Today’s Session</vt:lpstr>
      <vt:lpstr>Mental Processes Needed for Reading </vt:lpstr>
      <vt:lpstr>The Role of Short-Term Memory in Reading Comprehension </vt:lpstr>
      <vt:lpstr>Working Memory</vt:lpstr>
      <vt:lpstr>Common Problems of Students </vt:lpstr>
      <vt:lpstr>Cont…       Common Problems of Students and Solution</vt:lpstr>
      <vt:lpstr>Cont…       Common Problems of Students and Solution</vt:lpstr>
      <vt:lpstr>Cont…       Common Problems of Students and Solution</vt:lpstr>
      <vt:lpstr>How do you remember what you have read?</vt:lpstr>
      <vt:lpstr>Cont…. How do you remember what you have read?</vt:lpstr>
      <vt:lpstr>Cont…. How do you remember what you have read?</vt:lpstr>
      <vt:lpstr>Tips for enhancing your ability to learn and remember  </vt:lpstr>
      <vt:lpstr>Cont…Tips for enhancing your ability to learn and remember</vt:lpstr>
      <vt:lpstr>Memory as a Problem-Solving Tool</vt:lpstr>
      <vt:lpstr>        STORAGE: ORIGINAL AWARENESS with INTENTION TO REMEMBER</vt:lpstr>
      <vt:lpstr>RETRIEVAL: The importance of ORGANIZATION</vt:lpstr>
      <vt:lpstr>Cont… RETRIEVAL: The importance of ORGANIZATION</vt:lpstr>
      <vt:lpstr>Cont… RETRIEVAL: The importance of ORGANIZATION</vt:lpstr>
      <vt:lpstr>Cont… RETRIEVAL: the importance of REVIEW</vt:lpstr>
      <vt:lpstr>        Cont.. SUMMARY NOTES as a organizing tool</vt:lpstr>
      <vt:lpstr>Cont.. Uses of a summary</vt:lpstr>
      <vt:lpstr> To Sum up this part …</vt:lpstr>
      <vt:lpstr>Another Tip</vt:lpstr>
      <vt:lpstr>Now Use !</vt:lpstr>
      <vt:lpstr>Look at this list </vt:lpstr>
      <vt:lpstr>Cont…</vt:lpstr>
      <vt:lpstr>Again read these words and pause 5 seconds between the words:</vt:lpstr>
      <vt:lpstr>Here is an exercise! </vt:lpstr>
      <vt:lpstr>Now answer these questions!</vt:lpstr>
      <vt:lpstr>Here are the answers!</vt:lpstr>
      <vt:lpstr>Here is another exercise!</vt:lpstr>
      <vt:lpstr>Now answer these questions!</vt:lpstr>
      <vt:lpstr>Here are the answers!</vt:lpstr>
      <vt:lpstr>Here is yet another exercise!</vt:lpstr>
      <vt:lpstr>Now answer these questions!</vt:lpstr>
      <vt:lpstr>See the answers!</vt:lpstr>
      <vt:lpstr>Review of Today’s Session</vt:lpstr>
      <vt:lpstr>Slide 40</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NTS</cp:lastModifiedBy>
  <cp:revision>113</cp:revision>
  <dcterms:created xsi:type="dcterms:W3CDTF">2012-12-22T15:28:24Z</dcterms:created>
  <dcterms:modified xsi:type="dcterms:W3CDTF">2012-12-25T08:02:48Z</dcterms:modified>
</cp:coreProperties>
</file>