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5" r:id="rId4"/>
    <p:sldId id="263" r:id="rId5"/>
    <p:sldId id="266" r:id="rId6"/>
    <p:sldId id="267" r:id="rId7"/>
    <p:sldId id="268" r:id="rId8"/>
    <p:sldId id="269" r:id="rId9"/>
    <p:sldId id="270" r:id="rId10"/>
    <p:sldId id="264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3758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801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105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525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946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92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82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193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656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5771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8328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1661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78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70FE4-21DD-411D-9D7A-7527B22E24F9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C62C-432E-413D-AA41-A788014F9B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39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09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06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Serial Port and Serial Interface circuit</a:t>
            </a:r>
          </a:p>
          <a:p>
            <a:r>
              <a:rPr lang="en-US" dirty="0"/>
              <a:t>Buses</a:t>
            </a:r>
          </a:p>
          <a:p>
            <a:pPr lvl="1"/>
            <a:r>
              <a:rPr lang="en-US" dirty="0"/>
              <a:t>Types</a:t>
            </a:r>
          </a:p>
          <a:p>
            <a:pPr lvl="1"/>
            <a:r>
              <a:rPr lang="en-US" dirty="0"/>
              <a:t>Synchronous</a:t>
            </a:r>
          </a:p>
          <a:p>
            <a:pPr lvl="1"/>
            <a:r>
              <a:rPr lang="en-US" dirty="0" smtClean="0"/>
              <a:t>Asynchronous</a:t>
            </a:r>
            <a:endParaRPr lang="en-US" dirty="0"/>
          </a:p>
          <a:p>
            <a:pPr lvl="1"/>
            <a:r>
              <a:rPr lang="en-US" dirty="0"/>
              <a:t>Arbitration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679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 Processing Unit</a:t>
            </a:r>
          </a:p>
          <a:p>
            <a:pPr lvl="1"/>
            <a:r>
              <a:rPr lang="en-US" dirty="0" smtClean="0"/>
              <a:t>Internal Arch</a:t>
            </a:r>
          </a:p>
          <a:p>
            <a:pPr lvl="1"/>
            <a:r>
              <a:rPr lang="en-US" dirty="0" smtClean="0"/>
              <a:t>Familiarization with the units of CPU</a:t>
            </a:r>
          </a:p>
          <a:p>
            <a:pPr lvl="1"/>
            <a:r>
              <a:rPr lang="en-US" dirty="0" smtClean="0"/>
              <a:t>T</a:t>
            </a:r>
            <a:r>
              <a:rPr lang="en-US" dirty="0" smtClean="0"/>
              <a:t>heir </a:t>
            </a:r>
            <a:r>
              <a:rPr lang="en-US" dirty="0" smtClean="0"/>
              <a:t>functioning</a:t>
            </a:r>
          </a:p>
          <a:p>
            <a:pPr lvl="1"/>
            <a:r>
              <a:rPr lang="en-US" dirty="0" smtClean="0"/>
              <a:t>Memory operations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515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typical program consists of a series of steps specified by a sequence of machine instructions.</a:t>
            </a:r>
          </a:p>
          <a:p>
            <a:r>
              <a:rPr lang="en-US" dirty="0"/>
              <a:t>An instruction is executed by carrying out a sequence of one or more primitive (arithmetic or logic) operations.</a:t>
            </a:r>
          </a:p>
          <a:p>
            <a:r>
              <a:rPr lang="en-US" dirty="0"/>
              <a:t>Processor fetches one instruction at a time and performs the specified operation.</a:t>
            </a:r>
          </a:p>
          <a:p>
            <a:r>
              <a:rPr lang="en-US" dirty="0"/>
              <a:t>Processor fetches instructions from consecutive memory locations until a jump or a branch instruction is come across.</a:t>
            </a:r>
          </a:p>
          <a:p>
            <a:r>
              <a:rPr lang="en-US" dirty="0"/>
              <a:t>Program counter, a processor register, is used to  keeps track of the address of the memory location containing the next instruction to be fetched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513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a CPU</a:t>
            </a:r>
            <a:endParaRPr lang="en-US" dirty="0"/>
          </a:p>
        </p:txBody>
      </p:sp>
      <p:pic>
        <p:nvPicPr>
          <p:cNvPr id="6" name="Picture 5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06" y="914401"/>
            <a:ext cx="4041113" cy="5791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4138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Nomenclature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PC: Program Counter</a:t>
            </a:r>
          </a:p>
          <a:p>
            <a:pPr lvl="1"/>
            <a:r>
              <a:rPr lang="en-US" dirty="0" smtClean="0"/>
              <a:t>Register that hold the address of next instruction to be executed</a:t>
            </a:r>
          </a:p>
          <a:p>
            <a:r>
              <a:rPr lang="en-US" dirty="0" smtClean="0"/>
              <a:t>MAR: Memory Address Register</a:t>
            </a:r>
          </a:p>
          <a:p>
            <a:pPr lvl="1"/>
            <a:r>
              <a:rPr lang="en-US" dirty="0" smtClean="0"/>
              <a:t>Holds the address of memory location whose content is to be fetched in the processor or where processor wants to write</a:t>
            </a:r>
          </a:p>
          <a:p>
            <a:r>
              <a:rPr lang="en-US" dirty="0" smtClean="0"/>
              <a:t>MDR: </a:t>
            </a:r>
            <a:r>
              <a:rPr lang="en-US" dirty="0"/>
              <a:t>Memory </a:t>
            </a:r>
            <a:r>
              <a:rPr lang="en-US" dirty="0" smtClean="0"/>
              <a:t>Data Register</a:t>
            </a:r>
          </a:p>
          <a:p>
            <a:pPr lvl="1"/>
            <a:r>
              <a:rPr lang="en-US" dirty="0" smtClean="0"/>
              <a:t>Content of memory is fetched in this register or the data is sent to outside world through this </a:t>
            </a:r>
            <a:r>
              <a:rPr lang="en-US" dirty="0" smtClean="0"/>
              <a:t>register</a:t>
            </a:r>
            <a:endParaRPr lang="en-US" dirty="0" smtClean="0"/>
          </a:p>
          <a:p>
            <a:r>
              <a:rPr lang="en-US" dirty="0" smtClean="0"/>
              <a:t>Y: A temporary register </a:t>
            </a:r>
          </a:p>
          <a:p>
            <a:pPr lvl="1"/>
            <a:r>
              <a:rPr lang="en-US" dirty="0" smtClean="0"/>
              <a:t>Holds one of the operands to be operated by ALU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219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Nomenclature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Mux: Multiplexer</a:t>
            </a:r>
          </a:p>
          <a:p>
            <a:pPr lvl="1"/>
            <a:r>
              <a:rPr lang="en-US" dirty="0" smtClean="0"/>
              <a:t>Selects constant 4 or content of Y register to be fed into ALU</a:t>
            </a:r>
          </a:p>
          <a:p>
            <a:r>
              <a:rPr lang="en-US" dirty="0" smtClean="0"/>
              <a:t>ALU: Arithmetic and Logic Unit</a:t>
            </a:r>
          </a:p>
          <a:p>
            <a:pPr lvl="1"/>
            <a:r>
              <a:rPr lang="en-US" dirty="0" smtClean="0"/>
              <a:t>Performs arithmetic and logic operations on the input(s)</a:t>
            </a:r>
          </a:p>
          <a:p>
            <a:r>
              <a:rPr lang="en-US" dirty="0" smtClean="0"/>
              <a:t>Z: Temporary Register</a:t>
            </a:r>
          </a:p>
          <a:p>
            <a:pPr lvl="1"/>
            <a:r>
              <a:rPr lang="en-US" dirty="0" smtClean="0"/>
              <a:t>Temporarily holds the output of ALU</a:t>
            </a:r>
          </a:p>
          <a:p>
            <a:r>
              <a:rPr lang="en-US" dirty="0" smtClean="0"/>
              <a:t>TEMP: Temporary Register</a:t>
            </a:r>
          </a:p>
          <a:p>
            <a:pPr lvl="1"/>
            <a:r>
              <a:rPr lang="en-US" dirty="0" smtClean="0"/>
              <a:t>Another temporary register that can be used to store operands or intermediate results</a:t>
            </a:r>
          </a:p>
          <a:p>
            <a:r>
              <a:rPr lang="en-US" dirty="0" smtClean="0"/>
              <a:t>R0 – R(n – 1): n general purpose registers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916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Nomenclature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IR: Instruction Register</a:t>
            </a:r>
          </a:p>
          <a:p>
            <a:pPr lvl="1"/>
            <a:r>
              <a:rPr lang="en-US" dirty="0" smtClean="0"/>
              <a:t>Instruction being executed currently is stored here</a:t>
            </a:r>
          </a:p>
          <a:p>
            <a:r>
              <a:rPr lang="en-US" dirty="0" smtClean="0"/>
              <a:t>Instruction Decoder and Control Logic</a:t>
            </a:r>
          </a:p>
          <a:p>
            <a:pPr lvl="1"/>
            <a:r>
              <a:rPr lang="en-US" dirty="0" smtClean="0"/>
              <a:t>Decodes current instruction and generates necessary control signals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479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Fundamentals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800600" cy="4983163"/>
          </a:xfrm>
        </p:spPr>
        <p:txBody>
          <a:bodyPr/>
          <a:lstStyle/>
          <a:p>
            <a:pPr marL="381000" indent="-381000">
              <a:lnSpc>
                <a:spcPct val="90000"/>
              </a:lnSpc>
            </a:pPr>
            <a:r>
              <a:rPr lang="en-US" dirty="0"/>
              <a:t>Program execution</a:t>
            </a:r>
          </a:p>
          <a:p>
            <a:pPr marL="800100" lvl="1" indent="-342900">
              <a:lnSpc>
                <a:spcPct val="90000"/>
              </a:lnSpc>
              <a:buFontTx/>
              <a:buAutoNum type="arabicPeriod"/>
            </a:pPr>
            <a:r>
              <a:rPr lang="en-US" dirty="0"/>
              <a:t>Fetch. IR ← [[PC]]. Increment PC. PC ← PC+4</a:t>
            </a:r>
          </a:p>
          <a:p>
            <a:pPr marL="800100" lvl="1" indent="-342900">
              <a:lnSpc>
                <a:spcPct val="90000"/>
              </a:lnSpc>
              <a:buFontTx/>
              <a:buAutoNum type="arabicPeriod"/>
            </a:pPr>
            <a:r>
              <a:rPr lang="en-US" dirty="0"/>
              <a:t>Execute actions specified by instruction in IR</a:t>
            </a:r>
          </a:p>
          <a:p>
            <a:pPr marL="381000" indent="-381000">
              <a:lnSpc>
                <a:spcPct val="90000"/>
              </a:lnSpc>
            </a:pPr>
            <a:r>
              <a:rPr lang="en-US" dirty="0"/>
              <a:t>Memory bus controlled through MAR, MDR</a:t>
            </a:r>
          </a:p>
          <a:p>
            <a:pPr marL="381000" indent="-381000">
              <a:lnSpc>
                <a:spcPct val="90000"/>
              </a:lnSpc>
            </a:pPr>
            <a:r>
              <a:rPr lang="en-US" dirty="0"/>
              <a:t>Registers include Rx, Y, Z and TEMP</a:t>
            </a:r>
          </a:p>
          <a:p>
            <a:pPr marL="381000" indent="-381000">
              <a:lnSpc>
                <a:spcPct val="90000"/>
              </a:lnSpc>
            </a:pPr>
            <a:r>
              <a:rPr lang="en-US" dirty="0"/>
              <a:t>MUX selects one of 2 inputs</a:t>
            </a:r>
          </a:p>
          <a:p>
            <a:pPr marL="381000" indent="-381000">
              <a:lnSpc>
                <a:spcPct val="90000"/>
              </a:lnSpc>
            </a:pPr>
            <a:r>
              <a:rPr lang="en-US" dirty="0"/>
              <a:t>Black </a:t>
            </a:r>
            <a:r>
              <a:rPr lang="en-US" dirty="0" smtClean="0"/>
              <a:t>lines </a:t>
            </a:r>
            <a:r>
              <a:rPr lang="en-US" dirty="0"/>
              <a:t>are </a:t>
            </a:r>
            <a:r>
              <a:rPr lang="en-US" dirty="0" err="1"/>
              <a:t>datapath</a:t>
            </a:r>
            <a:endParaRPr lang="en-US" dirty="0"/>
          </a:p>
          <a:p>
            <a:pPr marL="381000" indent="-381000">
              <a:lnSpc>
                <a:spcPct val="90000"/>
              </a:lnSpc>
            </a:pPr>
            <a:r>
              <a:rPr lang="en-US" dirty="0" smtClean="0"/>
              <a:t>Blue lines </a:t>
            </a:r>
            <a:r>
              <a:rPr lang="en-US" dirty="0"/>
              <a:t>are </a:t>
            </a:r>
            <a:r>
              <a:rPr lang="en-US" dirty="0" smtClean="0"/>
              <a:t>control signals</a:t>
            </a:r>
            <a:endParaRPr lang="en-US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87425"/>
            <a:ext cx="3830638" cy="5489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2866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sequence of steps based on the following rudimentary operations</a:t>
            </a:r>
          </a:p>
          <a:p>
            <a:pPr lvl="1">
              <a:buFontTx/>
              <a:buNone/>
            </a:pPr>
            <a:r>
              <a:rPr lang="en-US" dirty="0"/>
              <a:t>1. Transfer word of data from register to another or the ALU</a:t>
            </a:r>
          </a:p>
          <a:p>
            <a:pPr lvl="1">
              <a:buFontTx/>
              <a:buNone/>
            </a:pPr>
            <a:r>
              <a:rPr lang="en-US" dirty="0"/>
              <a:t>2. Perform arithmetic or logical operation and store result in a register</a:t>
            </a:r>
          </a:p>
          <a:p>
            <a:pPr lvl="1">
              <a:buFontTx/>
              <a:buNone/>
            </a:pPr>
            <a:r>
              <a:rPr lang="en-US" dirty="0"/>
              <a:t>3. Fetch contents of a memory location to a register</a:t>
            </a:r>
          </a:p>
          <a:p>
            <a:pPr lvl="1">
              <a:buFontTx/>
              <a:buNone/>
            </a:pPr>
            <a:r>
              <a:rPr lang="en-US" dirty="0"/>
              <a:t>4. Store register to a memory </a:t>
            </a:r>
            <a:r>
              <a:rPr lang="en-US" dirty="0" smtClean="0"/>
              <a:t>location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25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4983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Input and output of register </a:t>
            </a:r>
            <a:r>
              <a:rPr lang="en-US" dirty="0" err="1"/>
              <a:t>Ri</a:t>
            </a:r>
            <a:r>
              <a:rPr lang="en-US" dirty="0"/>
              <a:t> controlled via switches </a:t>
            </a:r>
            <a:r>
              <a:rPr lang="en-US" dirty="0" err="1"/>
              <a:t>Riin</a:t>
            </a:r>
            <a:r>
              <a:rPr lang="en-US" dirty="0"/>
              <a:t> and </a:t>
            </a:r>
            <a:r>
              <a:rPr lang="en-US" dirty="0" err="1"/>
              <a:t>Riout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R4 ← R1: Set R1out to 1 and R4in to 1 (others all 0)</a:t>
            </a:r>
          </a:p>
          <a:p>
            <a:pPr>
              <a:lnSpc>
                <a:spcPct val="80000"/>
              </a:lnSpc>
            </a:pPr>
            <a:r>
              <a:rPr lang="en-US" dirty="0"/>
              <a:t>All transfers synchronized to a processor clock</a:t>
            </a:r>
          </a:p>
          <a:p>
            <a:pPr>
              <a:lnSpc>
                <a:spcPct val="80000"/>
              </a:lnSpc>
            </a:pPr>
            <a:r>
              <a:rPr lang="en-US" dirty="0" err="1"/>
              <a:t>Riout</a:t>
            </a:r>
            <a:r>
              <a:rPr lang="en-US" dirty="0"/>
              <a:t> called tri-state </a:t>
            </a:r>
            <a:r>
              <a:rPr lang="en-US" dirty="0" smtClean="0"/>
              <a:t>buffer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670417" y="1219200"/>
            <a:ext cx="4397383" cy="5535602"/>
            <a:chOff x="2162" y="0"/>
            <a:chExt cx="2770" cy="4852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132" y="4181"/>
              <a:ext cx="56" cy="18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  <a:gd name="T4" fmla="*/ 0 w 6"/>
                <a:gd name="T5" fmla="*/ 0 h 2"/>
                <a:gd name="T6" fmla="*/ 0 w 6"/>
                <a:gd name="T7" fmla="*/ 1 h 2"/>
                <a:gd name="T8" fmla="*/ 0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132" y="4181"/>
              <a:ext cx="56" cy="18"/>
            </a:xfrm>
            <a:custGeom>
              <a:avLst/>
              <a:gdLst>
                <a:gd name="T0" fmla="*/ 0 w 56"/>
                <a:gd name="T1" fmla="*/ 18 h 18"/>
                <a:gd name="T2" fmla="*/ 56 w 56"/>
                <a:gd name="T3" fmla="*/ 9 h 18"/>
                <a:gd name="T4" fmla="*/ 0 w 56"/>
                <a:gd name="T5" fmla="*/ 0 h 18"/>
                <a:gd name="T6" fmla="*/ 0 w 56"/>
                <a:gd name="T7" fmla="*/ 9 h 18"/>
                <a:gd name="T8" fmla="*/ 0 w 5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8">
                  <a:moveTo>
                    <a:pt x="0" y="18"/>
                  </a:moveTo>
                  <a:lnTo>
                    <a:pt x="56" y="9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3937" y="4190"/>
              <a:ext cx="19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259" y="3828"/>
              <a:ext cx="18" cy="55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0 h 6"/>
                <a:gd name="T6" fmla="*/ 1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1" y="6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259" y="3828"/>
              <a:ext cx="18" cy="55"/>
            </a:xfrm>
            <a:custGeom>
              <a:avLst/>
              <a:gdLst>
                <a:gd name="T0" fmla="*/ 0 w 18"/>
                <a:gd name="T1" fmla="*/ 0 h 55"/>
                <a:gd name="T2" fmla="*/ 9 w 18"/>
                <a:gd name="T3" fmla="*/ 55 h 55"/>
                <a:gd name="T4" fmla="*/ 18 w 18"/>
                <a:gd name="T5" fmla="*/ 0 h 55"/>
                <a:gd name="T6" fmla="*/ 9 w 18"/>
                <a:gd name="T7" fmla="*/ 0 h 55"/>
                <a:gd name="T8" fmla="*/ 0 w 1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5">
                  <a:moveTo>
                    <a:pt x="0" y="0"/>
                  </a:moveTo>
                  <a:lnTo>
                    <a:pt x="9" y="5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3268" y="3735"/>
              <a:ext cx="1" cy="83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482" y="2899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482" y="2899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491" y="2824"/>
              <a:ext cx="716" cy="75"/>
            </a:xfrm>
            <a:custGeom>
              <a:avLst/>
              <a:gdLst>
                <a:gd name="T0" fmla="*/ 0 w 77"/>
                <a:gd name="T1" fmla="*/ 8 h 8"/>
                <a:gd name="T2" fmla="*/ 0 w 77"/>
                <a:gd name="T3" fmla="*/ 0 h 8"/>
                <a:gd name="T4" fmla="*/ 77 w 7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8">
                  <a:moveTo>
                    <a:pt x="0" y="8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259" y="1867"/>
              <a:ext cx="18" cy="56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0 h 6"/>
                <a:gd name="T6" fmla="*/ 1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1" y="6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59" y="1867"/>
              <a:ext cx="18" cy="56"/>
            </a:xfrm>
            <a:custGeom>
              <a:avLst/>
              <a:gdLst>
                <a:gd name="T0" fmla="*/ 0 w 18"/>
                <a:gd name="T1" fmla="*/ 0 h 56"/>
                <a:gd name="T2" fmla="*/ 9 w 18"/>
                <a:gd name="T3" fmla="*/ 56 h 56"/>
                <a:gd name="T4" fmla="*/ 18 w 18"/>
                <a:gd name="T5" fmla="*/ 0 h 56"/>
                <a:gd name="T6" fmla="*/ 9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lnTo>
                    <a:pt x="9" y="56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268" y="1747"/>
              <a:ext cx="511" cy="120"/>
            </a:xfrm>
            <a:custGeom>
              <a:avLst/>
              <a:gdLst>
                <a:gd name="T0" fmla="*/ 0 w 55"/>
                <a:gd name="T1" fmla="*/ 13 h 13"/>
                <a:gd name="T2" fmla="*/ 0 w 55"/>
                <a:gd name="T3" fmla="*/ 0 h 13"/>
                <a:gd name="T4" fmla="*/ 55 w 5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">
                  <a:moveTo>
                    <a:pt x="0" y="13"/>
                  </a:moveTo>
                  <a:lnTo>
                    <a:pt x="0" y="0"/>
                  </a:lnTo>
                  <a:lnTo>
                    <a:pt x="55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132" y="1068"/>
              <a:ext cx="56" cy="28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1 h 3"/>
                <a:gd name="T4" fmla="*/ 0 w 6"/>
                <a:gd name="T5" fmla="*/ 0 h 3"/>
                <a:gd name="T6" fmla="*/ 0 w 6"/>
                <a:gd name="T7" fmla="*/ 1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132" y="1068"/>
              <a:ext cx="56" cy="28"/>
            </a:xfrm>
            <a:custGeom>
              <a:avLst/>
              <a:gdLst>
                <a:gd name="T0" fmla="*/ 0 w 56"/>
                <a:gd name="T1" fmla="*/ 28 h 28"/>
                <a:gd name="T2" fmla="*/ 56 w 56"/>
                <a:gd name="T3" fmla="*/ 10 h 28"/>
                <a:gd name="T4" fmla="*/ 0 w 56"/>
                <a:gd name="T5" fmla="*/ 0 h 28"/>
                <a:gd name="T6" fmla="*/ 0 w 56"/>
                <a:gd name="T7" fmla="*/ 10 h 28"/>
                <a:gd name="T8" fmla="*/ 0 w 5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8">
                  <a:moveTo>
                    <a:pt x="0" y="28"/>
                  </a:moveTo>
                  <a:lnTo>
                    <a:pt x="56" y="1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3937" y="1078"/>
              <a:ext cx="19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259" y="687"/>
              <a:ext cx="18" cy="56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0 h 6"/>
                <a:gd name="T6" fmla="*/ 1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1" y="6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259" y="687"/>
              <a:ext cx="18" cy="56"/>
            </a:xfrm>
            <a:custGeom>
              <a:avLst/>
              <a:gdLst>
                <a:gd name="T0" fmla="*/ 0 w 18"/>
                <a:gd name="T1" fmla="*/ 0 h 56"/>
                <a:gd name="T2" fmla="*/ 9 w 18"/>
                <a:gd name="T3" fmla="*/ 56 h 56"/>
                <a:gd name="T4" fmla="*/ 18 w 18"/>
                <a:gd name="T5" fmla="*/ 0 h 56"/>
                <a:gd name="T6" fmla="*/ 9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lnTo>
                    <a:pt x="9" y="56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268" y="632"/>
              <a:ext cx="511" cy="55"/>
            </a:xfrm>
            <a:custGeom>
              <a:avLst/>
              <a:gdLst>
                <a:gd name="T0" fmla="*/ 0 w 55"/>
                <a:gd name="T1" fmla="*/ 6 h 6"/>
                <a:gd name="T2" fmla="*/ 0 w 55"/>
                <a:gd name="T3" fmla="*/ 0 h 6"/>
                <a:gd name="T4" fmla="*/ 55 w 5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">
                  <a:moveTo>
                    <a:pt x="0" y="6"/>
                  </a:moveTo>
                  <a:lnTo>
                    <a:pt x="0" y="0"/>
                  </a:lnTo>
                  <a:lnTo>
                    <a:pt x="55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75" y="4274"/>
              <a:ext cx="278" cy="130"/>
            </a:xfrm>
            <a:custGeom>
              <a:avLst/>
              <a:gdLst>
                <a:gd name="T0" fmla="*/ 0 w 30"/>
                <a:gd name="T1" fmla="*/ 14 h 14"/>
                <a:gd name="T2" fmla="*/ 30 w 30"/>
                <a:gd name="T3" fmla="*/ 14 h 14"/>
                <a:gd name="T4" fmla="*/ 30 w 3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30" y="14"/>
                  </a:lnTo>
                  <a:lnTo>
                    <a:pt x="30" y="0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268" y="4060"/>
              <a:ext cx="511" cy="130"/>
            </a:xfrm>
            <a:custGeom>
              <a:avLst/>
              <a:gdLst>
                <a:gd name="T0" fmla="*/ 55 w 55"/>
                <a:gd name="T1" fmla="*/ 14 h 14"/>
                <a:gd name="T2" fmla="*/ 0 w 55"/>
                <a:gd name="T3" fmla="*/ 14 h 14"/>
                <a:gd name="T4" fmla="*/ 0 w 5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4">
                  <a:moveTo>
                    <a:pt x="55" y="14"/>
                  </a:move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>
              <a:off x="3026" y="3651"/>
              <a:ext cx="158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3268" y="3391"/>
              <a:ext cx="1" cy="18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259" y="2481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259" y="2481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3268" y="2100"/>
              <a:ext cx="1" cy="38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H="1">
              <a:off x="3937" y="1747"/>
              <a:ext cx="270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75" y="1533"/>
              <a:ext cx="278" cy="139"/>
            </a:xfrm>
            <a:custGeom>
              <a:avLst/>
              <a:gdLst>
                <a:gd name="T0" fmla="*/ 0 w 30"/>
                <a:gd name="T1" fmla="*/ 0 h 15"/>
                <a:gd name="T2" fmla="*/ 30 w 30"/>
                <a:gd name="T3" fmla="*/ 0 h 15"/>
                <a:gd name="T4" fmla="*/ 3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0"/>
                  </a:moveTo>
                  <a:lnTo>
                    <a:pt x="30" y="0"/>
                  </a:lnTo>
                  <a:lnTo>
                    <a:pt x="30" y="15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75" y="1161"/>
              <a:ext cx="278" cy="130"/>
            </a:xfrm>
            <a:custGeom>
              <a:avLst/>
              <a:gdLst>
                <a:gd name="T0" fmla="*/ 0 w 30"/>
                <a:gd name="T1" fmla="*/ 14 h 14"/>
                <a:gd name="T2" fmla="*/ 30 w 30"/>
                <a:gd name="T3" fmla="*/ 14 h 14"/>
                <a:gd name="T4" fmla="*/ 30 w 3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30" y="14"/>
                  </a:lnTo>
                  <a:lnTo>
                    <a:pt x="30" y="0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268" y="920"/>
              <a:ext cx="511" cy="158"/>
            </a:xfrm>
            <a:custGeom>
              <a:avLst/>
              <a:gdLst>
                <a:gd name="T0" fmla="*/ 55 w 55"/>
                <a:gd name="T1" fmla="*/ 17 h 17"/>
                <a:gd name="T2" fmla="*/ 0 w 55"/>
                <a:gd name="T3" fmla="*/ 17 h 17"/>
                <a:gd name="T4" fmla="*/ 0 w 55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7">
                  <a:moveTo>
                    <a:pt x="55" y="17"/>
                  </a:move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75" y="390"/>
              <a:ext cx="278" cy="158"/>
            </a:xfrm>
            <a:custGeom>
              <a:avLst/>
              <a:gdLst>
                <a:gd name="T0" fmla="*/ 0 w 30"/>
                <a:gd name="T1" fmla="*/ 0 h 17"/>
                <a:gd name="T2" fmla="*/ 30 w 30"/>
                <a:gd name="T3" fmla="*/ 0 h 17"/>
                <a:gd name="T4" fmla="*/ 30 w 30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7">
                  <a:moveTo>
                    <a:pt x="0" y="0"/>
                  </a:moveTo>
                  <a:lnTo>
                    <a:pt x="30" y="0"/>
                  </a:lnTo>
                  <a:lnTo>
                    <a:pt x="30" y="17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H="1">
              <a:off x="3937" y="632"/>
              <a:ext cx="270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H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H="1" flipV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779" y="4106"/>
              <a:ext cx="158" cy="16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779" y="4106"/>
              <a:ext cx="158" cy="16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 flipV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H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H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H="1" flipV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3779" y="1003"/>
              <a:ext cx="158" cy="15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3779" y="1003"/>
              <a:ext cx="158" cy="15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 flipH="1" flipV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 flipH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3853" y="4274"/>
              <a:ext cx="1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3853" y="520"/>
              <a:ext cx="1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472" y="2992"/>
              <a:ext cx="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B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008" y="2992"/>
              <a:ext cx="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A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240" y="3911"/>
              <a:ext cx="54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Z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184" y="3177"/>
              <a:ext cx="172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ALU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2971" y="3893"/>
              <a:ext cx="594" cy="167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3853" y="1709"/>
              <a:ext cx="1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971" y="762"/>
              <a:ext cx="594" cy="158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2971" y="1942"/>
              <a:ext cx="594" cy="158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 flipH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 flipH="1" flipV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3779" y="548"/>
              <a:ext cx="158" cy="167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3779" y="548"/>
              <a:ext cx="158" cy="167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 flipH="1" flipV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 flipH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 flipH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 flipH="1" flipV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3779" y="1672"/>
              <a:ext cx="158" cy="15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3779" y="1672"/>
              <a:ext cx="158" cy="15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 flipH="1" flipV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Line 68"/>
            <p:cNvSpPr>
              <a:spLocks noChangeShapeType="1"/>
            </p:cNvSpPr>
            <p:nvPr/>
          </p:nvSpPr>
          <p:spPr bwMode="auto">
            <a:xfrm flipH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Line 69"/>
            <p:cNvSpPr>
              <a:spLocks noChangeShapeType="1"/>
            </p:cNvSpPr>
            <p:nvPr/>
          </p:nvSpPr>
          <p:spPr bwMode="auto">
            <a:xfrm flipH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Line 70"/>
            <p:cNvSpPr>
              <a:spLocks noChangeShapeType="1"/>
            </p:cNvSpPr>
            <p:nvPr/>
          </p:nvSpPr>
          <p:spPr bwMode="auto">
            <a:xfrm flipH="1" flipV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3184" y="3577"/>
              <a:ext cx="168" cy="15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3184" y="3577"/>
              <a:ext cx="168" cy="15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 flipH="1" flipV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Line 74"/>
            <p:cNvSpPr>
              <a:spLocks noChangeShapeType="1"/>
            </p:cNvSpPr>
            <p:nvPr/>
          </p:nvSpPr>
          <p:spPr bwMode="auto">
            <a:xfrm flipH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3407" y="1476"/>
              <a:ext cx="5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Y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3463" y="1514"/>
              <a:ext cx="5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in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3240" y="1961"/>
              <a:ext cx="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Y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878" y="3596"/>
              <a:ext cx="5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Z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2933" y="3633"/>
              <a:ext cx="5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in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3379" y="4339"/>
              <a:ext cx="5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Z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3435" y="4384"/>
              <a:ext cx="90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out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3389" y="314"/>
              <a:ext cx="64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3445" y="314"/>
              <a:ext cx="2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 i="1">
                  <a:latin typeface="Nimbus Roman No9 L" charset="0"/>
                </a:rPr>
                <a:t>i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463" y="362"/>
              <a:ext cx="5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in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3231" y="789"/>
              <a:ext cx="6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287" y="789"/>
              <a:ext cx="2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 i="1">
                  <a:solidFill>
                    <a:srgbClr val="000000"/>
                  </a:solidFill>
                  <a:latin typeface="Nimbus Roman No9 L" charset="0"/>
                </a:rPr>
                <a:t>i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3352" y="1226"/>
              <a:ext cx="6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407" y="1226"/>
              <a:ext cx="2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 i="1">
                  <a:latin typeface="Nimbus Roman No9 L" charset="0"/>
                </a:rPr>
                <a:t>i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426" y="1263"/>
              <a:ext cx="90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out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4179" y="279"/>
              <a:ext cx="121" cy="93"/>
            </a:xfrm>
            <a:custGeom>
              <a:avLst/>
              <a:gdLst>
                <a:gd name="T0" fmla="*/ 9 w 13"/>
                <a:gd name="T1" fmla="*/ 10 h 10"/>
                <a:gd name="T2" fmla="*/ 13 w 13"/>
                <a:gd name="T3" fmla="*/ 10 h 10"/>
                <a:gd name="T4" fmla="*/ 6 w 13"/>
                <a:gd name="T5" fmla="*/ 0 h 10"/>
                <a:gd name="T6" fmla="*/ 0 w 13"/>
                <a:gd name="T7" fmla="*/ 10 h 10"/>
                <a:gd name="T8" fmla="*/ 3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9" y="10"/>
                  </a:moveTo>
                  <a:lnTo>
                    <a:pt x="13" y="1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3" y="1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Line 91"/>
            <p:cNvSpPr>
              <a:spLocks noChangeShapeType="1"/>
            </p:cNvSpPr>
            <p:nvPr/>
          </p:nvSpPr>
          <p:spPr bwMode="auto">
            <a:xfrm flipV="1">
              <a:off x="4207" y="372"/>
              <a:ext cx="1" cy="4004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Line 92"/>
            <p:cNvSpPr>
              <a:spLocks noChangeShapeType="1"/>
            </p:cNvSpPr>
            <p:nvPr/>
          </p:nvSpPr>
          <p:spPr bwMode="auto">
            <a:xfrm flipV="1">
              <a:off x="4272" y="372"/>
              <a:ext cx="1" cy="4004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4179" y="4376"/>
              <a:ext cx="121" cy="83"/>
            </a:xfrm>
            <a:custGeom>
              <a:avLst/>
              <a:gdLst>
                <a:gd name="T0" fmla="*/ 9 w 13"/>
                <a:gd name="T1" fmla="*/ 0 h 9"/>
                <a:gd name="T2" fmla="*/ 13 w 13"/>
                <a:gd name="T3" fmla="*/ 0 h 9"/>
                <a:gd name="T4" fmla="*/ 6 w 13"/>
                <a:gd name="T5" fmla="*/ 9 h 9"/>
                <a:gd name="T6" fmla="*/ 0 w 13"/>
                <a:gd name="T7" fmla="*/ 0 h 9"/>
                <a:gd name="T8" fmla="*/ 3 w 1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0"/>
                  </a:moveTo>
                  <a:lnTo>
                    <a:pt x="13" y="0"/>
                  </a:lnTo>
                  <a:lnTo>
                    <a:pt x="6" y="9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850" y="2973"/>
              <a:ext cx="836" cy="418"/>
            </a:xfrm>
            <a:custGeom>
              <a:avLst/>
              <a:gdLst>
                <a:gd name="T0" fmla="*/ 45 w 90"/>
                <a:gd name="T1" fmla="*/ 5 h 45"/>
                <a:gd name="T2" fmla="*/ 40 w 90"/>
                <a:gd name="T3" fmla="*/ 0 h 45"/>
                <a:gd name="T4" fmla="*/ 0 w 90"/>
                <a:gd name="T5" fmla="*/ 0 h 45"/>
                <a:gd name="T6" fmla="*/ 15 w 90"/>
                <a:gd name="T7" fmla="*/ 45 h 45"/>
                <a:gd name="T8" fmla="*/ 75 w 90"/>
                <a:gd name="T9" fmla="*/ 45 h 45"/>
                <a:gd name="T10" fmla="*/ 90 w 90"/>
                <a:gd name="T11" fmla="*/ 0 h 45"/>
                <a:gd name="T12" fmla="*/ 50 w 90"/>
                <a:gd name="T13" fmla="*/ 0 h 45"/>
                <a:gd name="T14" fmla="*/ 45 w 90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45">
                  <a:moveTo>
                    <a:pt x="45" y="5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15" y="45"/>
                  </a:lnTo>
                  <a:lnTo>
                    <a:pt x="75" y="45"/>
                  </a:lnTo>
                  <a:lnTo>
                    <a:pt x="90" y="0"/>
                  </a:lnTo>
                  <a:lnTo>
                    <a:pt x="50" y="0"/>
                  </a:lnTo>
                  <a:lnTo>
                    <a:pt x="45" y="5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4188" y="102"/>
              <a:ext cx="4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b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225" y="102"/>
              <a:ext cx="9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us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937" y="0"/>
              <a:ext cx="70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Internal processor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655" y="2219"/>
              <a:ext cx="425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Constant 4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2952" y="2583"/>
              <a:ext cx="19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MUX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162" y="4692"/>
              <a:ext cx="27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 charset="0"/>
                </a:rPr>
                <a:t>Figure 7.2.</a:t>
              </a:r>
              <a:r>
                <a:rPr lang="en-US" sz="1200">
                  <a:solidFill>
                    <a:srgbClr val="000000"/>
                  </a:solidFill>
                  <a:latin typeface="Nimbus Roman No9 L" charset="0"/>
                </a:rPr>
                <a:t>  Input and output gating for the registers in Figure 7.1.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2" name="Line 101"/>
            <p:cNvSpPr>
              <a:spLocks noChangeShapeType="1"/>
            </p:cNvSpPr>
            <p:nvPr/>
          </p:nvSpPr>
          <p:spPr bwMode="auto">
            <a:xfrm>
              <a:off x="2543" y="2638"/>
              <a:ext cx="214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301" y="2573"/>
              <a:ext cx="245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Select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3036" y="2899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3036" y="2899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Line 105"/>
            <p:cNvSpPr>
              <a:spLocks noChangeShapeType="1"/>
            </p:cNvSpPr>
            <p:nvPr/>
          </p:nvSpPr>
          <p:spPr bwMode="auto">
            <a:xfrm flipV="1">
              <a:off x="3045" y="2722"/>
              <a:ext cx="1" cy="17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710" y="2555"/>
              <a:ext cx="669" cy="167"/>
            </a:xfrm>
            <a:custGeom>
              <a:avLst/>
              <a:gdLst>
                <a:gd name="T0" fmla="*/ 9 w 72"/>
                <a:gd name="T1" fmla="*/ 18 h 18"/>
                <a:gd name="T2" fmla="*/ 63 w 72"/>
                <a:gd name="T3" fmla="*/ 18 h 18"/>
                <a:gd name="T4" fmla="*/ 72 w 72"/>
                <a:gd name="T5" fmla="*/ 0 h 18"/>
                <a:gd name="T6" fmla="*/ 0 w 72"/>
                <a:gd name="T7" fmla="*/ 0 h 18"/>
                <a:gd name="T8" fmla="*/ 9 w 7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8">
                  <a:moveTo>
                    <a:pt x="9" y="18"/>
                  </a:moveTo>
                  <a:lnTo>
                    <a:pt x="63" y="18"/>
                  </a:lnTo>
                  <a:lnTo>
                    <a:pt x="72" y="0"/>
                  </a:lnTo>
                  <a:lnTo>
                    <a:pt x="0" y="0"/>
                  </a:lnTo>
                  <a:lnTo>
                    <a:pt x="9" y="18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822" y="2481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822" y="2481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Line 109"/>
            <p:cNvSpPr>
              <a:spLocks noChangeShapeType="1"/>
            </p:cNvSpPr>
            <p:nvPr/>
          </p:nvSpPr>
          <p:spPr bwMode="auto">
            <a:xfrm flipV="1">
              <a:off x="2831" y="2388"/>
              <a:ext cx="1" cy="9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87467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Transfer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21" y="1143000"/>
            <a:ext cx="6711557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90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or Logic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4983163"/>
          </a:xfrm>
        </p:spPr>
        <p:txBody>
          <a:bodyPr>
            <a:normAutofit fontScale="77500" lnSpcReduction="20000"/>
          </a:bodyPr>
          <a:lstStyle/>
          <a:p>
            <a:pPr marL="495300" indent="-495300"/>
            <a:r>
              <a:rPr lang="en-US" sz="2600" dirty="0"/>
              <a:t>The ALU is a combinational circuit that has no internal storage.</a:t>
            </a:r>
          </a:p>
          <a:p>
            <a:pPr marL="495300" indent="-495300"/>
            <a:r>
              <a:rPr lang="en-US" sz="2600" dirty="0"/>
              <a:t>ALU gets the two operands from MUX and bus. The result is temporarily stored in register Z.</a:t>
            </a:r>
          </a:p>
          <a:p>
            <a:pPr marL="495300" indent="-495300"/>
            <a:r>
              <a:rPr lang="en-US" sz="2600" dirty="0"/>
              <a:t>What is the sequence of operations to add the contents of register R1 to those of R2 and store the result in </a:t>
            </a:r>
            <a:r>
              <a:rPr lang="en-US" sz="2600" dirty="0" smtClean="0"/>
              <a:t>R3? i. e.   </a:t>
            </a:r>
            <a:r>
              <a:rPr lang="en-US" dirty="0" smtClean="0"/>
              <a:t>R3 </a:t>
            </a:r>
            <a:r>
              <a:rPr lang="en-US" dirty="0"/>
              <a:t>← R1+R2</a:t>
            </a:r>
            <a:endParaRPr lang="en-US" sz="2600" dirty="0"/>
          </a:p>
          <a:p>
            <a:pPr marL="763588" lvl="1" indent="-419100">
              <a:buFont typeface="Wingdings" pitchFamily="2" charset="2"/>
              <a:buAutoNum type="arabicPeriod"/>
            </a:pPr>
            <a:r>
              <a:rPr lang="en-US" sz="2200" dirty="0"/>
              <a:t>R1out, Yin</a:t>
            </a:r>
          </a:p>
          <a:p>
            <a:pPr marL="763588" lvl="1" indent="-419100">
              <a:buFont typeface="Wingdings" pitchFamily="2" charset="2"/>
              <a:buAutoNum type="arabicPeriod"/>
            </a:pPr>
            <a:r>
              <a:rPr lang="en-US" sz="2200" dirty="0"/>
              <a:t>R2out, </a:t>
            </a:r>
            <a:r>
              <a:rPr lang="en-US" sz="2200" dirty="0" err="1"/>
              <a:t>SelectY</a:t>
            </a:r>
            <a:r>
              <a:rPr lang="en-US" sz="2200" dirty="0"/>
              <a:t>, Add, </a:t>
            </a:r>
            <a:r>
              <a:rPr lang="en-US" sz="2200" dirty="0" err="1"/>
              <a:t>Zin</a:t>
            </a:r>
            <a:endParaRPr lang="en-US" sz="2200" dirty="0"/>
          </a:p>
          <a:p>
            <a:pPr marL="763588" lvl="1" indent="-419100">
              <a:buFont typeface="Wingdings" pitchFamily="2" charset="2"/>
              <a:buAutoNum type="arabicPeriod"/>
            </a:pPr>
            <a:r>
              <a:rPr lang="en-US" sz="2200" dirty="0" err="1"/>
              <a:t>Zout</a:t>
            </a:r>
            <a:r>
              <a:rPr lang="en-US" sz="2200" dirty="0"/>
              <a:t>, </a:t>
            </a:r>
            <a:r>
              <a:rPr lang="en-US" sz="2200" dirty="0" smtClean="0"/>
              <a:t>R3in</a:t>
            </a:r>
            <a:endParaRPr lang="en-US" sz="2200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887" y="914401"/>
            <a:ext cx="4041113" cy="5791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1664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Fetching a Word from Memory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47" y="1143000"/>
            <a:ext cx="7182305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397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Fetching Word from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MDR, MAR connections to bus controlled as in figure</a:t>
            </a:r>
          </a:p>
          <a:p>
            <a:r>
              <a:rPr lang="en-US" dirty="0"/>
              <a:t>For Move (R1),R2</a:t>
            </a:r>
          </a:p>
          <a:p>
            <a:pPr lvl="1">
              <a:buFontTx/>
              <a:buNone/>
            </a:pPr>
            <a:r>
              <a:rPr lang="en-US" dirty="0"/>
              <a:t>1. MAR←[R1]</a:t>
            </a:r>
          </a:p>
          <a:p>
            <a:pPr lvl="1">
              <a:buFontTx/>
              <a:buNone/>
            </a:pPr>
            <a:r>
              <a:rPr lang="en-US" dirty="0"/>
              <a:t>2. Start read on memory bus</a:t>
            </a:r>
          </a:p>
          <a:p>
            <a:pPr lvl="1">
              <a:buFontTx/>
              <a:buNone/>
            </a:pPr>
            <a:r>
              <a:rPr lang="en-US" dirty="0"/>
              <a:t>3. Wait for Memory Function Completed (MFC) from memory</a:t>
            </a:r>
          </a:p>
          <a:p>
            <a:pPr lvl="1">
              <a:buFontTx/>
              <a:buNone/>
            </a:pPr>
            <a:r>
              <a:rPr lang="en-US" dirty="0"/>
              <a:t>4. Load MDR from bus</a:t>
            </a:r>
          </a:p>
          <a:p>
            <a:pPr lvl="1">
              <a:buFontTx/>
              <a:buNone/>
            </a:pPr>
            <a:r>
              <a:rPr lang="en-US" dirty="0"/>
              <a:t>5. R2←[MDR</a:t>
            </a:r>
            <a:r>
              <a:rPr lang="en-US" dirty="0" smtClean="0"/>
              <a:t>]</a:t>
            </a:r>
          </a:p>
          <a:p>
            <a:r>
              <a:rPr lang="en-US" dirty="0" smtClean="0"/>
              <a:t>Control Signals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1. R1out, </a:t>
            </a:r>
            <a:r>
              <a:rPr lang="en-US" dirty="0" err="1"/>
              <a:t>MARin</a:t>
            </a:r>
            <a:r>
              <a:rPr lang="en-US" dirty="0"/>
              <a:t>, Read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2. </a:t>
            </a:r>
            <a:r>
              <a:rPr lang="en-US" dirty="0" err="1"/>
              <a:t>MDRinE</a:t>
            </a:r>
            <a:r>
              <a:rPr lang="en-US" dirty="0"/>
              <a:t>, WMFC (wait for MFC)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3. </a:t>
            </a:r>
            <a:r>
              <a:rPr lang="en-US" dirty="0" smtClean="0"/>
              <a:t>MDRout,R2in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914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Timing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596" y="1143000"/>
            <a:ext cx="4328808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355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a Word in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R2,(R1) is similar to the previous example</a:t>
            </a:r>
          </a:p>
          <a:p>
            <a:pPr lvl="1">
              <a:buFontTx/>
              <a:buNone/>
            </a:pPr>
            <a:r>
              <a:rPr lang="en-US" dirty="0"/>
              <a:t>1. R1out, </a:t>
            </a:r>
            <a:r>
              <a:rPr lang="en-US" dirty="0" err="1"/>
              <a:t>MARin</a:t>
            </a:r>
            <a:endParaRPr lang="en-US" dirty="0"/>
          </a:p>
          <a:p>
            <a:pPr lvl="1">
              <a:buFontTx/>
              <a:buNone/>
            </a:pPr>
            <a:r>
              <a:rPr lang="en-US" dirty="0"/>
              <a:t>2. R2out, </a:t>
            </a:r>
            <a:r>
              <a:rPr lang="en-US" dirty="0" err="1"/>
              <a:t>MDRin</a:t>
            </a:r>
            <a:r>
              <a:rPr lang="en-US" dirty="0"/>
              <a:t>, Write</a:t>
            </a:r>
          </a:p>
          <a:p>
            <a:pPr lvl="1">
              <a:buFontTx/>
              <a:buNone/>
            </a:pPr>
            <a:r>
              <a:rPr lang="en-US" dirty="0"/>
              <a:t>3. </a:t>
            </a:r>
            <a:r>
              <a:rPr lang="en-US" dirty="0" err="1"/>
              <a:t>MDRoutE</a:t>
            </a:r>
            <a:r>
              <a:rPr lang="en-US" dirty="0"/>
              <a:t>, WMFC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355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Central Processing Unit</a:t>
            </a:r>
          </a:p>
          <a:p>
            <a:pPr lvl="1"/>
            <a:r>
              <a:rPr lang="en-US" dirty="0"/>
              <a:t>Internal Arch</a:t>
            </a:r>
          </a:p>
          <a:p>
            <a:pPr lvl="1"/>
            <a:r>
              <a:rPr lang="en-US" dirty="0"/>
              <a:t>Familiarization with the units of CPU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heir </a:t>
            </a:r>
            <a:r>
              <a:rPr lang="en-US" dirty="0"/>
              <a:t>functioning</a:t>
            </a:r>
          </a:p>
          <a:p>
            <a:pPr lvl="1"/>
            <a:r>
              <a:rPr lang="en-US" dirty="0"/>
              <a:t>Memory </a:t>
            </a:r>
            <a:r>
              <a:rPr lang="en-US" dirty="0" smtClean="0"/>
              <a:t>operations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06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731</Words>
  <Application>Microsoft Office PowerPoint</Application>
  <PresentationFormat>On-screen Show (4:3)</PresentationFormat>
  <Paragraphs>126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Computer Architecture</vt:lpstr>
      <vt:lpstr>Last Class</vt:lpstr>
      <vt:lpstr>Today’s Agenda</vt:lpstr>
      <vt:lpstr>Basic Processing</vt:lpstr>
      <vt:lpstr>Inside a CPU</vt:lpstr>
      <vt:lpstr>Nomenclature</vt:lpstr>
      <vt:lpstr>Nomenclature (Cont.)</vt:lpstr>
      <vt:lpstr>Nomenclature (Cont.)</vt:lpstr>
      <vt:lpstr>Execution Fundamentals</vt:lpstr>
      <vt:lpstr>Execution</vt:lpstr>
      <vt:lpstr>Register Transfer</vt:lpstr>
      <vt:lpstr>Register Transfer</vt:lpstr>
      <vt:lpstr>Arithmetic or Logic Operations</vt:lpstr>
      <vt:lpstr>Fetching a Word from Memory</vt:lpstr>
      <vt:lpstr>Fetching Word from Memory</vt:lpstr>
      <vt:lpstr>Read Timing</vt:lpstr>
      <vt:lpstr>Storing a Word in Memory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18</cp:revision>
  <dcterms:created xsi:type="dcterms:W3CDTF">2013-05-14T12:02:31Z</dcterms:created>
  <dcterms:modified xsi:type="dcterms:W3CDTF">2013-05-16T11:48:28Z</dcterms:modified>
</cp:coreProperties>
</file>