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0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233D5-710D-44B0-8F6F-33D5546AF7F3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82E15-1286-4EAA-A1CA-1FE6B3D96D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4803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351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2780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233D5-710D-44B0-8F6F-33D5546AF7F3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82E15-1286-4EAA-A1CA-1FE6B3D96D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70785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233D5-710D-44B0-8F6F-33D5546AF7F3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82E15-1286-4EAA-A1CA-1FE6B3D96D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33572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233D5-710D-44B0-8F6F-33D5546AF7F3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82E15-1286-4EAA-A1CA-1FE6B3D96D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31778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233D5-710D-44B0-8F6F-33D5546AF7F3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82E15-1286-4EAA-A1CA-1FE6B3D96D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1318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233D5-710D-44B0-8F6F-33D5546AF7F3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82E15-1286-4EAA-A1CA-1FE6B3D96D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72370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233D5-710D-44B0-8F6F-33D5546AF7F3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82E15-1286-4EAA-A1CA-1FE6B3D96D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5703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233D5-710D-44B0-8F6F-33D5546AF7F3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82E15-1286-4EAA-A1CA-1FE6B3D96D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3684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233D5-710D-44B0-8F6F-33D5546AF7F3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82E15-1286-4EAA-A1CA-1FE6B3D96D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63379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233D5-710D-44B0-8F6F-33D5546AF7F3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82E15-1286-4EAA-A1CA-1FE6B3D96D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71686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233D5-710D-44B0-8F6F-33D5546AF7F3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82E15-1286-4EAA-A1CA-1FE6B3D96D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7543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233D5-710D-44B0-8F6F-33D5546AF7F3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82E15-1286-4EAA-A1CA-1FE6B3D96D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42631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Architecture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07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38639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Multiple Interrupts</a:t>
            </a:r>
          </a:p>
          <a:p>
            <a:r>
              <a:rPr lang="en-US" dirty="0" smtClean="0"/>
              <a:t>Examples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07730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Direct Memory Access</a:t>
            </a:r>
          </a:p>
          <a:p>
            <a:r>
              <a:rPr lang="en-US" dirty="0" smtClean="0"/>
              <a:t>I/O Interface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1588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Memory Access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special control unit </a:t>
            </a:r>
            <a:r>
              <a:rPr lang="en-US" dirty="0" smtClean="0"/>
              <a:t>is </a:t>
            </a:r>
            <a:r>
              <a:rPr lang="en-US" dirty="0"/>
              <a:t>provided to transfer a block of data directly between an I/O device and the main memory, without continuous intervention by the </a:t>
            </a:r>
            <a:r>
              <a:rPr lang="en-US" dirty="0" smtClean="0"/>
              <a:t>processor.</a:t>
            </a:r>
          </a:p>
          <a:p>
            <a:pPr lvl="1"/>
            <a:r>
              <a:rPr lang="en-US" dirty="0" smtClean="0"/>
              <a:t>The operation of DMA controller, however, must be under the control of the program executed by the processor.</a:t>
            </a:r>
          </a:p>
          <a:p>
            <a:pPr lvl="1"/>
            <a:r>
              <a:rPr lang="en-US" dirty="0" smtClean="0"/>
              <a:t>Means the processor must initiate the DMA transfer</a:t>
            </a:r>
          </a:p>
          <a:p>
            <a:r>
              <a:rPr lang="en-US" dirty="0" smtClean="0"/>
              <a:t>Normally, used to transfer large blocks of data at high speed.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8916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DMA Registers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9445" y="1219200"/>
            <a:ext cx="8051007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70604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System with DMA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DMA controller connects network to bus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Disk controller has 2 independent DMA channels to 2 independent disks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Start DMA transfer by writing address and word count information to disk controller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DMA controller operates independently of processor (processor does other things, perhaps runs a different program in a multitasking system). Memory accesses by processor and DMA controller perhaps prioritized.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DMA completes and sets done and IRQ bit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DMA accesses can by interwoven with processor accesses (cycle stealing) or take over the bus (called block or burst mode)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Arbitration is required to control DMA controllers and processors accessing memory at the same time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317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of a DMA Controller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57475" y="1233488"/>
            <a:ext cx="3829050" cy="439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1404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DMA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DMA controller connects a high-speed network to the computer bus. </a:t>
            </a:r>
          </a:p>
          <a:p>
            <a:pPr>
              <a:buFontTx/>
              <a:buChar char="•"/>
            </a:pPr>
            <a:r>
              <a:rPr lang="en-US" dirty="0"/>
              <a:t>Disk controller, which controls two disks also has DMA capability. It provides </a:t>
            </a:r>
            <a:r>
              <a:rPr lang="en-US" dirty="0" smtClean="0"/>
              <a:t>two DMA </a:t>
            </a:r>
            <a:r>
              <a:rPr lang="en-US" dirty="0"/>
              <a:t>channels. </a:t>
            </a:r>
          </a:p>
          <a:p>
            <a:pPr>
              <a:buFontTx/>
              <a:buChar char="•"/>
            </a:pPr>
            <a:r>
              <a:rPr lang="en-US" dirty="0"/>
              <a:t>It can perform two independent DMA operations, as if each disk has its own </a:t>
            </a:r>
            <a:r>
              <a:rPr lang="en-US" dirty="0" smtClean="0"/>
              <a:t>DMA controller</a:t>
            </a:r>
            <a:r>
              <a:rPr lang="en-US" dirty="0"/>
              <a:t>. The registers to store the memory address, word count and status and </a:t>
            </a:r>
            <a:r>
              <a:rPr lang="en-US" dirty="0" smtClean="0"/>
              <a:t>control </a:t>
            </a:r>
            <a:r>
              <a:rPr lang="en-US" dirty="0"/>
              <a:t>information are duplicated.</a:t>
            </a:r>
          </a:p>
        </p:txBody>
      </p:sp>
    </p:spTree>
    <p:extLst>
      <p:ext uri="{BB962C8B-B14F-4D97-AF65-F5344CB8AC3E}">
        <p14:creationId xmlns:p14="http://schemas.microsoft.com/office/powerpoint/2010/main" xmlns="" val="4236131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DMA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/>
              <a:t>Processor and DMA controllers have to use the bus in an interwoven fashion to access the memory. 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sz="1800" dirty="0"/>
              <a:t>DMA devices are given higher priority than the processor to access the bus. 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sz="1800" dirty="0"/>
              <a:t>Among different DMA devices, high priority is given to high-speed peripherals such as a disk or a graphics display device.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/>
              <a:t>Processor originates most memory access cycles on the bus.</a:t>
            </a:r>
            <a:r>
              <a:rPr lang="en-US" sz="1800" dirty="0"/>
              <a:t> </a:t>
            </a:r>
          </a:p>
          <a:p>
            <a:pPr marL="640080" lvl="1" indent="-246888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sz="1800" dirty="0"/>
              <a:t>DMA controller can be said to “steal” memory access cycles from the bus. This interweaving technique is called as “cycle</a:t>
            </a:r>
            <a:r>
              <a:rPr lang="en-US" sz="1800" u="sng" dirty="0"/>
              <a:t> </a:t>
            </a:r>
            <a:r>
              <a:rPr lang="en-US" sz="1800" dirty="0"/>
              <a:t>stealing”.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/>
              <a:t>An alternate approach is </a:t>
            </a:r>
            <a:r>
              <a:rPr lang="en-US" dirty="0" smtClean="0"/>
              <a:t>to </a:t>
            </a:r>
            <a:r>
              <a:rPr lang="en-US" dirty="0"/>
              <a:t>provide a DMA controller an exclusive capability to initiate transfers on the bus, and hence exclusive access to the main memory. This is known as the block or burst mode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2032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Interface Circuits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add a peripheral to a microprocessor, need to design an interface circuit</a:t>
            </a:r>
          </a:p>
          <a:p>
            <a:pPr lvl="1"/>
            <a:r>
              <a:rPr lang="en-US" sz="2200" dirty="0"/>
              <a:t>Involves hooking up whenever is required to the processor’s bus</a:t>
            </a:r>
          </a:p>
          <a:p>
            <a:r>
              <a:rPr lang="en-US" dirty="0"/>
              <a:t>I/O </a:t>
            </a:r>
            <a:r>
              <a:rPr lang="en-US" dirty="0" smtClean="0"/>
              <a:t>devices include </a:t>
            </a:r>
            <a:r>
              <a:rPr lang="en-US" dirty="0"/>
              <a:t>the </a:t>
            </a:r>
            <a:r>
              <a:rPr lang="en-US" dirty="0" smtClean="0"/>
              <a:t>following that facilitate </a:t>
            </a:r>
            <a:r>
              <a:rPr lang="en-US" dirty="0" smtClean="0"/>
              <a:t>I/O operations</a:t>
            </a:r>
            <a:endParaRPr lang="en-US" dirty="0"/>
          </a:p>
          <a:p>
            <a:pPr lvl="1"/>
            <a:r>
              <a:rPr lang="en-US" sz="2200" dirty="0"/>
              <a:t>Storage buffer</a:t>
            </a:r>
          </a:p>
          <a:p>
            <a:pPr lvl="1"/>
            <a:r>
              <a:rPr lang="en-US" sz="2200" dirty="0"/>
              <a:t>Status flags that can be accessed by the processor</a:t>
            </a:r>
          </a:p>
          <a:p>
            <a:pPr lvl="1"/>
            <a:r>
              <a:rPr lang="en-US" sz="2200" dirty="0"/>
              <a:t>Address decoding circuitry</a:t>
            </a:r>
          </a:p>
          <a:p>
            <a:pPr lvl="1"/>
            <a:r>
              <a:rPr lang="en-US" sz="2200" dirty="0"/>
              <a:t>Appropriate timing signals</a:t>
            </a:r>
          </a:p>
          <a:p>
            <a:pPr lvl="1"/>
            <a:r>
              <a:rPr lang="en-US" sz="2200" dirty="0"/>
              <a:t>Format conversions e.g. serial to </a:t>
            </a:r>
            <a:r>
              <a:rPr lang="en-US" sz="2200" dirty="0" smtClean="0"/>
              <a:t>parallel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xmlns="" val="334408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Interface Circuits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 computer side, interface circuit has bus signals for</a:t>
            </a:r>
          </a:p>
          <a:p>
            <a:pPr lvl="1"/>
            <a:r>
              <a:rPr lang="en-US" dirty="0" smtClean="0"/>
              <a:t>Address</a:t>
            </a:r>
          </a:p>
          <a:p>
            <a:pPr lvl="1"/>
            <a:r>
              <a:rPr lang="en-US" dirty="0" smtClean="0"/>
              <a:t>Data</a:t>
            </a:r>
          </a:p>
          <a:p>
            <a:pPr lvl="1"/>
            <a:r>
              <a:rPr lang="en-US" dirty="0" smtClean="0"/>
              <a:t>Control</a:t>
            </a:r>
          </a:p>
          <a:p>
            <a:r>
              <a:rPr lang="en-US" dirty="0"/>
              <a:t>T</a:t>
            </a:r>
            <a:r>
              <a:rPr lang="en-US" dirty="0" smtClean="0"/>
              <a:t>he device has</a:t>
            </a:r>
          </a:p>
          <a:p>
            <a:pPr lvl="1"/>
            <a:r>
              <a:rPr lang="en-US" dirty="0" err="1" smtClean="0"/>
              <a:t>Datapath</a:t>
            </a:r>
            <a:r>
              <a:rPr lang="en-US" dirty="0" smtClean="0"/>
              <a:t> </a:t>
            </a:r>
            <a:r>
              <a:rPr lang="en-US" dirty="0"/>
              <a:t>and associated </a:t>
            </a:r>
            <a:r>
              <a:rPr lang="en-US" dirty="0" smtClean="0"/>
              <a:t>control signals </a:t>
            </a:r>
            <a:r>
              <a:rPr lang="en-US" dirty="0"/>
              <a:t>to transfer data between the interface and the I/O </a:t>
            </a:r>
            <a:r>
              <a:rPr lang="en-US" dirty="0" smtClean="0"/>
              <a:t>device.</a:t>
            </a:r>
          </a:p>
          <a:p>
            <a:pPr lvl="1"/>
            <a:r>
              <a:rPr lang="en-US" dirty="0" smtClean="0"/>
              <a:t>This </a:t>
            </a:r>
            <a:r>
              <a:rPr lang="en-US" dirty="0"/>
              <a:t>side is called as </a:t>
            </a:r>
            <a:r>
              <a:rPr lang="en-US" dirty="0" smtClean="0"/>
              <a:t>a port</a:t>
            </a:r>
          </a:p>
          <a:p>
            <a:r>
              <a:rPr lang="en-US" dirty="0" smtClean="0"/>
              <a:t>Ports are classified as</a:t>
            </a:r>
          </a:p>
          <a:p>
            <a:pPr lvl="1"/>
            <a:r>
              <a:rPr lang="en-US" dirty="0" smtClean="0"/>
              <a:t>Serial port</a:t>
            </a:r>
          </a:p>
          <a:p>
            <a:pPr lvl="1"/>
            <a:r>
              <a:rPr lang="en-US" dirty="0" smtClean="0"/>
              <a:t>Parallel port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70739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Parallel port transfer data in the form of a group of bits, conventionally, 8 or 16 or more bits to or from the device</a:t>
            </a:r>
          </a:p>
          <a:p>
            <a:r>
              <a:rPr lang="en-US" dirty="0" smtClean="0"/>
              <a:t>Serial port facilitates data transfer bit by bit</a:t>
            </a:r>
          </a:p>
          <a:p>
            <a:r>
              <a:rPr lang="en-US" dirty="0" smtClean="0"/>
              <a:t>Processor and device communicate in same manner for both the type of ports</a:t>
            </a:r>
          </a:p>
          <a:p>
            <a:pPr lvl="1"/>
            <a:r>
              <a:rPr lang="en-US" dirty="0" smtClean="0"/>
              <a:t>Conversion from serial to parallel or vice versa, if needed, takes place inside the interface circuit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1799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Keyboard Interface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3233" y="1752600"/>
            <a:ext cx="8037534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2886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 Interface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Tx/>
              <a:buChar char="•"/>
            </a:pPr>
            <a:r>
              <a:rPr lang="en-US" dirty="0"/>
              <a:t>Keyboard is connected to a processor using a parallel port. </a:t>
            </a:r>
          </a:p>
          <a:p>
            <a:pPr>
              <a:buFontTx/>
              <a:buChar char="•"/>
            </a:pPr>
            <a:r>
              <a:rPr lang="en-US" dirty="0"/>
              <a:t>Processor is 32-bits and uses memory-mapped </a:t>
            </a:r>
            <a:r>
              <a:rPr lang="en-US" dirty="0" smtClean="0"/>
              <a:t>I/O. </a:t>
            </a:r>
            <a:endParaRPr lang="en-US" dirty="0"/>
          </a:p>
          <a:p>
            <a:pPr>
              <a:buFontTx/>
              <a:buChar char="•"/>
            </a:pPr>
            <a:r>
              <a:rPr lang="en-US" dirty="0"/>
              <a:t>On the processor side of the interface we </a:t>
            </a:r>
            <a:r>
              <a:rPr lang="en-US" dirty="0" smtClean="0"/>
              <a:t>have:</a:t>
            </a:r>
          </a:p>
          <a:p>
            <a:pPr lvl="1">
              <a:buFontTx/>
              <a:buChar char="•"/>
            </a:pPr>
            <a:r>
              <a:rPr lang="en-US" dirty="0" smtClean="0"/>
              <a:t>Data lines.</a:t>
            </a:r>
          </a:p>
          <a:p>
            <a:pPr lvl="1">
              <a:buFontTx/>
              <a:buChar char="•"/>
            </a:pPr>
            <a:r>
              <a:rPr lang="en-US" dirty="0" smtClean="0"/>
              <a:t>Address lines. </a:t>
            </a:r>
          </a:p>
          <a:p>
            <a:pPr lvl="1">
              <a:buFontTx/>
              <a:buChar char="•"/>
            </a:pPr>
            <a:r>
              <a:rPr lang="en-US" dirty="0" smtClean="0"/>
              <a:t>Control </a:t>
            </a:r>
            <a:r>
              <a:rPr lang="en-US" dirty="0"/>
              <a:t>or R/W </a:t>
            </a:r>
            <a:r>
              <a:rPr lang="en-US" dirty="0" smtClean="0"/>
              <a:t>line.</a:t>
            </a:r>
          </a:p>
          <a:p>
            <a:pPr lvl="1">
              <a:buFontTx/>
              <a:buChar char="•"/>
            </a:pPr>
            <a:r>
              <a:rPr lang="en-US" dirty="0" smtClean="0"/>
              <a:t>Master-ready </a:t>
            </a:r>
            <a:r>
              <a:rPr lang="en-US" dirty="0"/>
              <a:t>signal and </a:t>
            </a:r>
            <a:r>
              <a:rPr lang="en-US" dirty="0" smtClean="0"/>
              <a:t>Slave-ready </a:t>
            </a:r>
            <a:r>
              <a:rPr lang="en-US" dirty="0"/>
              <a:t>signal.</a:t>
            </a:r>
          </a:p>
          <a:p>
            <a:pPr>
              <a:buFontTx/>
              <a:buChar char="•"/>
            </a:pPr>
            <a:r>
              <a:rPr lang="en-US" dirty="0"/>
              <a:t>On the keyboard side of the </a:t>
            </a:r>
            <a:r>
              <a:rPr lang="en-US" dirty="0" smtClean="0"/>
              <a:t>interface:</a:t>
            </a:r>
          </a:p>
          <a:p>
            <a:pPr lvl="1">
              <a:buFontTx/>
              <a:buChar char="•"/>
            </a:pPr>
            <a:r>
              <a:rPr lang="en-US" dirty="0" smtClean="0"/>
              <a:t>Encoder </a:t>
            </a:r>
            <a:r>
              <a:rPr lang="en-US" dirty="0"/>
              <a:t>circuit which generates a code for the key pressed. </a:t>
            </a:r>
            <a:endParaRPr lang="en-US" dirty="0" smtClean="0"/>
          </a:p>
          <a:p>
            <a:pPr lvl="1">
              <a:buFontTx/>
              <a:buChar char="•"/>
            </a:pPr>
            <a:r>
              <a:rPr lang="en-US" dirty="0" err="1" smtClean="0"/>
              <a:t>Debouncing</a:t>
            </a:r>
            <a:r>
              <a:rPr lang="en-US" dirty="0" smtClean="0"/>
              <a:t> </a:t>
            </a:r>
            <a:r>
              <a:rPr lang="en-US" dirty="0"/>
              <a:t>circuit which eliminates the effect of a key bounce (a single </a:t>
            </a:r>
            <a:r>
              <a:rPr lang="en-US" dirty="0" smtClean="0"/>
              <a:t>key stroke </a:t>
            </a:r>
            <a:r>
              <a:rPr lang="en-US" dirty="0"/>
              <a:t>may appear as multiple events to a processor</a:t>
            </a:r>
            <a:r>
              <a:rPr lang="en-US" dirty="0" smtClean="0"/>
              <a:t>).</a:t>
            </a:r>
          </a:p>
          <a:p>
            <a:pPr lvl="1">
              <a:buFontTx/>
              <a:buChar char="•"/>
            </a:pPr>
            <a:r>
              <a:rPr lang="en-US" dirty="0" smtClean="0"/>
              <a:t>Data </a:t>
            </a:r>
            <a:r>
              <a:rPr lang="en-US" dirty="0"/>
              <a:t>lines contain the code for the key. </a:t>
            </a:r>
            <a:endParaRPr lang="en-US" dirty="0" smtClean="0"/>
          </a:p>
          <a:p>
            <a:pPr lvl="1">
              <a:buFontTx/>
              <a:buChar char="•"/>
            </a:pPr>
            <a:r>
              <a:rPr lang="en-US" dirty="0" smtClean="0"/>
              <a:t>Valid </a:t>
            </a:r>
            <a:r>
              <a:rPr lang="en-US" dirty="0"/>
              <a:t>line changes from 0 to 1 when the key is pressed. This causes the code </a:t>
            </a:r>
            <a:r>
              <a:rPr lang="en-US" dirty="0" smtClean="0"/>
              <a:t>to be </a:t>
            </a:r>
            <a:r>
              <a:rPr lang="en-US" dirty="0"/>
              <a:t>loaded into DATAIN and SIN to be set to 1. </a:t>
            </a:r>
          </a:p>
        </p:txBody>
      </p:sp>
    </p:spTree>
    <p:extLst>
      <p:ext uri="{BB962C8B-B14F-4D97-AF65-F5344CB8AC3E}">
        <p14:creationId xmlns:p14="http://schemas.microsoft.com/office/powerpoint/2010/main" xmlns="" val="406994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Input Interface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62200" y="788477"/>
            <a:ext cx="4633068" cy="5536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872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DMA</a:t>
            </a:r>
          </a:p>
          <a:p>
            <a:r>
              <a:rPr lang="en-US" dirty="0" smtClean="0"/>
              <a:t>I/O Interface</a:t>
            </a:r>
          </a:p>
          <a:p>
            <a:pPr lvl="1"/>
            <a:r>
              <a:rPr lang="en-US" smtClean="0"/>
              <a:t>Parallel </a:t>
            </a:r>
            <a:r>
              <a:rPr lang="en-US" dirty="0" smtClean="0"/>
              <a:t>Interface circuits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07154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729</Words>
  <Application>Microsoft Office PowerPoint</Application>
  <PresentationFormat>On-screen Show (4:3)</PresentationFormat>
  <Paragraphs>79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Computer Architecture</vt:lpstr>
      <vt:lpstr>Last Class</vt:lpstr>
      <vt:lpstr>Today’s Agenda</vt:lpstr>
      <vt:lpstr>Direct Memory Access</vt:lpstr>
      <vt:lpstr>DMA Registers</vt:lpstr>
      <vt:lpstr>Computer System with DMA</vt:lpstr>
      <vt:lpstr>Use of a DMA Controller</vt:lpstr>
      <vt:lpstr>DMA (Cont.)</vt:lpstr>
      <vt:lpstr>DMA (Cont.)</vt:lpstr>
      <vt:lpstr>Interface Circuits</vt:lpstr>
      <vt:lpstr>Interface Circuits</vt:lpstr>
      <vt:lpstr>Ports</vt:lpstr>
      <vt:lpstr>Keyboard Interface</vt:lpstr>
      <vt:lpstr>Parallel Interface</vt:lpstr>
      <vt:lpstr>Input Interface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Administrator</cp:lastModifiedBy>
  <cp:revision>19</cp:revision>
  <dcterms:created xsi:type="dcterms:W3CDTF">2013-05-12T12:16:11Z</dcterms:created>
  <dcterms:modified xsi:type="dcterms:W3CDTF">2013-05-13T09:48:11Z</dcterms:modified>
</cp:coreProperties>
</file>