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57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0060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9058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10DF8-9A57-48BD-A198-51BD432261A5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E7DB5-AABE-4BF5-A14C-EFCB5D1774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74492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10DF8-9A57-48BD-A198-51BD432261A5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E7DB5-AABE-4BF5-A14C-EFCB5D1774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6858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10DF8-9A57-48BD-A198-51BD432261A5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E7DB5-AABE-4BF5-A14C-EFCB5D1774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34975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10DF8-9A57-48BD-A198-51BD432261A5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E7DB5-AABE-4BF5-A14C-EFCB5D1774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19642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10DF8-9A57-48BD-A198-51BD432261A5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E7DB5-AABE-4BF5-A14C-EFCB5D1774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29243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10DF8-9A57-48BD-A198-51BD432261A5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E7DB5-AABE-4BF5-A14C-EFCB5D1774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07994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10DF8-9A57-48BD-A198-51BD432261A5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E7DB5-AABE-4BF5-A14C-EFCB5D1774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0588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10DF8-9A57-48BD-A198-51BD432261A5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E7DB5-AABE-4BF5-A14C-EFCB5D1774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1393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10DF8-9A57-48BD-A198-51BD432261A5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E7DB5-AABE-4BF5-A14C-EFCB5D1774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7203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10DF8-9A57-48BD-A198-51BD432261A5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E7DB5-AABE-4BF5-A14C-EFCB5D1774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39789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10DF8-9A57-48BD-A198-51BD432261A5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E7DB5-AABE-4BF5-A14C-EFCB5D1774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48260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10DF8-9A57-48BD-A198-51BD432261A5}" type="datetimeFigureOut">
              <a:rPr lang="en-US" smtClean="0"/>
              <a:pPr/>
              <a:t>5/13/2013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E7DB5-AABE-4BF5-A14C-EFCB5D1774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3933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Architecture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06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46308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Interrupts</a:t>
            </a:r>
          </a:p>
          <a:p>
            <a:r>
              <a:rPr lang="en-US" dirty="0" smtClean="0"/>
              <a:t>Interrupt driven I/O</a:t>
            </a:r>
          </a:p>
          <a:p>
            <a:pPr lvl="1"/>
            <a:r>
              <a:rPr lang="en-US" dirty="0" smtClean="0"/>
              <a:t>Interrupt Request</a:t>
            </a:r>
          </a:p>
          <a:p>
            <a:pPr lvl="1"/>
            <a:r>
              <a:rPr lang="en-US" dirty="0" smtClean="0"/>
              <a:t>Interrupt Service Routine</a:t>
            </a:r>
          </a:p>
          <a:p>
            <a:pPr lvl="1"/>
            <a:r>
              <a:rPr lang="en-US" dirty="0" smtClean="0"/>
              <a:t>Enabling and Disabling Interrupts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45309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Interrupt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dirty="0"/>
              <a:t>Device raises interrupt request</a:t>
            </a:r>
          </a:p>
          <a:p>
            <a:pPr>
              <a:lnSpc>
                <a:spcPct val="80000"/>
              </a:lnSpc>
            </a:pPr>
            <a:r>
              <a:rPr lang="en-US" dirty="0"/>
              <a:t>Processor interrupts program currently being accessed</a:t>
            </a:r>
          </a:p>
          <a:p>
            <a:pPr>
              <a:lnSpc>
                <a:spcPct val="80000"/>
              </a:lnSpc>
            </a:pPr>
            <a:r>
              <a:rPr lang="en-US" dirty="0"/>
              <a:t>Interrupts disabled by clearing PS bit (except in the case of edge-triggered interrupts)</a:t>
            </a:r>
          </a:p>
          <a:p>
            <a:pPr>
              <a:lnSpc>
                <a:spcPct val="80000"/>
              </a:lnSpc>
            </a:pPr>
            <a:r>
              <a:rPr lang="en-US" dirty="0"/>
              <a:t>Device is informed that its request has been recognized by ISR. In response it deactivates its interrupt request</a:t>
            </a:r>
          </a:p>
          <a:p>
            <a:pPr>
              <a:lnSpc>
                <a:spcPct val="80000"/>
              </a:lnSpc>
            </a:pPr>
            <a:r>
              <a:rPr lang="en-US" dirty="0"/>
              <a:t>Action requested by interrupt performed in the ISR</a:t>
            </a:r>
          </a:p>
          <a:p>
            <a:pPr>
              <a:lnSpc>
                <a:spcPct val="80000"/>
              </a:lnSpc>
            </a:pPr>
            <a:r>
              <a:rPr lang="en-US" dirty="0"/>
              <a:t>Interrupts enabled and execution of interrupted program </a:t>
            </a:r>
            <a:r>
              <a:rPr lang="en-US" dirty="0" smtClean="0"/>
              <a:t>resumed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7127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Multiple Interrupts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0300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Interrupts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800" dirty="0"/>
              <a:t>Can multiple devices interrupt processor?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How does the processor recognize which device is causing the interrupt?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How does it know which ISR to execute?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Can interrupts interrupt ISRs?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How do we handle simultaneous interrupt requests?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Simple solution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Poll every possible interrupting device and check if status bit indicates something is to be done and then service </a:t>
            </a:r>
            <a:r>
              <a:rPr lang="en-US" sz="2400" dirty="0" smtClean="0"/>
              <a:t>it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Advantage</a:t>
            </a:r>
            <a:r>
              <a:rPr lang="en-US" sz="2400" dirty="0"/>
              <a:t>: </a:t>
            </a:r>
            <a:r>
              <a:rPr lang="en-US" sz="2400" dirty="0" smtClean="0"/>
              <a:t>simple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Disadvantage</a:t>
            </a:r>
            <a:r>
              <a:rPr lang="en-US" sz="2400" dirty="0"/>
              <a:t>: </a:t>
            </a:r>
            <a:r>
              <a:rPr lang="en-US" sz="2400" dirty="0" smtClean="0"/>
              <a:t>slow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185135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Vectored Interrupts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Interrupting device sends a code over the data bus to identify itself</a:t>
            </a:r>
          </a:p>
          <a:p>
            <a:r>
              <a:rPr lang="en-US" dirty="0"/>
              <a:t>Processor jumps to a table of addresses, indexed by the interrupt-vector code</a:t>
            </a:r>
          </a:p>
          <a:p>
            <a:r>
              <a:rPr lang="en-US" dirty="0"/>
              <a:t>The code may be the address of the first instruction of ISR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8317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Interrupt Nesting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2971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/>
              <a:t>Interrupts usually assigned priorities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e.g. real-time clock (RTC) interrupt must respond before the next one whereas a keyboard interrupt has no such constraint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RTC should have higher priority</a:t>
            </a:r>
          </a:p>
          <a:p>
            <a:pPr>
              <a:lnSpc>
                <a:spcPct val="80000"/>
              </a:lnSpc>
            </a:pPr>
            <a:r>
              <a:rPr lang="en-US" dirty="0"/>
              <a:t>During execution of an ISR, interrupts only accepted from higher priority devices</a:t>
            </a:r>
          </a:p>
          <a:p>
            <a:pPr>
              <a:lnSpc>
                <a:spcPct val="80000"/>
              </a:lnSpc>
            </a:pPr>
            <a:r>
              <a:rPr lang="en-US" dirty="0"/>
              <a:t>Special priority arbitration hardware is used for this </a:t>
            </a:r>
            <a:r>
              <a:rPr lang="en-US" dirty="0" smtClean="0"/>
              <a:t>purpose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4052887"/>
            <a:ext cx="7620000" cy="2424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09835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Suppose</a:t>
            </a:r>
          </a:p>
          <a:p>
            <a:pPr lvl="1"/>
            <a:r>
              <a:rPr lang="en-US" dirty="0"/>
              <a:t>Processor uses vectored interrupts</a:t>
            </a:r>
          </a:p>
          <a:p>
            <a:pPr lvl="1"/>
            <a:r>
              <a:rPr lang="en-US" dirty="0"/>
              <a:t>Starting address of ISR stored at INTVEC in memory</a:t>
            </a:r>
          </a:p>
          <a:p>
            <a:pPr lvl="1"/>
            <a:r>
              <a:rPr lang="en-US" dirty="0"/>
              <a:t>Interrupts enabled by setting bit 9 (the IE bit) in the processor status word</a:t>
            </a:r>
          </a:p>
          <a:p>
            <a:pPr lvl="1"/>
            <a:r>
              <a:rPr lang="en-US" dirty="0"/>
              <a:t>Keyboard and display devices are connected to the processor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38338" y="4076700"/>
            <a:ext cx="5267325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73316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Priority Schemes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3505200" cy="49831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/>
              <a:t>Priority is determined by order of polling</a:t>
            </a:r>
          </a:p>
          <a:p>
            <a:pPr>
              <a:lnSpc>
                <a:spcPct val="80000"/>
              </a:lnSpc>
            </a:pPr>
            <a:r>
              <a:rPr lang="en-US" dirty="0"/>
              <a:t>Daisy chain, the INTA signal only passed on if the device does not have a request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Uses fewest wires but slower than …</a:t>
            </a:r>
          </a:p>
          <a:p>
            <a:pPr>
              <a:lnSpc>
                <a:spcPct val="80000"/>
              </a:lnSpc>
            </a:pPr>
            <a:r>
              <a:rPr lang="en-US" dirty="0"/>
              <a:t>Priority groups (most common in modern high speed processors)</a:t>
            </a:r>
          </a:p>
          <a:p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447800"/>
            <a:ext cx="5105400" cy="4141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1618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To initialize the ISR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Load starting address of ISR to INTVEC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Load address LINE to PNTR (input chars will be stored here)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Enable keyboard interrupts (set bit 2 in register CONTROL)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Enable processor interrupts (set IE bit in processor status word PS)</a:t>
            </a:r>
          </a:p>
          <a:p>
            <a:pPr>
              <a:lnSpc>
                <a:spcPct val="90000"/>
              </a:lnSpc>
            </a:pPr>
            <a:r>
              <a:rPr lang="en-US" dirty="0"/>
              <a:t>ISR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Read input character from keyboard input register (will cause the interface circuit to remove interrupt request)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Store character to location PNTR and increment PNTR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When end of the line reached, disable keyboard interrupts and inform program Main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Return from interrupt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48449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Interrupt Device Request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bit in the status flag that can be set/cleared in software enables/disables interrupts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38338" y="2590800"/>
            <a:ext cx="5267325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75165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Complete Example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95538" y="1057275"/>
            <a:ext cx="4352925" cy="534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3102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Save the contents of the program counter, either in a processor register that holds </a:t>
            </a:r>
            <a:r>
              <a:rPr lang="en-US" dirty="0" smtClean="0"/>
              <a:t>the return </a:t>
            </a:r>
            <a:r>
              <a:rPr lang="en-US" dirty="0"/>
              <a:t>address or on the processor stack.</a:t>
            </a:r>
          </a:p>
          <a:p>
            <a:r>
              <a:rPr lang="en-US" dirty="0" smtClean="0"/>
              <a:t>Save </a:t>
            </a:r>
            <a:r>
              <a:rPr lang="en-US" dirty="0"/>
              <a:t>the contents of the status register PS by transferring them into the IPS </a:t>
            </a:r>
            <a:r>
              <a:rPr lang="en-US" dirty="0" smtClean="0"/>
              <a:t>register, and </a:t>
            </a:r>
            <a:r>
              <a:rPr lang="en-US" dirty="0"/>
              <a:t>clear the IE bit in the PS.</a:t>
            </a:r>
          </a:p>
          <a:p>
            <a:r>
              <a:rPr lang="en-US" dirty="0" smtClean="0"/>
              <a:t>Load </a:t>
            </a:r>
            <a:r>
              <a:rPr lang="en-US" dirty="0"/>
              <a:t>the address ILOC into the program counter.</a:t>
            </a:r>
          </a:p>
        </p:txBody>
      </p:sp>
    </p:spTree>
    <p:extLst>
      <p:ext uri="{BB962C8B-B14F-4D97-AF65-F5344CB8AC3E}">
        <p14:creationId xmlns:p14="http://schemas.microsoft.com/office/powerpoint/2010/main" xmlns="" val="212110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Load the address LINE into a memory location PNTR. The interrupt-service </a:t>
            </a:r>
            <a:r>
              <a:rPr lang="en-US" dirty="0" smtClean="0"/>
              <a:t>routine will </a:t>
            </a:r>
            <a:r>
              <a:rPr lang="en-US" dirty="0"/>
              <a:t>use this location as a pointer to store the input characters in the memory.</a:t>
            </a:r>
          </a:p>
          <a:p>
            <a:r>
              <a:rPr lang="en-US" dirty="0" smtClean="0"/>
              <a:t>Enable </a:t>
            </a:r>
            <a:r>
              <a:rPr lang="en-US" dirty="0"/>
              <a:t>interrupts in the keyboard interface by setting to 1 the KIE bit in </a:t>
            </a:r>
            <a:r>
              <a:rPr lang="en-US" dirty="0" smtClean="0"/>
              <a:t>the KBD_CONT </a:t>
            </a:r>
            <a:r>
              <a:rPr lang="en-US" dirty="0"/>
              <a:t>register.</a:t>
            </a:r>
          </a:p>
          <a:p>
            <a:r>
              <a:rPr lang="en-US" dirty="0" smtClean="0"/>
              <a:t>Enable </a:t>
            </a:r>
            <a:r>
              <a:rPr lang="en-US" dirty="0"/>
              <a:t>the processor to accept interrupts from the keyboard by setting to 1 the </a:t>
            </a:r>
            <a:r>
              <a:rPr lang="en-US" dirty="0" smtClean="0"/>
              <a:t>KBD bit </a:t>
            </a:r>
            <a:r>
              <a:rPr lang="en-US" dirty="0"/>
              <a:t>in its control register IENABLE.</a:t>
            </a:r>
          </a:p>
          <a:p>
            <a:r>
              <a:rPr lang="en-US" dirty="0" smtClean="0"/>
              <a:t>Enable </a:t>
            </a:r>
            <a:r>
              <a:rPr lang="en-US" dirty="0"/>
              <a:t>the processor to respond to interrupts in general by setting to 1 the IE bit </a:t>
            </a:r>
            <a:r>
              <a:rPr lang="en-US" dirty="0" smtClean="0"/>
              <a:t>in the </a:t>
            </a:r>
            <a:r>
              <a:rPr lang="en-US" dirty="0"/>
              <a:t>processor status register, PS.</a:t>
            </a:r>
          </a:p>
        </p:txBody>
      </p:sp>
    </p:spTree>
    <p:extLst>
      <p:ext uri="{BB962C8B-B14F-4D97-AF65-F5344CB8AC3E}">
        <p14:creationId xmlns:p14="http://schemas.microsoft.com/office/powerpoint/2010/main" xmlns="" val="23199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Read the input character from the keyboard input data register. This will cause </a:t>
            </a:r>
            <a:r>
              <a:rPr lang="en-US" dirty="0" smtClean="0"/>
              <a:t>the interface </a:t>
            </a:r>
            <a:r>
              <a:rPr lang="en-US" dirty="0"/>
              <a:t>circuit to remove its interrupt request.</a:t>
            </a:r>
          </a:p>
          <a:p>
            <a:r>
              <a:rPr lang="en-US" dirty="0" smtClean="0"/>
              <a:t>Store </a:t>
            </a:r>
            <a:r>
              <a:rPr lang="en-US" dirty="0"/>
              <a:t>the character in the memory location pointed to by PNTR, and increment PNTR.</a:t>
            </a:r>
          </a:p>
          <a:p>
            <a:r>
              <a:rPr lang="en-US" dirty="0" smtClean="0"/>
              <a:t>Display </a:t>
            </a:r>
            <a:r>
              <a:rPr lang="en-US" dirty="0"/>
              <a:t>the character using the polling approach.</a:t>
            </a:r>
          </a:p>
          <a:p>
            <a:r>
              <a:rPr lang="en-US" dirty="0" smtClean="0"/>
              <a:t>When </a:t>
            </a:r>
            <a:r>
              <a:rPr lang="en-US" dirty="0"/>
              <a:t>the end of the line is reached, disable keyboard interrupts and inform the </a:t>
            </a:r>
            <a:r>
              <a:rPr lang="en-US" dirty="0" smtClean="0"/>
              <a:t>Main program</a:t>
            </a:r>
            <a:r>
              <a:rPr lang="en-US" dirty="0"/>
              <a:t>.</a:t>
            </a:r>
          </a:p>
          <a:p>
            <a:r>
              <a:rPr lang="en-US" dirty="0" smtClean="0"/>
              <a:t>Return </a:t>
            </a:r>
            <a:r>
              <a:rPr lang="en-US" dirty="0"/>
              <a:t>from interrupt.</a:t>
            </a:r>
          </a:p>
        </p:txBody>
      </p:sp>
    </p:spTree>
    <p:extLst>
      <p:ext uri="{BB962C8B-B14F-4D97-AF65-F5344CB8AC3E}">
        <p14:creationId xmlns:p14="http://schemas.microsoft.com/office/powerpoint/2010/main" xmlns="" val="3107955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Multiple Interrupts</a:t>
            </a:r>
          </a:p>
          <a:p>
            <a:r>
              <a:rPr lang="en-US" smtClean="0"/>
              <a:t>Examples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1428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681</Words>
  <Application>Microsoft Office PowerPoint</Application>
  <PresentationFormat>On-screen Show (4:3)</PresentationFormat>
  <Paragraphs>81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Computer Architecture</vt:lpstr>
      <vt:lpstr>Last Class</vt:lpstr>
      <vt:lpstr>Interrupt Model</vt:lpstr>
      <vt:lpstr>Today’s Agenda</vt:lpstr>
      <vt:lpstr>Multiple Interrupts</vt:lpstr>
      <vt:lpstr>Vectored Interrupts</vt:lpstr>
      <vt:lpstr>Interrupt Nesting</vt:lpstr>
      <vt:lpstr>Example</vt:lpstr>
      <vt:lpstr>Priority Schemes</vt:lpstr>
      <vt:lpstr>Example</vt:lpstr>
      <vt:lpstr>Interrupt Device Request</vt:lpstr>
      <vt:lpstr>Complete Example</vt:lpstr>
      <vt:lpstr>Example Cont.</vt:lpstr>
      <vt:lpstr>Example Cont.</vt:lpstr>
      <vt:lpstr>Example Cont.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Administrator</cp:lastModifiedBy>
  <cp:revision>10</cp:revision>
  <dcterms:created xsi:type="dcterms:W3CDTF">2013-05-11T20:40:20Z</dcterms:created>
  <dcterms:modified xsi:type="dcterms:W3CDTF">2013-05-13T07:39:54Z</dcterms:modified>
</cp:coreProperties>
</file>