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5" r:id="rId10"/>
    <p:sldId id="268" r:id="rId11"/>
    <p:sldId id="269" r:id="rId12"/>
    <p:sldId id="267" r:id="rId13"/>
    <p:sldId id="270" r:id="rId14"/>
    <p:sldId id="266"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Black"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Black"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86361665-C0A3-4567-B279-D21BF5E6B223}"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2483893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lvl1pPr>
              <a:defRPr sz="2800">
                <a:latin typeface="Arial Black"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4983163"/>
          </a:xfrm>
        </p:spPr>
        <p:txBody>
          <a:bodyPr/>
          <a:lstStyle>
            <a:lvl1pPr>
              <a:defRPr sz="2400">
                <a:latin typeface="Arial Black" pitchFamily="34" charset="0"/>
              </a:defRPr>
            </a:lvl1pPr>
            <a:lvl2pPr>
              <a:defRPr sz="2000">
                <a:latin typeface="Arial Black" pitchFamily="34" charset="0"/>
              </a:defRPr>
            </a:lvl2pPr>
            <a:lvl3pPr>
              <a:defRPr sz="1800">
                <a:latin typeface="Arial Black" pitchFamily="34" charset="0"/>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86361665-C0A3-4567-B279-D21BF5E6B223}"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 xmlns:p14="http://schemas.microsoft.com/office/powerpoint/2010/main" val="1095904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8D762F-A53E-4DF4-BBCE-6B2F2C58B39B}"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8200A5-9632-453D-B5DB-9D201EA5B89E}" type="slidenum">
              <a:rPr lang="en-US" smtClean="0"/>
              <a:pPr/>
              <a:t>‹#›</a:t>
            </a:fld>
            <a:endParaRPr lang="en-US"/>
          </a:p>
        </p:txBody>
      </p:sp>
    </p:spTree>
    <p:extLst>
      <p:ext uri="{BB962C8B-B14F-4D97-AF65-F5344CB8AC3E}">
        <p14:creationId xmlns="" xmlns:p14="http://schemas.microsoft.com/office/powerpoint/2010/main" val="645022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8D762F-A53E-4DF4-BBCE-6B2F2C58B39B}"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8200A5-9632-453D-B5DB-9D201EA5B89E}" type="slidenum">
              <a:rPr lang="en-US" smtClean="0"/>
              <a:pPr/>
              <a:t>‹#›</a:t>
            </a:fld>
            <a:endParaRPr lang="en-US"/>
          </a:p>
        </p:txBody>
      </p:sp>
    </p:spTree>
    <p:extLst>
      <p:ext uri="{BB962C8B-B14F-4D97-AF65-F5344CB8AC3E}">
        <p14:creationId xmlns="" xmlns:p14="http://schemas.microsoft.com/office/powerpoint/2010/main" val="3697324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8D762F-A53E-4DF4-BBCE-6B2F2C58B39B}"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8200A5-9632-453D-B5DB-9D201EA5B89E}" type="slidenum">
              <a:rPr lang="en-US" smtClean="0"/>
              <a:pPr/>
              <a:t>‹#›</a:t>
            </a:fld>
            <a:endParaRPr lang="en-US"/>
          </a:p>
        </p:txBody>
      </p:sp>
    </p:spTree>
    <p:extLst>
      <p:ext uri="{BB962C8B-B14F-4D97-AF65-F5344CB8AC3E}">
        <p14:creationId xmlns="" xmlns:p14="http://schemas.microsoft.com/office/powerpoint/2010/main" val="3757009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8D762F-A53E-4DF4-BBCE-6B2F2C58B39B}" type="datetimeFigureOut">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8200A5-9632-453D-B5DB-9D201EA5B89E}" type="slidenum">
              <a:rPr lang="en-US" smtClean="0"/>
              <a:pPr/>
              <a:t>‹#›</a:t>
            </a:fld>
            <a:endParaRPr lang="en-US"/>
          </a:p>
        </p:txBody>
      </p:sp>
    </p:spTree>
    <p:extLst>
      <p:ext uri="{BB962C8B-B14F-4D97-AF65-F5344CB8AC3E}">
        <p14:creationId xmlns="" xmlns:p14="http://schemas.microsoft.com/office/powerpoint/2010/main" val="1665461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8D762F-A53E-4DF4-BBCE-6B2F2C58B39B}" type="datetimeFigureOut">
              <a:rPr lang="en-US" smtClean="0"/>
              <a:pPr/>
              <a:t>5/8/2013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8200A5-9632-453D-B5DB-9D201EA5B89E}" type="slidenum">
              <a:rPr lang="en-US" smtClean="0"/>
              <a:pPr/>
              <a:t>‹#›</a:t>
            </a:fld>
            <a:endParaRPr lang="en-US"/>
          </a:p>
        </p:txBody>
      </p:sp>
    </p:spTree>
    <p:extLst>
      <p:ext uri="{BB962C8B-B14F-4D97-AF65-F5344CB8AC3E}">
        <p14:creationId xmlns="" xmlns:p14="http://schemas.microsoft.com/office/powerpoint/2010/main" val="868425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8D762F-A53E-4DF4-BBCE-6B2F2C58B39B}" type="datetimeFigureOut">
              <a:rPr lang="en-US" smtClean="0"/>
              <a:pPr/>
              <a:t>5/8/2013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8200A5-9632-453D-B5DB-9D201EA5B89E}" type="slidenum">
              <a:rPr lang="en-US" smtClean="0"/>
              <a:pPr/>
              <a:t>‹#›</a:t>
            </a:fld>
            <a:endParaRPr lang="en-US"/>
          </a:p>
        </p:txBody>
      </p:sp>
    </p:spTree>
    <p:extLst>
      <p:ext uri="{BB962C8B-B14F-4D97-AF65-F5344CB8AC3E}">
        <p14:creationId xmlns="" xmlns:p14="http://schemas.microsoft.com/office/powerpoint/2010/main" val="3218674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8D762F-A53E-4DF4-BBCE-6B2F2C58B39B}" type="datetimeFigureOut">
              <a:rPr lang="en-US" smtClean="0"/>
              <a:pPr/>
              <a:t>5/8/2013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8200A5-9632-453D-B5DB-9D201EA5B89E}" type="slidenum">
              <a:rPr lang="en-US" smtClean="0"/>
              <a:pPr/>
              <a:t>‹#›</a:t>
            </a:fld>
            <a:endParaRPr lang="en-US"/>
          </a:p>
        </p:txBody>
      </p:sp>
    </p:spTree>
    <p:extLst>
      <p:ext uri="{BB962C8B-B14F-4D97-AF65-F5344CB8AC3E}">
        <p14:creationId xmlns="" xmlns:p14="http://schemas.microsoft.com/office/powerpoint/2010/main" val="3740033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8D762F-A53E-4DF4-BBCE-6B2F2C58B39B}" type="datetimeFigureOut">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8200A5-9632-453D-B5DB-9D201EA5B89E}" type="slidenum">
              <a:rPr lang="en-US" smtClean="0"/>
              <a:pPr/>
              <a:t>‹#›</a:t>
            </a:fld>
            <a:endParaRPr lang="en-US"/>
          </a:p>
        </p:txBody>
      </p:sp>
    </p:spTree>
    <p:extLst>
      <p:ext uri="{BB962C8B-B14F-4D97-AF65-F5344CB8AC3E}">
        <p14:creationId xmlns="" xmlns:p14="http://schemas.microsoft.com/office/powerpoint/2010/main" val="3236238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8D762F-A53E-4DF4-BBCE-6B2F2C58B39B}" type="datetimeFigureOut">
              <a:rPr lang="en-US" smtClean="0"/>
              <a:pPr/>
              <a:t>5/8/2013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8200A5-9632-453D-B5DB-9D201EA5B89E}" type="slidenum">
              <a:rPr lang="en-US" smtClean="0"/>
              <a:pPr/>
              <a:t>‹#›</a:t>
            </a:fld>
            <a:endParaRPr lang="en-US"/>
          </a:p>
        </p:txBody>
      </p:sp>
    </p:spTree>
    <p:extLst>
      <p:ext uri="{BB962C8B-B14F-4D97-AF65-F5344CB8AC3E}">
        <p14:creationId xmlns="" xmlns:p14="http://schemas.microsoft.com/office/powerpoint/2010/main" val="39238460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8D762F-A53E-4DF4-BBCE-6B2F2C58B39B}"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8200A5-9632-453D-B5DB-9D201EA5B89E}" type="slidenum">
              <a:rPr lang="en-US" smtClean="0"/>
              <a:pPr/>
              <a:t>‹#›</a:t>
            </a:fld>
            <a:endParaRPr lang="en-US"/>
          </a:p>
        </p:txBody>
      </p:sp>
    </p:spTree>
    <p:extLst>
      <p:ext uri="{BB962C8B-B14F-4D97-AF65-F5344CB8AC3E}">
        <p14:creationId xmlns="" xmlns:p14="http://schemas.microsoft.com/office/powerpoint/2010/main" val="27796470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8D762F-A53E-4DF4-BBCE-6B2F2C58B39B}" type="datetimeFigureOut">
              <a:rPr lang="en-US" smtClean="0"/>
              <a:pPr/>
              <a:t>5/8/2013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8200A5-9632-453D-B5DB-9D201EA5B89E}" type="slidenum">
              <a:rPr lang="en-US" smtClean="0"/>
              <a:pPr/>
              <a:t>‹#›</a:t>
            </a:fld>
            <a:endParaRPr lang="en-US"/>
          </a:p>
        </p:txBody>
      </p:sp>
    </p:spTree>
    <p:extLst>
      <p:ext uri="{BB962C8B-B14F-4D97-AF65-F5344CB8AC3E}">
        <p14:creationId xmlns="" xmlns:p14="http://schemas.microsoft.com/office/powerpoint/2010/main" val="3991180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8D762F-A53E-4DF4-BBCE-6B2F2C58B39B}" type="datetimeFigureOut">
              <a:rPr lang="en-US" smtClean="0"/>
              <a:pPr/>
              <a:t>5/8/2013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8200A5-9632-453D-B5DB-9D201EA5B89E}" type="slidenum">
              <a:rPr lang="en-US" smtClean="0"/>
              <a:pPr/>
              <a:t>‹#›</a:t>
            </a:fld>
            <a:endParaRPr lang="en-US"/>
          </a:p>
        </p:txBody>
      </p:sp>
    </p:spTree>
    <p:extLst>
      <p:ext uri="{BB962C8B-B14F-4D97-AF65-F5344CB8AC3E}">
        <p14:creationId xmlns="" xmlns:p14="http://schemas.microsoft.com/office/powerpoint/2010/main" val="220733340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Computer Architecture</a:t>
            </a:r>
            <a:endParaRPr lang="en-US" dirty="0"/>
          </a:p>
        </p:txBody>
      </p:sp>
      <p:sp>
        <p:nvSpPr>
          <p:cNvPr id="3" name="Subtitle 2"/>
          <p:cNvSpPr>
            <a:spLocks noGrp="1"/>
          </p:cNvSpPr>
          <p:nvPr>
            <p:ph type="subTitle" idx="1"/>
          </p:nvPr>
        </p:nvSpPr>
        <p:spPr/>
        <p:txBody>
          <a:bodyPr/>
          <a:lstStyle/>
          <a:p>
            <a:r>
              <a:rPr lang="en-US" dirty="0" smtClean="0"/>
              <a:t>Lecture 05</a:t>
            </a:r>
          </a:p>
          <a:p>
            <a:r>
              <a:rPr lang="en-US" dirty="0" err="1" smtClean="0"/>
              <a:t>Fasih</a:t>
            </a:r>
            <a:r>
              <a:rPr lang="en-US" dirty="0" smtClean="0"/>
              <a:t> </a:t>
            </a:r>
            <a:r>
              <a:rPr lang="en-US" dirty="0" err="1" smtClean="0"/>
              <a:t>ur</a:t>
            </a:r>
            <a:r>
              <a:rPr lang="en-US" dirty="0" smtClean="0"/>
              <a:t> </a:t>
            </a:r>
            <a:r>
              <a:rPr lang="en-US" dirty="0" err="1" smtClean="0"/>
              <a:t>Rehman</a:t>
            </a:r>
            <a:endParaRPr lang="en-US" dirty="0"/>
          </a:p>
        </p:txBody>
      </p:sp>
    </p:spTree>
    <p:extLst>
      <p:ext uri="{BB962C8B-B14F-4D97-AF65-F5344CB8AC3E}">
        <p14:creationId xmlns="" xmlns:p14="http://schemas.microsoft.com/office/powerpoint/2010/main" val="3974224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Class</a:t>
            </a:r>
            <a:endParaRPr lang="en-US" dirty="0"/>
          </a:p>
        </p:txBody>
      </p:sp>
      <p:sp>
        <p:nvSpPr>
          <p:cNvPr id="3" name="Content Placeholder 2"/>
          <p:cNvSpPr>
            <a:spLocks noGrp="1"/>
          </p:cNvSpPr>
          <p:nvPr>
            <p:ph idx="1"/>
          </p:nvPr>
        </p:nvSpPr>
        <p:spPr/>
        <p:txBody>
          <a:bodyPr/>
          <a:lstStyle/>
          <a:p>
            <a:r>
              <a:rPr lang="en-US" dirty="0" smtClean="0"/>
              <a:t>Continued </a:t>
            </a:r>
            <a:r>
              <a:rPr lang="en-US" dirty="0"/>
              <a:t>with Addressing Modes</a:t>
            </a:r>
          </a:p>
          <a:p>
            <a:r>
              <a:rPr lang="en-US" dirty="0"/>
              <a:t>Indexing and Arrays</a:t>
            </a:r>
          </a:p>
          <a:p>
            <a:r>
              <a:rPr lang="en-US" dirty="0"/>
              <a:t>Stacks</a:t>
            </a:r>
          </a:p>
          <a:p>
            <a:r>
              <a:rPr lang="en-US" dirty="0"/>
              <a:t>Basic I/O</a:t>
            </a:r>
          </a:p>
          <a:p>
            <a:pPr lvl="1"/>
            <a:r>
              <a:rPr lang="en-US" dirty="0"/>
              <a:t>Programmed I/O</a:t>
            </a:r>
          </a:p>
          <a:p>
            <a:pPr lvl="1"/>
            <a:r>
              <a:rPr lang="en-US" dirty="0"/>
              <a:t>Memory Mapped I/O</a:t>
            </a:r>
          </a:p>
          <a:p>
            <a:pPr marL="0" indent="0">
              <a:buNone/>
            </a:pPr>
            <a:endParaRPr lang="en-US" dirty="0"/>
          </a:p>
        </p:txBody>
      </p:sp>
    </p:spTree>
    <p:extLst>
      <p:ext uri="{BB962C8B-B14F-4D97-AF65-F5344CB8AC3E}">
        <p14:creationId xmlns="" xmlns:p14="http://schemas.microsoft.com/office/powerpoint/2010/main" val="7674965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Agenda</a:t>
            </a:r>
            <a:endParaRPr lang="en-US" dirty="0"/>
          </a:p>
        </p:txBody>
      </p:sp>
      <p:sp>
        <p:nvSpPr>
          <p:cNvPr id="3" name="Content Placeholder 2"/>
          <p:cNvSpPr>
            <a:spLocks noGrp="1"/>
          </p:cNvSpPr>
          <p:nvPr>
            <p:ph idx="1"/>
          </p:nvPr>
        </p:nvSpPr>
        <p:spPr/>
        <p:txBody>
          <a:bodyPr/>
          <a:lstStyle/>
          <a:p>
            <a:r>
              <a:rPr lang="en-US" dirty="0" smtClean="0"/>
              <a:t>Interrupts</a:t>
            </a:r>
          </a:p>
          <a:p>
            <a:r>
              <a:rPr lang="en-US" dirty="0" smtClean="0"/>
              <a:t>Interrupt driven I/O</a:t>
            </a:r>
          </a:p>
          <a:p>
            <a:pPr lvl="1"/>
            <a:r>
              <a:rPr lang="en-US" dirty="0" smtClean="0"/>
              <a:t>Interrupt Request</a:t>
            </a:r>
          </a:p>
          <a:p>
            <a:pPr lvl="1"/>
            <a:r>
              <a:rPr lang="en-US" dirty="0" smtClean="0"/>
              <a:t>Interrupt Service Routine</a:t>
            </a:r>
          </a:p>
          <a:p>
            <a:pPr lvl="1"/>
            <a:r>
              <a:rPr lang="en-US" dirty="0" smtClean="0"/>
              <a:t>Enabling and Disabling Interrupts</a:t>
            </a:r>
            <a:endParaRPr lang="en-US" dirty="0"/>
          </a:p>
        </p:txBody>
      </p:sp>
    </p:spTree>
    <p:extLst>
      <p:ext uri="{BB962C8B-B14F-4D97-AF65-F5344CB8AC3E}">
        <p14:creationId xmlns="" xmlns:p14="http://schemas.microsoft.com/office/powerpoint/2010/main" val="1669041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Interrupts</a:t>
            </a:r>
            <a:endParaRPr lang="en-US" dirty="0"/>
          </a:p>
        </p:txBody>
      </p:sp>
      <p:sp>
        <p:nvSpPr>
          <p:cNvPr id="5" name="Content Placeholder 4"/>
          <p:cNvSpPr>
            <a:spLocks noGrp="1"/>
          </p:cNvSpPr>
          <p:nvPr>
            <p:ph idx="1"/>
          </p:nvPr>
        </p:nvSpPr>
        <p:spPr/>
        <p:txBody>
          <a:bodyPr>
            <a:normAutofit lnSpcReduction="10000"/>
          </a:bodyPr>
          <a:lstStyle/>
          <a:p>
            <a:r>
              <a:rPr lang="en-US" dirty="0" smtClean="0"/>
              <a:t>Program controlled I/O</a:t>
            </a:r>
          </a:p>
          <a:p>
            <a:pPr lvl="1"/>
            <a:r>
              <a:rPr lang="en-US" dirty="0" smtClean="0"/>
              <a:t>Processor repeatedly monitors the status flag of the device.</a:t>
            </a:r>
          </a:p>
          <a:p>
            <a:pPr lvl="1"/>
            <a:r>
              <a:rPr lang="en-US" dirty="0" smtClean="0"/>
              <a:t>Thus processor does not perform any useful work during polling which has to be done repeatedly.</a:t>
            </a:r>
          </a:p>
          <a:p>
            <a:r>
              <a:rPr lang="en-US" dirty="0" smtClean="0"/>
              <a:t>Other Techniques are</a:t>
            </a:r>
          </a:p>
          <a:p>
            <a:pPr lvl="1"/>
            <a:r>
              <a:rPr lang="en-US" dirty="0" smtClean="0"/>
              <a:t>Interrupt driven I/O</a:t>
            </a:r>
          </a:p>
          <a:p>
            <a:pPr lvl="1"/>
            <a:r>
              <a:rPr lang="en-US" dirty="0" smtClean="0"/>
              <a:t>Direct Memory Access</a:t>
            </a:r>
          </a:p>
          <a:p>
            <a:r>
              <a:rPr lang="en-US" dirty="0" smtClean="0"/>
              <a:t>While using interrupts, the device itself tells processor by sending a signal to the processor through the processor interrupt line</a:t>
            </a:r>
          </a:p>
          <a:p>
            <a:pPr lvl="1"/>
            <a:r>
              <a:rPr lang="en-US" dirty="0" smtClean="0"/>
              <a:t>Processor thus, can utilize the time to perform </a:t>
            </a:r>
            <a:r>
              <a:rPr lang="en-US" smtClean="0"/>
              <a:t>useful task.</a:t>
            </a:r>
            <a:endParaRPr lang="en-US" dirty="0"/>
          </a:p>
        </p:txBody>
      </p:sp>
    </p:spTree>
    <p:extLst>
      <p:ext uri="{BB962C8B-B14F-4D97-AF65-F5344CB8AC3E}">
        <p14:creationId xmlns="" xmlns:p14="http://schemas.microsoft.com/office/powerpoint/2010/main" val="35544714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Interrupts</a:t>
            </a:r>
            <a:endParaRPr lang="en-US" dirty="0"/>
          </a:p>
        </p:txBody>
      </p:sp>
      <p:sp>
        <p:nvSpPr>
          <p:cNvPr id="3" name="Content Placeholder 2"/>
          <p:cNvSpPr>
            <a:spLocks noGrp="1"/>
          </p:cNvSpPr>
          <p:nvPr>
            <p:ph idx="1"/>
          </p:nvPr>
        </p:nvSpPr>
        <p:spPr/>
        <p:txBody>
          <a:bodyPr>
            <a:noAutofit/>
          </a:bodyPr>
          <a:lstStyle/>
          <a:p>
            <a:pPr>
              <a:buFontTx/>
              <a:buChar char="•"/>
            </a:pPr>
            <a:r>
              <a:rPr lang="en-US" sz="2000" dirty="0"/>
              <a:t>Processor </a:t>
            </a:r>
            <a:r>
              <a:rPr lang="en-US" sz="2000" dirty="0" smtClean="0"/>
              <a:t>is, say, executing </a:t>
            </a:r>
            <a:r>
              <a:rPr lang="en-US" sz="2000" dirty="0"/>
              <a:t>the instruction located at address i when an interrupt occurs.</a:t>
            </a:r>
          </a:p>
          <a:p>
            <a:pPr>
              <a:buFontTx/>
              <a:buChar char="•"/>
            </a:pPr>
            <a:r>
              <a:rPr lang="en-US" sz="2000" dirty="0"/>
              <a:t>Routine executed </a:t>
            </a:r>
            <a:r>
              <a:rPr lang="en-US" sz="2000" dirty="0" smtClean="0"/>
              <a:t>as a result of </a:t>
            </a:r>
            <a:r>
              <a:rPr lang="en-US" sz="2000" dirty="0"/>
              <a:t>interrupt request is </a:t>
            </a:r>
            <a:r>
              <a:rPr lang="en-US" sz="2000" dirty="0" smtClean="0"/>
              <a:t>known as the </a:t>
            </a:r>
            <a:r>
              <a:rPr lang="en-US" sz="2000" dirty="0"/>
              <a:t>interrupt-service </a:t>
            </a:r>
            <a:r>
              <a:rPr lang="en-US" sz="2000" dirty="0" smtClean="0"/>
              <a:t>routine (ISR).</a:t>
            </a:r>
            <a:endParaRPr lang="en-US" sz="2000" dirty="0"/>
          </a:p>
          <a:p>
            <a:pPr>
              <a:buFontTx/>
              <a:buChar char="•"/>
            </a:pPr>
            <a:r>
              <a:rPr lang="en-US" sz="2000" dirty="0"/>
              <a:t>When an interrupt occurs, control must be transferred to the </a:t>
            </a:r>
            <a:r>
              <a:rPr lang="en-US" sz="2000" dirty="0" smtClean="0"/>
              <a:t>ISR. </a:t>
            </a:r>
            <a:endParaRPr lang="en-US" sz="2000" dirty="0"/>
          </a:p>
          <a:p>
            <a:pPr>
              <a:buFontTx/>
              <a:buChar char="•"/>
            </a:pPr>
            <a:r>
              <a:rPr lang="en-US" sz="2000" dirty="0"/>
              <a:t>But before transferring control, the current contents of the PC (i+1), must be saved in a </a:t>
            </a:r>
            <a:r>
              <a:rPr lang="en-US" sz="2000" dirty="0" smtClean="0"/>
              <a:t>known location usually stack</a:t>
            </a:r>
            <a:endParaRPr lang="en-US" sz="2000" dirty="0"/>
          </a:p>
          <a:p>
            <a:pPr>
              <a:buFontTx/>
              <a:buChar char="•"/>
            </a:pPr>
            <a:r>
              <a:rPr lang="en-US" sz="2000" dirty="0"/>
              <a:t>This </a:t>
            </a:r>
            <a:r>
              <a:rPr lang="en-US" sz="2000" dirty="0" smtClean="0"/>
              <a:t>way </a:t>
            </a:r>
            <a:r>
              <a:rPr lang="en-US" sz="2000" dirty="0"/>
              <a:t>the execution at </a:t>
            </a:r>
            <a:r>
              <a:rPr lang="en-US" sz="2000" dirty="0" smtClean="0"/>
              <a:t>i+1 will resume upon return from interrupt. </a:t>
            </a:r>
            <a:endParaRPr lang="en-US" sz="2000" dirty="0"/>
          </a:p>
        </p:txBody>
      </p:sp>
    </p:spTree>
    <p:extLst>
      <p:ext uri="{BB962C8B-B14F-4D97-AF65-F5344CB8AC3E}">
        <p14:creationId xmlns="" xmlns:p14="http://schemas.microsoft.com/office/powerpoint/2010/main" val="18702760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Interrupts</a:t>
            </a:r>
            <a:endParaRPr lang="en-US" dirty="0"/>
          </a:p>
        </p:txBody>
      </p:sp>
      <p:sp>
        <p:nvSpPr>
          <p:cNvPr id="3" name="Content Placeholder 2"/>
          <p:cNvSpPr>
            <a:spLocks noGrp="1"/>
          </p:cNvSpPr>
          <p:nvPr>
            <p:ph idx="1"/>
          </p:nvPr>
        </p:nvSpPr>
        <p:spPr>
          <a:xfrm>
            <a:off x="457200" y="1143000"/>
            <a:ext cx="4114800" cy="4983163"/>
          </a:xfrm>
        </p:spPr>
        <p:txBody>
          <a:bodyPr>
            <a:normAutofit fontScale="92500" lnSpcReduction="10000"/>
          </a:bodyPr>
          <a:lstStyle/>
          <a:p>
            <a:pPr>
              <a:lnSpc>
                <a:spcPct val="80000"/>
              </a:lnSpc>
            </a:pPr>
            <a:r>
              <a:rPr lang="en-US" dirty="0"/>
              <a:t>Overlap </a:t>
            </a:r>
            <a:r>
              <a:rPr lang="en-US" dirty="0" smtClean="0"/>
              <a:t>display </a:t>
            </a:r>
            <a:r>
              <a:rPr lang="en-US" dirty="0"/>
              <a:t>and computing</a:t>
            </a:r>
          </a:p>
          <a:p>
            <a:pPr>
              <a:lnSpc>
                <a:spcPct val="80000"/>
              </a:lnSpc>
            </a:pPr>
            <a:r>
              <a:rPr lang="en-US" dirty="0"/>
              <a:t>When </a:t>
            </a:r>
            <a:r>
              <a:rPr lang="en-US" dirty="0" smtClean="0"/>
              <a:t>display </a:t>
            </a:r>
            <a:r>
              <a:rPr lang="en-US" dirty="0"/>
              <a:t>ready, sends an interrupt request</a:t>
            </a:r>
          </a:p>
          <a:p>
            <a:pPr>
              <a:lnSpc>
                <a:spcPct val="80000"/>
              </a:lnSpc>
            </a:pPr>
            <a:r>
              <a:rPr lang="en-US" dirty="0"/>
              <a:t>This causes COMPUTE execution to be suspended and the interrupt routine </a:t>
            </a:r>
            <a:r>
              <a:rPr lang="en-US" dirty="0" smtClean="0"/>
              <a:t>DISPLAY </a:t>
            </a:r>
            <a:r>
              <a:rPr lang="en-US" dirty="0"/>
              <a:t>to gain control</a:t>
            </a:r>
          </a:p>
          <a:p>
            <a:pPr>
              <a:lnSpc>
                <a:spcPct val="80000"/>
              </a:lnSpc>
            </a:pPr>
            <a:r>
              <a:rPr lang="en-US" dirty="0" smtClean="0"/>
              <a:t>DISPLAY </a:t>
            </a:r>
            <a:r>
              <a:rPr lang="en-US" dirty="0"/>
              <a:t>interrupt routine executed and returns from the interrupt</a:t>
            </a:r>
          </a:p>
          <a:p>
            <a:pPr>
              <a:lnSpc>
                <a:spcPct val="80000"/>
              </a:lnSpc>
            </a:pPr>
            <a:r>
              <a:rPr lang="en-US" dirty="0"/>
              <a:t>COMPUTE execution continued</a:t>
            </a:r>
          </a:p>
          <a:p>
            <a:pPr>
              <a:lnSpc>
                <a:spcPct val="80000"/>
              </a:lnSpc>
            </a:pPr>
            <a:r>
              <a:rPr lang="en-US" dirty="0"/>
              <a:t>Has similarities with subroutine execution</a:t>
            </a:r>
          </a:p>
          <a:p>
            <a:endParaRPr lang="en-US" dirty="0"/>
          </a:p>
        </p:txBody>
      </p:sp>
      <p:pic>
        <p:nvPicPr>
          <p:cNvPr id="4"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495800" y="1295400"/>
            <a:ext cx="4648200" cy="3505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7095370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Differences ISR &amp; Subroutine</a:t>
            </a:r>
            <a:endParaRPr lang="en-US" dirty="0"/>
          </a:p>
        </p:txBody>
      </p:sp>
      <p:sp>
        <p:nvSpPr>
          <p:cNvPr id="3" name="Content Placeholder 2"/>
          <p:cNvSpPr>
            <a:spLocks noGrp="1"/>
          </p:cNvSpPr>
          <p:nvPr>
            <p:ph idx="1"/>
          </p:nvPr>
        </p:nvSpPr>
        <p:spPr/>
        <p:txBody>
          <a:bodyPr>
            <a:normAutofit lnSpcReduction="10000"/>
          </a:bodyPr>
          <a:lstStyle/>
          <a:p>
            <a:pPr marL="240030" indent="-246888">
              <a:buFont typeface="Wingdings 2"/>
              <a:buChar char=""/>
              <a:defRPr/>
            </a:pPr>
            <a:r>
              <a:rPr lang="en-US" sz="2200" dirty="0"/>
              <a:t>A subroutine performs a task that is required by the calling program.</a:t>
            </a:r>
          </a:p>
          <a:p>
            <a:pPr marL="240030" indent="-246888">
              <a:buFont typeface="Wingdings 2"/>
              <a:buChar char=""/>
              <a:defRPr/>
            </a:pPr>
            <a:r>
              <a:rPr lang="en-US" sz="2200" dirty="0"/>
              <a:t>Interrupt-service routine may not have anything in common with the program it interrupts. </a:t>
            </a:r>
          </a:p>
          <a:p>
            <a:pPr marL="240030" indent="-246888">
              <a:buFont typeface="Wingdings 2"/>
              <a:buChar char=""/>
              <a:defRPr/>
            </a:pPr>
            <a:r>
              <a:rPr lang="en-US" sz="2200" dirty="0"/>
              <a:t>Interrupt-service routine and the program that it interrupts may belong to different users. </a:t>
            </a:r>
          </a:p>
          <a:p>
            <a:pPr marL="240030" indent="-246888">
              <a:buFont typeface="Wingdings 2"/>
              <a:buChar char=""/>
              <a:defRPr/>
            </a:pPr>
            <a:r>
              <a:rPr lang="en-US" sz="2200" dirty="0"/>
              <a:t>As a result, before branching to the interrupt-service routine, not only the PC, but other information such as condition code flags, and processor registers used by both the interrupted program and the interrupt service routine must be stored.</a:t>
            </a:r>
          </a:p>
          <a:p>
            <a:pPr marL="240030" indent="-246888">
              <a:buFont typeface="Wingdings 2"/>
              <a:buChar char=""/>
              <a:defRPr/>
            </a:pPr>
            <a:r>
              <a:rPr lang="en-US" sz="2200" dirty="0"/>
              <a:t>This will enable the interrupted program to resume execution upon return from interrupt service routine. </a:t>
            </a:r>
            <a:endParaRPr lang="en-US" dirty="0"/>
          </a:p>
        </p:txBody>
      </p:sp>
    </p:spTree>
    <p:extLst>
      <p:ext uri="{BB962C8B-B14F-4D97-AF65-F5344CB8AC3E}">
        <p14:creationId xmlns="" xmlns:p14="http://schemas.microsoft.com/office/powerpoint/2010/main" val="11710780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Interrupts</a:t>
            </a:r>
            <a:endParaRPr lang="en-US" dirty="0"/>
          </a:p>
        </p:txBody>
      </p:sp>
      <p:sp>
        <p:nvSpPr>
          <p:cNvPr id="3" name="Content Placeholder 2"/>
          <p:cNvSpPr>
            <a:spLocks noGrp="1"/>
          </p:cNvSpPr>
          <p:nvPr>
            <p:ph idx="1"/>
          </p:nvPr>
        </p:nvSpPr>
        <p:spPr/>
        <p:txBody>
          <a:bodyPr/>
          <a:lstStyle/>
          <a:p>
            <a:r>
              <a:rPr lang="en-US" dirty="0" smtClean="0"/>
              <a:t>Saving the executing program status involves memory operations.</a:t>
            </a:r>
          </a:p>
          <a:p>
            <a:pPr lvl="1"/>
            <a:r>
              <a:rPr lang="en-US" dirty="0" smtClean="0"/>
              <a:t>Execution of Interrupt service routine may be delayed a bit.</a:t>
            </a:r>
          </a:p>
          <a:p>
            <a:pPr lvl="1"/>
            <a:r>
              <a:rPr lang="en-US" dirty="0" smtClean="0"/>
              <a:t>This delay is called interrupt latency</a:t>
            </a:r>
          </a:p>
          <a:p>
            <a:r>
              <a:rPr lang="en-US" dirty="0" smtClean="0"/>
              <a:t>Most processors save minimal information in order to reduce interrupt latency.</a:t>
            </a:r>
          </a:p>
          <a:p>
            <a:r>
              <a:rPr lang="en-US" dirty="0" smtClean="0"/>
              <a:t>When a processor receives Interrupt, it must jump/branch to ISR</a:t>
            </a:r>
          </a:p>
          <a:p>
            <a:r>
              <a:rPr lang="en-US" dirty="0" smtClean="0"/>
              <a:t>Interrupting device must also be informed that processor has received the request</a:t>
            </a:r>
          </a:p>
          <a:p>
            <a:pPr lvl="1"/>
            <a:r>
              <a:rPr lang="en-US" dirty="0" smtClean="0"/>
              <a:t>This either is done by a proper acknowledge signal or by data transfer between processor and device</a:t>
            </a:r>
            <a:endParaRPr lang="en-US" dirty="0"/>
          </a:p>
        </p:txBody>
      </p:sp>
    </p:spTree>
    <p:extLst>
      <p:ext uri="{BB962C8B-B14F-4D97-AF65-F5344CB8AC3E}">
        <p14:creationId xmlns="" xmlns:p14="http://schemas.microsoft.com/office/powerpoint/2010/main" val="26934895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Interrupts</a:t>
            </a:r>
            <a:endParaRPr lang="en-US" dirty="0"/>
          </a:p>
        </p:txBody>
      </p:sp>
      <p:sp>
        <p:nvSpPr>
          <p:cNvPr id="3" name="Content Placeholder 2"/>
          <p:cNvSpPr>
            <a:spLocks noGrp="1"/>
          </p:cNvSpPr>
          <p:nvPr>
            <p:ph idx="1"/>
          </p:nvPr>
        </p:nvSpPr>
        <p:spPr/>
        <p:txBody>
          <a:bodyPr/>
          <a:lstStyle/>
          <a:p>
            <a:r>
              <a:rPr lang="en-US" dirty="0" smtClean="0"/>
              <a:t>ISR alters the execution sequence of currently running program.</a:t>
            </a:r>
          </a:p>
          <a:p>
            <a:pPr lvl="1"/>
            <a:r>
              <a:rPr lang="en-US" dirty="0" smtClean="0"/>
              <a:t>Some times this may not be desirable</a:t>
            </a:r>
          </a:p>
          <a:p>
            <a:pPr lvl="1"/>
            <a:r>
              <a:rPr lang="en-US" dirty="0" smtClean="0"/>
              <a:t>So processors generally have ability to enable or disable interrupts</a:t>
            </a:r>
          </a:p>
          <a:p>
            <a:pPr lvl="2"/>
            <a:r>
              <a:rPr lang="en-US" dirty="0" smtClean="0"/>
              <a:t>Normally ISR starts with Interrupt Disable instruction to avoid interruption from the same device</a:t>
            </a:r>
          </a:p>
          <a:p>
            <a:pPr lvl="2"/>
            <a:r>
              <a:rPr lang="en-US" dirty="0" smtClean="0"/>
              <a:t>Last instruction enables the interrupts</a:t>
            </a:r>
            <a:endParaRPr lang="en-US" dirty="0"/>
          </a:p>
        </p:txBody>
      </p:sp>
    </p:spTree>
    <p:extLst>
      <p:ext uri="{BB962C8B-B14F-4D97-AF65-F5344CB8AC3E}">
        <p14:creationId xmlns="" xmlns:p14="http://schemas.microsoft.com/office/powerpoint/2010/main" val="10489581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Enable or Disable</a:t>
            </a:r>
            <a:endParaRPr lang="en-US" dirty="0"/>
          </a:p>
        </p:txBody>
      </p:sp>
      <p:sp>
        <p:nvSpPr>
          <p:cNvPr id="3" name="Content Placeholder 2"/>
          <p:cNvSpPr>
            <a:spLocks noGrp="1"/>
          </p:cNvSpPr>
          <p:nvPr>
            <p:ph idx="1"/>
          </p:nvPr>
        </p:nvSpPr>
        <p:spPr/>
        <p:txBody>
          <a:bodyPr/>
          <a:lstStyle/>
          <a:p>
            <a:r>
              <a:rPr lang="en-US" dirty="0"/>
              <a:t>Sometimes need to ensure that interrupts cannot occur</a:t>
            </a:r>
          </a:p>
          <a:p>
            <a:pPr lvl="1"/>
            <a:r>
              <a:rPr lang="en-US" dirty="0"/>
              <a:t>May need to assign priorities e.g. high priority interrupts cannot be interrupted by low priority ones</a:t>
            </a:r>
          </a:p>
          <a:p>
            <a:pPr lvl="1"/>
            <a:r>
              <a:rPr lang="en-US" dirty="0"/>
              <a:t>Ensure that an active request doesn’t lead to an infinite loop</a:t>
            </a:r>
          </a:p>
          <a:p>
            <a:pPr lvl="1"/>
            <a:r>
              <a:rPr lang="en-US" dirty="0"/>
              <a:t>Interrupt routines may need to access data structures and ensure they do not get interrupted while doing so</a:t>
            </a:r>
          </a:p>
          <a:p>
            <a:endParaRPr lang="en-US" dirty="0"/>
          </a:p>
        </p:txBody>
      </p:sp>
    </p:spTree>
    <p:extLst>
      <p:ext uri="{BB962C8B-B14F-4D97-AF65-F5344CB8AC3E}">
        <p14:creationId xmlns="" xmlns:p14="http://schemas.microsoft.com/office/powerpoint/2010/main" val="3141995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Avoiding Infinite LOOP</a:t>
            </a:r>
            <a:endParaRPr lang="en-US" dirty="0"/>
          </a:p>
        </p:txBody>
      </p:sp>
      <p:sp>
        <p:nvSpPr>
          <p:cNvPr id="3" name="Content Placeholder 2"/>
          <p:cNvSpPr>
            <a:spLocks noGrp="1"/>
          </p:cNvSpPr>
          <p:nvPr>
            <p:ph idx="1"/>
          </p:nvPr>
        </p:nvSpPr>
        <p:spPr/>
        <p:txBody>
          <a:bodyPr/>
          <a:lstStyle/>
          <a:p>
            <a:pPr>
              <a:lnSpc>
                <a:spcPct val="80000"/>
              </a:lnSpc>
            </a:pPr>
            <a:r>
              <a:rPr lang="en-US" sz="2800" dirty="0"/>
              <a:t>Can be handled by</a:t>
            </a:r>
          </a:p>
          <a:p>
            <a:pPr lvl="1">
              <a:lnSpc>
                <a:spcPct val="80000"/>
              </a:lnSpc>
            </a:pPr>
            <a:r>
              <a:rPr lang="en-US" sz="2400" dirty="0"/>
              <a:t> Ignoring interrupts until after 1st instruction of ISR</a:t>
            </a:r>
          </a:p>
          <a:p>
            <a:pPr lvl="2">
              <a:lnSpc>
                <a:spcPct val="80000"/>
              </a:lnSpc>
            </a:pPr>
            <a:r>
              <a:rPr lang="en-US" sz="2000" dirty="0"/>
              <a:t>Interrupt disable instruction is first instruction</a:t>
            </a:r>
          </a:p>
          <a:p>
            <a:pPr lvl="2">
              <a:lnSpc>
                <a:spcPct val="80000"/>
              </a:lnSpc>
            </a:pPr>
            <a:r>
              <a:rPr lang="en-US" sz="2000" dirty="0"/>
              <a:t>No further interrupts can occur</a:t>
            </a:r>
          </a:p>
          <a:p>
            <a:pPr lvl="2">
              <a:lnSpc>
                <a:spcPct val="80000"/>
              </a:lnSpc>
            </a:pPr>
            <a:r>
              <a:rPr lang="en-US" sz="2000" dirty="0"/>
              <a:t>Controlled by 1 bit in the processor-status (PS) register, when 1 will process interrupts, when 0 disables them</a:t>
            </a:r>
          </a:p>
          <a:p>
            <a:pPr lvl="2">
              <a:lnSpc>
                <a:spcPct val="80000"/>
              </a:lnSpc>
            </a:pPr>
            <a:r>
              <a:rPr lang="en-US" sz="2000" dirty="0"/>
              <a:t>Set to 1 after the return from interrupt instruction</a:t>
            </a:r>
          </a:p>
          <a:p>
            <a:pPr lvl="1">
              <a:lnSpc>
                <a:spcPct val="80000"/>
              </a:lnSpc>
            </a:pPr>
            <a:r>
              <a:rPr lang="en-US" sz="2400" dirty="0"/>
              <a:t>Processor automatically disable interrupts before starting ISR</a:t>
            </a:r>
          </a:p>
          <a:p>
            <a:pPr lvl="1">
              <a:lnSpc>
                <a:spcPct val="80000"/>
              </a:lnSpc>
            </a:pPr>
            <a:r>
              <a:rPr lang="en-US" sz="2400" dirty="0"/>
              <a:t>Edge triggered interrupts. Processor receives one interrupt request per activation of the hardware interrupt </a:t>
            </a:r>
            <a:r>
              <a:rPr lang="en-US" sz="2400" dirty="0" smtClean="0"/>
              <a:t>line</a:t>
            </a:r>
            <a:endParaRPr lang="en-US" sz="2400" dirty="0"/>
          </a:p>
        </p:txBody>
      </p:sp>
    </p:spTree>
    <p:extLst>
      <p:ext uri="{BB962C8B-B14F-4D97-AF65-F5344CB8AC3E}">
        <p14:creationId xmlns="" xmlns:p14="http://schemas.microsoft.com/office/powerpoint/2010/main" val="24732540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Typical Scenario</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The device raises an interrupt request.</a:t>
            </a:r>
          </a:p>
          <a:p>
            <a:r>
              <a:rPr lang="en-US" dirty="0" smtClean="0"/>
              <a:t>The </a:t>
            </a:r>
            <a:r>
              <a:rPr lang="en-US" dirty="0"/>
              <a:t>processor interrupts the program currently being executed and saves the </a:t>
            </a:r>
            <a:r>
              <a:rPr lang="en-US" dirty="0" smtClean="0"/>
              <a:t>contents of </a:t>
            </a:r>
            <a:r>
              <a:rPr lang="en-US" dirty="0"/>
              <a:t>the PC and </a:t>
            </a:r>
            <a:r>
              <a:rPr lang="en-US" dirty="0" smtClean="0"/>
              <a:t>processor status registers (PS).</a:t>
            </a:r>
            <a:endParaRPr lang="en-US" dirty="0"/>
          </a:p>
          <a:p>
            <a:r>
              <a:rPr lang="en-US" dirty="0" smtClean="0"/>
              <a:t>Interrupts </a:t>
            </a:r>
            <a:r>
              <a:rPr lang="en-US" dirty="0"/>
              <a:t>are disabled by clearing the IE bit in the PS to 0.</a:t>
            </a:r>
          </a:p>
          <a:p>
            <a:r>
              <a:rPr lang="en-US" dirty="0" smtClean="0"/>
              <a:t>The </a:t>
            </a:r>
            <a:r>
              <a:rPr lang="en-US" dirty="0"/>
              <a:t>action requested by the interrupt is performed by the interrupt-service </a:t>
            </a:r>
            <a:r>
              <a:rPr lang="en-US" dirty="0" smtClean="0"/>
              <a:t>routine, during </a:t>
            </a:r>
            <a:r>
              <a:rPr lang="en-US" dirty="0"/>
              <a:t>which time the device is informed that its request has been recognized, and </a:t>
            </a:r>
            <a:r>
              <a:rPr lang="en-US" dirty="0" smtClean="0"/>
              <a:t>in response</a:t>
            </a:r>
            <a:r>
              <a:rPr lang="en-US" dirty="0"/>
              <a:t>, it deactivates the interrupt-request signal.</a:t>
            </a:r>
          </a:p>
          <a:p>
            <a:r>
              <a:rPr lang="en-US" dirty="0" smtClean="0"/>
              <a:t>Upon </a:t>
            </a:r>
            <a:r>
              <a:rPr lang="en-US" dirty="0"/>
              <a:t>completion of the interrupt-service routine, the saved contents of the PC and </a:t>
            </a:r>
            <a:r>
              <a:rPr lang="en-US" dirty="0" smtClean="0"/>
              <a:t>PS registers </a:t>
            </a:r>
            <a:r>
              <a:rPr lang="en-US" dirty="0"/>
              <a:t>are restored (enabling interrupts by setting the IE bit to 1), and execution </a:t>
            </a:r>
            <a:r>
              <a:rPr lang="en-US" dirty="0" smtClean="0"/>
              <a:t>of the </a:t>
            </a:r>
            <a:r>
              <a:rPr lang="en-US" dirty="0"/>
              <a:t>interrupted program is resumed.</a:t>
            </a:r>
          </a:p>
        </p:txBody>
      </p:sp>
    </p:spTree>
    <p:extLst>
      <p:ext uri="{BB962C8B-B14F-4D97-AF65-F5344CB8AC3E}">
        <p14:creationId xmlns="" xmlns:p14="http://schemas.microsoft.com/office/powerpoint/2010/main" val="3863136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Interrupt Hardware</a:t>
            </a:r>
            <a:endParaRPr lang="en-US" dirty="0"/>
          </a:p>
        </p:txBody>
      </p:sp>
      <p:sp>
        <p:nvSpPr>
          <p:cNvPr id="3" name="Content Placeholder 2"/>
          <p:cNvSpPr>
            <a:spLocks noGrp="1"/>
          </p:cNvSpPr>
          <p:nvPr>
            <p:ph idx="1"/>
          </p:nvPr>
        </p:nvSpPr>
        <p:spPr>
          <a:xfrm>
            <a:off x="457200" y="1143000"/>
            <a:ext cx="8229600" cy="5181600"/>
          </a:xfrm>
        </p:spPr>
        <p:txBody>
          <a:bodyPr/>
          <a:lstStyle/>
          <a:p>
            <a:r>
              <a:rPr lang="en-US" dirty="0"/>
              <a:t>Need to be able to handle a unknown number of possible interrupting devices</a:t>
            </a:r>
          </a:p>
          <a:p>
            <a:r>
              <a:rPr lang="en-US" dirty="0"/>
              <a:t>INTR = INTR1 or INTR2 or … INTR n</a:t>
            </a:r>
          </a:p>
          <a:p>
            <a:pPr marL="0" indent="0">
              <a:buNone/>
            </a:pPr>
            <a:endParaRPr lang="en-US" dirty="0"/>
          </a:p>
        </p:txBody>
      </p:sp>
      <p:pic>
        <p:nvPicPr>
          <p:cNvPr id="4" name="Picture 4"/>
          <p:cNvPicPr>
            <a:picLocks noChangeAspect="1" noChangeArrowheads="1"/>
          </p:cNvPicPr>
          <p:nvPr/>
        </p:nvPicPr>
        <p:blipFill>
          <a:blip r:embed="rId3">
            <a:grayscl/>
            <a:extLst>
              <a:ext uri="{28A0092B-C50C-407E-A947-70E740481C1C}">
                <a14:useLocalDpi xmlns="" xmlns:a14="http://schemas.microsoft.com/office/drawing/2010/main" val="0"/>
              </a:ext>
            </a:extLst>
          </a:blip>
          <a:srcRect/>
          <a:stretch>
            <a:fillRect/>
          </a:stretch>
        </p:blipFill>
        <p:spPr bwMode="auto">
          <a:xfrm>
            <a:off x="990600" y="2743200"/>
            <a:ext cx="7315200" cy="2838450"/>
          </a:xfrm>
          <a:prstGeom prst="rect">
            <a:avLst/>
          </a:prstGeom>
          <a:solidFill>
            <a:schemeClr val="tx1"/>
          </a:solidFill>
          <a:ln>
            <a:noFill/>
          </a:ln>
          <a:effectLst/>
        </p:spPr>
      </p:pic>
    </p:spTree>
    <p:extLst>
      <p:ext uri="{BB962C8B-B14F-4D97-AF65-F5344CB8AC3E}">
        <p14:creationId xmlns="" xmlns:p14="http://schemas.microsoft.com/office/powerpoint/2010/main" val="18945145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Devices</a:t>
            </a:r>
            <a:endParaRPr lang="en-US" dirty="0"/>
          </a:p>
        </p:txBody>
      </p:sp>
      <p:sp>
        <p:nvSpPr>
          <p:cNvPr id="3" name="Content Placeholder 2"/>
          <p:cNvSpPr>
            <a:spLocks noGrp="1"/>
          </p:cNvSpPr>
          <p:nvPr>
            <p:ph idx="1"/>
          </p:nvPr>
        </p:nvSpPr>
        <p:spPr/>
        <p:txBody>
          <a:bodyPr>
            <a:normAutofit lnSpcReduction="10000"/>
          </a:bodyPr>
          <a:lstStyle/>
          <a:p>
            <a:pPr>
              <a:lnSpc>
                <a:spcPct val="80000"/>
              </a:lnSpc>
            </a:pPr>
            <a:r>
              <a:rPr lang="en-US" sz="2800" dirty="0" smtClean="0"/>
              <a:t>Can </a:t>
            </a:r>
            <a:r>
              <a:rPr lang="en-US" sz="2800" dirty="0"/>
              <a:t>multiple </a:t>
            </a:r>
            <a:r>
              <a:rPr lang="en-US" sz="2800" dirty="0" smtClean="0"/>
              <a:t>devices </a:t>
            </a:r>
            <a:r>
              <a:rPr lang="en-US" sz="2800" dirty="0"/>
              <a:t>interrupt processor?</a:t>
            </a:r>
          </a:p>
          <a:p>
            <a:pPr lvl="1">
              <a:lnSpc>
                <a:spcPct val="80000"/>
              </a:lnSpc>
            </a:pPr>
            <a:r>
              <a:rPr lang="en-US" sz="2400" dirty="0"/>
              <a:t>How does the processor recognize which device is causing the interrupt?</a:t>
            </a:r>
          </a:p>
          <a:p>
            <a:pPr lvl="1">
              <a:lnSpc>
                <a:spcPct val="80000"/>
              </a:lnSpc>
            </a:pPr>
            <a:r>
              <a:rPr lang="en-US" sz="2400" dirty="0"/>
              <a:t>How does it know which ISR to execute?</a:t>
            </a:r>
          </a:p>
          <a:p>
            <a:pPr lvl="1">
              <a:lnSpc>
                <a:spcPct val="80000"/>
              </a:lnSpc>
            </a:pPr>
            <a:r>
              <a:rPr lang="en-US" sz="2400" dirty="0"/>
              <a:t>Can interrupts interrupt ISRs?</a:t>
            </a:r>
          </a:p>
          <a:p>
            <a:pPr lvl="1">
              <a:lnSpc>
                <a:spcPct val="80000"/>
              </a:lnSpc>
            </a:pPr>
            <a:r>
              <a:rPr lang="en-US" sz="2400" dirty="0"/>
              <a:t>How do we handle simultaneous interrupt requests?</a:t>
            </a:r>
          </a:p>
          <a:p>
            <a:pPr>
              <a:lnSpc>
                <a:spcPct val="80000"/>
              </a:lnSpc>
            </a:pPr>
            <a:r>
              <a:rPr lang="en-US" sz="2800" dirty="0"/>
              <a:t>Simple solution</a:t>
            </a:r>
          </a:p>
          <a:p>
            <a:pPr lvl="1">
              <a:lnSpc>
                <a:spcPct val="80000"/>
              </a:lnSpc>
            </a:pPr>
            <a:r>
              <a:rPr lang="en-US" sz="2400" dirty="0"/>
              <a:t>Poll every possible interrupting device and check if status bit indicates something is to be done and then service it</a:t>
            </a:r>
          </a:p>
          <a:p>
            <a:pPr>
              <a:lnSpc>
                <a:spcPct val="80000"/>
              </a:lnSpc>
            </a:pPr>
            <a:r>
              <a:rPr lang="en-US" sz="2800" dirty="0"/>
              <a:t>– Advantage: simple</a:t>
            </a:r>
          </a:p>
          <a:p>
            <a:pPr>
              <a:lnSpc>
                <a:spcPct val="80000"/>
              </a:lnSpc>
            </a:pPr>
            <a:r>
              <a:rPr lang="en-US" sz="2800" dirty="0"/>
              <a:t>– Disadvantage: slow</a:t>
            </a:r>
          </a:p>
          <a:p>
            <a:endParaRPr lang="en-US" dirty="0"/>
          </a:p>
        </p:txBody>
      </p:sp>
    </p:spTree>
    <p:extLst>
      <p:ext uri="{BB962C8B-B14F-4D97-AF65-F5344CB8AC3E}">
        <p14:creationId xmlns="" xmlns:p14="http://schemas.microsoft.com/office/powerpoint/2010/main" val="41260006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Interrupts</a:t>
            </a:r>
          </a:p>
          <a:p>
            <a:r>
              <a:rPr lang="en-US" dirty="0" smtClean="0"/>
              <a:t>Interrupt driven I/O</a:t>
            </a:r>
          </a:p>
          <a:p>
            <a:pPr lvl="1"/>
            <a:r>
              <a:rPr lang="en-US" dirty="0" smtClean="0"/>
              <a:t>Interrupt Request</a:t>
            </a:r>
          </a:p>
          <a:p>
            <a:pPr lvl="1"/>
            <a:r>
              <a:rPr lang="en-US" dirty="0" smtClean="0"/>
              <a:t>Interrupt Service Routine</a:t>
            </a:r>
          </a:p>
          <a:p>
            <a:pPr lvl="1"/>
            <a:r>
              <a:rPr lang="en-US" dirty="0" smtClean="0"/>
              <a:t>Enabling and Disabling Interrupts</a:t>
            </a:r>
            <a:endParaRPr lang="en-US" dirty="0"/>
          </a:p>
        </p:txBody>
      </p:sp>
    </p:spTree>
    <p:extLst>
      <p:ext uri="{BB962C8B-B14F-4D97-AF65-F5344CB8AC3E}">
        <p14:creationId xmlns="" xmlns:p14="http://schemas.microsoft.com/office/powerpoint/2010/main" val="8583420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TotalTime>
  <Words>840</Words>
  <Application>Microsoft Office PowerPoint</Application>
  <PresentationFormat>On-screen Show (4:3)</PresentationFormat>
  <Paragraphs>97</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Computer Architecture</vt:lpstr>
      <vt:lpstr>Last Class</vt:lpstr>
      <vt:lpstr>Today’s Agenda</vt:lpstr>
      <vt:lpstr>Interrupts</vt:lpstr>
      <vt:lpstr>Interrupts</vt:lpstr>
      <vt:lpstr>Interrupts</vt:lpstr>
      <vt:lpstr>Differences ISR &amp; Subroutine</vt:lpstr>
      <vt:lpstr>Interrupts</vt:lpstr>
      <vt:lpstr>Interrupts</vt:lpstr>
      <vt:lpstr>Enable or Disable</vt:lpstr>
      <vt:lpstr>Avoiding Infinite LOOP</vt:lpstr>
      <vt:lpstr>A Typical Scenario</vt:lpstr>
      <vt:lpstr>Interrupt Hardware</vt:lpstr>
      <vt:lpstr>Multiple Devices</vt:lpstr>
      <vt:lpstr>Summary</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Architecture</dc:title>
  <dc:creator>MyUserName</dc:creator>
  <cp:lastModifiedBy>NTS</cp:lastModifiedBy>
  <cp:revision>16</cp:revision>
  <dcterms:created xsi:type="dcterms:W3CDTF">2013-05-07T15:50:22Z</dcterms:created>
  <dcterms:modified xsi:type="dcterms:W3CDTF">2013-05-08T13:12:16Z</dcterms:modified>
</cp:coreProperties>
</file>