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5" r:id="rId13"/>
    <p:sldId id="270" r:id="rId14"/>
    <p:sldId id="269" r:id="rId15"/>
    <p:sldId id="271" r:id="rId16"/>
    <p:sldId id="272" r:id="rId17"/>
    <p:sldId id="274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99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7192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370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3182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924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989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211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97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676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247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4449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7188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8097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40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B84FD-4E1C-46AE-A491-73E6AA527C50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BF279-4FC5-45F6-8140-5703693823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5735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04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83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Fetch and Execute</a:t>
            </a:r>
          </a:p>
          <a:p>
            <a:r>
              <a:rPr lang="en-US" dirty="0" smtClean="0"/>
              <a:t>Registers</a:t>
            </a:r>
          </a:p>
          <a:p>
            <a:r>
              <a:rPr lang="en-US" dirty="0" smtClean="0"/>
              <a:t>Memory locations and addresses</a:t>
            </a:r>
          </a:p>
          <a:p>
            <a:r>
              <a:rPr lang="en-US" dirty="0" smtClean="0"/>
              <a:t>Branching and Condition codes</a:t>
            </a:r>
          </a:p>
          <a:p>
            <a:r>
              <a:rPr lang="en-US" dirty="0" smtClean="0"/>
              <a:t>Addressing Modes</a:t>
            </a:r>
          </a:p>
          <a:p>
            <a:pPr lvl="1"/>
            <a:r>
              <a:rPr lang="en-US" dirty="0" smtClean="0"/>
              <a:t>Implied</a:t>
            </a:r>
          </a:p>
          <a:p>
            <a:pPr lvl="1"/>
            <a:r>
              <a:rPr lang="en-US" dirty="0" err="1" smtClean="0"/>
              <a:t>Autoincrement</a:t>
            </a:r>
            <a:r>
              <a:rPr lang="en-US" dirty="0" smtClean="0"/>
              <a:t>/</a:t>
            </a:r>
            <a:r>
              <a:rPr lang="en-US" dirty="0" err="1" smtClean="0"/>
              <a:t>Autodecrement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37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with Addressing Modes</a:t>
            </a:r>
          </a:p>
          <a:p>
            <a:r>
              <a:rPr lang="en-US" dirty="0" smtClean="0"/>
              <a:t>Indexing and Arrays</a:t>
            </a:r>
          </a:p>
          <a:p>
            <a:r>
              <a:rPr lang="en-US" dirty="0" smtClean="0"/>
              <a:t>Stacks</a:t>
            </a:r>
          </a:p>
          <a:p>
            <a:r>
              <a:rPr lang="en-US" dirty="0" smtClean="0"/>
              <a:t>Basic I/O</a:t>
            </a:r>
          </a:p>
          <a:p>
            <a:pPr lvl="1"/>
            <a:r>
              <a:rPr lang="en-US" dirty="0" smtClean="0"/>
              <a:t>Programmed I/O</a:t>
            </a:r>
          </a:p>
          <a:p>
            <a:pPr lvl="1"/>
            <a:r>
              <a:rPr lang="en-US" dirty="0" smtClean="0"/>
              <a:t>Memory Mapped I/O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90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Modes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741994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514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and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Index mode – the effective address of the operand is generated by adding a constant value to the contents of a register.</a:t>
            </a:r>
          </a:p>
          <a:p>
            <a:r>
              <a:rPr lang="en-US" altLang="zh-CN" dirty="0" smtClean="0">
                <a:ea typeface="SimSun" pitchFamily="2" charset="-122"/>
              </a:rPr>
              <a:t>A general purpose register is designated as Index </a:t>
            </a:r>
            <a:r>
              <a:rPr lang="en-US" altLang="zh-CN" dirty="0">
                <a:ea typeface="SimSun" pitchFamily="2" charset="-122"/>
              </a:rPr>
              <a:t>register</a:t>
            </a:r>
          </a:p>
          <a:p>
            <a:r>
              <a:rPr lang="en-US" altLang="zh-CN" dirty="0">
                <a:ea typeface="SimSun" pitchFamily="2" charset="-122"/>
              </a:rPr>
              <a:t>X(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i</a:t>
            </a:r>
            <a:r>
              <a:rPr lang="en-US" altLang="zh-CN" dirty="0">
                <a:ea typeface="SimSun" pitchFamily="2" charset="-122"/>
              </a:rPr>
              <a:t>): EA = X + [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i</a:t>
            </a:r>
            <a:r>
              <a:rPr lang="en-US" altLang="zh-CN" dirty="0">
                <a:ea typeface="SimSun" pitchFamily="2" charset="-122"/>
              </a:rPr>
              <a:t>]</a:t>
            </a:r>
          </a:p>
          <a:p>
            <a:r>
              <a:rPr lang="en-US" altLang="zh-CN" dirty="0" smtClean="0">
                <a:ea typeface="SimSun" pitchFamily="2" charset="-122"/>
              </a:rPr>
              <a:t>X </a:t>
            </a:r>
            <a:r>
              <a:rPr lang="en-US" altLang="zh-CN" dirty="0">
                <a:ea typeface="SimSun" pitchFamily="2" charset="-122"/>
              </a:rPr>
              <a:t>may be </a:t>
            </a:r>
            <a:r>
              <a:rPr lang="en-US" altLang="zh-CN" dirty="0" smtClean="0">
                <a:ea typeface="SimSun" pitchFamily="2" charset="-122"/>
              </a:rPr>
              <a:t> a +</a:t>
            </a:r>
            <a:r>
              <a:rPr lang="en-US" altLang="zh-CN" dirty="0" err="1" smtClean="0">
                <a:ea typeface="SimSun" pitchFamily="2" charset="-122"/>
              </a:rPr>
              <a:t>ve</a:t>
            </a:r>
            <a:r>
              <a:rPr lang="en-US" altLang="zh-CN" dirty="0" smtClean="0">
                <a:ea typeface="SimSun" pitchFamily="2" charset="-122"/>
              </a:rPr>
              <a:t> or –</a:t>
            </a:r>
            <a:r>
              <a:rPr lang="en-US" altLang="zh-CN" dirty="0" err="1" smtClean="0">
                <a:ea typeface="SimSun" pitchFamily="2" charset="-122"/>
              </a:rPr>
              <a:t>ve</a:t>
            </a:r>
            <a:r>
              <a:rPr lang="en-US" altLang="zh-CN" dirty="0" smtClean="0">
                <a:ea typeface="SimSun" pitchFamily="2" charset="-122"/>
              </a:rPr>
              <a:t> constant </a:t>
            </a:r>
            <a:r>
              <a:rPr lang="en-US" altLang="zh-CN" dirty="0">
                <a:ea typeface="SimSun" pitchFamily="2" charset="-122"/>
              </a:rPr>
              <a:t>representing a numerical value</a:t>
            </a:r>
            <a:r>
              <a:rPr lang="en-US" altLang="zh-CN" dirty="0" smtClean="0">
                <a:ea typeface="SimSun" pitchFamily="2" charset="-122"/>
              </a:rPr>
              <a:t>.</a:t>
            </a:r>
            <a:endParaRPr lang="en-US" altLang="zh-CN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22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and Arrays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152525"/>
            <a:ext cx="5562600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168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Indexing and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G</a:t>
            </a:r>
            <a:r>
              <a:rPr lang="en-US" altLang="zh-CN" dirty="0" smtClean="0">
                <a:ea typeface="SimSun" pitchFamily="2" charset="-122"/>
              </a:rPr>
              <a:t>eneral</a:t>
            </a:r>
            <a:r>
              <a:rPr lang="en-US" altLang="zh-CN" dirty="0">
                <a:ea typeface="SimSun" pitchFamily="2" charset="-122"/>
              </a:rPr>
              <a:t>, the Index mode </a:t>
            </a:r>
            <a:r>
              <a:rPr lang="en-US" altLang="zh-CN" dirty="0" smtClean="0">
                <a:ea typeface="SimSun" pitchFamily="2" charset="-122"/>
              </a:rPr>
              <a:t>provides </a:t>
            </a:r>
            <a:r>
              <a:rPr lang="en-US" altLang="zh-CN" dirty="0">
                <a:ea typeface="SimSun" pitchFamily="2" charset="-122"/>
              </a:rPr>
              <a:t>access to an operand whose location is </a:t>
            </a:r>
            <a:r>
              <a:rPr lang="en-US" altLang="zh-CN" dirty="0" smtClean="0">
                <a:ea typeface="SimSun" pitchFamily="2" charset="-122"/>
              </a:rPr>
              <a:t>specified </a:t>
            </a:r>
            <a:r>
              <a:rPr lang="en-US" altLang="zh-CN" dirty="0">
                <a:ea typeface="SimSun" pitchFamily="2" charset="-122"/>
              </a:rPr>
              <a:t>relative to a reference point within the data structure in which the operand appears.</a:t>
            </a:r>
          </a:p>
          <a:p>
            <a:r>
              <a:rPr lang="en-US" altLang="zh-CN" dirty="0" smtClean="0">
                <a:ea typeface="SimSun" pitchFamily="2" charset="-122"/>
              </a:rPr>
              <a:t>Some variants:</a:t>
            </a:r>
            <a:r>
              <a:rPr lang="en-US" altLang="zh-CN" dirty="0">
                <a:ea typeface="SimSun" pitchFamily="2" charset="-122"/>
              </a:rPr>
              <a:t/>
            </a:r>
            <a:br>
              <a:rPr lang="en-US" altLang="zh-CN" dirty="0">
                <a:ea typeface="SimSun" pitchFamily="2" charset="-122"/>
              </a:rPr>
            </a:br>
            <a:r>
              <a:rPr lang="en-US" altLang="zh-CN" dirty="0">
                <a:ea typeface="SimSun" pitchFamily="2" charset="-122"/>
              </a:rPr>
              <a:t>(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i</a:t>
            </a:r>
            <a:r>
              <a:rPr lang="en-US" altLang="zh-CN" dirty="0">
                <a:ea typeface="SimSun" pitchFamily="2" charset="-122"/>
              </a:rPr>
              <a:t>, 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j</a:t>
            </a:r>
            <a:r>
              <a:rPr lang="en-US" altLang="zh-CN" dirty="0">
                <a:ea typeface="SimSun" pitchFamily="2" charset="-122"/>
              </a:rPr>
              <a:t>): EA = [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i</a:t>
            </a:r>
            <a:r>
              <a:rPr lang="en-US" altLang="zh-CN" dirty="0">
                <a:ea typeface="SimSun" pitchFamily="2" charset="-122"/>
              </a:rPr>
              <a:t>] + [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j</a:t>
            </a:r>
            <a:r>
              <a:rPr lang="en-US" altLang="zh-CN" dirty="0">
                <a:ea typeface="SimSun" pitchFamily="2" charset="-122"/>
              </a:rPr>
              <a:t>]</a:t>
            </a:r>
            <a:br>
              <a:rPr lang="en-US" altLang="zh-CN" dirty="0">
                <a:ea typeface="SimSun" pitchFamily="2" charset="-122"/>
              </a:rPr>
            </a:br>
            <a:r>
              <a:rPr lang="en-US" altLang="zh-CN" dirty="0">
                <a:ea typeface="SimSun" pitchFamily="2" charset="-122"/>
              </a:rPr>
              <a:t>X(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i</a:t>
            </a:r>
            <a:r>
              <a:rPr lang="en-US" altLang="zh-CN" dirty="0">
                <a:ea typeface="SimSun" pitchFamily="2" charset="-122"/>
              </a:rPr>
              <a:t>, 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j</a:t>
            </a:r>
            <a:r>
              <a:rPr lang="en-US" altLang="zh-CN" dirty="0">
                <a:ea typeface="SimSun" pitchFamily="2" charset="-122"/>
              </a:rPr>
              <a:t>): EA = X + [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i</a:t>
            </a:r>
            <a:r>
              <a:rPr lang="en-US" altLang="zh-CN" dirty="0">
                <a:ea typeface="SimSun" pitchFamily="2" charset="-122"/>
              </a:rPr>
              <a:t>] + [</a:t>
            </a:r>
            <a:r>
              <a:rPr lang="en-US" altLang="zh-CN" dirty="0" err="1">
                <a:ea typeface="SimSun" pitchFamily="2" charset="-122"/>
              </a:rPr>
              <a:t>R</a:t>
            </a:r>
            <a:r>
              <a:rPr lang="en-US" altLang="zh-CN" baseline="-25000" dirty="0" err="1">
                <a:ea typeface="SimSun" pitchFamily="2" charset="-122"/>
              </a:rPr>
              <a:t>j</a:t>
            </a:r>
            <a:r>
              <a:rPr lang="en-US" altLang="zh-CN" dirty="0">
                <a:ea typeface="SimSun" pitchFamily="2" charset="-122"/>
              </a:rPr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844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Relative mode – the effective address is </a:t>
            </a:r>
            <a:r>
              <a:rPr lang="en-US" altLang="zh-CN" dirty="0" smtClean="0">
                <a:ea typeface="SimSun" pitchFamily="2" charset="-122"/>
              </a:rPr>
              <a:t>computed </a:t>
            </a:r>
            <a:r>
              <a:rPr lang="en-US" altLang="zh-CN" dirty="0">
                <a:ea typeface="SimSun" pitchFamily="2" charset="-122"/>
              </a:rPr>
              <a:t>by the Index mode using the program counter in place of the general-purpose register.</a:t>
            </a:r>
          </a:p>
          <a:p>
            <a:r>
              <a:rPr lang="en-US" altLang="zh-CN" dirty="0">
                <a:ea typeface="SimSun" pitchFamily="2" charset="-122"/>
              </a:rPr>
              <a:t>X(PC) – (</a:t>
            </a:r>
            <a:r>
              <a:rPr lang="en-US" altLang="zh-CN" dirty="0" smtClean="0">
                <a:ea typeface="SimSun" pitchFamily="2" charset="-122"/>
              </a:rPr>
              <a:t>X </a:t>
            </a:r>
            <a:r>
              <a:rPr lang="en-US" altLang="zh-CN" dirty="0">
                <a:ea typeface="SimSun" pitchFamily="2" charset="-122"/>
              </a:rPr>
              <a:t>is a signed </a:t>
            </a:r>
            <a:r>
              <a:rPr lang="en-US" altLang="zh-CN" dirty="0" smtClean="0">
                <a:ea typeface="SimSun" pitchFamily="2" charset="-122"/>
              </a:rPr>
              <a:t>number)</a:t>
            </a:r>
            <a:endParaRPr lang="en-US" altLang="zh-CN" dirty="0">
              <a:ea typeface="SimSun" pitchFamily="2" charset="-122"/>
            </a:endParaRPr>
          </a:p>
          <a:p>
            <a:r>
              <a:rPr lang="en-US" altLang="zh-CN" dirty="0">
                <a:ea typeface="SimSun" pitchFamily="2" charset="-122"/>
              </a:rPr>
              <a:t>Branch&gt;0        LOOP</a:t>
            </a:r>
          </a:p>
          <a:p>
            <a:r>
              <a:rPr lang="en-US" altLang="zh-CN" dirty="0">
                <a:ea typeface="SimSun" pitchFamily="2" charset="-122"/>
              </a:rPr>
              <a:t>This location is computed by specifying it as an offset from the current value of PC.</a:t>
            </a:r>
          </a:p>
          <a:p>
            <a:r>
              <a:rPr lang="en-US" altLang="zh-CN" dirty="0">
                <a:ea typeface="SimSun" pitchFamily="2" charset="-122"/>
              </a:rPr>
              <a:t>Branch target may be either before or after the branch instruction, </a:t>
            </a:r>
            <a:r>
              <a:rPr lang="en-US" altLang="zh-CN" dirty="0" smtClean="0">
                <a:ea typeface="SimSun" pitchFamily="2" charset="-122"/>
              </a:rPr>
              <a:t>therefore, </a:t>
            </a:r>
            <a:r>
              <a:rPr lang="en-US" altLang="zh-CN" dirty="0">
                <a:ea typeface="SimSun" pitchFamily="2" charset="-122"/>
              </a:rPr>
              <a:t>offset is given as a singed num.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37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267200" cy="49831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List of data elements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 (usually bytes or words)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Elements can only be removed at one end of the list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Last-in-first-out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Can be implemented in several ways, one way is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First element placed in BOTTOM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Grows in direction of decreasing memory address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Assume 32-bit </a:t>
            </a:r>
            <a:r>
              <a:rPr lang="en-US" dirty="0" smtClean="0"/>
              <a:t>data word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438274"/>
            <a:ext cx="4563204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005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Subtract #4,SP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Move NEWITEM,(SP) ; push</a:t>
            </a:r>
          </a:p>
          <a:p>
            <a:pPr>
              <a:lnSpc>
                <a:spcPct val="90000"/>
              </a:lnSpc>
              <a:buNone/>
              <a:defRPr/>
            </a:pPr>
            <a:endParaRPr lang="en-US" dirty="0"/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Move (SP),ITEM 	; pop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Add #4,SP</a:t>
            </a:r>
          </a:p>
          <a:p>
            <a:pPr>
              <a:lnSpc>
                <a:spcPct val="90000"/>
              </a:lnSpc>
              <a:buNone/>
              <a:defRPr/>
            </a:pPr>
            <a:endParaRPr lang="en-US" dirty="0"/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With auto-increment and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Auto-decrement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Move NEWITEM,-(SP) ; push</a:t>
            </a:r>
          </a:p>
          <a:p>
            <a:pPr>
              <a:lnSpc>
                <a:spcPct val="90000"/>
              </a:lnSpc>
              <a:buNone/>
              <a:defRPr/>
            </a:pPr>
            <a:endParaRPr lang="en-US" dirty="0"/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1. </a:t>
            </a:r>
            <a:r>
              <a:rPr lang="en-US" dirty="0" smtClean="0"/>
              <a:t>Can </a:t>
            </a:r>
            <a:r>
              <a:rPr lang="en-US" dirty="0"/>
              <a:t>you write pop using </a:t>
            </a:r>
            <a:r>
              <a:rPr lang="en-US" dirty="0" err="1"/>
              <a:t>autoincrement</a:t>
            </a:r>
            <a:r>
              <a:rPr lang="en-US" dirty="0"/>
              <a:t>?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/>
              <a:t>2. How can I check </a:t>
            </a:r>
            <a:r>
              <a:rPr lang="en-US" dirty="0" smtClean="0"/>
              <a:t>that push/pop doesn’t overflow/underflow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683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Stack Operation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49603"/>
            <a:ext cx="7546333" cy="512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497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Input and Output (I/O)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The data on which the </a:t>
            </a:r>
            <a:r>
              <a:rPr lang="en-US" altLang="zh-CN" dirty="0" smtClean="0">
                <a:ea typeface="SimSun" pitchFamily="2" charset="-122"/>
              </a:rPr>
              <a:t>program instructions </a:t>
            </a:r>
            <a:r>
              <a:rPr lang="en-US" altLang="zh-CN" dirty="0">
                <a:ea typeface="SimSun" pitchFamily="2" charset="-122"/>
              </a:rPr>
              <a:t>operate are not necessarily </a:t>
            </a:r>
            <a:r>
              <a:rPr lang="en-US" altLang="zh-CN" dirty="0" smtClean="0">
                <a:ea typeface="SimSun" pitchFamily="2" charset="-122"/>
              </a:rPr>
              <a:t>available </a:t>
            </a:r>
            <a:r>
              <a:rPr lang="en-US" altLang="zh-CN" dirty="0">
                <a:ea typeface="SimSun" pitchFamily="2" charset="-122"/>
              </a:rPr>
              <a:t>in memory.</a:t>
            </a:r>
          </a:p>
          <a:p>
            <a:r>
              <a:rPr lang="en-US" altLang="zh-CN" dirty="0">
                <a:ea typeface="SimSun" pitchFamily="2" charset="-122"/>
              </a:rPr>
              <a:t>Data </a:t>
            </a:r>
            <a:r>
              <a:rPr lang="en-US" altLang="zh-CN" dirty="0" smtClean="0">
                <a:ea typeface="SimSun" pitchFamily="2" charset="-122"/>
              </a:rPr>
              <a:t>may </a:t>
            </a:r>
            <a:r>
              <a:rPr lang="en-US" altLang="zh-CN" dirty="0">
                <a:ea typeface="SimSun" pitchFamily="2" charset="-122"/>
              </a:rPr>
              <a:t>be transferred between processor and </a:t>
            </a:r>
            <a:r>
              <a:rPr lang="en-US" altLang="zh-CN" dirty="0" smtClean="0">
                <a:ea typeface="SimSun" pitchFamily="2" charset="-122"/>
              </a:rPr>
              <a:t>peripheral devices </a:t>
            </a:r>
            <a:r>
              <a:rPr lang="en-US" altLang="zh-CN" dirty="0">
                <a:ea typeface="SimSun" pitchFamily="2" charset="-122"/>
              </a:rPr>
              <a:t>(disk, keyboard, etc.)</a:t>
            </a:r>
          </a:p>
          <a:p>
            <a:r>
              <a:rPr lang="en-US" altLang="zh-CN" dirty="0">
                <a:ea typeface="SimSun" pitchFamily="2" charset="-122"/>
              </a:rPr>
              <a:t>I/O operations are </a:t>
            </a:r>
            <a:r>
              <a:rPr lang="en-US" altLang="zh-CN" dirty="0" smtClean="0">
                <a:ea typeface="SimSun" pitchFamily="2" charset="-122"/>
              </a:rPr>
              <a:t>essential.</a:t>
            </a:r>
          </a:p>
          <a:p>
            <a:r>
              <a:rPr lang="en-US" altLang="zh-CN" dirty="0" smtClean="0">
                <a:ea typeface="SimSun" pitchFamily="2" charset="-122"/>
              </a:rPr>
              <a:t>The </a:t>
            </a:r>
            <a:r>
              <a:rPr lang="en-US" altLang="zh-CN" dirty="0">
                <a:ea typeface="SimSun" pitchFamily="2" charset="-122"/>
              </a:rPr>
              <a:t>way </a:t>
            </a:r>
            <a:r>
              <a:rPr lang="en-US" altLang="zh-CN" dirty="0" smtClean="0">
                <a:ea typeface="SimSun" pitchFamily="2" charset="-122"/>
              </a:rPr>
              <a:t>I/O operations are </a:t>
            </a:r>
            <a:r>
              <a:rPr lang="en-US" altLang="zh-CN" dirty="0">
                <a:ea typeface="SimSun" pitchFamily="2" charset="-122"/>
              </a:rPr>
              <a:t>performed can </a:t>
            </a:r>
            <a:r>
              <a:rPr lang="en-US" altLang="zh-CN" dirty="0" smtClean="0">
                <a:ea typeface="SimSun" pitchFamily="2" charset="-122"/>
              </a:rPr>
              <a:t>significantly affect </a:t>
            </a:r>
            <a:r>
              <a:rPr lang="en-US" altLang="zh-CN" dirty="0">
                <a:ea typeface="SimSun" pitchFamily="2" charset="-122"/>
              </a:rPr>
              <a:t>the performance of the computer.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963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Multiple I/O devices may be connected to the processor and the memory via a bus.</a:t>
            </a:r>
          </a:p>
          <a:p>
            <a:pPr>
              <a:buFontTx/>
              <a:buChar char="•"/>
            </a:pPr>
            <a:r>
              <a:rPr lang="en-US" dirty="0"/>
              <a:t>Bus consists of three sets of lines to carry address, data and control signals. </a:t>
            </a:r>
          </a:p>
          <a:p>
            <a:pPr>
              <a:buFontTx/>
              <a:buChar char="•"/>
            </a:pPr>
            <a:r>
              <a:rPr lang="en-US" dirty="0"/>
              <a:t>Each I/O device is assigned an unique address. </a:t>
            </a:r>
          </a:p>
          <a:p>
            <a:pPr>
              <a:buFontTx/>
              <a:buChar char="•"/>
            </a:pPr>
            <a:r>
              <a:rPr lang="en-US" dirty="0"/>
              <a:t>To access an I/O device, the processor places the address on the address lines.</a:t>
            </a:r>
          </a:p>
          <a:p>
            <a:pPr>
              <a:buFontTx/>
              <a:buChar char="•"/>
            </a:pPr>
            <a:r>
              <a:rPr lang="en-US" dirty="0"/>
              <a:t>The device recognizes the address, and responds to the control signals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070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Device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447800"/>
          </a:xfrm>
        </p:spPr>
        <p:txBody>
          <a:bodyPr/>
          <a:lstStyle/>
          <a:p>
            <a:r>
              <a:rPr lang="en-US" dirty="0" smtClean="0"/>
              <a:t>Programmed I/O</a:t>
            </a:r>
          </a:p>
          <a:p>
            <a:r>
              <a:rPr lang="en-US" dirty="0" smtClean="0"/>
              <a:t>Memory Mapped I/O</a:t>
            </a:r>
          </a:p>
          <a:p>
            <a:r>
              <a:rPr lang="en-US" dirty="0" smtClean="0"/>
              <a:t>Interrupt based Interface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14625"/>
            <a:ext cx="592320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614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Programmed I/O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983163"/>
          </a:xfrm>
        </p:spPr>
        <p:txBody>
          <a:bodyPr/>
          <a:lstStyle/>
          <a:p>
            <a:pPr>
              <a:buNone/>
              <a:defRPr/>
            </a:pPr>
            <a:r>
              <a:rPr lang="en-US" dirty="0"/>
              <a:t>READWAIT </a:t>
            </a:r>
            <a:r>
              <a:rPr lang="en-US" dirty="0" smtClean="0"/>
              <a:t>	Branch </a:t>
            </a:r>
            <a:r>
              <a:rPr lang="en-US" dirty="0"/>
              <a:t>to READWAIT if SIN=0</a:t>
            </a:r>
          </a:p>
          <a:p>
            <a:pPr>
              <a:buNone/>
              <a:defRPr/>
            </a:pPr>
            <a:endParaRPr lang="en-US" dirty="0"/>
          </a:p>
          <a:p>
            <a:pPr>
              <a:buNone/>
              <a:defRPr/>
            </a:pPr>
            <a:r>
              <a:rPr lang="en-US" dirty="0"/>
              <a:t>			</a:t>
            </a:r>
            <a:r>
              <a:rPr lang="en-US" dirty="0" smtClean="0"/>
              <a:t>	INPUT </a:t>
            </a:r>
            <a:r>
              <a:rPr lang="en-US" dirty="0"/>
              <a:t>from DATAIN to R1</a:t>
            </a:r>
          </a:p>
          <a:p>
            <a:pPr>
              <a:buNone/>
              <a:defRPr/>
            </a:pPr>
            <a:endParaRPr lang="en-US" dirty="0"/>
          </a:p>
          <a:p>
            <a:pPr>
              <a:buNone/>
              <a:defRPr/>
            </a:pPr>
            <a:endParaRPr lang="en-US" dirty="0"/>
          </a:p>
          <a:p>
            <a:pPr>
              <a:buNone/>
              <a:defRPr/>
            </a:pPr>
            <a:r>
              <a:rPr lang="en-US" dirty="0"/>
              <a:t>WRITEWAIT 	Branch to WRITEWAIT if SOUT=0</a:t>
            </a:r>
          </a:p>
          <a:p>
            <a:pPr>
              <a:buNone/>
              <a:defRPr/>
            </a:pPr>
            <a:endParaRPr lang="en-US" dirty="0"/>
          </a:p>
          <a:p>
            <a:pPr>
              <a:buNone/>
              <a:defRPr/>
            </a:pPr>
            <a:r>
              <a:rPr lang="en-US" dirty="0" smtClean="0"/>
              <a:t>				Output </a:t>
            </a:r>
            <a:r>
              <a:rPr lang="en-US" dirty="0"/>
              <a:t>from R1 to DATAOUT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444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Mapped I/O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On many machines, registers such as DATAIN, DATAOUT are memory-mapped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Read and write specific memory locations to communicate with device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err="1"/>
              <a:t>MoveByte</a:t>
            </a:r>
            <a:r>
              <a:rPr lang="en-US" dirty="0"/>
              <a:t> DATAIN,R1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err="1"/>
              <a:t>MoveByte</a:t>
            </a:r>
            <a:r>
              <a:rPr lang="en-US" dirty="0"/>
              <a:t> R1,DATAOUT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SIN and SOUT might be bits in a device status register e.g. bit 3</a:t>
            </a:r>
          </a:p>
          <a:p>
            <a:pPr algn="ctr">
              <a:buNone/>
              <a:defRPr/>
            </a:pPr>
            <a:endParaRPr lang="en-US" dirty="0"/>
          </a:p>
          <a:p>
            <a:pPr>
              <a:buNone/>
              <a:defRPr/>
            </a:pPr>
            <a:r>
              <a:rPr lang="en-US" dirty="0"/>
              <a:t>READWAIT 	</a:t>
            </a:r>
            <a:r>
              <a:rPr lang="en-US" dirty="0" err="1"/>
              <a:t>Testbit</a:t>
            </a:r>
            <a:r>
              <a:rPr lang="en-US" dirty="0"/>
              <a:t> #3,INSTATUS</a:t>
            </a:r>
          </a:p>
          <a:p>
            <a:pPr>
              <a:buNone/>
              <a:defRPr/>
            </a:pPr>
            <a:r>
              <a:rPr lang="en-US" dirty="0"/>
              <a:t>			</a:t>
            </a:r>
            <a:r>
              <a:rPr lang="en-US" dirty="0" smtClean="0"/>
              <a:t>	Branch=0 </a:t>
            </a:r>
            <a:r>
              <a:rPr lang="en-US" dirty="0"/>
              <a:t>READWAIT</a:t>
            </a:r>
          </a:p>
          <a:p>
            <a:pPr>
              <a:buNone/>
              <a:defRPr/>
            </a:pPr>
            <a:r>
              <a:rPr lang="en-US" dirty="0"/>
              <a:t>			</a:t>
            </a:r>
            <a:r>
              <a:rPr lang="en-US" dirty="0" smtClean="0"/>
              <a:t>	</a:t>
            </a:r>
            <a:r>
              <a:rPr lang="en-US" dirty="0" err="1" smtClean="0"/>
              <a:t>MoveByte</a:t>
            </a:r>
            <a:r>
              <a:rPr lang="en-US" dirty="0" smtClean="0"/>
              <a:t> </a:t>
            </a:r>
            <a:r>
              <a:rPr lang="en-US" dirty="0"/>
              <a:t>DATAIN,R1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18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Comparison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3505200" cy="4830763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>
                <a:solidFill>
                  <a:schemeClr val="accent2"/>
                </a:solidFill>
                <a:latin typeface="Arial Black" pitchFamily="34" charset="0"/>
              </a:rPr>
              <a:t>Memory Mapped I/O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600" dirty="0">
                <a:latin typeface="Arial Black" pitchFamily="34" charset="0"/>
              </a:rPr>
              <a:t>D</a:t>
            </a:r>
            <a:r>
              <a:rPr lang="en-US" sz="2600" dirty="0" smtClean="0">
                <a:latin typeface="Arial Black" pitchFamily="34" charset="0"/>
              </a:rPr>
              <a:t>evices </a:t>
            </a:r>
            <a:r>
              <a:rPr lang="en-US" sz="2600" dirty="0">
                <a:latin typeface="Arial Black" pitchFamily="34" charset="0"/>
              </a:rPr>
              <a:t>and the </a:t>
            </a:r>
            <a:r>
              <a:rPr lang="en-US" sz="2600" dirty="0" smtClean="0">
                <a:latin typeface="Arial Black" pitchFamily="34" charset="0"/>
              </a:rPr>
              <a:t>memory </a:t>
            </a:r>
            <a:r>
              <a:rPr lang="en-US" sz="2600" dirty="0">
                <a:latin typeface="Arial Black" pitchFamily="34" charset="0"/>
              </a:rPr>
              <a:t>share the same address </a:t>
            </a:r>
            <a:r>
              <a:rPr lang="en-US" sz="2600" dirty="0" smtClean="0">
                <a:latin typeface="Arial Black" pitchFamily="34" charset="0"/>
              </a:rPr>
              <a:t>space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Arial Black" pitchFamily="34" charset="0"/>
              </a:rPr>
              <a:t>Any </a:t>
            </a:r>
            <a:r>
              <a:rPr lang="en-US" sz="2600" dirty="0">
                <a:latin typeface="Arial Black" pitchFamily="34" charset="0"/>
              </a:rPr>
              <a:t>machine instruction that can access memory can be used to transfer data to or from an I/O </a:t>
            </a:r>
            <a:r>
              <a:rPr lang="en-US" sz="2600" dirty="0" smtClean="0">
                <a:latin typeface="Arial Black" pitchFamily="34" charset="0"/>
              </a:rPr>
              <a:t>device.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Arial Black" pitchFamily="34" charset="0"/>
              </a:rPr>
              <a:t>Simpler </a:t>
            </a:r>
            <a:r>
              <a:rPr lang="en-US" sz="2600" dirty="0">
                <a:latin typeface="Arial Black" pitchFamily="34" charset="0"/>
              </a:rPr>
              <a:t>software.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14800" y="1295400"/>
            <a:ext cx="4572000" cy="4830763"/>
          </a:xfrm>
        </p:spPr>
        <p:txBody>
          <a:bodyPr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2"/>
                </a:solidFill>
                <a:latin typeface="Arial Black" pitchFamily="34" charset="0"/>
              </a:rPr>
              <a:t>Separate </a:t>
            </a:r>
            <a:r>
              <a:rPr lang="en-US" dirty="0" err="1" smtClean="0">
                <a:solidFill>
                  <a:schemeClr val="accent2"/>
                </a:solidFill>
                <a:latin typeface="Arial Black" pitchFamily="34" charset="0"/>
              </a:rPr>
              <a:t>Addr</a:t>
            </a:r>
            <a:r>
              <a:rPr lang="en-US" dirty="0" smtClean="0">
                <a:solidFill>
                  <a:schemeClr val="accent2"/>
                </a:solidFill>
                <a:latin typeface="Arial Black" pitchFamily="34" charset="0"/>
              </a:rPr>
              <a:t>. space for I/O</a:t>
            </a:r>
          </a:p>
          <a:p>
            <a:pPr marL="674370" lvl="1" indent="-274320">
              <a:buFont typeface="Wingdings 2"/>
              <a:buChar char=""/>
              <a:defRPr/>
            </a:pPr>
            <a:r>
              <a:rPr lang="en-US" sz="2600" dirty="0" smtClean="0">
                <a:latin typeface="Arial Black" pitchFamily="34" charset="0"/>
              </a:rPr>
              <a:t>Devices </a:t>
            </a:r>
            <a:r>
              <a:rPr lang="en-US" sz="2600" dirty="0">
                <a:latin typeface="Arial Black" pitchFamily="34" charset="0"/>
              </a:rPr>
              <a:t>and the </a:t>
            </a:r>
            <a:r>
              <a:rPr lang="en-US" sz="2600" dirty="0" smtClean="0">
                <a:latin typeface="Arial Black" pitchFamily="34" charset="0"/>
              </a:rPr>
              <a:t>memory have </a:t>
            </a:r>
            <a:r>
              <a:rPr lang="en-US" sz="2600" dirty="0">
                <a:latin typeface="Arial Black" pitchFamily="34" charset="0"/>
              </a:rPr>
              <a:t>different address </a:t>
            </a:r>
            <a:r>
              <a:rPr lang="en-US" sz="2600" dirty="0" smtClean="0">
                <a:latin typeface="Arial Black" pitchFamily="34" charset="0"/>
              </a:rPr>
              <a:t>spaces</a:t>
            </a:r>
            <a:endParaRPr lang="en-US" sz="2600" dirty="0">
              <a:latin typeface="Arial Black" pitchFamily="34" charset="0"/>
            </a:endParaRP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Special instructions to transfer data to and from I/O devices.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I/O devices may have to deal with fewer address lines.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I/O address lines need not be physically separate from memory address lines.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600" dirty="0">
                <a:latin typeface="Arial Black" pitchFamily="34" charset="0"/>
              </a:rPr>
              <a:t>In fact, address lines may be shared between I/O devices and memory, with a control signal to indicate whether it is a memory address or an I/O address</a:t>
            </a:r>
            <a:r>
              <a:rPr lang="en-US" sz="2600" dirty="0" smtClean="0">
                <a:latin typeface="Arial Black" pitchFamily="34" charset="0"/>
              </a:rPr>
              <a:t>.</a:t>
            </a:r>
            <a:endParaRPr lang="en-US" sz="2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6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 with Addressing Modes</a:t>
            </a:r>
          </a:p>
          <a:p>
            <a:r>
              <a:rPr lang="en-US" dirty="0"/>
              <a:t>Indexing and Arrays</a:t>
            </a:r>
          </a:p>
          <a:p>
            <a:r>
              <a:rPr lang="en-US" dirty="0"/>
              <a:t>Stacks</a:t>
            </a:r>
          </a:p>
          <a:p>
            <a:r>
              <a:rPr lang="en-US" dirty="0"/>
              <a:t>Basic I/O</a:t>
            </a:r>
          </a:p>
          <a:p>
            <a:pPr lvl="1"/>
            <a:r>
              <a:rPr lang="en-US" dirty="0"/>
              <a:t>Programmed I/O</a:t>
            </a:r>
          </a:p>
          <a:p>
            <a:pPr lvl="1"/>
            <a:r>
              <a:rPr lang="en-US"/>
              <a:t>Memory Mapped I/O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770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609</Words>
  <Application>Microsoft Office PowerPoint</Application>
  <PresentationFormat>On-screen Show (4:3)</PresentationFormat>
  <Paragraphs>109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Computer Architecture</vt:lpstr>
      <vt:lpstr>Last Class</vt:lpstr>
      <vt:lpstr>Today’s Agenda</vt:lpstr>
      <vt:lpstr>Addressing Modes</vt:lpstr>
      <vt:lpstr>Indexing and Arrays</vt:lpstr>
      <vt:lpstr>Indexing and Arrays</vt:lpstr>
      <vt:lpstr>Indexing and Arrays</vt:lpstr>
      <vt:lpstr>Relative Addressing</vt:lpstr>
      <vt:lpstr>Stack</vt:lpstr>
      <vt:lpstr>Stack Implementation</vt:lpstr>
      <vt:lpstr>Effect of Stack Operation</vt:lpstr>
      <vt:lpstr>Basic Input and Output (I/O)</vt:lpstr>
      <vt:lpstr>I/O Interfaces</vt:lpstr>
      <vt:lpstr>I/O Device Interface</vt:lpstr>
      <vt:lpstr>Programmed I/O</vt:lpstr>
      <vt:lpstr>Memory Mapped I/O</vt:lpstr>
      <vt:lpstr>Comparison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21</cp:revision>
  <dcterms:created xsi:type="dcterms:W3CDTF">2013-05-07T08:52:45Z</dcterms:created>
  <dcterms:modified xsi:type="dcterms:W3CDTF">2013-05-08T11:33:26Z</dcterms:modified>
</cp:coreProperties>
</file>