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3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wmf" ContentType="image/x-w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313" r:id="rId3"/>
    <p:sldId id="314" r:id="rId4"/>
    <p:sldId id="316" r:id="rId5"/>
    <p:sldId id="317" r:id="rId6"/>
    <p:sldId id="318" r:id="rId7"/>
    <p:sldId id="319" r:id="rId8"/>
    <p:sldId id="320" r:id="rId9"/>
    <p:sldId id="321" r:id="rId10"/>
    <p:sldId id="322" r:id="rId11"/>
    <p:sldId id="323" r:id="rId12"/>
    <p:sldId id="324" r:id="rId13"/>
    <p:sldId id="325" r:id="rId14"/>
    <p:sldId id="326" r:id="rId15"/>
    <p:sldId id="327" r:id="rId16"/>
    <p:sldId id="328" r:id="rId17"/>
    <p:sldId id="329" r:id="rId18"/>
    <p:sldId id="330" r:id="rId19"/>
    <p:sldId id="332" r:id="rId20"/>
    <p:sldId id="333" r:id="rId21"/>
    <p:sldId id="335" r:id="rId22"/>
    <p:sldId id="336" r:id="rId23"/>
    <p:sldId id="337" r:id="rId24"/>
    <p:sldId id="338" r:id="rId25"/>
    <p:sldId id="339" r:id="rId26"/>
    <p:sldId id="340" r:id="rId27"/>
    <p:sldId id="341" r:id="rId28"/>
    <p:sldId id="342" r:id="rId29"/>
    <p:sldId id="343" r:id="rId30"/>
    <p:sldId id="344" r:id="rId31"/>
    <p:sldId id="345" r:id="rId32"/>
    <p:sldId id="346" r:id="rId33"/>
    <p:sldId id="347" r:id="rId3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61" d="100"/>
          <a:sy n="61" d="100"/>
        </p:scale>
        <p:origin x="-1542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C5154B-A062-4CF3-87D8-F883E242C23D}" type="datetimeFigureOut">
              <a:rPr lang="en-US" smtClean="0"/>
              <a:pPr/>
              <a:t>6/3/2013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47CC23-52B4-4776-BED8-0C91E318D2C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69200220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>
              <a:defRPr>
                <a:latin typeface="Arial Black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  <a:latin typeface="Arial Black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361665-C0A3-4567-B279-D21BF5E6B223}" type="datetimeFigureOut">
              <a:rPr lang="en-US" smtClean="0"/>
              <a:pPr/>
              <a:t>6/3/2013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84B07-E1DF-494F-8188-564F20F01F9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77947063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9762"/>
          </a:xfrm>
        </p:spPr>
        <p:txBody>
          <a:bodyPr>
            <a:normAutofit/>
          </a:bodyPr>
          <a:lstStyle>
            <a:lvl1pPr>
              <a:defRPr sz="2800">
                <a:latin typeface="Arial Black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43000"/>
            <a:ext cx="8229600" cy="4983163"/>
          </a:xfrm>
        </p:spPr>
        <p:txBody>
          <a:bodyPr/>
          <a:lstStyle>
            <a:lvl1pPr>
              <a:defRPr sz="2400">
                <a:latin typeface="Arial Black" pitchFamily="34" charset="0"/>
              </a:defRPr>
            </a:lvl1pPr>
            <a:lvl2pPr>
              <a:defRPr sz="2000">
                <a:latin typeface="Arial Black" pitchFamily="34" charset="0"/>
              </a:defRPr>
            </a:lvl2pPr>
            <a:lvl3pPr>
              <a:defRPr sz="1800">
                <a:latin typeface="Arial Black" pitchFamily="34" charset="0"/>
              </a:defRPr>
            </a:lvl3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361665-C0A3-4567-B279-D21BF5E6B223}" type="datetimeFigureOut">
              <a:rPr lang="en-US" smtClean="0"/>
              <a:pPr/>
              <a:t>6/3/2013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84B07-E1DF-494F-8188-564F20F01F9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8812912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C5154B-A062-4CF3-87D8-F883E242C23D}" type="datetimeFigureOut">
              <a:rPr lang="en-US" smtClean="0"/>
              <a:pPr/>
              <a:t>6/3/2013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47CC23-52B4-4776-BED8-0C91E318D2C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59777636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C5154B-A062-4CF3-87D8-F883E242C23D}" type="datetimeFigureOut">
              <a:rPr lang="en-US" smtClean="0"/>
              <a:pPr/>
              <a:t>6/3/2013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47CC23-52B4-4776-BED8-0C91E318D2C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8190075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C5154B-A062-4CF3-87D8-F883E242C23D}" type="datetimeFigureOut">
              <a:rPr lang="en-US" smtClean="0"/>
              <a:pPr/>
              <a:t>6/3/2013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47CC23-52B4-4776-BED8-0C91E318D2C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67293664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C5154B-A062-4CF3-87D8-F883E242C23D}" type="datetimeFigureOut">
              <a:rPr lang="en-US" smtClean="0"/>
              <a:pPr/>
              <a:t>6/3/2013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47CC23-52B4-4776-BED8-0C91E318D2C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23620802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C5154B-A062-4CF3-87D8-F883E242C23D}" type="datetimeFigureOut">
              <a:rPr lang="en-US" smtClean="0"/>
              <a:pPr/>
              <a:t>6/3/2013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47CC23-52B4-4776-BED8-0C91E318D2C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4588807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C5154B-A062-4CF3-87D8-F883E242C23D}" type="datetimeFigureOut">
              <a:rPr lang="en-US" smtClean="0"/>
              <a:pPr/>
              <a:t>6/3/2013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47CC23-52B4-4776-BED8-0C91E318D2C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3017129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C5154B-A062-4CF3-87D8-F883E242C23D}" type="datetimeFigureOut">
              <a:rPr lang="en-US" smtClean="0"/>
              <a:pPr/>
              <a:t>6/3/2013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47CC23-52B4-4776-BED8-0C91E318D2C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01986295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C5154B-A062-4CF3-87D8-F883E242C23D}" type="datetimeFigureOut">
              <a:rPr lang="en-US" smtClean="0"/>
              <a:pPr/>
              <a:t>6/3/2013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47CC23-52B4-4776-BED8-0C91E318D2C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57171793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C5154B-A062-4CF3-87D8-F883E242C23D}" type="datetimeFigureOut">
              <a:rPr lang="en-US" smtClean="0"/>
              <a:pPr/>
              <a:t>6/3/2013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47CC23-52B4-4776-BED8-0C91E318D2C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45269666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C5154B-A062-4CF3-87D8-F883E242C23D}" type="datetimeFigureOut">
              <a:rPr lang="en-US" smtClean="0"/>
              <a:pPr/>
              <a:t>6/3/2013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47CC23-52B4-4776-BED8-0C91E318D2C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994372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EC5154B-A062-4CF3-87D8-F883E242C23D}" type="datetimeFigureOut">
              <a:rPr lang="en-US" smtClean="0"/>
              <a:pPr/>
              <a:t>6/3/2013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847CC23-52B4-4776-BED8-0C91E318D2C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812566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0" r:id="rId2"/>
    <p:sldLayoutId id="2147483661" r:id="rId3"/>
    <p:sldLayoutId id="2147483650" r:id="rId4"/>
    <p:sldLayoutId id="2147483651" r:id="rId5"/>
    <p:sldLayoutId id="2147483652" r:id="rId6"/>
    <p:sldLayoutId id="2147483653" r:id="rId7"/>
    <p:sldLayoutId id="2147483654" r:id="rId8"/>
    <p:sldLayoutId id="2147483655" r:id="rId9"/>
    <p:sldLayoutId id="2147483656" r:id="rId10"/>
    <p:sldLayoutId id="2147483657" r:id="rId11"/>
    <p:sldLayoutId id="2147483658" r:id="rId12"/>
    <p:sldLayoutId id="2147483659" r:id="rId13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3.xml"/><Relationship Id="rId1" Type="http://schemas.openxmlformats.org/officeDocument/2006/relationships/vmlDrawing" Target="../drawings/vmlDrawing2.v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slideLayout" Target="../slideLayouts/slideLayout3.xml"/><Relationship Id="rId1" Type="http://schemas.openxmlformats.org/officeDocument/2006/relationships/vmlDrawing" Target="../drawings/vmlDrawing3.v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slideLayout" Target="../slideLayouts/slideLayout3.xml"/><Relationship Id="rId1" Type="http://schemas.openxmlformats.org/officeDocument/2006/relationships/vmlDrawing" Target="../drawings/vmlDrawing4.v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wmf"/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slideLayout" Target="../slideLayouts/slideLayout3.xml"/><Relationship Id="rId1" Type="http://schemas.openxmlformats.org/officeDocument/2006/relationships/vmlDrawing" Target="../drawings/vmlDrawing5.v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3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Computer Architecture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Lecture 32</a:t>
            </a:r>
          </a:p>
          <a:p>
            <a:r>
              <a:rPr lang="en-US" dirty="0" err="1" smtClean="0"/>
              <a:t>Fasih</a:t>
            </a:r>
            <a:r>
              <a:rPr lang="en-US" dirty="0" smtClean="0"/>
              <a:t> </a:t>
            </a:r>
            <a:r>
              <a:rPr lang="en-US" dirty="0" err="1" smtClean="0"/>
              <a:t>ur</a:t>
            </a:r>
            <a:r>
              <a:rPr lang="en-US" dirty="0" smtClean="0"/>
              <a:t> </a:t>
            </a:r>
            <a:r>
              <a:rPr lang="en-US" dirty="0" err="1" smtClean="0"/>
              <a:t>Rehman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5757675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Last </a:t>
            </a:r>
            <a:r>
              <a:rPr lang="en-US" dirty="0" smtClean="0"/>
              <a:t>Class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Revision</a:t>
            </a:r>
          </a:p>
          <a:p>
            <a:pPr lvl="1"/>
            <a:r>
              <a:rPr lang="en-US" dirty="0" smtClean="0"/>
              <a:t>Basic Concepts</a:t>
            </a:r>
          </a:p>
          <a:p>
            <a:pPr lvl="1"/>
            <a:r>
              <a:rPr lang="en-US" dirty="0" smtClean="0"/>
              <a:t>Components of a Computer</a:t>
            </a:r>
          </a:p>
          <a:p>
            <a:pPr lvl="1"/>
            <a:r>
              <a:rPr lang="en-US" dirty="0" smtClean="0"/>
              <a:t>Performance</a:t>
            </a:r>
          </a:p>
          <a:p>
            <a:pPr lvl="1"/>
            <a:r>
              <a:rPr lang="en-US" dirty="0" smtClean="0"/>
              <a:t>Addresses and Addressing Modes</a:t>
            </a:r>
          </a:p>
          <a:p>
            <a:pPr lvl="1"/>
            <a:r>
              <a:rPr lang="en-US" dirty="0" smtClean="0"/>
              <a:t>Input and Output organization</a:t>
            </a:r>
          </a:p>
          <a:p>
            <a:pPr lvl="1"/>
            <a:r>
              <a:rPr lang="en-US" dirty="0" smtClean="0"/>
              <a:t>Interrupts</a:t>
            </a:r>
          </a:p>
          <a:p>
            <a:pPr lvl="1"/>
            <a:r>
              <a:rPr lang="en-US" dirty="0" smtClean="0"/>
              <a:t>DMA and I/O interface Circuits</a:t>
            </a:r>
          </a:p>
          <a:p>
            <a:pPr lvl="1"/>
            <a:r>
              <a:rPr lang="en-US" dirty="0" smtClean="0"/>
              <a:t>Bus Organization</a:t>
            </a:r>
          </a:p>
          <a:p>
            <a:pPr lvl="1"/>
            <a:r>
              <a:rPr lang="en-US" dirty="0" smtClean="0"/>
              <a:t>Basic Processing Unit</a:t>
            </a:r>
          </a:p>
          <a:p>
            <a:pPr lvl="1"/>
            <a:r>
              <a:rPr lang="en-US" dirty="0" smtClean="0"/>
              <a:t>Control Unit Design</a:t>
            </a:r>
          </a:p>
        </p:txBody>
      </p:sp>
    </p:spTree>
    <p:extLst>
      <p:ext uri="{BB962C8B-B14F-4D97-AF65-F5344CB8AC3E}">
        <p14:creationId xmlns:p14="http://schemas.microsoft.com/office/powerpoint/2010/main" xmlns="" val="33887965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Today’s Agenda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Revision</a:t>
            </a:r>
          </a:p>
          <a:p>
            <a:pPr lvl="1"/>
            <a:r>
              <a:rPr lang="en-US" dirty="0" smtClean="0"/>
              <a:t>Arithmetic Unit Design</a:t>
            </a:r>
          </a:p>
          <a:p>
            <a:pPr lvl="1"/>
            <a:r>
              <a:rPr lang="en-US" dirty="0" smtClean="0"/>
              <a:t>Floating point Unit</a:t>
            </a:r>
          </a:p>
          <a:p>
            <a:pPr lvl="1"/>
            <a:r>
              <a:rPr lang="en-US" dirty="0" smtClean="0"/>
              <a:t>Memories</a:t>
            </a:r>
          </a:p>
          <a:p>
            <a:pPr lvl="1"/>
            <a:r>
              <a:rPr lang="en-US" dirty="0" smtClean="0"/>
              <a:t>Data Communication and Error Control</a:t>
            </a:r>
          </a:p>
        </p:txBody>
      </p:sp>
    </p:spTree>
    <p:extLst>
      <p:ext uri="{BB962C8B-B14F-4D97-AF65-F5344CB8AC3E}">
        <p14:creationId xmlns:p14="http://schemas.microsoft.com/office/powerpoint/2010/main" xmlns="" val="31419413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Signed Numbers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Representation Methods</a:t>
            </a:r>
          </a:p>
          <a:p>
            <a:pPr lvl="1"/>
            <a:r>
              <a:rPr lang="en-US" dirty="0" smtClean="0"/>
              <a:t>Signed Magnitude</a:t>
            </a:r>
          </a:p>
          <a:p>
            <a:pPr lvl="1"/>
            <a:r>
              <a:rPr lang="en-US" dirty="0" smtClean="0"/>
              <a:t>1’s Complement</a:t>
            </a:r>
          </a:p>
          <a:p>
            <a:pPr lvl="1"/>
            <a:r>
              <a:rPr lang="en-US" dirty="0" smtClean="0"/>
              <a:t>2’s Complement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7426310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Binary Addition/Subtraction Logic Circuit</a:t>
            </a:r>
            <a:endParaRPr lang="en-US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219200" y="1158600"/>
            <a:ext cx="7178750" cy="4861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31022576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4 – bit Carry </a:t>
            </a:r>
            <a:r>
              <a:rPr lang="en-US" dirty="0" err="1" smtClean="0"/>
              <a:t>Lookahead</a:t>
            </a:r>
            <a:r>
              <a:rPr lang="en-US" dirty="0" smtClean="0"/>
              <a:t> Adder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886200" y="1066800"/>
            <a:ext cx="2238375" cy="2124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196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025020" y="3190875"/>
            <a:ext cx="7069498" cy="2752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26072538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Array Multiplication (Unsigned)</a:t>
            </a:r>
            <a:endParaRPr lang="en-US" dirty="0"/>
          </a:p>
        </p:txBody>
      </p:sp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638800" y="4794275"/>
            <a:ext cx="3505200" cy="197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229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9710" y="1047750"/>
            <a:ext cx="6122490" cy="4057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3597326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Sequential Multipliers</a:t>
            </a:r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066800" y="1029447"/>
            <a:ext cx="7239000" cy="51808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25592228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Booth Algorithm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Thus recoding can be done using following table called Booth Recoding Table</a:t>
            </a:r>
            <a:endParaRPr lang="en-US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438400" y="2020409"/>
            <a:ext cx="5134536" cy="33897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16992246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Multiplier Bit Recoding</a:t>
            </a:r>
            <a:endParaRPr lang="en-US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066800" y="1447638"/>
            <a:ext cx="7182992" cy="434356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36692884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Fast Multiplication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Bit pair recoding reduces summands by a factor of 2</a:t>
            </a:r>
          </a:p>
          <a:p>
            <a:r>
              <a:rPr lang="en-US" dirty="0" smtClean="0"/>
              <a:t>Summands are reduced by carry – save addition</a:t>
            </a:r>
          </a:p>
          <a:p>
            <a:r>
              <a:rPr lang="en-US" dirty="0" smtClean="0"/>
              <a:t>Final product can be generated by using carry </a:t>
            </a:r>
            <a:r>
              <a:rPr lang="en-US" dirty="0" err="1" smtClean="0"/>
              <a:t>lookahead</a:t>
            </a:r>
            <a:r>
              <a:rPr lang="en-US" dirty="0" smtClean="0"/>
              <a:t> adder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6834642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Longhand Division Steps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dirty="0">
                <a:ea typeface="SimSun" pitchFamily="2" charset="-122"/>
              </a:rPr>
              <a:t>Position the divisor appropriately with respect to the dividend and performs a subtraction.</a:t>
            </a:r>
          </a:p>
          <a:p>
            <a:r>
              <a:rPr lang="en-US" altLang="zh-CN" dirty="0">
                <a:ea typeface="SimSun" pitchFamily="2" charset="-122"/>
              </a:rPr>
              <a:t>If the remainder is zero or positive, a quotient bit of 1 is determined, the remainder is extended by another bit of the dividend, the divisor is repositioned, and another subtraction is performed.</a:t>
            </a:r>
          </a:p>
          <a:p>
            <a:r>
              <a:rPr lang="en-US" altLang="zh-CN" dirty="0">
                <a:ea typeface="SimSun" pitchFamily="2" charset="-122"/>
              </a:rPr>
              <a:t>If the remainder is negative, a quotient bit of 0 is determined, the dividend is restored by adding back the divisor, and the divisor is repositioned for another subtraction.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9462739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Circuit Arrangement</a:t>
            </a:r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62000" y="965588"/>
            <a:ext cx="7501246" cy="55114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13750096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IEEE Standard for Representation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77586" y="2057400"/>
            <a:ext cx="8588828" cy="2743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18471853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Addition / Subtraction Rules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Choose the number with the smaller exponent and shift its mantissa right a number </a:t>
            </a:r>
            <a:r>
              <a:rPr lang="en-US" dirty="0" smtClean="0"/>
              <a:t>of steps </a:t>
            </a:r>
            <a:r>
              <a:rPr lang="en-US" dirty="0"/>
              <a:t>equal to the difference in exponents.</a:t>
            </a:r>
          </a:p>
          <a:p>
            <a:r>
              <a:rPr lang="en-US" dirty="0" smtClean="0"/>
              <a:t>Set </a:t>
            </a:r>
            <a:r>
              <a:rPr lang="en-US" dirty="0"/>
              <a:t>the exponent of the result equal to the larger exponent.</a:t>
            </a:r>
          </a:p>
          <a:p>
            <a:r>
              <a:rPr lang="en-US" dirty="0" smtClean="0"/>
              <a:t>Perform </a:t>
            </a:r>
            <a:r>
              <a:rPr lang="en-US" dirty="0"/>
              <a:t>addition/subtraction on </a:t>
            </a:r>
            <a:r>
              <a:rPr lang="en-US" dirty="0" smtClean="0"/>
              <a:t>the mantissas </a:t>
            </a:r>
            <a:r>
              <a:rPr lang="en-US" dirty="0"/>
              <a:t>and determine the sign of the result.</a:t>
            </a:r>
          </a:p>
          <a:p>
            <a:r>
              <a:rPr lang="en-US" dirty="0" smtClean="0"/>
              <a:t>Normalize </a:t>
            </a:r>
            <a:r>
              <a:rPr lang="en-US" dirty="0"/>
              <a:t>the resulting </a:t>
            </a:r>
            <a:r>
              <a:rPr lang="en-US" dirty="0" smtClean="0"/>
              <a:t>value</a:t>
            </a:r>
            <a:r>
              <a:rPr lang="en-US" dirty="0"/>
              <a:t>, if necessary</a:t>
            </a:r>
            <a:r>
              <a:rPr lang="en-US" dirty="0" smtClean="0"/>
              <a:t>.</a:t>
            </a:r>
          </a:p>
          <a:p>
            <a:r>
              <a:rPr lang="en-US" altLang="en-US" i="1" dirty="0">
                <a:latin typeface="Cambria" pitchFamily="18" charset="0"/>
              </a:rPr>
              <a:t>3.1415 x 10</a:t>
            </a:r>
            <a:r>
              <a:rPr lang="en-US" altLang="en-US" i="1" baseline="30000" dirty="0">
                <a:latin typeface="Cambria" pitchFamily="18" charset="0"/>
              </a:rPr>
              <a:t>8</a:t>
            </a:r>
            <a:r>
              <a:rPr lang="en-US" altLang="en-US" i="1" dirty="0">
                <a:latin typeface="Cambria" pitchFamily="18" charset="0"/>
              </a:rPr>
              <a:t> + 1.19 x 10</a:t>
            </a:r>
            <a:r>
              <a:rPr lang="en-US" altLang="en-US" i="1" baseline="30000" dirty="0">
                <a:latin typeface="Cambria" pitchFamily="18" charset="0"/>
              </a:rPr>
              <a:t>6</a:t>
            </a:r>
            <a:r>
              <a:rPr lang="en-US" altLang="en-US" i="1" dirty="0">
                <a:latin typeface="Cambria" pitchFamily="18" charset="0"/>
              </a:rPr>
              <a:t>  = 3.1415 x 10</a:t>
            </a:r>
            <a:r>
              <a:rPr lang="en-US" altLang="en-US" i="1" baseline="30000" dirty="0">
                <a:latin typeface="Cambria" pitchFamily="18" charset="0"/>
              </a:rPr>
              <a:t>8  </a:t>
            </a:r>
            <a:r>
              <a:rPr lang="en-US" altLang="en-US" i="1" dirty="0">
                <a:latin typeface="Cambria" pitchFamily="18" charset="0"/>
              </a:rPr>
              <a:t>+ 0.0119 x 10</a:t>
            </a:r>
            <a:r>
              <a:rPr lang="en-US" altLang="en-US" i="1" baseline="30000" dirty="0">
                <a:latin typeface="Cambria" pitchFamily="18" charset="0"/>
              </a:rPr>
              <a:t>8 </a:t>
            </a:r>
            <a:r>
              <a:rPr lang="en-US" altLang="en-US" i="1" dirty="0">
                <a:latin typeface="Cambria" pitchFamily="18" charset="0"/>
              </a:rPr>
              <a:t>= 3.1534 x </a:t>
            </a:r>
            <a:r>
              <a:rPr lang="en-US" altLang="en-US" i="1" dirty="0" smtClean="0">
                <a:latin typeface="Cambria" pitchFamily="18" charset="0"/>
              </a:rPr>
              <a:t>10</a:t>
            </a:r>
            <a:r>
              <a:rPr lang="en-US" altLang="en-US" i="1" baseline="30000" dirty="0" smtClean="0">
                <a:latin typeface="Cambria" pitchFamily="18" charset="0"/>
              </a:rPr>
              <a:t>8</a:t>
            </a:r>
            <a:endParaRPr lang="en-US" i="1" baseline="30000" dirty="0">
              <a:latin typeface="Cambria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0429355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Multiplication Rules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Add the exponents and subtract 127 to maintain the excess-127 representation.</a:t>
            </a:r>
          </a:p>
          <a:p>
            <a:r>
              <a:rPr lang="en-US" dirty="0" smtClean="0"/>
              <a:t>Multiply </a:t>
            </a:r>
            <a:r>
              <a:rPr lang="en-US" dirty="0"/>
              <a:t>the mantissas and determine the sign of the result.</a:t>
            </a:r>
          </a:p>
          <a:p>
            <a:r>
              <a:rPr lang="en-US" dirty="0" smtClean="0"/>
              <a:t>Normalize </a:t>
            </a:r>
            <a:r>
              <a:rPr lang="en-US" dirty="0"/>
              <a:t>the resulting value, if necessary.</a:t>
            </a:r>
          </a:p>
        </p:txBody>
      </p:sp>
    </p:spTree>
    <p:extLst>
      <p:ext uri="{BB962C8B-B14F-4D97-AF65-F5344CB8AC3E}">
        <p14:creationId xmlns:p14="http://schemas.microsoft.com/office/powerpoint/2010/main" xmlns="" val="5118927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Division Rules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Subtract the exponents and add 127 to maintain the excess-127 representation.</a:t>
            </a:r>
          </a:p>
          <a:p>
            <a:r>
              <a:rPr lang="en-US" dirty="0" smtClean="0"/>
              <a:t>Divide </a:t>
            </a:r>
            <a:r>
              <a:rPr lang="en-US" dirty="0"/>
              <a:t>the mantissas and determine the sign of the result.</a:t>
            </a:r>
          </a:p>
          <a:p>
            <a:r>
              <a:rPr lang="en-US" dirty="0" smtClean="0"/>
              <a:t>Normalize </a:t>
            </a:r>
            <a:r>
              <a:rPr lang="en-US" dirty="0"/>
              <a:t>the resulting value, if necessary.</a:t>
            </a:r>
          </a:p>
        </p:txBody>
      </p:sp>
    </p:spTree>
    <p:extLst>
      <p:ext uri="{BB962C8B-B14F-4D97-AF65-F5344CB8AC3E}">
        <p14:creationId xmlns:p14="http://schemas.microsoft.com/office/powerpoint/2010/main" xmlns="" val="9455608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Implementation of Addition</a:t>
            </a:r>
            <a:endParaRPr lang="en-US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362200" y="881835"/>
            <a:ext cx="4419600" cy="576107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6007512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Random Access Memory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Random access memory (RAM), any location </a:t>
            </a:r>
            <a:r>
              <a:rPr lang="en-US" dirty="0" smtClean="0"/>
              <a:t>can be accessed with </a:t>
            </a:r>
            <a:r>
              <a:rPr lang="en-US" dirty="0"/>
              <a:t>comparable access time (e.g. CD </a:t>
            </a:r>
            <a:r>
              <a:rPr lang="en-US" dirty="0" smtClean="0"/>
              <a:t>vs. </a:t>
            </a:r>
            <a:r>
              <a:rPr lang="en-US" dirty="0"/>
              <a:t>tape drive)</a:t>
            </a:r>
          </a:p>
          <a:p>
            <a:pPr>
              <a:lnSpc>
                <a:spcPct val="80000"/>
              </a:lnSpc>
            </a:pPr>
            <a:r>
              <a:rPr lang="en-US" dirty="0"/>
              <a:t>Processor usually runs much faster than main memory</a:t>
            </a:r>
          </a:p>
          <a:p>
            <a:pPr lvl="1">
              <a:lnSpc>
                <a:spcPct val="80000"/>
              </a:lnSpc>
            </a:pPr>
            <a:r>
              <a:rPr lang="en-US" dirty="0"/>
              <a:t>Small memories fast, large memories slow</a:t>
            </a:r>
          </a:p>
          <a:p>
            <a:pPr lvl="1">
              <a:lnSpc>
                <a:spcPct val="80000"/>
              </a:lnSpc>
            </a:pPr>
            <a:r>
              <a:rPr lang="en-US" dirty="0"/>
              <a:t>Use a cache memory to store data that is likely to be </a:t>
            </a:r>
            <a:r>
              <a:rPr lang="en-US" dirty="0" smtClean="0"/>
              <a:t>used</a:t>
            </a:r>
          </a:p>
          <a:p>
            <a:pPr>
              <a:lnSpc>
                <a:spcPct val="80000"/>
              </a:lnSpc>
            </a:pPr>
            <a:r>
              <a:rPr lang="en-US" dirty="0" smtClean="0"/>
              <a:t>Types of RAM</a:t>
            </a:r>
          </a:p>
          <a:p>
            <a:pPr lvl="1">
              <a:lnSpc>
                <a:spcPct val="80000"/>
              </a:lnSpc>
            </a:pPr>
            <a:r>
              <a:rPr lang="en-US" dirty="0" smtClean="0"/>
              <a:t>Static RAM</a:t>
            </a:r>
          </a:p>
          <a:p>
            <a:pPr lvl="1">
              <a:lnSpc>
                <a:spcPct val="80000"/>
              </a:lnSpc>
            </a:pPr>
            <a:r>
              <a:rPr lang="en-US" dirty="0" smtClean="0"/>
              <a:t>Dynamic RAM</a:t>
            </a:r>
            <a:endParaRPr lang="en-US" dirty="0"/>
          </a:p>
          <a:p>
            <a:pPr lvl="2">
              <a:lnSpc>
                <a:spcPct val="80000"/>
              </a:lnSpc>
            </a:pPr>
            <a:r>
              <a:rPr lang="en-US" dirty="0" smtClean="0"/>
              <a:t>SDRAM</a:t>
            </a:r>
          </a:p>
          <a:p>
            <a:pPr lvl="2">
              <a:lnSpc>
                <a:spcPct val="80000"/>
              </a:lnSpc>
            </a:pPr>
            <a:r>
              <a:rPr lang="en-US" dirty="0" smtClean="0"/>
              <a:t>SDRAM DDR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3603636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Memory Controller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 memory controller is normally used to interface between DRAM and the processor. Dynamic RAMs have a slightly more complex interface as they multiplex signals in time to reduce pins</a:t>
            </a:r>
          </a:p>
          <a:p>
            <a:r>
              <a:rPr lang="en-US" dirty="0"/>
              <a:t>SRAM interfaces are simpler and may not need a memory controller</a:t>
            </a:r>
          </a:p>
        </p:txBody>
      </p:sp>
      <p:pic>
        <p:nvPicPr>
          <p:cNvPr id="4" name="Picture 4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99"/>
              </a:clrFrom>
              <a:clrTo>
                <a:srgbClr val="FFFF99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219200" y="3791569"/>
            <a:ext cx="7086600" cy="30664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28526219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Read Only Memories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RAMs are volatile</a:t>
            </a:r>
          </a:p>
          <a:p>
            <a:r>
              <a:rPr lang="en-US" dirty="0" smtClean="0"/>
              <a:t>We need some memory to be retained even if the power is switched off.</a:t>
            </a:r>
          </a:p>
          <a:p>
            <a:pPr lvl="1"/>
            <a:r>
              <a:rPr lang="en-US" dirty="0" smtClean="0"/>
              <a:t>For example, booting a computer</a:t>
            </a:r>
          </a:p>
          <a:p>
            <a:r>
              <a:rPr lang="en-US" dirty="0" smtClean="0"/>
              <a:t>So we need some arrangement or non – volatile memory to store some instructions that need to be executed at start up.</a:t>
            </a:r>
          </a:p>
          <a:p>
            <a:r>
              <a:rPr lang="en-US" dirty="0" smtClean="0"/>
              <a:t>Non – volatile memory is read in a same manner as the RAM and called Read only Memories</a:t>
            </a:r>
          </a:p>
          <a:p>
            <a:pPr lvl="1"/>
            <a:r>
              <a:rPr lang="en-US" dirty="0" smtClean="0"/>
              <a:t>Special writing process is needed</a:t>
            </a:r>
          </a:p>
          <a:p>
            <a:r>
              <a:rPr lang="en-US" dirty="0" smtClean="0"/>
              <a:t>Types of ROMs</a:t>
            </a:r>
          </a:p>
        </p:txBody>
      </p:sp>
    </p:spTree>
    <p:extLst>
      <p:ext uri="{BB962C8B-B14F-4D97-AF65-F5344CB8AC3E}">
        <p14:creationId xmlns:p14="http://schemas.microsoft.com/office/powerpoint/2010/main" xmlns="" val="23805733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Memory Hierarchy</a:t>
            </a:r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057400" y="928123"/>
            <a:ext cx="5250282" cy="55488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28578514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Cache Memories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Processor runs at much faster speed than its main memory (MM)</a:t>
            </a:r>
          </a:p>
          <a:p>
            <a:pPr lvl="1"/>
            <a:r>
              <a:rPr lang="en-US" dirty="0" smtClean="0"/>
              <a:t>Processor will then have to wait for a while data and instruction are read from the memory</a:t>
            </a:r>
          </a:p>
          <a:p>
            <a:pPr lvl="1"/>
            <a:r>
              <a:rPr lang="en-US" dirty="0" smtClean="0"/>
              <a:t>degrades the performance of the computer system</a:t>
            </a:r>
          </a:p>
          <a:p>
            <a:pPr lvl="1"/>
            <a:r>
              <a:rPr lang="en-US" dirty="0" smtClean="0"/>
              <a:t>Speed of MM is bounded by certain constraints</a:t>
            </a:r>
          </a:p>
          <a:p>
            <a:r>
              <a:rPr lang="en-US" dirty="0" smtClean="0"/>
              <a:t>Cache memory uses principal of “Locality of Reference” which makes MM appear (to the processor) faster than it actually is.</a:t>
            </a:r>
          </a:p>
          <a:p>
            <a:r>
              <a:rPr lang="en-US" dirty="0" smtClean="0"/>
              <a:t>Cache Read/Write/Hit/Miss/Miss Penalty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4798273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Mapping Functions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Three types of Mappings</a:t>
            </a:r>
          </a:p>
          <a:p>
            <a:pPr lvl="1"/>
            <a:r>
              <a:rPr lang="en-US" dirty="0" smtClean="0"/>
              <a:t>Direct Mapping</a:t>
            </a:r>
          </a:p>
          <a:p>
            <a:pPr lvl="1"/>
            <a:r>
              <a:rPr lang="en-US" dirty="0" smtClean="0"/>
              <a:t>Associative Mapping</a:t>
            </a:r>
          </a:p>
          <a:p>
            <a:pPr lvl="1"/>
            <a:r>
              <a:rPr lang="en-US" dirty="0" smtClean="0"/>
              <a:t>Set Associative Mapping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2124293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Replacement Algorithms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dirty="0"/>
              <a:t>Direct mapped cache</a:t>
            </a:r>
          </a:p>
          <a:p>
            <a:pPr lvl="1">
              <a:lnSpc>
                <a:spcPct val="90000"/>
              </a:lnSpc>
            </a:pPr>
            <a:r>
              <a:rPr lang="en-US" dirty="0"/>
              <a:t>Position of each block fixed, no replacement algorithm needed</a:t>
            </a:r>
          </a:p>
          <a:p>
            <a:pPr>
              <a:lnSpc>
                <a:spcPct val="90000"/>
              </a:lnSpc>
            </a:pPr>
            <a:r>
              <a:rPr lang="en-US" dirty="0"/>
              <a:t>Associative and Set associative</a:t>
            </a:r>
          </a:p>
          <a:p>
            <a:pPr lvl="1">
              <a:lnSpc>
                <a:spcPct val="90000"/>
              </a:lnSpc>
            </a:pPr>
            <a:r>
              <a:rPr lang="en-US" dirty="0"/>
              <a:t>Need to decide which block to replace (keep ones likely to be used in cache)</a:t>
            </a:r>
          </a:p>
          <a:p>
            <a:pPr lvl="1">
              <a:lnSpc>
                <a:spcPct val="90000"/>
              </a:lnSpc>
            </a:pPr>
            <a:r>
              <a:rPr lang="en-US" dirty="0"/>
              <a:t>One strategy is least recently used (LRU) e.g. for a 4 block cache, use a 2-bit counter. Set =0 for block accessed, other blocks incremented. Block with count=3 replaced upon miss</a:t>
            </a:r>
          </a:p>
          <a:p>
            <a:pPr lvl="1">
              <a:lnSpc>
                <a:spcPct val="90000"/>
              </a:lnSpc>
            </a:pPr>
            <a:r>
              <a:rPr lang="en-US" dirty="0"/>
              <a:t>Another is random replacement (choose random block). Advantage is that it is easier to implement at high </a:t>
            </a:r>
            <a:r>
              <a:rPr lang="en-US" dirty="0" smtClean="0"/>
              <a:t>speed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5400993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Virtual Memory Organization</a:t>
            </a:r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971800" y="1247774"/>
            <a:ext cx="3240393" cy="4772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17867902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Address Translation</a:t>
            </a:r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057400" y="881606"/>
            <a:ext cx="5342067" cy="574779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xt Box 81"/>
          <p:cNvSpPr txBox="1">
            <a:spLocks noChangeArrowheads="1"/>
          </p:cNvSpPr>
          <p:nvPr/>
        </p:nvSpPr>
        <p:spPr bwMode="auto">
          <a:xfrm>
            <a:off x="723900" y="1219200"/>
            <a:ext cx="1544012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9pPr>
          </a:lstStyle>
          <a:p>
            <a:r>
              <a:rPr lang="en-US" sz="1600" dirty="0" smtClean="0">
                <a:solidFill>
                  <a:schemeClr val="accent6">
                    <a:lumMod val="50000"/>
                  </a:schemeClr>
                </a:solidFill>
              </a:rPr>
              <a:t>Address </a:t>
            </a:r>
            <a:r>
              <a:rPr lang="en-US" sz="1600" dirty="0">
                <a:solidFill>
                  <a:schemeClr val="accent6">
                    <a:lumMod val="50000"/>
                  </a:schemeClr>
                </a:solidFill>
              </a:rPr>
              <a:t>of </a:t>
            </a:r>
          </a:p>
          <a:p>
            <a:r>
              <a:rPr lang="en-US" sz="1600" dirty="0">
                <a:solidFill>
                  <a:schemeClr val="accent6">
                    <a:lumMod val="50000"/>
                  </a:schemeClr>
                </a:solidFill>
              </a:rPr>
              <a:t>the page table.</a:t>
            </a:r>
          </a:p>
        </p:txBody>
      </p:sp>
      <p:sp>
        <p:nvSpPr>
          <p:cNvPr id="7" name="Text Box 84"/>
          <p:cNvSpPr txBox="1">
            <a:spLocks noChangeArrowheads="1"/>
          </p:cNvSpPr>
          <p:nvPr/>
        </p:nvSpPr>
        <p:spPr bwMode="auto">
          <a:xfrm>
            <a:off x="152400" y="2286000"/>
            <a:ext cx="2362200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9pPr>
          </a:lstStyle>
          <a:p>
            <a:r>
              <a:rPr lang="en-US" sz="1600" dirty="0">
                <a:solidFill>
                  <a:schemeClr val="accent6">
                    <a:lumMod val="50000"/>
                  </a:schemeClr>
                </a:solidFill>
              </a:rPr>
              <a:t>PTBR + </a:t>
            </a:r>
            <a:r>
              <a:rPr lang="en-US" sz="1600" dirty="0" smtClean="0">
                <a:solidFill>
                  <a:schemeClr val="accent6">
                    <a:lumMod val="50000"/>
                  </a:schemeClr>
                </a:solidFill>
              </a:rPr>
              <a:t>virtual page </a:t>
            </a:r>
            <a:r>
              <a:rPr lang="en-US" sz="1600" dirty="0">
                <a:solidFill>
                  <a:schemeClr val="accent6">
                    <a:lumMod val="50000"/>
                  </a:schemeClr>
                </a:solidFill>
              </a:rPr>
              <a:t>number </a:t>
            </a:r>
            <a:r>
              <a:rPr lang="en-US" sz="1600" dirty="0" smtClean="0">
                <a:solidFill>
                  <a:schemeClr val="accent6">
                    <a:lumMod val="50000"/>
                  </a:schemeClr>
                </a:solidFill>
              </a:rPr>
              <a:t> =</a:t>
            </a:r>
            <a:r>
              <a:rPr lang="en-US" sz="1600" dirty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en-US" sz="1600" dirty="0" smtClean="0">
                <a:solidFill>
                  <a:schemeClr val="accent6">
                    <a:lumMod val="50000"/>
                  </a:schemeClr>
                </a:solidFill>
              </a:rPr>
              <a:t>Entry </a:t>
            </a:r>
            <a:r>
              <a:rPr lang="en-US" sz="1600" dirty="0">
                <a:solidFill>
                  <a:schemeClr val="accent6">
                    <a:lumMod val="50000"/>
                  </a:schemeClr>
                </a:solidFill>
              </a:rPr>
              <a:t>of the page </a:t>
            </a:r>
            <a:r>
              <a:rPr lang="en-US" sz="1600" dirty="0" smtClean="0">
                <a:solidFill>
                  <a:schemeClr val="accent6">
                    <a:lumMod val="50000"/>
                  </a:schemeClr>
                </a:solidFill>
              </a:rPr>
              <a:t>in </a:t>
            </a:r>
            <a:r>
              <a:rPr lang="en-US" sz="1600" dirty="0">
                <a:solidFill>
                  <a:schemeClr val="accent6">
                    <a:lumMod val="50000"/>
                  </a:schemeClr>
                </a:solidFill>
              </a:rPr>
              <a:t>the page table.</a:t>
            </a:r>
          </a:p>
        </p:txBody>
      </p:sp>
      <p:sp>
        <p:nvSpPr>
          <p:cNvPr id="8" name="Text Box 80"/>
          <p:cNvSpPr txBox="1">
            <a:spLocks noChangeArrowheads="1"/>
          </p:cNvSpPr>
          <p:nvPr/>
        </p:nvSpPr>
        <p:spPr bwMode="auto">
          <a:xfrm>
            <a:off x="304800" y="4114800"/>
            <a:ext cx="2821606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9pPr>
          </a:lstStyle>
          <a:p>
            <a:r>
              <a:rPr lang="en-US" sz="1600" dirty="0" smtClean="0">
                <a:solidFill>
                  <a:schemeClr val="accent6">
                    <a:lumMod val="50000"/>
                  </a:schemeClr>
                </a:solidFill>
              </a:rPr>
              <a:t>Starting </a:t>
            </a:r>
            <a:r>
              <a:rPr lang="en-US" sz="1600" dirty="0">
                <a:solidFill>
                  <a:schemeClr val="accent6">
                    <a:lumMod val="50000"/>
                  </a:schemeClr>
                </a:solidFill>
              </a:rPr>
              <a:t>address of the page </a:t>
            </a:r>
          </a:p>
          <a:p>
            <a:r>
              <a:rPr lang="en-US" sz="1600" dirty="0">
                <a:solidFill>
                  <a:schemeClr val="accent6">
                    <a:lumMod val="50000"/>
                  </a:schemeClr>
                </a:solidFill>
              </a:rPr>
              <a:t>in the main memory.</a:t>
            </a:r>
          </a:p>
        </p:txBody>
      </p:sp>
      <p:sp>
        <p:nvSpPr>
          <p:cNvPr id="9" name="Text Box 86"/>
          <p:cNvSpPr txBox="1">
            <a:spLocks noChangeArrowheads="1"/>
          </p:cNvSpPr>
          <p:nvPr/>
        </p:nvSpPr>
        <p:spPr bwMode="auto">
          <a:xfrm>
            <a:off x="5033963" y="3990975"/>
            <a:ext cx="2797561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9pPr>
          </a:lstStyle>
          <a:p>
            <a:r>
              <a:rPr lang="en-US" sz="1600" dirty="0" smtClean="0">
                <a:solidFill>
                  <a:schemeClr val="accent6">
                    <a:lumMod val="50000"/>
                  </a:schemeClr>
                </a:solidFill>
              </a:rPr>
              <a:t>Starting location of </a:t>
            </a:r>
            <a:r>
              <a:rPr lang="en-US" sz="1600" dirty="0">
                <a:solidFill>
                  <a:schemeClr val="accent6">
                    <a:lumMod val="50000"/>
                  </a:schemeClr>
                </a:solidFill>
              </a:rPr>
              <a:t>the page.</a:t>
            </a:r>
          </a:p>
        </p:txBody>
      </p:sp>
      <p:sp>
        <p:nvSpPr>
          <p:cNvPr id="10" name="Text Box 78"/>
          <p:cNvSpPr txBox="1">
            <a:spLocks noChangeArrowheads="1"/>
          </p:cNvSpPr>
          <p:nvPr/>
        </p:nvSpPr>
        <p:spPr bwMode="auto">
          <a:xfrm>
            <a:off x="6842125" y="1853625"/>
            <a:ext cx="2239203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9pPr>
          </a:lstStyle>
          <a:p>
            <a:r>
              <a:rPr lang="en-US" sz="1600" dirty="0">
                <a:solidFill>
                  <a:schemeClr val="accent6">
                    <a:lumMod val="50000"/>
                  </a:schemeClr>
                </a:solidFill>
              </a:rPr>
              <a:t>Virtual address </a:t>
            </a:r>
            <a:r>
              <a:rPr lang="en-US" sz="1600" dirty="0" smtClean="0">
                <a:solidFill>
                  <a:schemeClr val="accent6">
                    <a:lumMod val="50000"/>
                  </a:schemeClr>
                </a:solidFill>
              </a:rPr>
              <a:t>= </a:t>
            </a:r>
            <a:r>
              <a:rPr lang="en-US" sz="1600" dirty="0">
                <a:solidFill>
                  <a:schemeClr val="accent6">
                    <a:lumMod val="50000"/>
                  </a:schemeClr>
                </a:solidFill>
              </a:rPr>
              <a:t>page</a:t>
            </a:r>
          </a:p>
          <a:p>
            <a:r>
              <a:rPr lang="en-US" sz="1600" dirty="0">
                <a:solidFill>
                  <a:schemeClr val="accent6">
                    <a:lumMod val="50000"/>
                  </a:schemeClr>
                </a:solidFill>
              </a:rPr>
              <a:t>number +</a:t>
            </a:r>
            <a:r>
              <a:rPr lang="en-US" sz="1600" dirty="0" smtClean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en-US" sz="1600" dirty="0">
                <a:solidFill>
                  <a:schemeClr val="accent6">
                    <a:lumMod val="50000"/>
                  </a:schemeClr>
                </a:solidFill>
              </a:rPr>
              <a:t>offset.</a:t>
            </a:r>
          </a:p>
        </p:txBody>
      </p:sp>
    </p:spTree>
    <p:extLst>
      <p:ext uri="{BB962C8B-B14F-4D97-AF65-F5344CB8AC3E}">
        <p14:creationId xmlns:p14="http://schemas.microsoft.com/office/powerpoint/2010/main" xmlns="" val="39360099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Translation </a:t>
            </a:r>
            <a:r>
              <a:rPr lang="en-US" dirty="0" err="1" smtClean="0"/>
              <a:t>Lookaside</a:t>
            </a:r>
            <a:r>
              <a:rPr lang="en-US" dirty="0" smtClean="0"/>
              <a:t> Buffer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80000"/>
              </a:lnSpc>
            </a:pPr>
            <a:r>
              <a:rPr lang="en-US" dirty="0" smtClean="0"/>
              <a:t>Associative </a:t>
            </a:r>
            <a:r>
              <a:rPr lang="en-US" dirty="0"/>
              <a:t>or set associative scheme normally used</a:t>
            </a:r>
          </a:p>
          <a:p>
            <a:pPr>
              <a:lnSpc>
                <a:spcPct val="80000"/>
              </a:lnSpc>
            </a:pPr>
            <a:r>
              <a:rPr lang="en-US" dirty="0"/>
              <a:t>Processor must keep TLB and page table information consistent</a:t>
            </a:r>
          </a:p>
          <a:p>
            <a:pPr>
              <a:lnSpc>
                <a:spcPct val="80000"/>
              </a:lnSpc>
            </a:pPr>
            <a:endParaRPr lang="en-US" sz="2000" dirty="0"/>
          </a:p>
          <a:p>
            <a:endParaRPr lang="en-US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566988" y="2495550"/>
            <a:ext cx="4010025" cy="4362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8388437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Computer Communication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Data</a:t>
            </a:r>
          </a:p>
          <a:p>
            <a:r>
              <a:rPr lang="en-US" dirty="0" smtClean="0"/>
              <a:t>Digital Vs. Analog</a:t>
            </a:r>
          </a:p>
          <a:p>
            <a:r>
              <a:rPr lang="en-US" dirty="0" smtClean="0"/>
              <a:t>Codes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7811940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Multiplexing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More than one signals using same channel simultaneously for communication.</a:t>
            </a:r>
          </a:p>
          <a:p>
            <a:pPr lvl="1"/>
            <a:r>
              <a:rPr lang="en-US" dirty="0" smtClean="0"/>
              <a:t>Advantage is Cost effective</a:t>
            </a:r>
          </a:p>
          <a:p>
            <a:r>
              <a:rPr lang="en-US" dirty="0" smtClean="0"/>
              <a:t>Types of Multiplexing</a:t>
            </a:r>
          </a:p>
          <a:p>
            <a:pPr lvl="1"/>
            <a:r>
              <a:rPr lang="en-US" dirty="0"/>
              <a:t>Frequency Division Multiplexing (FDM)</a:t>
            </a:r>
          </a:p>
          <a:p>
            <a:pPr lvl="1"/>
            <a:r>
              <a:rPr lang="en-US" dirty="0" smtClean="0"/>
              <a:t>Time Division Multiplexing (TDM)</a:t>
            </a:r>
          </a:p>
          <a:p>
            <a:pPr lvl="1"/>
            <a:r>
              <a:rPr lang="en-US" dirty="0" smtClean="0"/>
              <a:t>Wavelength Division Multiplexing</a:t>
            </a:r>
          </a:p>
          <a:p>
            <a:pPr lvl="1"/>
            <a:r>
              <a:rPr lang="en-US" dirty="0" smtClean="0"/>
              <a:t>Code Division Multiplexing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6956512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OSI Model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09575" y="1247775"/>
            <a:ext cx="8324850" cy="4362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4812114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Error Detection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Data transfer between two devices must be error free.</a:t>
            </a:r>
          </a:p>
          <a:p>
            <a:r>
              <a:rPr lang="en-US" dirty="0" smtClean="0"/>
              <a:t>Data Can be corrupted during transmission</a:t>
            </a:r>
          </a:p>
          <a:p>
            <a:r>
              <a:rPr lang="en-US" dirty="0" smtClean="0"/>
              <a:t>A reliable communication system must have capability to detect and correct errors.</a:t>
            </a:r>
          </a:p>
          <a:p>
            <a:r>
              <a:rPr lang="en-US" dirty="0" smtClean="0"/>
              <a:t>Error detection and correction is implemented at the data link or transport layer of the ODI model</a:t>
            </a:r>
          </a:p>
          <a:p>
            <a:r>
              <a:rPr lang="en-US" dirty="0" smtClean="0"/>
              <a:t>Types of errors are</a:t>
            </a:r>
          </a:p>
          <a:p>
            <a:pPr lvl="1"/>
            <a:r>
              <a:rPr lang="en-US" dirty="0" smtClean="0"/>
              <a:t>Single bit errors</a:t>
            </a:r>
          </a:p>
          <a:p>
            <a:pPr lvl="1"/>
            <a:r>
              <a:rPr lang="en-US" dirty="0" smtClean="0"/>
              <a:t>Multiple bits errors</a:t>
            </a:r>
          </a:p>
          <a:p>
            <a:pPr lvl="1"/>
            <a:r>
              <a:rPr lang="en-US" dirty="0" smtClean="0"/>
              <a:t>Burst Errors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4284928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Error Detection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Redundancy is used to detect errors</a:t>
            </a:r>
          </a:p>
          <a:p>
            <a:pPr lvl="1"/>
            <a:r>
              <a:rPr lang="en-US" dirty="0" smtClean="0"/>
              <a:t>Vertical redundancy </a:t>
            </a:r>
          </a:p>
          <a:p>
            <a:pPr lvl="1"/>
            <a:r>
              <a:rPr lang="en-US" dirty="0" smtClean="0"/>
              <a:t>Horizontal redundancy</a:t>
            </a:r>
          </a:p>
          <a:p>
            <a:pPr lvl="1"/>
            <a:r>
              <a:rPr lang="en-US" dirty="0" smtClean="0"/>
              <a:t>Cyclic Redundancy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0247421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2728</TotalTime>
  <Words>930</Words>
  <Application>Microsoft Office PowerPoint</Application>
  <PresentationFormat>On-screen Show (4:3)</PresentationFormat>
  <Paragraphs>139</Paragraphs>
  <Slides>33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33</vt:i4>
      </vt:variant>
    </vt:vector>
  </HeadingPairs>
  <TitlesOfParts>
    <vt:vector size="34" baseType="lpstr">
      <vt:lpstr>Office Theme</vt:lpstr>
      <vt:lpstr>Computer Architecture</vt:lpstr>
      <vt:lpstr>Last Class</vt:lpstr>
      <vt:lpstr>Today’s Agenda</vt:lpstr>
      <vt:lpstr>Signed Numbers</vt:lpstr>
      <vt:lpstr>Binary Addition/Subtraction Logic Circuit</vt:lpstr>
      <vt:lpstr>4 – bit Carry Lookahead Adder</vt:lpstr>
      <vt:lpstr>Array Multiplication (Unsigned)</vt:lpstr>
      <vt:lpstr>Sequential Multipliers</vt:lpstr>
      <vt:lpstr>Booth Algorithm</vt:lpstr>
      <vt:lpstr>Multiplier Bit Recoding</vt:lpstr>
      <vt:lpstr>Fast Multiplication</vt:lpstr>
      <vt:lpstr>Longhand Division Steps</vt:lpstr>
      <vt:lpstr>Circuit Arrangement</vt:lpstr>
      <vt:lpstr>IEEE Standard for Representation</vt:lpstr>
      <vt:lpstr>Addition / Subtraction Rules</vt:lpstr>
      <vt:lpstr>Multiplication Rules</vt:lpstr>
      <vt:lpstr>Division Rules</vt:lpstr>
      <vt:lpstr>Implementation of Addition</vt:lpstr>
      <vt:lpstr>Random Access Memory</vt:lpstr>
      <vt:lpstr>Memory Controller</vt:lpstr>
      <vt:lpstr>Read Only Memories</vt:lpstr>
      <vt:lpstr>Memory Hierarchy</vt:lpstr>
      <vt:lpstr>Cache Memories</vt:lpstr>
      <vt:lpstr>Mapping Functions</vt:lpstr>
      <vt:lpstr>Replacement Algorithms</vt:lpstr>
      <vt:lpstr>Virtual Memory Organization</vt:lpstr>
      <vt:lpstr>Address Translation</vt:lpstr>
      <vt:lpstr>Translation Lookaside Buffer</vt:lpstr>
      <vt:lpstr>Computer Communication</vt:lpstr>
      <vt:lpstr>Multiplexing</vt:lpstr>
      <vt:lpstr>OSI Model</vt:lpstr>
      <vt:lpstr>Error Detection</vt:lpstr>
      <vt:lpstr>Error Detection</vt:lpstr>
    </vt:vector>
  </TitlesOfParts>
  <Company>MyCompanyName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Computer Architecture</dc:title>
  <dc:creator>MyUserName</dc:creator>
  <cp:lastModifiedBy>NTS</cp:lastModifiedBy>
  <cp:revision>171</cp:revision>
  <dcterms:created xsi:type="dcterms:W3CDTF">2013-05-18T18:13:12Z</dcterms:created>
  <dcterms:modified xsi:type="dcterms:W3CDTF">2013-06-03T11:36:49Z</dcterms:modified>
</cp:coreProperties>
</file>