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0" r:id="rId3"/>
    <p:sldId id="313" r:id="rId4"/>
    <p:sldId id="314" r:id="rId5"/>
    <p:sldId id="316" r:id="rId6"/>
    <p:sldId id="315" r:id="rId7"/>
    <p:sldId id="317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9" r:id="rId18"/>
    <p:sldId id="330" r:id="rId19"/>
    <p:sldId id="331" r:id="rId20"/>
    <p:sldId id="332" r:id="rId21"/>
    <p:sldId id="33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31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75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Computer </a:t>
            </a:r>
            <a:r>
              <a:rPr lang="en-US" dirty="0" smtClean="0"/>
              <a:t>Communication</a:t>
            </a:r>
          </a:p>
          <a:p>
            <a:pPr lvl="1"/>
            <a:r>
              <a:rPr lang="en-US" dirty="0" smtClean="0"/>
              <a:t>Multiplexing</a:t>
            </a:r>
          </a:p>
          <a:p>
            <a:pPr lvl="1"/>
            <a:r>
              <a:rPr lang="en-US" dirty="0" smtClean="0"/>
              <a:t>OSI Layers</a:t>
            </a:r>
          </a:p>
          <a:p>
            <a:pPr lvl="1"/>
            <a:r>
              <a:rPr lang="en-US" dirty="0" smtClean="0"/>
              <a:t>Error Detection and Correction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6024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</a:p>
          <a:p>
            <a:pPr lvl="1"/>
            <a:r>
              <a:rPr lang="en-US" dirty="0" smtClean="0"/>
              <a:t>Basic Concepts</a:t>
            </a:r>
          </a:p>
          <a:p>
            <a:pPr lvl="1"/>
            <a:r>
              <a:rPr lang="en-US" dirty="0" smtClean="0"/>
              <a:t>Components of a Computer</a:t>
            </a:r>
          </a:p>
          <a:p>
            <a:pPr lvl="1"/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Addresses and Addressing Modes</a:t>
            </a:r>
          </a:p>
          <a:p>
            <a:pPr lvl="1"/>
            <a:r>
              <a:rPr lang="en-US" dirty="0" smtClean="0"/>
              <a:t>Input and Output organization</a:t>
            </a:r>
          </a:p>
          <a:p>
            <a:pPr lvl="1"/>
            <a:r>
              <a:rPr lang="en-US" dirty="0" smtClean="0"/>
              <a:t>Interrupts</a:t>
            </a:r>
          </a:p>
          <a:p>
            <a:pPr lvl="1"/>
            <a:r>
              <a:rPr lang="en-US" dirty="0" smtClean="0"/>
              <a:t>DMA and I/O interface Circuits</a:t>
            </a:r>
          </a:p>
          <a:p>
            <a:pPr lvl="1"/>
            <a:r>
              <a:rPr lang="en-US" dirty="0" smtClean="0"/>
              <a:t>Bus Organization</a:t>
            </a:r>
          </a:p>
          <a:p>
            <a:pPr lvl="1"/>
            <a:r>
              <a:rPr lang="en-US" dirty="0" smtClean="0"/>
              <a:t>Basic Processing Unit</a:t>
            </a:r>
          </a:p>
          <a:p>
            <a:pPr lvl="1"/>
            <a:r>
              <a:rPr lang="en-US" dirty="0" smtClean="0"/>
              <a:t>Control Unit Design</a:t>
            </a:r>
          </a:p>
        </p:txBody>
      </p:sp>
    </p:spTree>
    <p:extLst>
      <p:ext uri="{BB962C8B-B14F-4D97-AF65-F5344CB8AC3E}">
        <p14:creationId xmlns="" xmlns:p14="http://schemas.microsoft.com/office/powerpoint/2010/main" val="338879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Fundamental Concepts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74" y="1229926"/>
            <a:ext cx="7911546" cy="494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7294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Interconnect used for communication between the processor, memory and I/O devices</a:t>
            </a:r>
          </a:p>
          <a:p>
            <a:r>
              <a:rPr lang="en-US" dirty="0"/>
              <a:t>Multiple buses are often used for better performance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657600"/>
            <a:ext cx="7397884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4175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Operational Concepts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>
                <a:latin typeface="Arial Black" pitchFamily="34" charset="0"/>
              </a:rPr>
              <a:t>Instructions (programs) govern the activities of computer</a:t>
            </a:r>
          </a:p>
          <a:p>
            <a:r>
              <a:rPr lang="en-US" dirty="0" smtClean="0">
                <a:latin typeface="Arial Black" pitchFamily="34" charset="0"/>
              </a:rPr>
              <a:t>Appropriate list of instructions is stored in the memory to perform a task</a:t>
            </a:r>
          </a:p>
          <a:p>
            <a:r>
              <a:rPr lang="en-US" dirty="0" smtClean="0">
                <a:latin typeface="Arial Black" pitchFamily="34" charset="0"/>
              </a:rPr>
              <a:t>Processor performs the operation of instruction by </a:t>
            </a:r>
          </a:p>
          <a:p>
            <a:pPr lvl="1"/>
            <a:r>
              <a:rPr lang="en-US" dirty="0" smtClean="0">
                <a:latin typeface="Arial Black" pitchFamily="34" charset="0"/>
              </a:rPr>
              <a:t>bringing the instruction in to processor</a:t>
            </a:r>
          </a:p>
          <a:p>
            <a:pPr lvl="1"/>
            <a:r>
              <a:rPr lang="en-US" dirty="0" smtClean="0">
                <a:latin typeface="Arial Black" pitchFamily="34" charset="0"/>
              </a:rPr>
              <a:t>decoding the instruction </a:t>
            </a:r>
          </a:p>
          <a:p>
            <a:pPr lvl="1"/>
            <a:r>
              <a:rPr lang="en-US" dirty="0" smtClean="0">
                <a:latin typeface="Arial Black" pitchFamily="34" charset="0"/>
              </a:rPr>
              <a:t>perform the task</a:t>
            </a:r>
          </a:p>
          <a:p>
            <a:pPr lvl="1"/>
            <a:r>
              <a:rPr lang="en-US" dirty="0" smtClean="0">
                <a:latin typeface="Arial Black" pitchFamily="34" charset="0"/>
              </a:rPr>
              <a:t>everything is coordinated by control unit that generates appropriate control and timing signals</a:t>
            </a:r>
          </a:p>
          <a:p>
            <a:r>
              <a:rPr lang="en-US" dirty="0" smtClean="0">
                <a:latin typeface="Arial Black" pitchFamily="34" charset="0"/>
              </a:rPr>
              <a:t>All operands (data) are also stored in memory</a:t>
            </a:r>
            <a:endParaRPr lang="en-US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640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Arial Black" pitchFamily="34" charset="0"/>
              </a:rPr>
              <a:t>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latin typeface="Arial Black" pitchFamily="34" charset="0"/>
              </a:rPr>
              <a:t>Performance depends on following factors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Arial Black" pitchFamily="34" charset="0"/>
              </a:rPr>
              <a:t>T: processor time required to execute a program that has been prepared in high-level language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Arial Black" pitchFamily="34" charset="0"/>
              </a:rPr>
              <a:t>N: number of actual machine language instructions needed to complete the execution (note: loop)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Arial Black" pitchFamily="34" charset="0"/>
              </a:rPr>
              <a:t>S: average number of basic steps needed to execute one machine instruction. Each step completes in one clock cycle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Arial Black" pitchFamily="34" charset="0"/>
              </a:rPr>
              <a:t>R: clock rate</a:t>
            </a: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59470924"/>
              </p:ext>
            </p:extLst>
          </p:nvPr>
        </p:nvGraphicFramePr>
        <p:xfrm>
          <a:off x="3505200" y="5181600"/>
          <a:ext cx="1371600" cy="914400"/>
        </p:xfrm>
        <a:graphic>
          <a:graphicData uri="http://schemas.openxmlformats.org/presentationml/2006/ole">
            <p:oleObj spid="_x0000_s1030" name="Equation" r:id="rId3" imgW="660113" imgH="393529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2859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Primitive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computer </a:t>
            </a:r>
            <a:r>
              <a:rPr lang="en-US" dirty="0" smtClean="0"/>
              <a:t>must have </a:t>
            </a:r>
            <a:r>
              <a:rPr lang="en-US" dirty="0"/>
              <a:t>instructions capable of performing four types of </a:t>
            </a:r>
            <a:r>
              <a:rPr lang="en-US" dirty="0" smtClean="0"/>
              <a:t>operations</a:t>
            </a:r>
          </a:p>
          <a:p>
            <a:pPr lvl="1"/>
            <a:r>
              <a:rPr lang="en-US" altLang="zh-CN" dirty="0">
                <a:ea typeface="SimSun" pitchFamily="2" charset="-122"/>
              </a:rPr>
              <a:t>Data transfers between the memory and the processor registers</a:t>
            </a:r>
          </a:p>
          <a:p>
            <a:pPr lvl="1"/>
            <a:r>
              <a:rPr lang="en-US" altLang="zh-CN" dirty="0">
                <a:ea typeface="SimSun" pitchFamily="2" charset="-122"/>
              </a:rPr>
              <a:t>Arithmetic and logic operations on data</a:t>
            </a:r>
          </a:p>
          <a:p>
            <a:pPr lvl="1"/>
            <a:r>
              <a:rPr lang="en-US" altLang="zh-CN" dirty="0">
                <a:ea typeface="SimSun" pitchFamily="2" charset="-122"/>
              </a:rPr>
              <a:t>Program sequencing and control</a:t>
            </a:r>
          </a:p>
          <a:p>
            <a:pPr lvl="1"/>
            <a:r>
              <a:rPr lang="en-US" altLang="zh-CN" dirty="0">
                <a:ea typeface="SimSun" pitchFamily="2" charset="-122"/>
              </a:rPr>
              <a:t>I/O transfers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9757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Addressing Modes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0"/>
            <a:ext cx="6741994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4675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267200" cy="49831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defRPr/>
            </a:pPr>
            <a:r>
              <a:rPr lang="en-US" dirty="0"/>
              <a:t>List of data elements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dirty="0"/>
              <a:t> (usually bytes or words)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Elements can only be removed at one end of the list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Last-in-first-out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Can be implemented in several ways, one way is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First element placed in BOTTOM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Grows in direction of decreasing memory address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Assume 32-bit </a:t>
            </a:r>
            <a:r>
              <a:rPr lang="en-US" dirty="0" smtClean="0"/>
              <a:t>data word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50" y="1438274"/>
            <a:ext cx="4563204" cy="427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7190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Comparison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3505200" cy="4830763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 smtClean="0">
                <a:solidFill>
                  <a:schemeClr val="accent2"/>
                </a:solidFill>
                <a:latin typeface="Arial Black" pitchFamily="34" charset="0"/>
              </a:rPr>
              <a:t>Memory Mapped I/O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600" dirty="0">
                <a:latin typeface="Arial Black" pitchFamily="34" charset="0"/>
              </a:rPr>
              <a:t>D</a:t>
            </a:r>
            <a:r>
              <a:rPr lang="en-US" sz="2600" dirty="0" smtClean="0">
                <a:latin typeface="Arial Black" pitchFamily="34" charset="0"/>
              </a:rPr>
              <a:t>evices </a:t>
            </a:r>
            <a:r>
              <a:rPr lang="en-US" sz="2600" dirty="0">
                <a:latin typeface="Arial Black" pitchFamily="34" charset="0"/>
              </a:rPr>
              <a:t>and the </a:t>
            </a:r>
            <a:r>
              <a:rPr lang="en-US" sz="2600" dirty="0" smtClean="0">
                <a:latin typeface="Arial Black" pitchFamily="34" charset="0"/>
              </a:rPr>
              <a:t>memory </a:t>
            </a:r>
            <a:r>
              <a:rPr lang="en-US" sz="2600" dirty="0">
                <a:latin typeface="Arial Black" pitchFamily="34" charset="0"/>
              </a:rPr>
              <a:t>share the same address </a:t>
            </a:r>
            <a:r>
              <a:rPr lang="en-US" sz="2600" dirty="0" smtClean="0">
                <a:latin typeface="Arial Black" pitchFamily="34" charset="0"/>
              </a:rPr>
              <a:t>space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600" dirty="0" smtClean="0">
                <a:latin typeface="Arial Black" pitchFamily="34" charset="0"/>
              </a:rPr>
              <a:t>Any </a:t>
            </a:r>
            <a:r>
              <a:rPr lang="en-US" sz="2600" dirty="0">
                <a:latin typeface="Arial Black" pitchFamily="34" charset="0"/>
              </a:rPr>
              <a:t>machine instruction that can access memory can be used to transfer data to or from an I/O </a:t>
            </a:r>
            <a:r>
              <a:rPr lang="en-US" sz="2600" dirty="0" smtClean="0">
                <a:latin typeface="Arial Black" pitchFamily="34" charset="0"/>
              </a:rPr>
              <a:t>device.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600" dirty="0" smtClean="0">
                <a:latin typeface="Arial Black" pitchFamily="34" charset="0"/>
              </a:rPr>
              <a:t>Simpler </a:t>
            </a:r>
            <a:r>
              <a:rPr lang="en-US" sz="2600" dirty="0">
                <a:latin typeface="Arial Black" pitchFamily="34" charset="0"/>
              </a:rPr>
              <a:t>software.</a:t>
            </a:r>
          </a:p>
          <a:p>
            <a:endParaRPr lang="en-US" sz="2400" dirty="0">
              <a:latin typeface="Arial Black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114800" y="1295400"/>
            <a:ext cx="4572000" cy="4830763"/>
          </a:xfrm>
        </p:spPr>
        <p:txBody>
          <a:bodyPr>
            <a:normAutofit fontScale="70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solidFill>
                  <a:schemeClr val="accent2"/>
                </a:solidFill>
                <a:latin typeface="Arial Black" pitchFamily="34" charset="0"/>
              </a:rPr>
              <a:t>Separate </a:t>
            </a:r>
            <a:r>
              <a:rPr lang="en-US" dirty="0" err="1" smtClean="0">
                <a:solidFill>
                  <a:schemeClr val="accent2"/>
                </a:solidFill>
                <a:latin typeface="Arial Black" pitchFamily="34" charset="0"/>
              </a:rPr>
              <a:t>Addr</a:t>
            </a:r>
            <a:r>
              <a:rPr lang="en-US" dirty="0" smtClean="0">
                <a:solidFill>
                  <a:schemeClr val="accent2"/>
                </a:solidFill>
                <a:latin typeface="Arial Black" pitchFamily="34" charset="0"/>
              </a:rPr>
              <a:t>. space for I/O</a:t>
            </a:r>
          </a:p>
          <a:p>
            <a:pPr marL="674370" lvl="1" indent="-274320">
              <a:buFont typeface="Wingdings 2"/>
              <a:buChar char=""/>
              <a:defRPr/>
            </a:pPr>
            <a:r>
              <a:rPr lang="en-US" sz="2600" dirty="0" smtClean="0">
                <a:latin typeface="Arial Black" pitchFamily="34" charset="0"/>
              </a:rPr>
              <a:t>Devices </a:t>
            </a:r>
            <a:r>
              <a:rPr lang="en-US" sz="2600" dirty="0">
                <a:latin typeface="Arial Black" pitchFamily="34" charset="0"/>
              </a:rPr>
              <a:t>and the </a:t>
            </a:r>
            <a:r>
              <a:rPr lang="en-US" sz="2600" dirty="0" smtClean="0">
                <a:latin typeface="Arial Black" pitchFamily="34" charset="0"/>
              </a:rPr>
              <a:t>memory have </a:t>
            </a:r>
            <a:r>
              <a:rPr lang="en-US" sz="2600" dirty="0">
                <a:latin typeface="Arial Black" pitchFamily="34" charset="0"/>
              </a:rPr>
              <a:t>different address </a:t>
            </a:r>
            <a:r>
              <a:rPr lang="en-US" sz="2600" dirty="0" smtClean="0">
                <a:latin typeface="Arial Black" pitchFamily="34" charset="0"/>
              </a:rPr>
              <a:t>spaces</a:t>
            </a:r>
            <a:endParaRPr lang="en-US" sz="2600" dirty="0">
              <a:latin typeface="Arial Black" pitchFamily="34" charset="0"/>
            </a:endParaRP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600" dirty="0">
                <a:latin typeface="Arial Black" pitchFamily="34" charset="0"/>
              </a:rPr>
              <a:t>Special instructions to transfer data to and from I/O devices.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600" dirty="0">
                <a:latin typeface="Arial Black" pitchFamily="34" charset="0"/>
              </a:rPr>
              <a:t>I/O devices may have to deal with fewer address lines.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600" dirty="0">
                <a:latin typeface="Arial Black" pitchFamily="34" charset="0"/>
              </a:rPr>
              <a:t>I/O address lines need not be physically separate from memory address lines.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600" dirty="0">
                <a:latin typeface="Arial Black" pitchFamily="34" charset="0"/>
              </a:rPr>
              <a:t>In fact, address lines may be shared between I/O devices and memory, with a control signal to indicate whether it is a memory address or an I/O address</a:t>
            </a:r>
            <a:r>
              <a:rPr lang="en-US" sz="2600" dirty="0" smtClean="0">
                <a:latin typeface="Arial Black" pitchFamily="34" charset="0"/>
              </a:rPr>
              <a:t>.</a:t>
            </a:r>
            <a:endParaRPr lang="en-US" sz="26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73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Interrupts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Tx/>
              <a:buChar char="•"/>
            </a:pPr>
            <a:r>
              <a:rPr lang="en-US" sz="2000" dirty="0"/>
              <a:t>Processor </a:t>
            </a:r>
            <a:r>
              <a:rPr lang="en-US" sz="2000" dirty="0" smtClean="0"/>
              <a:t>is, say, executing </a:t>
            </a:r>
            <a:r>
              <a:rPr lang="en-US" sz="2000" dirty="0"/>
              <a:t>the instruction located at address i when an interrupt occurs.</a:t>
            </a:r>
          </a:p>
          <a:p>
            <a:pPr>
              <a:buFontTx/>
              <a:buChar char="•"/>
            </a:pPr>
            <a:r>
              <a:rPr lang="en-US" sz="2000" dirty="0"/>
              <a:t>Routine executed </a:t>
            </a:r>
            <a:r>
              <a:rPr lang="en-US" sz="2000" dirty="0" smtClean="0"/>
              <a:t>as a result of </a:t>
            </a:r>
            <a:r>
              <a:rPr lang="en-US" sz="2000" dirty="0"/>
              <a:t>interrupt request is </a:t>
            </a:r>
            <a:r>
              <a:rPr lang="en-US" sz="2000" dirty="0" smtClean="0"/>
              <a:t>known as the </a:t>
            </a:r>
            <a:r>
              <a:rPr lang="en-US" sz="2000" dirty="0"/>
              <a:t>interrupt-service </a:t>
            </a:r>
            <a:r>
              <a:rPr lang="en-US" sz="2000" dirty="0" smtClean="0"/>
              <a:t>routine (ISR).</a:t>
            </a:r>
            <a:endParaRPr lang="en-US" sz="2000" dirty="0"/>
          </a:p>
          <a:p>
            <a:pPr>
              <a:buFontTx/>
              <a:buChar char="•"/>
            </a:pPr>
            <a:r>
              <a:rPr lang="en-US" sz="2000" dirty="0"/>
              <a:t>When an interrupt occurs, control must be transferred to the </a:t>
            </a:r>
            <a:r>
              <a:rPr lang="en-US" sz="2000" dirty="0" smtClean="0"/>
              <a:t>ISR. </a:t>
            </a:r>
            <a:endParaRPr lang="en-US" sz="2000" dirty="0"/>
          </a:p>
          <a:p>
            <a:pPr>
              <a:buFontTx/>
              <a:buChar char="•"/>
            </a:pPr>
            <a:r>
              <a:rPr lang="en-US" sz="2000" dirty="0"/>
              <a:t>But before transferring control, the current contents of the PC (i+1), must be saved in a </a:t>
            </a:r>
            <a:r>
              <a:rPr lang="en-US" sz="2000" dirty="0" smtClean="0"/>
              <a:t>known location usually stack</a:t>
            </a:r>
            <a:endParaRPr lang="en-US" sz="2000" dirty="0"/>
          </a:p>
          <a:p>
            <a:pPr>
              <a:buFontTx/>
              <a:buChar char="•"/>
            </a:pPr>
            <a:r>
              <a:rPr lang="en-US" sz="2000" dirty="0"/>
              <a:t>This </a:t>
            </a:r>
            <a:r>
              <a:rPr lang="en-US" sz="2000" dirty="0" smtClean="0"/>
              <a:t>way </a:t>
            </a:r>
            <a:r>
              <a:rPr lang="en-US" sz="2000" dirty="0"/>
              <a:t>the execution at </a:t>
            </a:r>
            <a:r>
              <a:rPr lang="en-US" sz="2000" dirty="0" smtClean="0"/>
              <a:t>i+1 will resume upon return from interrupt. 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39928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Vectored Interrupts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Interrupting device sends a code over the data bus to identify itself</a:t>
            </a:r>
          </a:p>
          <a:p>
            <a:r>
              <a:rPr lang="en-US" dirty="0"/>
              <a:t>Processor jumps to a table of addresses, indexed by the interrupt-vector code</a:t>
            </a:r>
          </a:p>
          <a:p>
            <a:r>
              <a:rPr lang="en-US" dirty="0"/>
              <a:t>The code may be the address of the first instruction of ISR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4707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Memory 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special control unit </a:t>
            </a:r>
            <a:r>
              <a:rPr lang="en-US" dirty="0" smtClean="0"/>
              <a:t>is </a:t>
            </a:r>
            <a:r>
              <a:rPr lang="en-US" dirty="0"/>
              <a:t>provided to transfer a block of data directly between an I/O device and the main memory, without continuous intervention by the </a:t>
            </a:r>
            <a:r>
              <a:rPr lang="en-US" dirty="0" smtClean="0"/>
              <a:t>processor.</a:t>
            </a:r>
          </a:p>
          <a:p>
            <a:pPr lvl="1"/>
            <a:r>
              <a:rPr lang="en-US" dirty="0" smtClean="0"/>
              <a:t>The operation of DMA controller, however, must be under the control of the program executed by the processor.</a:t>
            </a:r>
          </a:p>
          <a:p>
            <a:pPr lvl="1"/>
            <a:r>
              <a:rPr lang="en-US" dirty="0" smtClean="0"/>
              <a:t>Means the processor must initiate the DMA transfer</a:t>
            </a:r>
          </a:p>
          <a:p>
            <a:r>
              <a:rPr lang="en-US" dirty="0" smtClean="0"/>
              <a:t>Normally, used to transfer large blocks of data at high speed.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3041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 Circuits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add a peripheral to a microprocessor, need to design an interface circuit</a:t>
            </a:r>
          </a:p>
          <a:p>
            <a:pPr lvl="1"/>
            <a:r>
              <a:rPr lang="en-US" sz="2200" dirty="0"/>
              <a:t>Involves hooking up whenever is required to the processor’s bus</a:t>
            </a:r>
          </a:p>
          <a:p>
            <a:r>
              <a:rPr lang="en-US" dirty="0"/>
              <a:t>I/O device involves the following</a:t>
            </a:r>
          </a:p>
          <a:p>
            <a:pPr lvl="1"/>
            <a:r>
              <a:rPr lang="en-US" sz="2200" dirty="0"/>
              <a:t>Storage buffer</a:t>
            </a:r>
          </a:p>
          <a:p>
            <a:pPr lvl="1"/>
            <a:r>
              <a:rPr lang="en-US" sz="2200" dirty="0"/>
              <a:t>Status flags that can be accessed by the processor</a:t>
            </a:r>
          </a:p>
          <a:p>
            <a:pPr lvl="1"/>
            <a:r>
              <a:rPr lang="en-US" sz="2200" dirty="0"/>
              <a:t>Address decoding circuitry</a:t>
            </a:r>
          </a:p>
          <a:p>
            <a:pPr lvl="1"/>
            <a:r>
              <a:rPr lang="en-US" sz="2200" dirty="0"/>
              <a:t>Appropriate timing signals</a:t>
            </a:r>
          </a:p>
          <a:p>
            <a:pPr lvl="1"/>
            <a:r>
              <a:rPr lang="en-US" sz="2200" dirty="0"/>
              <a:t>Format conversions e.g. serial to </a:t>
            </a:r>
            <a:r>
              <a:rPr lang="en-US" sz="2200" dirty="0" smtClean="0"/>
              <a:t>parallel</a:t>
            </a:r>
            <a:endParaRPr lang="en-US" sz="2200" dirty="0"/>
          </a:p>
        </p:txBody>
      </p:sp>
    </p:spTree>
    <p:extLst>
      <p:ext uri="{BB962C8B-B14F-4D97-AF65-F5344CB8AC3E}">
        <p14:creationId xmlns="" xmlns:p14="http://schemas.microsoft.com/office/powerpoint/2010/main" val="39794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 Arbitration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Device allowed to initiate data transfers on bus transactions is called bus master</a:t>
            </a:r>
          </a:p>
          <a:p>
            <a:r>
              <a:rPr lang="en-US" dirty="0"/>
              <a:t>After using the bus, bus master relinquishes control of the bus so others can acquire it</a:t>
            </a:r>
          </a:p>
          <a:p>
            <a:r>
              <a:rPr lang="en-US" dirty="0"/>
              <a:t>Bus arbitration is required to decide who is master when more than one requests bus at the some time. Two types</a:t>
            </a:r>
          </a:p>
          <a:p>
            <a:pPr lvl="1"/>
            <a:r>
              <a:rPr lang="en-US" sz="2200" dirty="0" smtClean="0"/>
              <a:t>Centralized</a:t>
            </a:r>
          </a:p>
          <a:p>
            <a:pPr lvl="2"/>
            <a:r>
              <a:rPr lang="en-US" dirty="0"/>
              <a:t>Arbiter circuit ensures only one request is granted at any time and enforces a priority scheme. Rotating priority is also possible.</a:t>
            </a:r>
          </a:p>
          <a:p>
            <a:pPr lvl="1"/>
            <a:r>
              <a:rPr lang="en-US" sz="2200" dirty="0" smtClean="0"/>
              <a:t>Distributed</a:t>
            </a:r>
          </a:p>
          <a:p>
            <a:pPr lvl="2"/>
            <a:r>
              <a:rPr lang="en-US" dirty="0"/>
              <a:t>All devices waiting to use the bus have equal responsibility in carrying out bus arbitration without using a central arbiter.</a:t>
            </a:r>
          </a:p>
          <a:p>
            <a:pPr lvl="2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666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 and Execution</a:t>
            </a:r>
            <a:endParaRPr lang="en-US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27" y="1066800"/>
            <a:ext cx="8221473" cy="5140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5737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Bus Organization</a:t>
            </a:r>
            <a:endParaRPr lang="en-US" dirty="0"/>
          </a:p>
        </p:txBody>
      </p:sp>
      <p:pic>
        <p:nvPicPr>
          <p:cNvPr id="4" name="Content Placeholder 3" descr="figure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1" y="1047593"/>
            <a:ext cx="2590800" cy="55818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figure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3625"/>
            <a:ext cx="3830638" cy="54895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1846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Tasks</a:t>
            </a:r>
          </a:p>
          <a:p>
            <a:pPr lvl="1"/>
            <a:r>
              <a:rPr lang="en-US" dirty="0" smtClean="0"/>
              <a:t>To go through a control sequence for each instruction</a:t>
            </a:r>
          </a:p>
          <a:p>
            <a:pPr lvl="1"/>
            <a:r>
              <a:rPr lang="en-US" dirty="0" smtClean="0"/>
              <a:t>To generate appropriate control signals for each task (or control step)</a:t>
            </a:r>
          </a:p>
          <a:p>
            <a:r>
              <a:rPr lang="en-US" dirty="0" smtClean="0"/>
              <a:t>Control unit is driven by the processor clock</a:t>
            </a:r>
          </a:p>
          <a:p>
            <a:r>
              <a:rPr lang="en-US" dirty="0" smtClean="0"/>
              <a:t>Generated Control signal depends on</a:t>
            </a:r>
          </a:p>
          <a:p>
            <a:pPr lvl="1"/>
            <a:r>
              <a:rPr lang="en-US" dirty="0" smtClean="0"/>
              <a:t>The actual step to be executed</a:t>
            </a:r>
          </a:p>
          <a:p>
            <a:pPr lvl="1"/>
            <a:r>
              <a:rPr lang="en-US" dirty="0" smtClean="0"/>
              <a:t>The condition and status flag of the processor</a:t>
            </a:r>
          </a:p>
          <a:p>
            <a:pPr lvl="1"/>
            <a:r>
              <a:rPr lang="en-US" dirty="0" smtClean="0"/>
              <a:t>The actual instruction executed</a:t>
            </a:r>
          </a:p>
          <a:p>
            <a:pPr lvl="1"/>
            <a:r>
              <a:rPr lang="en-US" dirty="0" smtClean="0"/>
              <a:t>Any external signal received (such as interrupts)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9664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Hardwired Control</a:t>
            </a:r>
            <a:endParaRPr lang="en-US" dirty="0"/>
          </a:p>
        </p:txBody>
      </p:sp>
      <p:pic>
        <p:nvPicPr>
          <p:cNvPr id="4" name="Content Placeholder 3" descr="figure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567" y="1143000"/>
            <a:ext cx="5550865" cy="49831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6263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Microprogrammed</a:t>
            </a:r>
            <a:r>
              <a:rPr lang="en-US" dirty="0" smtClean="0"/>
              <a:t> Control</a:t>
            </a:r>
            <a:endParaRPr lang="en-US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012" y="1219200"/>
            <a:ext cx="4964188" cy="4608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4985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2698</TotalTime>
  <Words>836</Words>
  <Application>Microsoft Office PowerPoint</Application>
  <PresentationFormat>On-screen Show (4:3)</PresentationFormat>
  <Paragraphs>112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Equation</vt:lpstr>
      <vt:lpstr>Computer Architecture</vt:lpstr>
      <vt:lpstr>Last Class</vt:lpstr>
      <vt:lpstr>Today’s Agenda</vt:lpstr>
      <vt:lpstr>Fundamental Concepts</vt:lpstr>
      <vt:lpstr>Bus Organization</vt:lpstr>
      <vt:lpstr>Operational Concepts</vt:lpstr>
      <vt:lpstr>Performance</vt:lpstr>
      <vt:lpstr>Primitive Operations</vt:lpstr>
      <vt:lpstr>Addressing Modes</vt:lpstr>
      <vt:lpstr>Stack</vt:lpstr>
      <vt:lpstr>Comparison</vt:lpstr>
      <vt:lpstr>Interrupts</vt:lpstr>
      <vt:lpstr>Vectored Interrupts</vt:lpstr>
      <vt:lpstr>Direct Memory Access</vt:lpstr>
      <vt:lpstr>Interface Circuits</vt:lpstr>
      <vt:lpstr>Bus Arbitration</vt:lpstr>
      <vt:lpstr>CPU and Execution</vt:lpstr>
      <vt:lpstr>Multiple Bus Organization</vt:lpstr>
      <vt:lpstr>Control Unit</vt:lpstr>
      <vt:lpstr>Hardwired Control</vt:lpstr>
      <vt:lpstr>Microprogrammed Control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168</cp:revision>
  <dcterms:created xsi:type="dcterms:W3CDTF">2013-05-18T18:13:12Z</dcterms:created>
  <dcterms:modified xsi:type="dcterms:W3CDTF">2013-06-03T10:04:54Z</dcterms:modified>
</cp:coreProperties>
</file>