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207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75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108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175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8749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3456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7554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44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822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8182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0064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5924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849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BECB3-94C4-4635-A242-11E58D2922C5}" type="datetimeFigureOut">
              <a:rPr lang="en-US" smtClean="0"/>
              <a:pPr/>
              <a:t>5/6/2013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1C544-3F5A-4E86-91B5-BB7D597FBD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129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03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922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 Organization</a:t>
            </a:r>
          </a:p>
          <a:p>
            <a:r>
              <a:rPr lang="en-US" dirty="0"/>
              <a:t>Operational Concepts of a Computer</a:t>
            </a:r>
          </a:p>
          <a:p>
            <a:r>
              <a:rPr lang="en-US" dirty="0"/>
              <a:t>Software (System/Application)</a:t>
            </a:r>
          </a:p>
          <a:p>
            <a:r>
              <a:rPr lang="en-US" dirty="0" smtClean="0"/>
              <a:t>Caching/clock</a:t>
            </a:r>
            <a:endParaRPr lang="en-US" dirty="0"/>
          </a:p>
          <a:p>
            <a:r>
              <a:rPr lang="en-US" dirty="0"/>
              <a:t>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6976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Fetch and Execute</a:t>
            </a:r>
          </a:p>
          <a:p>
            <a:r>
              <a:rPr lang="en-US" dirty="0" smtClean="0"/>
              <a:t>Registers</a:t>
            </a:r>
          </a:p>
          <a:p>
            <a:r>
              <a:rPr lang="en-US" dirty="0" smtClean="0"/>
              <a:t>Memory locations and addresses</a:t>
            </a:r>
          </a:p>
          <a:p>
            <a:r>
              <a:rPr lang="en-US" dirty="0" smtClean="0"/>
              <a:t>Addressing Modes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24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Instruction Fetch</a:t>
            </a:r>
          </a:p>
          <a:p>
            <a:r>
              <a:rPr lang="en-US" dirty="0" smtClean="0"/>
              <a:t>Instruction is decoded</a:t>
            </a:r>
          </a:p>
          <a:p>
            <a:pPr lvl="1"/>
            <a:r>
              <a:rPr lang="en-US" dirty="0" smtClean="0"/>
              <a:t>Register Transfer</a:t>
            </a:r>
          </a:p>
          <a:p>
            <a:r>
              <a:rPr lang="en-US" dirty="0" smtClean="0"/>
              <a:t>Instruction thus is executed</a:t>
            </a:r>
          </a:p>
          <a:p>
            <a:r>
              <a:rPr lang="en-US" dirty="0" smtClean="0"/>
              <a:t>Results are stored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277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CPU Registers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Instruction register (IR)</a:t>
            </a:r>
          </a:p>
          <a:p>
            <a:r>
              <a:rPr lang="en-US" dirty="0"/>
              <a:t>Program counter (PC)</a:t>
            </a:r>
          </a:p>
          <a:p>
            <a:r>
              <a:rPr lang="en-US" dirty="0" smtClean="0"/>
              <a:t>Memory </a:t>
            </a:r>
            <a:r>
              <a:rPr lang="en-US" dirty="0"/>
              <a:t>address register (MAR)</a:t>
            </a:r>
          </a:p>
          <a:p>
            <a:r>
              <a:rPr lang="en-US" dirty="0"/>
              <a:t>Memory data register (MDR</a:t>
            </a:r>
            <a:r>
              <a:rPr lang="en-US" dirty="0" smtClean="0"/>
              <a:t>)</a:t>
            </a:r>
          </a:p>
          <a:p>
            <a:r>
              <a:rPr lang="en-US" dirty="0"/>
              <a:t>General-purpose register (R</a:t>
            </a:r>
            <a:r>
              <a:rPr lang="en-US" baseline="-25000" dirty="0"/>
              <a:t>0</a:t>
            </a:r>
            <a:r>
              <a:rPr lang="en-US" dirty="0"/>
              <a:t> – R</a:t>
            </a:r>
            <a:r>
              <a:rPr lang="en-US" baseline="-25000" dirty="0"/>
              <a:t>n-1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206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Locations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810000" cy="4983163"/>
          </a:xfrm>
        </p:spPr>
        <p:txBody>
          <a:bodyPr/>
          <a:lstStyle/>
          <a:p>
            <a:r>
              <a:rPr lang="en-US" altLang="zh-CN" dirty="0">
                <a:ea typeface="SimSun" pitchFamily="2" charset="-122"/>
              </a:rPr>
              <a:t>Memory consists of </a:t>
            </a:r>
            <a:r>
              <a:rPr lang="en-US" altLang="zh-CN" dirty="0" smtClean="0">
                <a:ea typeface="SimSun" pitchFamily="2" charset="-122"/>
              </a:rPr>
              <a:t>huge number </a:t>
            </a:r>
            <a:r>
              <a:rPr lang="en-US" altLang="zh-CN" dirty="0">
                <a:ea typeface="SimSun" pitchFamily="2" charset="-122"/>
              </a:rPr>
              <a:t>of storage cells, each </a:t>
            </a:r>
            <a:r>
              <a:rPr lang="en-US" altLang="zh-CN" dirty="0" smtClean="0">
                <a:ea typeface="SimSun" pitchFamily="2" charset="-122"/>
              </a:rPr>
              <a:t>stores </a:t>
            </a:r>
            <a:r>
              <a:rPr lang="en-US" altLang="zh-CN" dirty="0">
                <a:ea typeface="SimSun" pitchFamily="2" charset="-122"/>
              </a:rPr>
              <a:t>1 bit.</a:t>
            </a:r>
          </a:p>
          <a:p>
            <a:r>
              <a:rPr lang="en-US" altLang="zh-CN" dirty="0">
                <a:ea typeface="SimSun" pitchFamily="2" charset="-122"/>
              </a:rPr>
              <a:t>Data is usually accessed in </a:t>
            </a:r>
            <a:r>
              <a:rPr lang="en-US" altLang="zh-CN" dirty="0" smtClean="0">
                <a:ea typeface="SimSun" pitchFamily="2" charset="-122"/>
              </a:rPr>
              <a:t>group of </a:t>
            </a:r>
            <a:r>
              <a:rPr lang="en-US" altLang="zh-CN" i="1" dirty="0" smtClean="0">
                <a:ea typeface="SimSun" pitchFamily="2" charset="-122"/>
              </a:rPr>
              <a:t>n</a:t>
            </a:r>
            <a:r>
              <a:rPr lang="en-US" altLang="zh-CN" dirty="0" smtClean="0">
                <a:ea typeface="SimSun" pitchFamily="2" charset="-122"/>
              </a:rPr>
              <a:t>-bit </a:t>
            </a:r>
            <a:r>
              <a:rPr lang="en-US" altLang="zh-CN" dirty="0">
                <a:ea typeface="SimSun" pitchFamily="2" charset="-122"/>
              </a:rPr>
              <a:t>groups. </a:t>
            </a:r>
            <a:r>
              <a:rPr lang="en-US" altLang="zh-CN" i="1" dirty="0">
                <a:ea typeface="SimSun" pitchFamily="2" charset="-122"/>
              </a:rPr>
              <a:t>n</a:t>
            </a:r>
            <a:r>
              <a:rPr lang="en-US" altLang="zh-CN" dirty="0">
                <a:ea typeface="SimSun" pitchFamily="2" charset="-122"/>
              </a:rPr>
              <a:t> is called word length.</a:t>
            </a: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95800" y="974808"/>
            <a:ext cx="4419600" cy="5213258"/>
            <a:chOff x="697" y="816"/>
            <a:chExt cx="3033" cy="4018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048" y="1364"/>
              <a:ext cx="682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altLang="zh-CN" sz="15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second word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 flipH="1">
              <a:off x="697" y="3011"/>
              <a:ext cx="1881" cy="1"/>
            </a:xfrm>
            <a:prstGeom prst="line">
              <a:avLst/>
            </a:prstGeom>
            <a:noFill/>
            <a:ln w="206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697" y="1600"/>
              <a:ext cx="1881" cy="1"/>
            </a:xfrm>
            <a:prstGeom prst="line">
              <a:avLst/>
            </a:prstGeom>
            <a:noFill/>
            <a:ln w="206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710" y="881"/>
              <a:ext cx="78" cy="40"/>
            </a:xfrm>
            <a:custGeom>
              <a:avLst/>
              <a:gdLst>
                <a:gd name="T0" fmla="*/ 6 w 6"/>
                <a:gd name="T1" fmla="*/ 0 h 3"/>
                <a:gd name="T2" fmla="*/ 0 w 6"/>
                <a:gd name="T3" fmla="*/ 1 h 3"/>
                <a:gd name="T4" fmla="*/ 6 w 6"/>
                <a:gd name="T5" fmla="*/ 3 h 3"/>
                <a:gd name="T6" fmla="*/ 6 w 6"/>
                <a:gd name="T7" fmla="*/ 1 h 3"/>
                <a:gd name="T8" fmla="*/ 6 w 6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"/>
                <a:gd name="T17" fmla="*/ 6 w 6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">
                  <a:moveTo>
                    <a:pt x="6" y="0"/>
                  </a:moveTo>
                  <a:lnTo>
                    <a:pt x="0" y="1"/>
                  </a:lnTo>
                  <a:lnTo>
                    <a:pt x="6" y="3"/>
                  </a:lnTo>
                  <a:lnTo>
                    <a:pt x="6" y="1"/>
                  </a:lnTo>
                  <a:lnTo>
                    <a:pt x="6" y="0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710" y="881"/>
              <a:ext cx="78" cy="40"/>
            </a:xfrm>
            <a:custGeom>
              <a:avLst/>
              <a:gdLst>
                <a:gd name="T0" fmla="*/ 78 w 78"/>
                <a:gd name="T1" fmla="*/ 0 h 40"/>
                <a:gd name="T2" fmla="*/ 0 w 78"/>
                <a:gd name="T3" fmla="*/ 13 h 40"/>
                <a:gd name="T4" fmla="*/ 78 w 78"/>
                <a:gd name="T5" fmla="*/ 40 h 40"/>
                <a:gd name="T6" fmla="*/ 78 w 78"/>
                <a:gd name="T7" fmla="*/ 13 h 40"/>
                <a:gd name="T8" fmla="*/ 78 w 78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"/>
                <a:gd name="T16" fmla="*/ 0 h 40"/>
                <a:gd name="T17" fmla="*/ 78 w 78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" h="40">
                  <a:moveTo>
                    <a:pt x="78" y="0"/>
                  </a:moveTo>
                  <a:lnTo>
                    <a:pt x="0" y="13"/>
                  </a:lnTo>
                  <a:lnTo>
                    <a:pt x="78" y="40"/>
                  </a:lnTo>
                  <a:lnTo>
                    <a:pt x="78" y="13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772" y="894"/>
              <a:ext cx="630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497" y="881"/>
              <a:ext cx="79" cy="40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1 h 3"/>
                <a:gd name="T4" fmla="*/ 0 w 6"/>
                <a:gd name="T5" fmla="*/ 0 h 3"/>
                <a:gd name="T6" fmla="*/ 0 w 6"/>
                <a:gd name="T7" fmla="*/ 1 h 3"/>
                <a:gd name="T8" fmla="*/ 0 w 6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"/>
                <a:gd name="T17" fmla="*/ 6 w 6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497" y="881"/>
              <a:ext cx="79" cy="40"/>
            </a:xfrm>
            <a:custGeom>
              <a:avLst/>
              <a:gdLst>
                <a:gd name="T0" fmla="*/ 0 w 79"/>
                <a:gd name="T1" fmla="*/ 40 h 40"/>
                <a:gd name="T2" fmla="*/ 79 w 79"/>
                <a:gd name="T3" fmla="*/ 13 h 40"/>
                <a:gd name="T4" fmla="*/ 0 w 79"/>
                <a:gd name="T5" fmla="*/ 0 h 40"/>
                <a:gd name="T6" fmla="*/ 0 w 79"/>
                <a:gd name="T7" fmla="*/ 13 h 40"/>
                <a:gd name="T8" fmla="*/ 0 w 79"/>
                <a:gd name="T9" fmla="*/ 4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40"/>
                <a:gd name="T17" fmla="*/ 79 w 79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40">
                  <a:moveTo>
                    <a:pt x="0" y="40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H="1">
              <a:off x="1873" y="894"/>
              <a:ext cx="660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V="1">
              <a:off x="697" y="855"/>
              <a:ext cx="1" cy="92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578" y="855"/>
              <a:ext cx="1" cy="92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H="1">
              <a:off x="697" y="1325"/>
              <a:ext cx="1881" cy="1"/>
            </a:xfrm>
            <a:prstGeom prst="line">
              <a:avLst/>
            </a:prstGeom>
            <a:noFill/>
            <a:ln w="206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048" y="1090"/>
              <a:ext cx="487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altLang="zh-CN" sz="15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first word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>
              <a:off x="697" y="2710"/>
              <a:ext cx="1881" cy="1"/>
            </a:xfrm>
            <a:prstGeom prst="line">
              <a:avLst/>
            </a:prstGeom>
            <a:noFill/>
            <a:ln w="206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697" y="4147"/>
              <a:ext cx="1881" cy="1"/>
            </a:xfrm>
            <a:prstGeom prst="line">
              <a:avLst/>
            </a:prstGeom>
            <a:noFill/>
            <a:ln w="20638">
              <a:solidFill>
                <a:srgbClr val="00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697" y="1038"/>
              <a:ext cx="1881" cy="3383"/>
            </a:xfrm>
            <a:prstGeom prst="rect">
              <a:avLst/>
            </a:prstGeom>
            <a:noFill/>
            <a:ln w="20638">
              <a:solidFill>
                <a:srgbClr val="00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1429" y="4656"/>
              <a:ext cx="1596" cy="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altLang="zh-CN" sz="16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Figure 2.5.   Memory words.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494" y="816"/>
              <a:ext cx="67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altLang="zh-CN" sz="1500" i="1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n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1546" y="816"/>
              <a:ext cx="220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zh-CN" altLang="en-CA" sz="15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 </a:t>
              </a:r>
              <a:r>
                <a:rPr lang="en-CA" altLang="zh-CN" sz="15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bits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3035" y="4186"/>
              <a:ext cx="48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altLang="zh-CN" sz="15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last word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3035" y="2788"/>
              <a:ext cx="27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en-CA" altLang="zh-CN" sz="1500" i="1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i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3061" y="2788"/>
              <a:ext cx="427" cy="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r>
                <a:rPr lang="zh-CN" altLang="en-CA" sz="15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 </a:t>
              </a:r>
              <a:r>
                <a:rPr lang="en-CA" altLang="zh-CN" sz="1500">
                  <a:solidFill>
                    <a:srgbClr val="000000"/>
                  </a:solidFill>
                  <a:latin typeface="Nimbus Roman No9 L" charset="0"/>
                  <a:ea typeface="SimSun" pitchFamily="2" charset="-122"/>
                </a:rPr>
                <a:t>th word</a:t>
              </a:r>
              <a:endParaRPr lang="en-CA" altLang="zh-CN" sz="2400">
                <a:latin typeface="Times New Roman" pitchFamily="18" charset="0"/>
                <a:ea typeface="SimSun" pitchFamily="2" charset="-122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852" y="2854"/>
              <a:ext cx="79" cy="26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1 h 2"/>
                <a:gd name="T4" fmla="*/ 0 w 6"/>
                <a:gd name="T5" fmla="*/ 0 h 2"/>
                <a:gd name="T6" fmla="*/ 0 w 6"/>
                <a:gd name="T7" fmla="*/ 1 h 2"/>
                <a:gd name="T8" fmla="*/ 0 w 6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2"/>
                <a:gd name="T17" fmla="*/ 6 w 6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2">
                  <a:moveTo>
                    <a:pt x="0" y="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2852" y="2854"/>
              <a:ext cx="79" cy="26"/>
            </a:xfrm>
            <a:custGeom>
              <a:avLst/>
              <a:gdLst>
                <a:gd name="T0" fmla="*/ 0 w 79"/>
                <a:gd name="T1" fmla="*/ 26 h 26"/>
                <a:gd name="T2" fmla="*/ 79 w 79"/>
                <a:gd name="T3" fmla="*/ 13 h 26"/>
                <a:gd name="T4" fmla="*/ 0 w 79"/>
                <a:gd name="T5" fmla="*/ 0 h 26"/>
                <a:gd name="T6" fmla="*/ 0 w 79"/>
                <a:gd name="T7" fmla="*/ 13 h 26"/>
                <a:gd name="T8" fmla="*/ 0 w 79"/>
                <a:gd name="T9" fmla="*/ 26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26"/>
                <a:gd name="T17" fmla="*/ 79 w 79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26">
                  <a:moveTo>
                    <a:pt x="0" y="26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H="1">
              <a:off x="2473" y="2867"/>
              <a:ext cx="379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852" y="1443"/>
              <a:ext cx="79" cy="39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1 h 3"/>
                <a:gd name="T4" fmla="*/ 0 w 6"/>
                <a:gd name="T5" fmla="*/ 0 h 3"/>
                <a:gd name="T6" fmla="*/ 0 w 6"/>
                <a:gd name="T7" fmla="*/ 1 h 3"/>
                <a:gd name="T8" fmla="*/ 0 w 6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"/>
                <a:gd name="T17" fmla="*/ 6 w 6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2852" y="1443"/>
              <a:ext cx="79" cy="39"/>
            </a:xfrm>
            <a:custGeom>
              <a:avLst/>
              <a:gdLst>
                <a:gd name="T0" fmla="*/ 0 w 79"/>
                <a:gd name="T1" fmla="*/ 39 h 39"/>
                <a:gd name="T2" fmla="*/ 79 w 79"/>
                <a:gd name="T3" fmla="*/ 13 h 39"/>
                <a:gd name="T4" fmla="*/ 0 w 79"/>
                <a:gd name="T5" fmla="*/ 0 h 39"/>
                <a:gd name="T6" fmla="*/ 0 w 79"/>
                <a:gd name="T7" fmla="*/ 13 h 39"/>
                <a:gd name="T8" fmla="*/ 0 w 79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9"/>
                <a:gd name="T17" fmla="*/ 79 w 79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9">
                  <a:moveTo>
                    <a:pt x="0" y="39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flipH="1">
              <a:off x="2473" y="1456"/>
              <a:ext cx="379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852" y="1169"/>
              <a:ext cx="79" cy="26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1 h 2"/>
                <a:gd name="T4" fmla="*/ 0 w 6"/>
                <a:gd name="T5" fmla="*/ 0 h 2"/>
                <a:gd name="T6" fmla="*/ 0 w 6"/>
                <a:gd name="T7" fmla="*/ 1 h 2"/>
                <a:gd name="T8" fmla="*/ 0 w 6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2"/>
                <a:gd name="T17" fmla="*/ 6 w 6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2">
                  <a:moveTo>
                    <a:pt x="0" y="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2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2852" y="1169"/>
              <a:ext cx="79" cy="26"/>
            </a:xfrm>
            <a:custGeom>
              <a:avLst/>
              <a:gdLst>
                <a:gd name="T0" fmla="*/ 0 w 79"/>
                <a:gd name="T1" fmla="*/ 26 h 26"/>
                <a:gd name="T2" fmla="*/ 79 w 79"/>
                <a:gd name="T3" fmla="*/ 13 h 26"/>
                <a:gd name="T4" fmla="*/ 0 w 79"/>
                <a:gd name="T5" fmla="*/ 0 h 26"/>
                <a:gd name="T6" fmla="*/ 0 w 79"/>
                <a:gd name="T7" fmla="*/ 13 h 26"/>
                <a:gd name="T8" fmla="*/ 0 w 79"/>
                <a:gd name="T9" fmla="*/ 26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26"/>
                <a:gd name="T17" fmla="*/ 79 w 79"/>
                <a:gd name="T18" fmla="*/ 26 h 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26">
                  <a:moveTo>
                    <a:pt x="0" y="26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 flipH="1">
              <a:off x="2473" y="1182"/>
              <a:ext cx="379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852" y="4265"/>
              <a:ext cx="79" cy="39"/>
            </a:xfrm>
            <a:custGeom>
              <a:avLst/>
              <a:gdLst>
                <a:gd name="T0" fmla="*/ 0 w 6"/>
                <a:gd name="T1" fmla="*/ 3 h 3"/>
                <a:gd name="T2" fmla="*/ 6 w 6"/>
                <a:gd name="T3" fmla="*/ 1 h 3"/>
                <a:gd name="T4" fmla="*/ 0 w 6"/>
                <a:gd name="T5" fmla="*/ 0 h 3"/>
                <a:gd name="T6" fmla="*/ 0 w 6"/>
                <a:gd name="T7" fmla="*/ 1 h 3"/>
                <a:gd name="T8" fmla="*/ 0 w 6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"/>
                <a:gd name="T17" fmla="*/ 6 w 6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">
                  <a:moveTo>
                    <a:pt x="0" y="3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3"/>
                  </a:lnTo>
                </a:path>
              </a:pathLst>
            </a:cu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852" y="4265"/>
              <a:ext cx="79" cy="39"/>
            </a:xfrm>
            <a:custGeom>
              <a:avLst/>
              <a:gdLst>
                <a:gd name="T0" fmla="*/ 0 w 79"/>
                <a:gd name="T1" fmla="*/ 39 h 39"/>
                <a:gd name="T2" fmla="*/ 79 w 79"/>
                <a:gd name="T3" fmla="*/ 13 h 39"/>
                <a:gd name="T4" fmla="*/ 0 w 79"/>
                <a:gd name="T5" fmla="*/ 0 h 39"/>
                <a:gd name="T6" fmla="*/ 0 w 79"/>
                <a:gd name="T7" fmla="*/ 13 h 39"/>
                <a:gd name="T8" fmla="*/ 0 w 79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9"/>
                <a:gd name="T16" fmla="*/ 0 h 39"/>
                <a:gd name="T17" fmla="*/ 79 w 79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9" h="39">
                  <a:moveTo>
                    <a:pt x="0" y="39"/>
                  </a:moveTo>
                  <a:lnTo>
                    <a:pt x="79" y="13"/>
                  </a:lnTo>
                  <a:lnTo>
                    <a:pt x="0" y="0"/>
                  </a:lnTo>
                  <a:lnTo>
                    <a:pt x="0" y="13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 flipH="1">
              <a:off x="2473" y="4278"/>
              <a:ext cx="379" cy="1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Text Box 38"/>
            <p:cNvSpPr txBox="1">
              <a:spLocks noChangeArrowheads="1"/>
            </p:cNvSpPr>
            <p:nvPr/>
          </p:nvSpPr>
          <p:spPr bwMode="auto">
            <a:xfrm>
              <a:off x="1536" y="1884"/>
              <a:ext cx="168" cy="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>
                <a:lnSpc>
                  <a:spcPct val="20000"/>
                </a:lnSpc>
                <a:spcBef>
                  <a:spcPct val="50000"/>
                </a:spcBef>
              </a:pPr>
              <a:endParaRPr lang="zh-CN" altLang="en-US" sz="2000">
                <a:latin typeface="Nimbus Roman No9 L" charset="0"/>
                <a:ea typeface="SimSun" pitchFamily="2" charset="-122"/>
              </a:endParaRP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r>
                <a:rPr lang="en-CA" altLang="zh-CN" sz="2000">
                  <a:latin typeface="Nimbus Roman No9 L" charset="0"/>
                  <a:ea typeface="SimSun" pitchFamily="2" charset="-122"/>
                </a:rPr>
                <a:t>•</a:t>
              </a:r>
              <a:endParaRPr lang="en-US" altLang="zh-CN" sz="2000">
                <a:latin typeface="Nimbus Roman No9 L" charset="0"/>
                <a:ea typeface="SimSun" pitchFamily="2" charset="-122"/>
              </a:endParaRP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r>
                <a:rPr lang="en-CA" altLang="zh-CN" sz="2000">
                  <a:latin typeface="Nimbus Roman No9 L" charset="0"/>
                  <a:ea typeface="SimSun" pitchFamily="2" charset="-122"/>
                </a:rPr>
                <a:t>•</a:t>
              </a:r>
              <a:endParaRPr lang="en-US" altLang="zh-CN" sz="2000">
                <a:latin typeface="Nimbus Roman No9 L" charset="0"/>
                <a:ea typeface="SimSun" pitchFamily="2" charset="-122"/>
              </a:endParaRP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r>
                <a:rPr lang="en-CA" altLang="zh-CN" sz="2000">
                  <a:latin typeface="Nimbus Roman No9 L" charset="0"/>
                  <a:ea typeface="SimSun" pitchFamily="2" charset="-122"/>
                </a:rPr>
                <a:t>•</a:t>
              </a: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endParaRPr lang="zh-CN" altLang="en-CA" sz="2000">
                <a:latin typeface="Nimbus Roman No9 L" charset="0"/>
                <a:ea typeface="SimSun" pitchFamily="2" charset="-122"/>
              </a:endParaRPr>
            </a:p>
          </p:txBody>
        </p:sp>
        <p:sp>
          <p:nvSpPr>
            <p:cNvPr id="40" name="Text Box 39"/>
            <p:cNvSpPr txBox="1">
              <a:spLocks noChangeArrowheads="1"/>
            </p:cNvSpPr>
            <p:nvPr/>
          </p:nvSpPr>
          <p:spPr bwMode="auto">
            <a:xfrm>
              <a:off x="1548" y="3306"/>
              <a:ext cx="168" cy="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pPr>
                <a:lnSpc>
                  <a:spcPct val="20000"/>
                </a:lnSpc>
                <a:spcBef>
                  <a:spcPct val="50000"/>
                </a:spcBef>
              </a:pPr>
              <a:endParaRPr lang="zh-CN" altLang="en-US" sz="2000">
                <a:latin typeface="Nimbus Roman No9 L" charset="0"/>
                <a:ea typeface="SimSun" pitchFamily="2" charset="-122"/>
              </a:endParaRP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r>
                <a:rPr lang="en-CA" altLang="zh-CN" sz="2000">
                  <a:latin typeface="Nimbus Roman No9 L" charset="0"/>
                  <a:ea typeface="SimSun" pitchFamily="2" charset="-122"/>
                </a:rPr>
                <a:t>•</a:t>
              </a:r>
              <a:endParaRPr lang="en-US" altLang="zh-CN" sz="2000">
                <a:latin typeface="Nimbus Roman No9 L" charset="0"/>
                <a:ea typeface="SimSun" pitchFamily="2" charset="-122"/>
              </a:endParaRP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r>
                <a:rPr lang="en-CA" altLang="zh-CN" sz="2000">
                  <a:latin typeface="Nimbus Roman No9 L" charset="0"/>
                  <a:ea typeface="SimSun" pitchFamily="2" charset="-122"/>
                </a:rPr>
                <a:t>•</a:t>
              </a:r>
              <a:endParaRPr lang="en-US" altLang="zh-CN" sz="2000">
                <a:latin typeface="Nimbus Roman No9 L" charset="0"/>
                <a:ea typeface="SimSun" pitchFamily="2" charset="-122"/>
              </a:endParaRP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r>
                <a:rPr lang="en-CA" altLang="zh-CN" sz="2000">
                  <a:latin typeface="Nimbus Roman No9 L" charset="0"/>
                  <a:ea typeface="SimSun" pitchFamily="2" charset="-122"/>
                </a:rPr>
                <a:t>•</a:t>
              </a:r>
            </a:p>
            <a:p>
              <a:pPr>
                <a:lnSpc>
                  <a:spcPct val="20000"/>
                </a:lnSpc>
                <a:spcBef>
                  <a:spcPct val="50000"/>
                </a:spcBef>
              </a:pPr>
              <a:endParaRPr lang="zh-CN" altLang="en-CA" sz="2000">
                <a:latin typeface="Nimbus Roman No9 L" charset="0"/>
                <a:ea typeface="SimSun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2321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Word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4656"/>
            <a:ext cx="5879188" cy="4881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023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 smtClean="0">
                <a:ea typeface="SimSun" pitchFamily="2" charset="-122"/>
              </a:rPr>
              <a:t>Memory can either be retrieved as one </a:t>
            </a:r>
            <a:r>
              <a:rPr lang="en-US" altLang="zh-CN" dirty="0">
                <a:ea typeface="SimSun" pitchFamily="2" charset="-122"/>
              </a:rPr>
              <a:t>word or one byte (8-bit), </a:t>
            </a:r>
            <a:r>
              <a:rPr lang="en-US" altLang="zh-CN" dirty="0" smtClean="0">
                <a:ea typeface="SimSun" pitchFamily="2" charset="-122"/>
              </a:rPr>
              <a:t>addresses, however, </a:t>
            </a:r>
            <a:r>
              <a:rPr lang="en-US" altLang="zh-CN" dirty="0">
                <a:ea typeface="SimSun" pitchFamily="2" charset="-122"/>
              </a:rPr>
              <a:t>for each location are needed.</a:t>
            </a:r>
          </a:p>
          <a:p>
            <a:r>
              <a:rPr lang="en-US" altLang="zh-CN" dirty="0">
                <a:ea typeface="SimSun" pitchFamily="2" charset="-122"/>
              </a:rPr>
              <a:t>A </a:t>
            </a:r>
            <a:r>
              <a:rPr lang="en-US" altLang="zh-CN" i="1" dirty="0">
                <a:ea typeface="SimSun" pitchFamily="2" charset="-122"/>
              </a:rPr>
              <a:t>k</a:t>
            </a:r>
            <a:r>
              <a:rPr lang="en-US" altLang="zh-CN" dirty="0">
                <a:ea typeface="SimSun" pitchFamily="2" charset="-122"/>
              </a:rPr>
              <a:t>-bit address memory has 2</a:t>
            </a:r>
            <a:r>
              <a:rPr lang="en-US" altLang="zh-CN" baseline="30000" dirty="0">
                <a:ea typeface="SimSun" pitchFamily="2" charset="-122"/>
              </a:rPr>
              <a:t>k</a:t>
            </a:r>
            <a:r>
              <a:rPr lang="en-US" altLang="zh-CN" dirty="0">
                <a:ea typeface="SimSun" pitchFamily="2" charset="-122"/>
              </a:rPr>
              <a:t> memory </a:t>
            </a:r>
            <a:r>
              <a:rPr lang="en-US" altLang="zh-CN" dirty="0" smtClean="0">
                <a:ea typeface="SimSun" pitchFamily="2" charset="-122"/>
              </a:rPr>
              <a:t>locations </a:t>
            </a:r>
            <a:r>
              <a:rPr lang="en-US" altLang="zh-CN" dirty="0">
                <a:ea typeface="SimSun" pitchFamily="2" charset="-122"/>
              </a:rPr>
              <a:t>0 – 2</a:t>
            </a:r>
            <a:r>
              <a:rPr lang="en-US" altLang="zh-CN" baseline="30000" dirty="0">
                <a:ea typeface="SimSun" pitchFamily="2" charset="-122"/>
              </a:rPr>
              <a:t>k</a:t>
            </a:r>
            <a:r>
              <a:rPr lang="en-US" altLang="zh-CN" dirty="0">
                <a:ea typeface="SimSun" pitchFamily="2" charset="-122"/>
              </a:rPr>
              <a:t>-1, </a:t>
            </a:r>
            <a:r>
              <a:rPr lang="en-US" altLang="zh-CN" dirty="0" smtClean="0">
                <a:ea typeface="SimSun" pitchFamily="2" charset="-122"/>
              </a:rPr>
              <a:t> </a:t>
            </a:r>
            <a:r>
              <a:rPr lang="en-US" altLang="zh-CN" dirty="0">
                <a:ea typeface="SimSun" pitchFamily="2" charset="-122"/>
              </a:rPr>
              <a:t>memory space.</a:t>
            </a:r>
          </a:p>
          <a:p>
            <a:r>
              <a:rPr lang="en-US" altLang="zh-CN" dirty="0">
                <a:ea typeface="SimSun" pitchFamily="2" charset="-122"/>
              </a:rPr>
              <a:t>24-bit memory: 2</a:t>
            </a:r>
            <a:r>
              <a:rPr lang="en-US" altLang="zh-CN" baseline="30000" dirty="0">
                <a:ea typeface="SimSun" pitchFamily="2" charset="-122"/>
              </a:rPr>
              <a:t>24</a:t>
            </a:r>
            <a:r>
              <a:rPr lang="en-US" altLang="zh-CN" dirty="0">
                <a:ea typeface="SimSun" pitchFamily="2" charset="-122"/>
              </a:rPr>
              <a:t> = 16,777,216 = 16M (1M=2</a:t>
            </a:r>
            <a:r>
              <a:rPr lang="en-US" altLang="zh-CN" baseline="30000" dirty="0">
                <a:ea typeface="SimSun" pitchFamily="2" charset="-122"/>
              </a:rPr>
              <a:t>20</a:t>
            </a:r>
            <a:r>
              <a:rPr lang="en-US" altLang="zh-CN" dirty="0">
                <a:ea typeface="SimSun" pitchFamily="2" charset="-122"/>
              </a:rPr>
              <a:t>)</a:t>
            </a:r>
          </a:p>
          <a:p>
            <a:r>
              <a:rPr lang="en-US" altLang="zh-CN" dirty="0">
                <a:ea typeface="SimSun" pitchFamily="2" charset="-122"/>
              </a:rPr>
              <a:t>32-bit memory: 2</a:t>
            </a:r>
            <a:r>
              <a:rPr lang="en-US" altLang="zh-CN" baseline="30000" dirty="0">
                <a:ea typeface="SimSun" pitchFamily="2" charset="-122"/>
              </a:rPr>
              <a:t>32</a:t>
            </a:r>
            <a:r>
              <a:rPr lang="en-US" altLang="zh-CN" dirty="0">
                <a:ea typeface="SimSun" pitchFamily="2" charset="-122"/>
              </a:rPr>
              <a:t> = 4G (1G=2</a:t>
            </a:r>
            <a:r>
              <a:rPr lang="en-US" altLang="zh-CN" baseline="30000" dirty="0">
                <a:ea typeface="SimSun" pitchFamily="2" charset="-122"/>
              </a:rPr>
              <a:t>30</a:t>
            </a:r>
            <a:r>
              <a:rPr lang="en-US" altLang="zh-CN" dirty="0">
                <a:ea typeface="SimSun" pitchFamily="2" charset="-122"/>
              </a:rPr>
              <a:t>)</a:t>
            </a:r>
          </a:p>
          <a:p>
            <a:r>
              <a:rPr lang="en-US" altLang="zh-CN" dirty="0">
                <a:ea typeface="SimSun" pitchFamily="2" charset="-122"/>
              </a:rPr>
              <a:t>1K(kilo)=2</a:t>
            </a:r>
            <a:r>
              <a:rPr lang="en-US" altLang="zh-CN" baseline="30000" dirty="0">
                <a:ea typeface="SimSun" pitchFamily="2" charset="-122"/>
              </a:rPr>
              <a:t>10</a:t>
            </a:r>
          </a:p>
          <a:p>
            <a:r>
              <a:rPr lang="en-US" altLang="zh-CN" dirty="0">
                <a:ea typeface="SimSun" pitchFamily="2" charset="-122"/>
              </a:rPr>
              <a:t>1T(</a:t>
            </a:r>
            <a:r>
              <a:rPr lang="en-US" altLang="zh-CN" dirty="0" err="1">
                <a:ea typeface="SimSun" pitchFamily="2" charset="-122"/>
              </a:rPr>
              <a:t>tera</a:t>
            </a:r>
            <a:r>
              <a:rPr lang="en-US" altLang="zh-CN" dirty="0">
                <a:ea typeface="SimSun" pitchFamily="2" charset="-122"/>
              </a:rPr>
              <a:t>)=2</a:t>
            </a:r>
            <a:r>
              <a:rPr lang="en-US" altLang="zh-CN" baseline="30000" dirty="0">
                <a:ea typeface="SimSun" pitchFamily="2" charset="-122"/>
              </a:rPr>
              <a:t>40</a:t>
            </a:r>
          </a:p>
          <a:p>
            <a:r>
              <a:rPr lang="en-US" altLang="zh-CN" dirty="0">
                <a:ea typeface="SimSun" pitchFamily="2" charset="-122"/>
              </a:rPr>
              <a:t>Byte locations have addresses 0, 1, 2, … </a:t>
            </a:r>
            <a:r>
              <a:rPr lang="en-US" altLang="zh-CN" dirty="0" smtClean="0">
                <a:ea typeface="SimSun" pitchFamily="2" charset="-122"/>
              </a:rPr>
              <a:t>For 32 bit word length, successive </a:t>
            </a:r>
            <a:r>
              <a:rPr lang="en-US" altLang="zh-CN" dirty="0">
                <a:ea typeface="SimSun" pitchFamily="2" charset="-122"/>
              </a:rPr>
              <a:t>words </a:t>
            </a:r>
            <a:r>
              <a:rPr lang="en-US" altLang="zh-CN" dirty="0" smtClean="0">
                <a:ea typeface="SimSun" pitchFamily="2" charset="-122"/>
              </a:rPr>
              <a:t>addresses are 0</a:t>
            </a:r>
            <a:r>
              <a:rPr lang="en-US" altLang="zh-CN" dirty="0">
                <a:ea typeface="SimSun" pitchFamily="2" charset="-122"/>
              </a:rPr>
              <a:t>, 4, 8,…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092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zh-CN" dirty="0" smtClean="0">
                <a:ea typeface="SimSun" pitchFamily="2" charset="-122"/>
              </a:rPr>
              <a:t>The addresses that begin at byte addresses in   multiples of the number bytes in a Word </a:t>
            </a:r>
            <a:r>
              <a:rPr lang="en-US" altLang="zh-CN" dirty="0">
                <a:ea typeface="SimSun" pitchFamily="2" charset="-122"/>
              </a:rPr>
              <a:t>are said to be aligned in </a:t>
            </a:r>
            <a:r>
              <a:rPr lang="en-US" altLang="zh-CN" dirty="0" smtClean="0">
                <a:ea typeface="SimSun" pitchFamily="2" charset="-122"/>
              </a:rPr>
              <a:t>memory</a:t>
            </a:r>
          </a:p>
          <a:p>
            <a:pPr lvl="1">
              <a:lnSpc>
                <a:spcPct val="90000"/>
              </a:lnSpc>
            </a:pPr>
            <a:r>
              <a:rPr lang="en-US" altLang="zh-CN" dirty="0" smtClean="0">
                <a:ea typeface="SimSun" pitchFamily="2" charset="-122"/>
              </a:rPr>
              <a:t>32-bit </a:t>
            </a:r>
            <a:r>
              <a:rPr lang="en-US" altLang="zh-CN" dirty="0">
                <a:ea typeface="SimSun" pitchFamily="2" charset="-122"/>
              </a:rPr>
              <a:t>word: word addresses: 0, 4, 8,….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SimSun" pitchFamily="2" charset="-122"/>
              </a:rPr>
              <a:t>64-bit word: word addresses: 0, 8,16,….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52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Load (or Read or </a:t>
            </a:r>
            <a:r>
              <a:rPr lang="en-US" altLang="zh-CN" dirty="0" smtClean="0">
                <a:ea typeface="SimSun" pitchFamily="2" charset="-122"/>
              </a:rPr>
              <a:t>Fetch)</a:t>
            </a:r>
          </a:p>
          <a:p>
            <a:pPr lvl="1"/>
            <a:r>
              <a:rPr lang="en-US" altLang="zh-CN" dirty="0" smtClean="0">
                <a:ea typeface="SimSun" pitchFamily="2" charset="-122"/>
              </a:rPr>
              <a:t>Copy </a:t>
            </a:r>
            <a:r>
              <a:rPr lang="en-US" altLang="zh-CN" dirty="0">
                <a:ea typeface="SimSun" pitchFamily="2" charset="-122"/>
              </a:rPr>
              <a:t>the content. The memory content </a:t>
            </a:r>
            <a:r>
              <a:rPr lang="en-US" altLang="zh-CN" dirty="0" smtClean="0">
                <a:ea typeface="SimSun" pitchFamily="2" charset="-122"/>
              </a:rPr>
              <a:t>remains unchanged.</a:t>
            </a:r>
          </a:p>
          <a:p>
            <a:pPr lvl="1"/>
            <a:r>
              <a:rPr lang="en-US" altLang="zh-CN" dirty="0" smtClean="0">
                <a:ea typeface="SimSun" pitchFamily="2" charset="-122"/>
              </a:rPr>
              <a:t>Address </a:t>
            </a:r>
            <a:r>
              <a:rPr lang="en-US" altLang="zh-CN" dirty="0">
                <a:ea typeface="SimSun" pitchFamily="2" charset="-122"/>
              </a:rPr>
              <a:t>– </a:t>
            </a:r>
            <a:r>
              <a:rPr lang="en-US" altLang="zh-CN" dirty="0" smtClean="0">
                <a:ea typeface="SimSun" pitchFamily="2" charset="-122"/>
              </a:rPr>
              <a:t>Load</a:t>
            </a:r>
          </a:p>
          <a:p>
            <a:pPr lvl="1"/>
            <a:r>
              <a:rPr lang="en-US" altLang="zh-CN" dirty="0" smtClean="0">
                <a:ea typeface="SimSun" pitchFamily="2" charset="-122"/>
              </a:rPr>
              <a:t>Registers </a:t>
            </a:r>
            <a:r>
              <a:rPr lang="en-US" altLang="zh-CN" dirty="0">
                <a:ea typeface="SimSun" pitchFamily="2" charset="-122"/>
              </a:rPr>
              <a:t>can be used</a:t>
            </a:r>
          </a:p>
          <a:p>
            <a:r>
              <a:rPr lang="en-US" altLang="zh-CN" dirty="0">
                <a:ea typeface="SimSun" pitchFamily="2" charset="-122"/>
              </a:rPr>
              <a:t>Store (or </a:t>
            </a:r>
            <a:r>
              <a:rPr lang="en-US" altLang="zh-CN" dirty="0" smtClean="0">
                <a:ea typeface="SimSun" pitchFamily="2" charset="-122"/>
              </a:rPr>
              <a:t>Write)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C</a:t>
            </a:r>
            <a:r>
              <a:rPr lang="en-US" altLang="zh-CN" dirty="0" smtClean="0">
                <a:ea typeface="SimSun" pitchFamily="2" charset="-122"/>
              </a:rPr>
              <a:t>ontent of the memory is overwritten</a:t>
            </a:r>
          </a:p>
          <a:p>
            <a:pPr lvl="1"/>
            <a:r>
              <a:rPr lang="en-US" altLang="zh-CN" dirty="0" smtClean="0">
                <a:ea typeface="SimSun" pitchFamily="2" charset="-122"/>
              </a:rPr>
              <a:t>Address </a:t>
            </a:r>
            <a:r>
              <a:rPr lang="en-US" altLang="zh-CN" dirty="0">
                <a:ea typeface="SimSun" pitchFamily="2" charset="-122"/>
              </a:rPr>
              <a:t>and Data – </a:t>
            </a:r>
            <a:r>
              <a:rPr lang="en-US" altLang="zh-CN" dirty="0" smtClean="0">
                <a:ea typeface="SimSun" pitchFamily="2" charset="-122"/>
              </a:rPr>
              <a:t>Store</a:t>
            </a:r>
          </a:p>
          <a:p>
            <a:pPr lvl="1"/>
            <a:r>
              <a:rPr lang="en-US" altLang="zh-CN" dirty="0" smtClean="0">
                <a:ea typeface="SimSun" pitchFamily="2" charset="-122"/>
              </a:rPr>
              <a:t>Registers </a:t>
            </a:r>
            <a:r>
              <a:rPr lang="en-US" altLang="zh-CN" dirty="0">
                <a:ea typeface="SimSun" pitchFamily="2" charset="-122"/>
              </a:rPr>
              <a:t>can be used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851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Primitive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computer </a:t>
            </a:r>
            <a:r>
              <a:rPr lang="en-US" dirty="0" smtClean="0"/>
              <a:t>must have </a:t>
            </a:r>
            <a:r>
              <a:rPr lang="en-US" dirty="0"/>
              <a:t>instructions capable of performing four types of </a:t>
            </a:r>
            <a:r>
              <a:rPr lang="en-US" dirty="0" smtClean="0"/>
              <a:t>operations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Data transfers between the memory and the processor registers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Arithmetic and logic operations on data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Program sequencing and control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I/O transfers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319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Transfer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Location can be identified by symbolic name (</a:t>
            </a:r>
            <a:r>
              <a:rPr lang="en-US" dirty="0" err="1" smtClean="0"/>
              <a:t>Loc</a:t>
            </a:r>
            <a:r>
              <a:rPr lang="en-US" dirty="0" smtClean="0"/>
              <a:t>, R0)</a:t>
            </a:r>
          </a:p>
          <a:p>
            <a:r>
              <a:rPr lang="en-US" altLang="zh-CN" dirty="0">
                <a:ea typeface="SimSun" pitchFamily="2" charset="-122"/>
              </a:rPr>
              <a:t>Contents of a location are denoted by placing square brackets around the name of the location (R1</a:t>
            </a:r>
            <a:r>
              <a:rPr lang="en-US" altLang="zh-CN" dirty="0">
                <a:ea typeface="SimSun" pitchFamily="2" charset="-122"/>
                <a:cs typeface="Arial" pitchFamily="34" charset="0"/>
              </a:rPr>
              <a:t>←[LOC], R3 ←[R1]+[R2</a:t>
            </a:r>
            <a:r>
              <a:rPr lang="en-US" altLang="zh-CN" dirty="0" smtClean="0">
                <a:ea typeface="SimSun" pitchFamily="2" charset="-122"/>
                <a:cs typeface="Arial" pitchFamily="34" charset="0"/>
              </a:rPr>
              <a:t>])</a:t>
            </a:r>
          </a:p>
          <a:p>
            <a:r>
              <a:rPr lang="en-US" altLang="zh-CN" dirty="0" smtClean="0">
                <a:ea typeface="SimSun" pitchFamily="2" charset="-122"/>
                <a:cs typeface="Arial" pitchFamily="34" charset="0"/>
              </a:rPr>
              <a:t>For Example in Assembly language</a:t>
            </a:r>
            <a:endParaRPr lang="en-US" altLang="zh-CN" dirty="0">
              <a:ea typeface="SimSun" pitchFamily="2" charset="-122"/>
              <a:cs typeface="Arial" pitchFamily="34" charset="0"/>
            </a:endParaRPr>
          </a:p>
          <a:p>
            <a:pPr lvl="1"/>
            <a:r>
              <a:rPr lang="en-US" altLang="zh-CN" dirty="0">
                <a:ea typeface="SimSun" pitchFamily="2" charset="-122"/>
              </a:rPr>
              <a:t>Move LOC, R1 = R1</a:t>
            </a:r>
            <a:r>
              <a:rPr lang="en-US" altLang="zh-CN" dirty="0">
                <a:ea typeface="SimSun" pitchFamily="2" charset="-122"/>
                <a:cs typeface="Arial" pitchFamily="34" charset="0"/>
              </a:rPr>
              <a:t>←[LOC]</a:t>
            </a:r>
          </a:p>
          <a:p>
            <a:pPr lvl="1"/>
            <a:r>
              <a:rPr lang="en-US" altLang="zh-CN" dirty="0">
                <a:ea typeface="SimSun" pitchFamily="2" charset="-122"/>
                <a:cs typeface="Arial" pitchFamily="34" charset="0"/>
              </a:rPr>
              <a:t>Add R1, R2, R3 = R3 ←[R1]+[R2]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9500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CPU Registers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Registers are faster</a:t>
            </a:r>
          </a:p>
          <a:p>
            <a:r>
              <a:rPr lang="en-US" altLang="zh-CN" dirty="0">
                <a:ea typeface="SimSun" pitchFamily="2" charset="-122"/>
              </a:rPr>
              <a:t>Shorter instructions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The number of registers is smaller (e.g. </a:t>
            </a:r>
            <a:r>
              <a:rPr lang="en-US" altLang="zh-CN" dirty="0" smtClean="0">
                <a:ea typeface="SimSun" pitchFamily="2" charset="-122"/>
              </a:rPr>
              <a:t>64 </a:t>
            </a:r>
            <a:r>
              <a:rPr lang="en-US" altLang="zh-CN" dirty="0">
                <a:ea typeface="SimSun" pitchFamily="2" charset="-122"/>
              </a:rPr>
              <a:t>registers need </a:t>
            </a:r>
            <a:r>
              <a:rPr lang="en-US" altLang="zh-CN" dirty="0" smtClean="0">
                <a:ea typeface="SimSun" pitchFamily="2" charset="-122"/>
              </a:rPr>
              <a:t>6 </a:t>
            </a:r>
            <a:r>
              <a:rPr lang="en-US" altLang="zh-CN" dirty="0">
                <a:ea typeface="SimSun" pitchFamily="2" charset="-122"/>
              </a:rPr>
              <a:t>bits)</a:t>
            </a:r>
          </a:p>
          <a:p>
            <a:r>
              <a:rPr lang="en-US" altLang="zh-CN" dirty="0">
                <a:ea typeface="SimSun" pitchFamily="2" charset="-122"/>
              </a:rPr>
              <a:t>Potential speedup</a:t>
            </a:r>
          </a:p>
          <a:p>
            <a:r>
              <a:rPr lang="en-US" altLang="zh-CN" dirty="0">
                <a:ea typeface="SimSun" pitchFamily="2" charset="-122"/>
              </a:rPr>
              <a:t>Minimize the frequency </a:t>
            </a:r>
            <a:r>
              <a:rPr lang="en-US" altLang="zh-CN" dirty="0" smtClean="0">
                <a:ea typeface="SimSun" pitchFamily="2" charset="-122"/>
              </a:rPr>
              <a:t>of </a:t>
            </a:r>
            <a:r>
              <a:rPr lang="en-US" altLang="zh-CN" dirty="0">
                <a:ea typeface="SimSun" pitchFamily="2" charset="-122"/>
              </a:rPr>
              <a:t>memory </a:t>
            </a:r>
            <a:r>
              <a:rPr lang="en-US" altLang="zh-CN" dirty="0" smtClean="0">
                <a:ea typeface="SimSun" pitchFamily="2" charset="-122"/>
              </a:rPr>
              <a:t>access</a:t>
            </a:r>
            <a:endParaRPr lang="en-US" altLang="zh-CN" dirty="0">
              <a:ea typeface="SimSun" pitchFamily="2" charset="-122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838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527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SimSun" pitchFamily="2" charset="-122"/>
              </a:rPr>
              <a:t>Condition code flags</a:t>
            </a:r>
          </a:p>
          <a:p>
            <a:r>
              <a:rPr lang="en-US" altLang="zh-CN" dirty="0">
                <a:ea typeface="SimSun" pitchFamily="2" charset="-122"/>
              </a:rPr>
              <a:t>Condition code register / status register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N (negative)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Z (zero)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V (overflow)</a:t>
            </a:r>
          </a:p>
          <a:p>
            <a:pPr lvl="1"/>
            <a:r>
              <a:rPr lang="en-US" altLang="zh-CN" dirty="0">
                <a:ea typeface="SimSun" pitchFamily="2" charset="-122"/>
              </a:rPr>
              <a:t>C (carry)</a:t>
            </a:r>
          </a:p>
          <a:p>
            <a:r>
              <a:rPr lang="en-US" altLang="zh-CN" dirty="0" smtClean="0">
                <a:ea typeface="SimSun" pitchFamily="2" charset="-122"/>
              </a:rPr>
              <a:t>Different flags are affected by different instructions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4255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Modes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Implied</a:t>
            </a:r>
          </a:p>
          <a:p>
            <a:pPr lvl="1"/>
            <a:r>
              <a:rPr lang="en-US" dirty="0"/>
              <a:t>“ADD   M[AR]” in “One-Address” </a:t>
            </a:r>
            <a:r>
              <a:rPr lang="en-US" dirty="0" smtClean="0"/>
              <a:t>instruction</a:t>
            </a:r>
          </a:p>
          <a:p>
            <a:r>
              <a:rPr lang="en-US" dirty="0" smtClean="0"/>
              <a:t>Immediate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of a constant in “MOV   R1, </a:t>
            </a:r>
            <a:r>
              <a:rPr lang="en-US" dirty="0" smtClean="0"/>
              <a:t>6”, </a:t>
            </a:r>
            <a:r>
              <a:rPr lang="en-US" dirty="0"/>
              <a:t>i.e. R1 ← </a:t>
            </a:r>
            <a:r>
              <a:rPr lang="en-US" dirty="0" smtClean="0"/>
              <a:t>6</a:t>
            </a:r>
            <a:endParaRPr lang="en-US" dirty="0"/>
          </a:p>
          <a:p>
            <a:r>
              <a:rPr lang="en-US" dirty="0"/>
              <a:t>Register</a:t>
            </a:r>
          </a:p>
          <a:p>
            <a:pPr lvl="1"/>
            <a:r>
              <a:rPr lang="en-US" dirty="0"/>
              <a:t>Indicate which register holds the </a:t>
            </a:r>
            <a:r>
              <a:rPr lang="en-US" dirty="0" smtClean="0"/>
              <a:t>operand</a:t>
            </a:r>
          </a:p>
          <a:p>
            <a:r>
              <a:rPr lang="en-US" dirty="0"/>
              <a:t>Register Indirect</a:t>
            </a:r>
          </a:p>
          <a:p>
            <a:pPr lvl="1"/>
            <a:r>
              <a:rPr lang="en-US" dirty="0"/>
              <a:t>Indicate the register that holds the number of the register that holds the operand</a:t>
            </a:r>
          </a:p>
          <a:p>
            <a:pPr lvl="2">
              <a:buFont typeface="Wingdings" pitchFamily="2" charset="2"/>
              <a:buNone/>
            </a:pPr>
            <a:r>
              <a:rPr lang="en-US" sz="2200" dirty="0"/>
              <a:t>MOV	  R1, (R2)</a:t>
            </a:r>
          </a:p>
          <a:p>
            <a:r>
              <a:rPr lang="en-US" dirty="0" err="1"/>
              <a:t>Autoincrement</a:t>
            </a:r>
            <a:r>
              <a:rPr lang="en-US" dirty="0"/>
              <a:t> / </a:t>
            </a:r>
            <a:r>
              <a:rPr lang="en-US" dirty="0" err="1"/>
              <a:t>Autodecrement</a:t>
            </a:r>
            <a:endParaRPr lang="en-US" dirty="0"/>
          </a:p>
          <a:p>
            <a:pPr lvl="1"/>
            <a:r>
              <a:rPr lang="en-US" dirty="0"/>
              <a:t>Access &amp; update in 1 instr.</a:t>
            </a:r>
          </a:p>
          <a:p>
            <a:r>
              <a:rPr lang="en-US" dirty="0"/>
              <a:t>Direct Address</a:t>
            </a:r>
          </a:p>
          <a:p>
            <a:pPr lvl="1"/>
            <a:r>
              <a:rPr lang="en-US" dirty="0"/>
              <a:t>Use the given address to access a memory location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006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Modes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Indirect Address</a:t>
            </a:r>
          </a:p>
          <a:p>
            <a:pPr lvl="1"/>
            <a:r>
              <a:rPr lang="en-US" dirty="0"/>
              <a:t>Indicate the memory location that holds the address of the memory location that holds the data</a:t>
            </a:r>
          </a:p>
          <a:p>
            <a:r>
              <a:rPr lang="en-US" dirty="0"/>
              <a:t>Relative Address</a:t>
            </a:r>
          </a:p>
          <a:p>
            <a:pPr lvl="1"/>
            <a:r>
              <a:rPr lang="en-US" dirty="0"/>
              <a:t>EA = PC + Relative </a:t>
            </a:r>
            <a:r>
              <a:rPr lang="en-US" dirty="0" err="1"/>
              <a:t>Addr</a:t>
            </a:r>
            <a:endParaRPr lang="en-US" dirty="0"/>
          </a:p>
          <a:p>
            <a:r>
              <a:rPr lang="en-US" dirty="0"/>
              <a:t>Indexed</a:t>
            </a:r>
          </a:p>
          <a:p>
            <a:pPr lvl="1"/>
            <a:r>
              <a:rPr lang="en-US" dirty="0"/>
              <a:t>EA = Index Register + Relative </a:t>
            </a:r>
            <a:r>
              <a:rPr lang="en-US" dirty="0" err="1"/>
              <a:t>Addr</a:t>
            </a:r>
            <a:endParaRPr lang="en-US" dirty="0"/>
          </a:p>
          <a:p>
            <a:r>
              <a:rPr lang="en-US" dirty="0"/>
              <a:t>Base Register</a:t>
            </a:r>
          </a:p>
          <a:p>
            <a:pPr lvl="1"/>
            <a:r>
              <a:rPr lang="en-US" dirty="0"/>
              <a:t>EA = Base Register + Relative </a:t>
            </a:r>
            <a:r>
              <a:rPr lang="en-US" dirty="0" err="1"/>
              <a:t>Addr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91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Modes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741994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8573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Fetch and Execute</a:t>
            </a:r>
          </a:p>
          <a:p>
            <a:r>
              <a:rPr lang="en-US" dirty="0" smtClean="0"/>
              <a:t>Registers</a:t>
            </a:r>
          </a:p>
          <a:p>
            <a:r>
              <a:rPr lang="en-US" dirty="0" smtClean="0"/>
              <a:t>Memory locations and addresses</a:t>
            </a:r>
          </a:p>
          <a:p>
            <a:r>
              <a:rPr lang="en-US" dirty="0" smtClean="0"/>
              <a:t>Addressing Modes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321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611</Words>
  <Application>Microsoft Office PowerPoint</Application>
  <PresentationFormat>On-screen Show (4:3)</PresentationFormat>
  <Paragraphs>123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Computer Architecture</vt:lpstr>
      <vt:lpstr>Last Class</vt:lpstr>
      <vt:lpstr>Today’s Agenda</vt:lpstr>
      <vt:lpstr>Execution</vt:lpstr>
      <vt:lpstr>CPU Registers</vt:lpstr>
      <vt:lpstr>Memory Locations</vt:lpstr>
      <vt:lpstr>Example of Word</vt:lpstr>
      <vt:lpstr>Memory Addresses</vt:lpstr>
      <vt:lpstr>Word Alignment</vt:lpstr>
      <vt:lpstr>Memory Operation</vt:lpstr>
      <vt:lpstr>Primitive Operations</vt:lpstr>
      <vt:lpstr>Register Transfer</vt:lpstr>
      <vt:lpstr>Using CPU Registers</vt:lpstr>
      <vt:lpstr>Branching</vt:lpstr>
      <vt:lpstr>Condition Codes</vt:lpstr>
      <vt:lpstr>Addressing Modes</vt:lpstr>
      <vt:lpstr>Addressing Modes</vt:lpstr>
      <vt:lpstr>Addressing Modes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15</cp:revision>
  <dcterms:created xsi:type="dcterms:W3CDTF">2013-05-06T07:40:13Z</dcterms:created>
  <dcterms:modified xsi:type="dcterms:W3CDTF">2013-05-06T14:05:26Z</dcterms:modified>
</cp:coreProperties>
</file>