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300" r:id="rId3"/>
    <p:sldId id="313" r:id="rId4"/>
    <p:sldId id="319" r:id="rId5"/>
    <p:sldId id="314" r:id="rId6"/>
    <p:sldId id="315" r:id="rId7"/>
    <p:sldId id="316" r:id="rId8"/>
    <p:sldId id="317" r:id="rId9"/>
    <p:sldId id="318" r:id="rId10"/>
    <p:sldId id="320" r:id="rId11"/>
    <p:sldId id="321" r:id="rId12"/>
    <p:sldId id="322" r:id="rId13"/>
    <p:sldId id="323" r:id="rId14"/>
    <p:sldId id="324" r:id="rId15"/>
    <p:sldId id="325" r:id="rId16"/>
    <p:sldId id="326" r:id="rId17"/>
    <p:sldId id="327" r:id="rId18"/>
    <p:sldId id="328" r:id="rId19"/>
    <p:sldId id="272" r:id="rId2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1" d="100"/>
          <a:sy n="61" d="100"/>
        </p:scale>
        <p:origin x="-1542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C5154B-A062-4CF3-87D8-F883E242C23D}" type="datetimeFigureOut">
              <a:rPr lang="en-US" smtClean="0"/>
              <a:pPr/>
              <a:t>5/31/2013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47CC23-52B4-4776-BED8-0C91E318D2C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6920022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>
                <a:latin typeface="Arial Black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  <a:latin typeface="Arial Black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61665-C0A3-4567-B279-D21BF5E6B223}" type="datetimeFigureOut">
              <a:rPr lang="en-US" smtClean="0"/>
              <a:pPr/>
              <a:t>5/31/2013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7794706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9762"/>
          </a:xfrm>
        </p:spPr>
        <p:txBody>
          <a:bodyPr>
            <a:normAutofit/>
          </a:bodyPr>
          <a:lstStyle>
            <a:lvl1pPr>
              <a:defRPr sz="2800">
                <a:latin typeface="Arial Black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4983163"/>
          </a:xfrm>
        </p:spPr>
        <p:txBody>
          <a:bodyPr/>
          <a:lstStyle>
            <a:lvl1pPr>
              <a:defRPr sz="2400">
                <a:latin typeface="Arial Black" pitchFamily="34" charset="0"/>
              </a:defRPr>
            </a:lvl1pPr>
            <a:lvl2pPr>
              <a:defRPr sz="2000">
                <a:latin typeface="Arial Black" pitchFamily="34" charset="0"/>
              </a:defRPr>
            </a:lvl2pPr>
            <a:lvl3pPr>
              <a:defRPr sz="1800">
                <a:latin typeface="Arial Black" pitchFamily="34" charset="0"/>
              </a:defRPr>
            </a:lvl3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61665-C0A3-4567-B279-D21BF5E6B223}" type="datetimeFigureOut">
              <a:rPr lang="en-US" smtClean="0"/>
              <a:pPr/>
              <a:t>5/31/2013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8812912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C5154B-A062-4CF3-87D8-F883E242C23D}" type="datetimeFigureOut">
              <a:rPr lang="en-US" smtClean="0"/>
              <a:pPr/>
              <a:t>5/31/2013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47CC23-52B4-4776-BED8-0C91E318D2C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5977763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C5154B-A062-4CF3-87D8-F883E242C23D}" type="datetimeFigureOut">
              <a:rPr lang="en-US" smtClean="0"/>
              <a:pPr/>
              <a:t>5/31/2013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47CC23-52B4-4776-BED8-0C91E318D2C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8190075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C5154B-A062-4CF3-87D8-F883E242C23D}" type="datetimeFigureOut">
              <a:rPr lang="en-US" smtClean="0"/>
              <a:pPr/>
              <a:t>5/31/2013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47CC23-52B4-4776-BED8-0C91E318D2C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6729366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C5154B-A062-4CF3-87D8-F883E242C23D}" type="datetimeFigureOut">
              <a:rPr lang="en-US" smtClean="0"/>
              <a:pPr/>
              <a:t>5/31/2013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47CC23-52B4-4776-BED8-0C91E318D2C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42362080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C5154B-A062-4CF3-87D8-F883E242C23D}" type="datetimeFigureOut">
              <a:rPr lang="en-US" smtClean="0"/>
              <a:pPr/>
              <a:t>5/31/2013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47CC23-52B4-4776-BED8-0C91E318D2C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4588807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C5154B-A062-4CF3-87D8-F883E242C23D}" type="datetimeFigureOut">
              <a:rPr lang="en-US" smtClean="0"/>
              <a:pPr/>
              <a:t>5/31/2013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47CC23-52B4-4776-BED8-0C91E318D2C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3017129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C5154B-A062-4CF3-87D8-F883E242C23D}" type="datetimeFigureOut">
              <a:rPr lang="en-US" smtClean="0"/>
              <a:pPr/>
              <a:t>5/31/2013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47CC23-52B4-4776-BED8-0C91E318D2C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40198629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C5154B-A062-4CF3-87D8-F883E242C23D}" type="datetimeFigureOut">
              <a:rPr lang="en-US" smtClean="0"/>
              <a:pPr/>
              <a:t>5/31/2013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47CC23-52B4-4776-BED8-0C91E318D2C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57171793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C5154B-A062-4CF3-87D8-F883E242C23D}" type="datetimeFigureOut">
              <a:rPr lang="en-US" smtClean="0"/>
              <a:pPr/>
              <a:t>5/31/2013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47CC23-52B4-4776-BED8-0C91E318D2C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45269666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C5154B-A062-4CF3-87D8-F883E242C23D}" type="datetimeFigureOut">
              <a:rPr lang="en-US" smtClean="0"/>
              <a:pPr/>
              <a:t>5/31/2013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47CC23-52B4-4776-BED8-0C91E318D2C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994372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EC5154B-A062-4CF3-87D8-F883E242C23D}" type="datetimeFigureOut">
              <a:rPr lang="en-US" smtClean="0"/>
              <a:pPr/>
              <a:t>5/31/2013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47CC23-52B4-4776-BED8-0C91E318D2C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812566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61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1.v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2.v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3.v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4.v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5.v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6.v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7.v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8.v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9.v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10.v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11.v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12.v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Computer Architecture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Lecture 29</a:t>
            </a:r>
          </a:p>
          <a:p>
            <a:r>
              <a:rPr lang="en-US" dirty="0" err="1" smtClean="0"/>
              <a:t>Fasih</a:t>
            </a:r>
            <a:r>
              <a:rPr lang="en-US" dirty="0" smtClean="0"/>
              <a:t> </a:t>
            </a:r>
            <a:r>
              <a:rPr lang="en-US" dirty="0" err="1" smtClean="0"/>
              <a:t>ur</a:t>
            </a:r>
            <a:r>
              <a:rPr lang="en-US" dirty="0" smtClean="0"/>
              <a:t> </a:t>
            </a:r>
            <a:r>
              <a:rPr lang="en-US" dirty="0" err="1" smtClean="0"/>
              <a:t>Rehman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5757675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Last Class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Memories</a:t>
            </a:r>
          </a:p>
          <a:p>
            <a:r>
              <a:rPr lang="en-US" dirty="0"/>
              <a:t>Virtual memory</a:t>
            </a:r>
          </a:p>
          <a:p>
            <a:pPr lvl="1"/>
            <a:r>
              <a:rPr lang="en-US" dirty="0"/>
              <a:t>Address Translation</a:t>
            </a:r>
          </a:p>
          <a:p>
            <a:r>
              <a:rPr lang="en-US" dirty="0"/>
              <a:t>Memory Management</a:t>
            </a:r>
          </a:p>
        </p:txBody>
      </p:sp>
    </p:spTree>
    <p:extLst>
      <p:ext uri="{BB962C8B-B14F-4D97-AF65-F5344CB8AC3E}">
        <p14:creationId xmlns="" xmlns:p14="http://schemas.microsoft.com/office/powerpoint/2010/main" val="30602473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Today’s Agenda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Computer Communication</a:t>
            </a:r>
          </a:p>
        </p:txBody>
      </p:sp>
    </p:spTree>
    <p:extLst>
      <p:ext uri="{BB962C8B-B14F-4D97-AF65-F5344CB8AC3E}">
        <p14:creationId xmlns="" xmlns:p14="http://schemas.microsoft.com/office/powerpoint/2010/main" val="33887965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Analog Vs. Digital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4403846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Data Communication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Transmission of data (voice, video or text) via electrical, optical or wireless link between computers or network processors is referred to as Data Communication</a:t>
            </a:r>
          </a:p>
          <a:p>
            <a:pPr lvl="1"/>
            <a:r>
              <a:rPr lang="en-US" dirty="0" smtClean="0"/>
              <a:t>In computer communication, the data is generally digital.</a:t>
            </a:r>
          </a:p>
          <a:p>
            <a:pPr lvl="2"/>
            <a:r>
              <a:rPr lang="en-US" dirty="0" smtClean="0"/>
              <a:t>Mostly, the data that is required to be communicated is in analog form.</a:t>
            </a:r>
          </a:p>
          <a:p>
            <a:pPr lvl="2"/>
            <a:r>
              <a:rPr lang="en-US" dirty="0" smtClean="0"/>
              <a:t>So an analog to digital converter  ADC will be required to convert the analog data into digital data.</a:t>
            </a:r>
          </a:p>
          <a:p>
            <a:pPr lvl="1"/>
            <a:r>
              <a:rPr lang="en-US" dirty="0" smtClean="0"/>
              <a:t>The link can be</a:t>
            </a:r>
          </a:p>
          <a:p>
            <a:pPr lvl="2"/>
            <a:r>
              <a:rPr lang="en-US" dirty="0" smtClean="0"/>
              <a:t>Free space</a:t>
            </a:r>
          </a:p>
          <a:p>
            <a:pPr lvl="2"/>
            <a:r>
              <a:rPr lang="en-US" dirty="0" smtClean="0"/>
              <a:t>Wires (twisted pair, coaxial cable, parallel conductors)</a:t>
            </a:r>
          </a:p>
          <a:p>
            <a:pPr lvl="2"/>
            <a:r>
              <a:rPr lang="en-US" dirty="0" smtClean="0"/>
              <a:t>Optical fiber</a:t>
            </a:r>
          </a:p>
        </p:txBody>
      </p:sp>
    </p:spTree>
    <p:extLst>
      <p:ext uri="{BB962C8B-B14F-4D97-AF65-F5344CB8AC3E}">
        <p14:creationId xmlns="" xmlns:p14="http://schemas.microsoft.com/office/powerpoint/2010/main" val="30616640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Why Digital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Easy to mix signals and data using digital techniques</a:t>
            </a:r>
          </a:p>
          <a:p>
            <a:r>
              <a:rPr lang="en-US" dirty="0" smtClean="0"/>
              <a:t>Less </a:t>
            </a:r>
            <a:r>
              <a:rPr lang="en-US" dirty="0"/>
              <a:t>noise prone</a:t>
            </a:r>
          </a:p>
          <a:p>
            <a:r>
              <a:rPr lang="en-US" dirty="0" smtClean="0"/>
              <a:t>Good </a:t>
            </a:r>
            <a:r>
              <a:rPr lang="en-US" dirty="0"/>
              <a:t>processing techniques are available for digital</a:t>
            </a:r>
          </a:p>
          <a:p>
            <a:r>
              <a:rPr lang="en-US" dirty="0"/>
              <a:t>signals, such as</a:t>
            </a:r>
          </a:p>
          <a:p>
            <a:pPr lvl="1"/>
            <a:r>
              <a:rPr lang="en-US" dirty="0" smtClean="0"/>
              <a:t>Data </a:t>
            </a:r>
            <a:r>
              <a:rPr lang="en-US" dirty="0"/>
              <a:t>compression (or source </a:t>
            </a:r>
            <a:r>
              <a:rPr lang="en-US" dirty="0" smtClean="0"/>
              <a:t>coding)</a:t>
            </a:r>
          </a:p>
          <a:p>
            <a:pPr lvl="1"/>
            <a:r>
              <a:rPr lang="en-US" dirty="0" smtClean="0"/>
              <a:t>Error </a:t>
            </a:r>
            <a:r>
              <a:rPr lang="en-US" dirty="0"/>
              <a:t>Correction (or channel coding)</a:t>
            </a:r>
          </a:p>
          <a:p>
            <a:pPr lvl="1"/>
            <a:r>
              <a:rPr lang="en-US" dirty="0" smtClean="0"/>
              <a:t>Equalization</a:t>
            </a:r>
            <a:endParaRPr lang="en-US" dirty="0"/>
          </a:p>
          <a:p>
            <a:pPr lvl="1"/>
            <a:r>
              <a:rPr lang="en-US" dirty="0" smtClean="0"/>
              <a:t>Security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4577456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Components of a Communication System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Source (Transmitter)</a:t>
            </a:r>
          </a:p>
          <a:p>
            <a:r>
              <a:rPr lang="en-US" dirty="0"/>
              <a:t>Medium (Communication Line)</a:t>
            </a:r>
          </a:p>
          <a:p>
            <a:r>
              <a:rPr lang="en-US" dirty="0"/>
              <a:t>Sink (Receiver)</a:t>
            </a:r>
          </a:p>
          <a:p>
            <a:r>
              <a:rPr lang="en-US" dirty="0"/>
              <a:t>Communication networks</a:t>
            </a:r>
          </a:p>
          <a:p>
            <a:r>
              <a:rPr lang="en-US" dirty="0"/>
              <a:t>Communication rules (protocols</a:t>
            </a:r>
            <a:r>
              <a:rPr lang="en-US" dirty="0" smtClean="0"/>
              <a:t>)</a:t>
            </a:r>
          </a:p>
          <a:p>
            <a:pPr lvl="1"/>
            <a:r>
              <a:rPr lang="en-US" dirty="0" smtClean="0"/>
              <a:t>Both source and sink act as node</a:t>
            </a: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4632372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History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Telegraph</a:t>
            </a:r>
          </a:p>
          <a:p>
            <a:r>
              <a:rPr lang="en-US" dirty="0" smtClean="0"/>
              <a:t>Telephone</a:t>
            </a:r>
          </a:p>
          <a:p>
            <a:r>
              <a:rPr lang="en-US" dirty="0" smtClean="0"/>
              <a:t>Computer</a:t>
            </a:r>
          </a:p>
          <a:p>
            <a:r>
              <a:rPr lang="en-US" dirty="0" smtClean="0"/>
              <a:t>Transistor</a:t>
            </a:r>
          </a:p>
          <a:p>
            <a:r>
              <a:rPr lang="en-US" dirty="0" smtClean="0"/>
              <a:t>Integrated Circuits (LSI, VLSI)</a:t>
            </a:r>
          </a:p>
          <a:p>
            <a:r>
              <a:rPr lang="en-US" dirty="0" smtClean="0"/>
              <a:t>Satellites</a:t>
            </a:r>
          </a:p>
        </p:txBody>
      </p:sp>
    </p:spTree>
    <p:extLst>
      <p:ext uri="{BB962C8B-B14F-4D97-AF65-F5344CB8AC3E}">
        <p14:creationId xmlns="" xmlns:p14="http://schemas.microsoft.com/office/powerpoint/2010/main" val="5463184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Transmission Direction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Simplex</a:t>
            </a:r>
          </a:p>
          <a:p>
            <a:pPr lvl="1"/>
            <a:r>
              <a:rPr lang="en-US" dirty="0" smtClean="0"/>
              <a:t>One way communication e.g. TV transmission</a:t>
            </a:r>
          </a:p>
          <a:p>
            <a:r>
              <a:rPr lang="en-US" dirty="0" smtClean="0"/>
              <a:t>Half Duplex</a:t>
            </a:r>
          </a:p>
          <a:p>
            <a:pPr lvl="1"/>
            <a:r>
              <a:rPr lang="en-US" dirty="0" smtClean="0"/>
              <a:t>Two way communication but not simultaneously</a:t>
            </a:r>
          </a:p>
          <a:p>
            <a:pPr lvl="1"/>
            <a:r>
              <a:rPr lang="en-US" dirty="0" smtClean="0"/>
              <a:t>e.g. </a:t>
            </a:r>
            <a:r>
              <a:rPr lang="en-US" dirty="0" err="1" smtClean="0"/>
              <a:t>walkie</a:t>
            </a:r>
            <a:r>
              <a:rPr lang="en-US" dirty="0" smtClean="0"/>
              <a:t> talkie</a:t>
            </a:r>
          </a:p>
          <a:p>
            <a:r>
              <a:rPr lang="en-US" dirty="0" smtClean="0"/>
              <a:t>Full Duplex</a:t>
            </a:r>
          </a:p>
          <a:p>
            <a:pPr lvl="1"/>
            <a:r>
              <a:rPr lang="en-US" dirty="0" smtClean="0"/>
              <a:t>Simultaneous two way communication</a:t>
            </a:r>
          </a:p>
          <a:p>
            <a:pPr lvl="1"/>
            <a:r>
              <a:rPr lang="en-US" dirty="0" smtClean="0"/>
              <a:t>telephone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9343836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Codes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Human Codes</a:t>
            </a:r>
          </a:p>
          <a:p>
            <a:pPr lvl="1"/>
            <a:r>
              <a:rPr lang="en-US" dirty="0" smtClean="0"/>
              <a:t>Morse Code</a:t>
            </a:r>
          </a:p>
          <a:p>
            <a:pPr lvl="2"/>
            <a:r>
              <a:rPr lang="en-US" dirty="0" smtClean="0"/>
              <a:t>Dots and Dashes</a:t>
            </a:r>
          </a:p>
          <a:p>
            <a:r>
              <a:rPr lang="en-US" dirty="0" smtClean="0"/>
              <a:t>Machine Codes</a:t>
            </a:r>
          </a:p>
          <a:p>
            <a:pPr lvl="1"/>
            <a:r>
              <a:rPr lang="en-US" dirty="0" smtClean="0"/>
              <a:t>Binary codes</a:t>
            </a:r>
          </a:p>
          <a:p>
            <a:pPr lvl="2"/>
            <a:r>
              <a:rPr lang="en-US" dirty="0" smtClean="0"/>
              <a:t>use binary states</a:t>
            </a:r>
          </a:p>
          <a:p>
            <a:pPr lvl="2"/>
            <a:r>
              <a:rPr lang="en-US" dirty="0" smtClean="0"/>
              <a:t>use same number of bits</a:t>
            </a:r>
          </a:p>
          <a:p>
            <a:pPr lvl="2"/>
            <a:r>
              <a:rPr lang="en-US" dirty="0" smtClean="0"/>
              <a:t>so transmitted in same time</a:t>
            </a:r>
          </a:p>
          <a:p>
            <a:pPr lvl="2"/>
            <a:r>
              <a:rPr lang="en-US" dirty="0" smtClean="0"/>
              <a:t>perfectly formed</a:t>
            </a:r>
          </a:p>
          <a:p>
            <a:pPr lvl="2"/>
            <a:r>
              <a:rPr lang="en-US" dirty="0" smtClean="0"/>
              <a:t>alphanumeric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5533486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Common Codes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Baudot</a:t>
            </a:r>
            <a:r>
              <a:rPr lang="en-US" dirty="0" smtClean="0"/>
              <a:t> code</a:t>
            </a:r>
          </a:p>
          <a:p>
            <a:r>
              <a:rPr lang="en-US" dirty="0" smtClean="0"/>
              <a:t>ASCII</a:t>
            </a:r>
          </a:p>
          <a:p>
            <a:r>
              <a:rPr lang="en-US" dirty="0" smtClean="0"/>
              <a:t>EBCDIC</a:t>
            </a:r>
          </a:p>
          <a:p>
            <a:r>
              <a:rPr lang="en-US" dirty="0" smtClean="0"/>
              <a:t>Unicode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0306557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Some Commonly used Terms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Throughput</a:t>
            </a:r>
          </a:p>
          <a:p>
            <a:pPr lvl="1"/>
            <a:r>
              <a:rPr lang="en-US" dirty="0" smtClean="0"/>
              <a:t>The number bits transferred per second. </a:t>
            </a:r>
          </a:p>
          <a:p>
            <a:pPr lvl="1"/>
            <a:r>
              <a:rPr lang="en-US" dirty="0" smtClean="0"/>
              <a:t>Also called bandwidth</a:t>
            </a:r>
          </a:p>
          <a:p>
            <a:r>
              <a:rPr lang="en-US" dirty="0" smtClean="0"/>
              <a:t>Latency</a:t>
            </a:r>
          </a:p>
          <a:p>
            <a:pPr lvl="1"/>
            <a:r>
              <a:rPr lang="en-US" dirty="0" smtClean="0"/>
              <a:t>The that is elapsed between initiation of transmission and earliest possible reception of a give piece of information.</a:t>
            </a:r>
          </a:p>
          <a:p>
            <a:pPr lvl="1"/>
            <a:r>
              <a:rPr lang="en-US" dirty="0" smtClean="0"/>
              <a:t>Also called delay</a:t>
            </a:r>
          </a:p>
          <a:p>
            <a:r>
              <a:rPr lang="en-US" dirty="0" smtClean="0"/>
              <a:t>Network Topology</a:t>
            </a:r>
          </a:p>
          <a:p>
            <a:pPr lvl="1"/>
            <a:r>
              <a:rPr lang="en-US" dirty="0" smtClean="0"/>
              <a:t>The way hosts are connected to the network</a:t>
            </a:r>
          </a:p>
          <a:p>
            <a:pPr lvl="2"/>
            <a:r>
              <a:rPr lang="en-US" dirty="0" smtClean="0"/>
              <a:t>Star, ring topologies etc.</a:t>
            </a:r>
          </a:p>
          <a:p>
            <a:pPr lvl="2"/>
            <a:r>
              <a:rPr lang="en-US" dirty="0" smtClean="0"/>
              <a:t>Main goal of topology is to have minimum latency with high throughput</a:t>
            </a:r>
          </a:p>
          <a:p>
            <a:pPr lvl="2"/>
            <a:r>
              <a:rPr lang="en-US" dirty="0" smtClean="0"/>
              <a:t>Some commonly used topologies are described as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Mesh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All nodes are connected to each other.</a:t>
            </a:r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Bus Topology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All nodes are connected to a common bus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Star Topology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All nodes are connected to common hub.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Ring Topology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All computers are connected in a way that they form a loop.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Hybrid Topology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Mix of the above topologies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Protocols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Set of rules to be followed in order to communicate among the network nodes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Data Communication</a:t>
            </a:r>
          </a:p>
          <a:p>
            <a:pPr lvl="1"/>
            <a:r>
              <a:rPr lang="en-US" dirty="0" smtClean="0"/>
              <a:t>Signals</a:t>
            </a:r>
          </a:p>
          <a:p>
            <a:pPr lvl="1"/>
            <a:r>
              <a:rPr lang="en-US" dirty="0" smtClean="0"/>
              <a:t>Analog and Digital</a:t>
            </a:r>
          </a:p>
          <a:p>
            <a:pPr lvl="1"/>
            <a:endParaRPr lang="en-US" dirty="0" smtClean="0"/>
          </a:p>
        </p:txBody>
      </p:sp>
    </p:spTree>
    <p:extLst>
      <p:ext uri="{BB962C8B-B14F-4D97-AF65-F5344CB8AC3E}">
        <p14:creationId xmlns="" xmlns:p14="http://schemas.microsoft.com/office/powerpoint/2010/main" val="24969552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2646</TotalTime>
  <Words>413</Words>
  <Application>Microsoft Office PowerPoint</Application>
  <PresentationFormat>On-screen Show (4:3)</PresentationFormat>
  <Paragraphs>96</Paragraphs>
  <Slides>19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0" baseType="lpstr">
      <vt:lpstr>Office Theme</vt:lpstr>
      <vt:lpstr>Computer Architecture</vt:lpstr>
      <vt:lpstr>Last Class</vt:lpstr>
      <vt:lpstr>Today’s Agenda</vt:lpstr>
      <vt:lpstr>Analog Vs. Digital</vt:lpstr>
      <vt:lpstr>Data Communication</vt:lpstr>
      <vt:lpstr>Why Digital</vt:lpstr>
      <vt:lpstr>Components of a Communication System</vt:lpstr>
      <vt:lpstr>History</vt:lpstr>
      <vt:lpstr>Transmission Direction</vt:lpstr>
      <vt:lpstr>Codes</vt:lpstr>
      <vt:lpstr>Common Codes</vt:lpstr>
      <vt:lpstr>Some Commonly used Terms</vt:lpstr>
      <vt:lpstr>Mesh</vt:lpstr>
      <vt:lpstr>Bus Topology</vt:lpstr>
      <vt:lpstr>Star Topology</vt:lpstr>
      <vt:lpstr>Ring Topology</vt:lpstr>
      <vt:lpstr>Hybrid Topology</vt:lpstr>
      <vt:lpstr>Protocols</vt:lpstr>
      <vt:lpstr>Summary</vt:lpstr>
    </vt:vector>
  </TitlesOfParts>
  <Company>MyCompanyName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Computer Architecture</dc:title>
  <dc:creator>MyUserName</dc:creator>
  <cp:lastModifiedBy>NTS</cp:lastModifiedBy>
  <cp:revision>165</cp:revision>
  <dcterms:created xsi:type="dcterms:W3CDTF">2013-05-18T18:13:12Z</dcterms:created>
  <dcterms:modified xsi:type="dcterms:W3CDTF">2013-05-31T11:55:48Z</dcterms:modified>
</cp:coreProperties>
</file>