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33" r:id="rId5"/>
    <p:sldId id="334" r:id="rId6"/>
    <p:sldId id="335" r:id="rId7"/>
    <p:sldId id="336" r:id="rId8"/>
    <p:sldId id="337" r:id="rId9"/>
    <p:sldId id="325" r:id="rId10"/>
    <p:sldId id="326" r:id="rId11"/>
    <p:sldId id="327" r:id="rId12"/>
    <p:sldId id="329" r:id="rId13"/>
    <p:sldId id="328" r:id="rId14"/>
    <p:sldId id="330" r:id="rId15"/>
    <p:sldId id="331" r:id="rId16"/>
    <p:sldId id="332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28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Memories</a:t>
            </a:r>
          </a:p>
          <a:p>
            <a:pPr lvl="1"/>
            <a:r>
              <a:rPr lang="en-US" dirty="0"/>
              <a:t>Performance Considerations</a:t>
            </a:r>
          </a:p>
          <a:p>
            <a:pPr lvl="1"/>
            <a:r>
              <a:rPr lang="en-US" dirty="0"/>
              <a:t>Virtual memory</a:t>
            </a:r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</a:t>
            </a:r>
          </a:p>
          <a:p>
            <a:r>
              <a:rPr lang="en-US" dirty="0" smtClean="0"/>
              <a:t>Virtual memory</a:t>
            </a:r>
          </a:p>
          <a:p>
            <a:pPr lvl="1"/>
            <a:r>
              <a:rPr lang="en-US" dirty="0" smtClean="0"/>
              <a:t>Address Translation</a:t>
            </a:r>
          </a:p>
          <a:p>
            <a:r>
              <a:rPr lang="en-US" dirty="0" smtClean="0"/>
              <a:t>Memory Management</a:t>
            </a:r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</a:t>
            </a:r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Physical memory not as large as address space spanned by processor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 processor might address 32-bits (4G) but memory may only be 1G</a:t>
            </a:r>
          </a:p>
          <a:p>
            <a:pPr>
              <a:lnSpc>
                <a:spcPct val="80000"/>
              </a:lnSpc>
            </a:pPr>
            <a:r>
              <a:rPr lang="en-US" dirty="0"/>
              <a:t>Part of program not in main memory stored on hard disk and brought into main memory (using DMA) as needed</a:t>
            </a:r>
          </a:p>
          <a:p>
            <a:pPr>
              <a:lnSpc>
                <a:spcPct val="80000"/>
              </a:lnSpc>
            </a:pPr>
            <a:r>
              <a:rPr lang="en-US" dirty="0"/>
              <a:t>This is done automatically by the OS</a:t>
            </a:r>
            <a:r>
              <a:rPr lang="en-US" dirty="0" smtClean="0"/>
              <a:t>,  </a:t>
            </a:r>
            <a:r>
              <a:rPr lang="en-US" dirty="0"/>
              <a:t>application program does not need to be aware of the existence of virtual memory (VM</a:t>
            </a:r>
            <a:r>
              <a:rPr lang="en-US" dirty="0" smtClean="0"/>
              <a:t>) 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Addresses generated by the processor are called virtual or logical addresses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Memory management unit (MMU) translates virtual addresses to physical </a:t>
            </a:r>
            <a:r>
              <a:rPr lang="en-US" dirty="0" smtClean="0"/>
              <a:t>addresses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043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 Organization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47774"/>
            <a:ext cx="3240393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0703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divided into pages </a:t>
            </a:r>
            <a:r>
              <a:rPr lang="en-US" dirty="0" smtClean="0"/>
              <a:t>of fixed size</a:t>
            </a:r>
          </a:p>
          <a:p>
            <a:pPr lvl="1"/>
            <a:r>
              <a:rPr lang="en-US" dirty="0" smtClean="0"/>
              <a:t>A page is a block of words occupying contiguous addresses in MM</a:t>
            </a:r>
          </a:p>
          <a:p>
            <a:pPr lvl="1"/>
            <a:r>
              <a:rPr lang="en-US" dirty="0" smtClean="0"/>
              <a:t>A basic unit of information that is exchanged between MM and secondary storage</a:t>
            </a:r>
          </a:p>
          <a:p>
            <a:pPr lvl="1"/>
            <a:r>
              <a:rPr lang="en-US" dirty="0" smtClean="0"/>
              <a:t>Commonly size ranges </a:t>
            </a:r>
            <a:r>
              <a:rPr lang="en-US" dirty="0"/>
              <a:t>from </a:t>
            </a:r>
            <a:r>
              <a:rPr lang="en-US" dirty="0" smtClean="0"/>
              <a:t>2KB </a:t>
            </a:r>
            <a:r>
              <a:rPr lang="en-US" dirty="0"/>
              <a:t>to </a:t>
            </a:r>
            <a:r>
              <a:rPr lang="en-US" dirty="0" smtClean="0"/>
              <a:t>16KB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Too small </a:t>
            </a:r>
            <a:r>
              <a:rPr lang="en-US" dirty="0" smtClean="0"/>
              <a:t>means </a:t>
            </a:r>
            <a:r>
              <a:rPr lang="en-US" dirty="0"/>
              <a:t>too much time will be </a:t>
            </a:r>
            <a:r>
              <a:rPr lang="en-US" dirty="0" smtClean="0"/>
              <a:t>spent in </a:t>
            </a:r>
            <a:r>
              <a:rPr lang="en-US" dirty="0"/>
              <a:t>getting pages from disk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Too large </a:t>
            </a:r>
            <a:r>
              <a:rPr lang="en-US" dirty="0" smtClean="0"/>
              <a:t>means </a:t>
            </a:r>
            <a:r>
              <a:rPr lang="en-US" dirty="0"/>
              <a:t>a large portion of the page may not be </a:t>
            </a:r>
            <a:r>
              <a:rPr lang="en-US" dirty="0" smtClean="0"/>
              <a:t>needed or reference</a:t>
            </a:r>
          </a:p>
          <a:p>
            <a:pPr>
              <a:lnSpc>
                <a:spcPct val="80000"/>
              </a:lnSpc>
            </a:pPr>
            <a:r>
              <a:rPr lang="en-US" dirty="0"/>
              <a:t>Processor generates virtual </a:t>
            </a:r>
            <a:r>
              <a:rPr lang="en-US" dirty="0" smtClean="0"/>
              <a:t>addresses.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High order bits (most significant bits) are </a:t>
            </a:r>
            <a:r>
              <a:rPr lang="en-US" dirty="0"/>
              <a:t>the virtual page number and low </a:t>
            </a:r>
            <a:r>
              <a:rPr lang="en-US" dirty="0" smtClean="0"/>
              <a:t>order bits (least significant bits) are </a:t>
            </a:r>
            <a:r>
              <a:rPr lang="en-US" dirty="0"/>
              <a:t>the offset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82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about where each page is stored is maintained in a software controlled data structure in main memory called the page table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Starting address of page table </a:t>
            </a:r>
            <a:r>
              <a:rPr lang="en-US" dirty="0" smtClean="0"/>
              <a:t>is called </a:t>
            </a:r>
            <a:r>
              <a:rPr lang="en-US" dirty="0"/>
              <a:t>the page table base </a:t>
            </a:r>
            <a:r>
              <a:rPr lang="en-US" dirty="0" smtClean="0"/>
              <a:t>register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Area of the main memory that can hold a page is called page frame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/>
              <a:t>Address in physical memory </a:t>
            </a:r>
            <a:r>
              <a:rPr lang="en-US" dirty="0" smtClean="0"/>
              <a:t>is obtained </a:t>
            </a:r>
            <a:r>
              <a:rPr lang="en-US" dirty="0"/>
              <a:t>by indexing the virtual page number from the page table base register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386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Translation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81606"/>
            <a:ext cx="5342067" cy="5747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81"/>
          <p:cNvSpPr txBox="1">
            <a:spLocks noChangeArrowheads="1"/>
          </p:cNvSpPr>
          <p:nvPr/>
        </p:nvSpPr>
        <p:spPr bwMode="auto">
          <a:xfrm>
            <a:off x="723900" y="1219200"/>
            <a:ext cx="1544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Address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of </a:t>
            </a:r>
          </a:p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the page table.</a:t>
            </a:r>
          </a:p>
        </p:txBody>
      </p:sp>
      <p:sp>
        <p:nvSpPr>
          <p:cNvPr id="7" name="Text Box 84"/>
          <p:cNvSpPr txBox="1">
            <a:spLocks noChangeArrowheads="1"/>
          </p:cNvSpPr>
          <p:nvPr/>
        </p:nvSpPr>
        <p:spPr bwMode="auto">
          <a:xfrm>
            <a:off x="152400" y="2286000"/>
            <a:ext cx="236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PTBR +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virtual page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number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 =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Entry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of the page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the page table.</a:t>
            </a:r>
          </a:p>
        </p:txBody>
      </p:sp>
      <p:sp>
        <p:nvSpPr>
          <p:cNvPr id="8" name="Text Box 80"/>
          <p:cNvSpPr txBox="1">
            <a:spLocks noChangeArrowheads="1"/>
          </p:cNvSpPr>
          <p:nvPr/>
        </p:nvSpPr>
        <p:spPr bwMode="auto">
          <a:xfrm>
            <a:off x="304800" y="4114800"/>
            <a:ext cx="28216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Starting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address of the page </a:t>
            </a:r>
          </a:p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in the main memory.</a:t>
            </a:r>
          </a:p>
        </p:txBody>
      </p:sp>
      <p:sp>
        <p:nvSpPr>
          <p:cNvPr id="9" name="Text Box 86"/>
          <p:cNvSpPr txBox="1">
            <a:spLocks noChangeArrowheads="1"/>
          </p:cNvSpPr>
          <p:nvPr/>
        </p:nvSpPr>
        <p:spPr bwMode="auto">
          <a:xfrm>
            <a:off x="5033963" y="3990975"/>
            <a:ext cx="2797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Starting location of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the page.</a:t>
            </a:r>
          </a:p>
        </p:txBody>
      </p:sp>
      <p:sp>
        <p:nvSpPr>
          <p:cNvPr id="10" name="Text Box 78"/>
          <p:cNvSpPr txBox="1">
            <a:spLocks noChangeArrowheads="1"/>
          </p:cNvSpPr>
          <p:nvPr/>
        </p:nvSpPr>
        <p:spPr bwMode="auto">
          <a:xfrm>
            <a:off x="6842125" y="1853625"/>
            <a:ext cx="22392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Virtual address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=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page</a:t>
            </a:r>
          </a:p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number +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offset.</a:t>
            </a:r>
          </a:p>
        </p:txBody>
      </p:sp>
    </p:spTree>
    <p:extLst>
      <p:ext uri="{BB962C8B-B14F-4D97-AF65-F5344CB8AC3E}">
        <p14:creationId xmlns="" xmlns:p14="http://schemas.microsoft.com/office/powerpoint/2010/main" val="11954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Page table entries (PTE) also include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Control bits </a:t>
            </a:r>
            <a:r>
              <a:rPr lang="en-US" sz="2400" dirty="0" smtClean="0"/>
              <a:t>describe </a:t>
            </a:r>
            <a:r>
              <a:rPr lang="en-US" sz="2400" dirty="0"/>
              <a:t>status of </a:t>
            </a:r>
            <a:r>
              <a:rPr lang="en-US" sz="2400" dirty="0" smtClean="0"/>
              <a:t>page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W</a:t>
            </a:r>
            <a:r>
              <a:rPr lang="en-US" sz="2200" dirty="0" smtClean="0"/>
              <a:t>hether </a:t>
            </a:r>
            <a:r>
              <a:rPr lang="en-US" sz="2200" dirty="0"/>
              <a:t>page is actually in </a:t>
            </a:r>
            <a:r>
              <a:rPr lang="en-US" sz="2200" dirty="0" smtClean="0"/>
              <a:t>the memory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W</a:t>
            </a:r>
            <a:r>
              <a:rPr lang="en-US" sz="2200" dirty="0" smtClean="0"/>
              <a:t>hether </a:t>
            </a:r>
            <a:r>
              <a:rPr lang="en-US" sz="2200" dirty="0"/>
              <a:t>the page has been </a:t>
            </a:r>
            <a:r>
              <a:rPr lang="en-US" sz="2200" dirty="0" smtClean="0"/>
              <a:t>modified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D</a:t>
            </a:r>
            <a:r>
              <a:rPr lang="en-US" sz="2200" dirty="0" smtClean="0"/>
              <a:t>oes </a:t>
            </a:r>
            <a:r>
              <a:rPr lang="en-US" sz="2200" dirty="0"/>
              <a:t>program have read </a:t>
            </a:r>
            <a:r>
              <a:rPr lang="en-US" sz="2200" dirty="0" smtClean="0"/>
              <a:t>permission</a:t>
            </a:r>
          </a:p>
          <a:p>
            <a:pPr lvl="2">
              <a:lnSpc>
                <a:spcPct val="80000"/>
              </a:lnSpc>
            </a:pPr>
            <a:r>
              <a:rPr lang="en-US" sz="2200" dirty="0" smtClean="0"/>
              <a:t>Does </a:t>
            </a:r>
            <a:r>
              <a:rPr lang="en-US" sz="2200" dirty="0"/>
              <a:t>program have write </a:t>
            </a:r>
            <a:r>
              <a:rPr lang="en-US" sz="2200" dirty="0" smtClean="0"/>
              <a:t>permission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70704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Page table is used by Memory Management Unit (MMU) for every read and write request</a:t>
            </a:r>
          </a:p>
          <a:p>
            <a:r>
              <a:rPr lang="en-US" dirty="0" smtClean="0"/>
              <a:t>So where should we place the page table?</a:t>
            </a:r>
          </a:p>
          <a:p>
            <a:pPr lvl="1"/>
            <a:r>
              <a:rPr lang="en-US" dirty="0" smtClean="0"/>
              <a:t>Ideally, MMU will be ideal place for page table.</a:t>
            </a:r>
          </a:p>
          <a:p>
            <a:pPr lvl="1"/>
            <a:r>
              <a:rPr lang="en-US" dirty="0" smtClean="0"/>
              <a:t>Page table size is huge.</a:t>
            </a:r>
          </a:p>
          <a:p>
            <a:pPr lvl="1"/>
            <a:r>
              <a:rPr lang="en-US" dirty="0" smtClean="0"/>
              <a:t>Since MMU is part of the processor this much memory cannot be made part of the MMU</a:t>
            </a:r>
          </a:p>
          <a:p>
            <a:pPr lvl="1"/>
            <a:r>
              <a:rPr lang="en-US" dirty="0" smtClean="0"/>
              <a:t>So page table is implemented on the main memory</a:t>
            </a:r>
          </a:p>
          <a:p>
            <a:r>
              <a:rPr lang="en-US" dirty="0" smtClean="0"/>
              <a:t>To speed up the access, a copy of small portion of the page table can be implemented within the MMU</a:t>
            </a:r>
          </a:p>
          <a:p>
            <a:pPr lvl="1"/>
            <a:r>
              <a:rPr lang="en-US" dirty="0" smtClean="0"/>
              <a:t>This small cached table is called Translation </a:t>
            </a:r>
            <a:r>
              <a:rPr lang="en-US" dirty="0" err="1" smtClean="0"/>
              <a:t>Lookaside</a:t>
            </a:r>
            <a:r>
              <a:rPr lang="en-US" dirty="0" smtClean="0"/>
              <a:t> Buffer (TLB)</a:t>
            </a:r>
          </a:p>
          <a:p>
            <a:pPr lvl="2"/>
            <a:r>
              <a:rPr lang="en-US" dirty="0" smtClean="0"/>
              <a:t>TLB operates similar to cache memory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1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</a:t>
            </a:r>
            <a:r>
              <a:rPr lang="en-US" dirty="0" err="1" smtClean="0"/>
              <a:t>Lookaside</a:t>
            </a:r>
            <a:r>
              <a:rPr lang="en-US" dirty="0" smtClean="0"/>
              <a:t> Buffer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Associative </a:t>
            </a:r>
            <a:r>
              <a:rPr lang="en-US" dirty="0"/>
              <a:t>or set associative scheme normally used</a:t>
            </a:r>
          </a:p>
          <a:p>
            <a:pPr>
              <a:lnSpc>
                <a:spcPct val="80000"/>
              </a:lnSpc>
            </a:pPr>
            <a:r>
              <a:rPr lang="en-US" dirty="0"/>
              <a:t>Processor must keep TLB and page table information consistent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6988" y="2495550"/>
            <a:ext cx="401002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934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Associative Mapped TLB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High-order bits of the virtual address </a:t>
            </a:r>
            <a:r>
              <a:rPr lang="en-US" dirty="0" smtClean="0"/>
              <a:t>generated </a:t>
            </a:r>
            <a:r>
              <a:rPr lang="en-US" dirty="0"/>
              <a:t>by the processor select </a:t>
            </a:r>
            <a:r>
              <a:rPr lang="en-US" dirty="0" smtClean="0"/>
              <a:t>the virtual </a:t>
            </a:r>
            <a:r>
              <a:rPr lang="en-US" dirty="0"/>
              <a:t>page.</a:t>
            </a:r>
          </a:p>
          <a:p>
            <a:r>
              <a:rPr lang="en-US" dirty="0"/>
              <a:t>These bits are compared to the virtual </a:t>
            </a:r>
            <a:r>
              <a:rPr lang="en-US" dirty="0" smtClean="0"/>
              <a:t>page </a:t>
            </a:r>
            <a:r>
              <a:rPr lang="en-US" dirty="0"/>
              <a:t>numbers in the TLB.</a:t>
            </a:r>
          </a:p>
          <a:p>
            <a:r>
              <a:rPr lang="en-US" dirty="0"/>
              <a:t>If there is a match, a hit occurs and </a:t>
            </a:r>
            <a:r>
              <a:rPr lang="en-US" dirty="0" smtClean="0"/>
              <a:t>the </a:t>
            </a:r>
            <a:r>
              <a:rPr lang="en-US" dirty="0"/>
              <a:t>corresponding address of the </a:t>
            </a:r>
            <a:r>
              <a:rPr lang="en-US" dirty="0" smtClean="0"/>
              <a:t>page frame </a:t>
            </a:r>
            <a:r>
              <a:rPr lang="en-US" dirty="0"/>
              <a:t>is read. </a:t>
            </a:r>
          </a:p>
          <a:p>
            <a:r>
              <a:rPr lang="en-US" dirty="0"/>
              <a:t>If there is no match, a miss occurs </a:t>
            </a:r>
            <a:r>
              <a:rPr lang="en-US" dirty="0" smtClean="0"/>
              <a:t>and </a:t>
            </a:r>
            <a:r>
              <a:rPr lang="en-US" dirty="0"/>
              <a:t>the page table within the main </a:t>
            </a:r>
            <a:r>
              <a:rPr lang="en-US" dirty="0" smtClean="0"/>
              <a:t>memory </a:t>
            </a:r>
            <a:r>
              <a:rPr lang="en-US" dirty="0"/>
              <a:t>must be consulted.</a:t>
            </a:r>
          </a:p>
          <a:p>
            <a:r>
              <a:rPr lang="en-US" dirty="0"/>
              <a:t>C</a:t>
            </a:r>
            <a:r>
              <a:rPr lang="en-US" dirty="0" smtClean="0"/>
              <a:t>ommercial processors use set-associative </a:t>
            </a:r>
            <a:r>
              <a:rPr lang="en-US" dirty="0"/>
              <a:t>mapped </a:t>
            </a:r>
            <a:r>
              <a:rPr lang="en-US" dirty="0" smtClean="0"/>
              <a:t>TLBs.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486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VM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page fault is said to occur if a program generates an access to a page that is not in the memory.</a:t>
            </a:r>
          </a:p>
          <a:p>
            <a:pPr lvl="1"/>
            <a:r>
              <a:rPr lang="en-US" dirty="0" smtClean="0"/>
              <a:t>MMU generates exception</a:t>
            </a:r>
          </a:p>
          <a:p>
            <a:pPr lvl="1"/>
            <a:r>
              <a:rPr lang="en-US" dirty="0" smtClean="0"/>
              <a:t>Processing of active task is suspended</a:t>
            </a:r>
          </a:p>
          <a:p>
            <a:pPr lvl="1"/>
            <a:r>
              <a:rPr lang="en-US" dirty="0" smtClean="0"/>
              <a:t>Operating System (OS) take control</a:t>
            </a:r>
          </a:p>
          <a:p>
            <a:pPr lvl="1"/>
            <a:r>
              <a:rPr lang="en-US" dirty="0" smtClean="0"/>
              <a:t>OS transfers the required page to MM from the secondary storage (SS)</a:t>
            </a:r>
          </a:p>
          <a:p>
            <a:pPr lvl="1"/>
            <a:r>
              <a:rPr lang="en-US" dirty="0" smtClean="0"/>
              <a:t>Suspended program gets the control back after the page has been copied to the MM</a:t>
            </a:r>
          </a:p>
          <a:p>
            <a:pPr lvl="1"/>
            <a:r>
              <a:rPr lang="en-US" dirty="0" smtClean="0"/>
              <a:t>Since secondary storage is accessed, the page transfer may cause a significant delay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86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VM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page has to be brought in MM from the disk but MM is full</a:t>
            </a:r>
          </a:p>
          <a:p>
            <a:pPr lvl="1"/>
            <a:r>
              <a:rPr lang="en-US" dirty="0" smtClean="0"/>
              <a:t>An approach similar to cache implementation can be used</a:t>
            </a:r>
          </a:p>
          <a:p>
            <a:pPr lvl="1"/>
            <a:r>
              <a:rPr lang="en-US" dirty="0" smtClean="0"/>
              <a:t>Principal of Locality of Reference can be applied here</a:t>
            </a:r>
          </a:p>
          <a:p>
            <a:pPr lvl="1"/>
            <a:r>
              <a:rPr lang="en-US" dirty="0" smtClean="0"/>
              <a:t>Least recently used algorithm can be used here</a:t>
            </a:r>
          </a:p>
          <a:p>
            <a:r>
              <a:rPr lang="en-US" dirty="0" smtClean="0"/>
              <a:t>A page may be modified during its stay in MM</a:t>
            </a:r>
          </a:p>
          <a:p>
            <a:pPr lvl="1"/>
            <a:r>
              <a:rPr lang="en-US" dirty="0" smtClean="0"/>
              <a:t>If such a page (dirty page) is to be replaced</a:t>
            </a:r>
          </a:p>
          <a:p>
            <a:pPr lvl="1"/>
            <a:r>
              <a:rPr lang="en-US" dirty="0" smtClean="0"/>
              <a:t>Write back protocol is used</a:t>
            </a:r>
          </a:p>
          <a:p>
            <a:pPr lvl="2"/>
            <a:r>
              <a:rPr lang="en-US" dirty="0" smtClean="0"/>
              <a:t>Write through protocol will be too slow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90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 is responsible for transferring programs and data between MM and SS</a:t>
            </a:r>
          </a:p>
          <a:p>
            <a:r>
              <a:rPr lang="en-US" dirty="0" smtClean="0"/>
              <a:t>OS routines also occupies some of the virtual space called system space</a:t>
            </a:r>
          </a:p>
          <a:p>
            <a:r>
              <a:rPr lang="en-US" dirty="0" smtClean="0"/>
              <a:t>Application program occupies another part of space called user space</a:t>
            </a:r>
          </a:p>
          <a:p>
            <a:r>
              <a:rPr lang="en-US" dirty="0" smtClean="0"/>
              <a:t>Processor uses two states</a:t>
            </a:r>
          </a:p>
          <a:p>
            <a:pPr lvl="1"/>
            <a:r>
              <a:rPr lang="en-US" dirty="0" smtClean="0"/>
              <a:t>Supervisor state</a:t>
            </a:r>
          </a:p>
          <a:p>
            <a:pPr lvl="1"/>
            <a:r>
              <a:rPr lang="en-US" dirty="0" smtClean="0"/>
              <a:t>User 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78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Supervisor state: only OS routines are executed</a:t>
            </a:r>
          </a:p>
          <a:p>
            <a:r>
              <a:rPr lang="en-US" dirty="0" smtClean="0"/>
              <a:t>User state</a:t>
            </a:r>
          </a:p>
          <a:p>
            <a:pPr lvl="1"/>
            <a:r>
              <a:rPr lang="en-US" dirty="0" smtClean="0"/>
              <a:t>User/Application programs are executed</a:t>
            </a:r>
          </a:p>
          <a:p>
            <a:pPr lvl="1"/>
            <a:r>
              <a:rPr lang="en-US" dirty="0" smtClean="0"/>
              <a:t>Certain privileged instructions can be executed in user state</a:t>
            </a:r>
          </a:p>
          <a:p>
            <a:pPr lvl="1"/>
            <a:r>
              <a:rPr lang="en-US" dirty="0" smtClean="0"/>
              <a:t>Prevents access of other user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885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</a:p>
          <a:p>
            <a:pPr lvl="1"/>
            <a:r>
              <a:rPr lang="en-US" dirty="0" smtClean="0"/>
              <a:t>Address Translation</a:t>
            </a:r>
          </a:p>
          <a:p>
            <a:pPr lvl="1"/>
            <a:r>
              <a:rPr lang="en-US" smtClean="0"/>
              <a:t>Memory Management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2564</TotalTime>
  <Words>831</Words>
  <Application>Microsoft Office PowerPoint</Application>
  <PresentationFormat>On-screen Show (4:3)</PresentationFormat>
  <Paragraphs>103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Computer Architecture</vt:lpstr>
      <vt:lpstr>Last Class</vt:lpstr>
      <vt:lpstr>Today’s Agenda</vt:lpstr>
      <vt:lpstr>Virtual Memory</vt:lpstr>
      <vt:lpstr>Virtual Memory Organization</vt:lpstr>
      <vt:lpstr>Address Translation</vt:lpstr>
      <vt:lpstr>Address Translation</vt:lpstr>
      <vt:lpstr>Address Translation</vt:lpstr>
      <vt:lpstr>Page Table</vt:lpstr>
      <vt:lpstr>Page Table</vt:lpstr>
      <vt:lpstr>Translation Lookaside Buffer</vt:lpstr>
      <vt:lpstr>Associative Mapped TLB</vt:lpstr>
      <vt:lpstr>How VM Works</vt:lpstr>
      <vt:lpstr>How VM Works</vt:lpstr>
      <vt:lpstr>Memory Management</vt:lpstr>
      <vt:lpstr>Memory Management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156</cp:revision>
  <dcterms:created xsi:type="dcterms:W3CDTF">2013-05-18T18:13:12Z</dcterms:created>
  <dcterms:modified xsi:type="dcterms:W3CDTF">2013-05-31T07:53:07Z</dcterms:modified>
</cp:coreProperties>
</file>