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3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7" r:id="rId2"/>
    <p:sldId id="300" r:id="rId3"/>
    <p:sldId id="313" r:id="rId4"/>
    <p:sldId id="316" r:id="rId5"/>
    <p:sldId id="317" r:id="rId6"/>
    <p:sldId id="318" r:id="rId7"/>
    <p:sldId id="319" r:id="rId8"/>
    <p:sldId id="314" r:id="rId9"/>
    <p:sldId id="320" r:id="rId10"/>
    <p:sldId id="325" r:id="rId11"/>
    <p:sldId id="272" r:id="rId12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srgbClr val="FF0000"/>
    </p:penClr>
  </p:showPr>
  <p:extLst>
    <p:ext uri="{E76CE94A-603C-4142-B9EB-6D1370010A27}">
      <p14:discardImageEditData xmlns="" xmlns:p14="http://schemas.microsoft.com/office/powerpoint/2010/main" val="0"/>
    </p:ext>
    <p:ext uri="{D31A062A-798A-4329-ABDD-BBA856620510}">
      <p14:defaultImageDpi xmlns=""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showOutlineIcons="0">
    <p:restoredLeft sz="15620"/>
    <p:restoredTop sz="94660"/>
  </p:normalViewPr>
  <p:slideViewPr>
    <p:cSldViewPr>
      <p:cViewPr varScale="1">
        <p:scale>
          <a:sx n="61" d="100"/>
          <a:sy n="61" d="100"/>
        </p:scale>
        <p:origin x="-1542" y="-96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2" Type="http://schemas.openxmlformats.org/officeDocument/2006/relationships/slide" Target="slides/slide1.xml"/><Relationship Id="rId16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heme" Target="theme/theme1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EC5154B-A062-4CF3-87D8-F883E242C23D}" type="datetimeFigureOut">
              <a:rPr lang="en-US" smtClean="0"/>
              <a:pPr/>
              <a:t>5/31/2013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47CC23-52B4-4776-BED8-0C91E318D2CF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69200220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1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>
            <a:lvl1pPr>
              <a:defRPr>
                <a:latin typeface="Arial Black" pitchFamily="34" charset="0"/>
              </a:defRPr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  <a:latin typeface="Arial Black" pitchFamily="34" charset="0"/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dirty="0" smtClean="0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6361665-C0A3-4567-B279-D21BF5E6B223}" type="datetimeFigureOut">
              <a:rPr lang="en-US" smtClean="0"/>
              <a:pPr/>
              <a:t>5/31/2013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CF84B07-E1DF-494F-8188-564F20F01F9F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277947063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1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639762"/>
          </a:xfrm>
        </p:spPr>
        <p:txBody>
          <a:bodyPr>
            <a:normAutofit/>
          </a:bodyPr>
          <a:lstStyle>
            <a:lvl1pPr>
              <a:defRPr sz="2800">
                <a:latin typeface="Arial Black" pitchFamily="34" charset="0"/>
              </a:defRPr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143000"/>
            <a:ext cx="8229600" cy="4983163"/>
          </a:xfrm>
        </p:spPr>
        <p:txBody>
          <a:bodyPr/>
          <a:lstStyle>
            <a:lvl1pPr>
              <a:defRPr sz="2400">
                <a:latin typeface="Arial Black" pitchFamily="34" charset="0"/>
              </a:defRPr>
            </a:lvl1pPr>
            <a:lvl2pPr>
              <a:defRPr sz="2000">
                <a:latin typeface="Arial Black" pitchFamily="34" charset="0"/>
              </a:defRPr>
            </a:lvl2pPr>
            <a:lvl3pPr>
              <a:defRPr sz="1800">
                <a:latin typeface="Arial Black" pitchFamily="34" charset="0"/>
              </a:defRPr>
            </a:lvl3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6361665-C0A3-4567-B279-D21BF5E6B223}" type="datetimeFigureOut">
              <a:rPr lang="en-US" smtClean="0"/>
              <a:pPr/>
              <a:t>5/31/2013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CF84B07-E1DF-494F-8188-564F20F01F9F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188129127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EC5154B-A062-4CF3-87D8-F883E242C23D}" type="datetimeFigureOut">
              <a:rPr lang="en-US" smtClean="0"/>
              <a:pPr/>
              <a:t>5/31/2013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47CC23-52B4-4776-BED8-0C91E318D2CF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59777636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EC5154B-A062-4CF3-87D8-F883E242C23D}" type="datetimeFigureOut">
              <a:rPr lang="en-US" smtClean="0"/>
              <a:pPr/>
              <a:t>5/31/2013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47CC23-52B4-4776-BED8-0C91E318D2CF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181900758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EC5154B-A062-4CF3-87D8-F883E242C23D}" type="datetimeFigureOut">
              <a:rPr lang="en-US" smtClean="0"/>
              <a:pPr/>
              <a:t>5/31/2013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47CC23-52B4-4776-BED8-0C91E318D2CF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167293664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EC5154B-A062-4CF3-87D8-F883E242C23D}" type="datetimeFigureOut">
              <a:rPr lang="en-US" smtClean="0"/>
              <a:pPr/>
              <a:t>5/31/2013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47CC23-52B4-4776-BED8-0C91E318D2CF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423620802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EC5154B-A062-4CF3-87D8-F883E242C23D}" type="datetimeFigureOut">
              <a:rPr lang="en-US" smtClean="0"/>
              <a:pPr/>
              <a:t>5/31/2013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47CC23-52B4-4776-BED8-0C91E318D2CF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245888074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EC5154B-A062-4CF3-87D8-F883E242C23D}" type="datetimeFigureOut">
              <a:rPr lang="en-US" smtClean="0"/>
              <a:pPr/>
              <a:t>5/31/2013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47CC23-52B4-4776-BED8-0C91E318D2CF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330171298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EC5154B-A062-4CF3-87D8-F883E242C23D}" type="datetimeFigureOut">
              <a:rPr lang="en-US" smtClean="0"/>
              <a:pPr/>
              <a:t>5/31/2013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47CC23-52B4-4776-BED8-0C91E318D2CF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401986295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EC5154B-A062-4CF3-87D8-F883E242C23D}" type="datetimeFigureOut">
              <a:rPr lang="en-US" smtClean="0"/>
              <a:pPr/>
              <a:t>5/31/2013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47CC23-52B4-4776-BED8-0C91E318D2CF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1571717938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EC5154B-A062-4CF3-87D8-F883E242C23D}" type="datetimeFigureOut">
              <a:rPr lang="en-US" smtClean="0"/>
              <a:pPr/>
              <a:t>5/31/2013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47CC23-52B4-4776-BED8-0C91E318D2CF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3452696669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EC5154B-A062-4CF3-87D8-F883E242C23D}" type="datetimeFigureOut">
              <a:rPr lang="en-US" smtClean="0"/>
              <a:pPr/>
              <a:t>5/31/2013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47CC23-52B4-4776-BED8-0C91E318D2CF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9943721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EC5154B-A062-4CF3-87D8-F883E242C23D}" type="datetimeFigureOut">
              <a:rPr lang="en-US" smtClean="0"/>
              <a:pPr/>
              <a:t>5/31/2013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847CC23-52B4-4776-BED8-0C91E318D2CF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28125665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60" r:id="rId2"/>
    <p:sldLayoutId id="2147483661" r:id="rId3"/>
    <p:sldLayoutId id="2147483650" r:id="rId4"/>
    <p:sldLayoutId id="2147483651" r:id="rId5"/>
    <p:sldLayoutId id="2147483652" r:id="rId6"/>
    <p:sldLayoutId id="2147483653" r:id="rId7"/>
    <p:sldLayoutId id="2147483654" r:id="rId8"/>
    <p:sldLayoutId id="2147483655" r:id="rId9"/>
    <p:sldLayoutId id="2147483656" r:id="rId10"/>
    <p:sldLayoutId id="2147483657" r:id="rId11"/>
    <p:sldLayoutId id="2147483658" r:id="rId12"/>
    <p:sldLayoutId id="2147483659" r:id="rId13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 smtClean="0"/>
              <a:t>Computer Architecture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dirty="0" smtClean="0"/>
              <a:t>Lecture 27</a:t>
            </a:r>
          </a:p>
          <a:p>
            <a:r>
              <a:rPr lang="en-US" dirty="0" err="1" smtClean="0"/>
              <a:t>Fasih</a:t>
            </a:r>
            <a:r>
              <a:rPr lang="en-US" dirty="0" smtClean="0"/>
              <a:t> </a:t>
            </a:r>
            <a:r>
              <a:rPr lang="en-US" dirty="0" err="1" smtClean="0"/>
              <a:t>ur</a:t>
            </a:r>
            <a:r>
              <a:rPr lang="en-US" dirty="0" smtClean="0"/>
              <a:t> </a:t>
            </a:r>
            <a:r>
              <a:rPr lang="en-US" dirty="0" err="1" smtClean="0"/>
              <a:t>Rehman</a:t>
            </a:r>
            <a:endParaRPr lang="en-US" dirty="0"/>
          </a:p>
        </p:txBody>
      </p:sp>
    </p:spTree>
    <p:extLst>
      <p:ext uri="{BB962C8B-B14F-4D97-AF65-F5344CB8AC3E}">
        <p14:creationId xmlns="" xmlns:p14="http://schemas.microsoft.com/office/powerpoint/2010/main" val="1575767520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Last Class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Cache Memories</a:t>
            </a:r>
          </a:p>
          <a:p>
            <a:pPr lvl="1"/>
            <a:r>
              <a:rPr lang="en-US" dirty="0"/>
              <a:t>Mapping Functions</a:t>
            </a:r>
          </a:p>
        </p:txBody>
      </p:sp>
    </p:spTree>
    <p:extLst>
      <p:ext uri="{BB962C8B-B14F-4D97-AF65-F5344CB8AC3E}">
        <p14:creationId xmlns="" xmlns:p14="http://schemas.microsoft.com/office/powerpoint/2010/main" val="3060247313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Today’s Agenda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Memories</a:t>
            </a:r>
          </a:p>
          <a:p>
            <a:pPr lvl="1"/>
            <a:r>
              <a:rPr lang="en-US" dirty="0" smtClean="0"/>
              <a:t>Performance Considerations</a:t>
            </a:r>
          </a:p>
          <a:p>
            <a:pPr lvl="1"/>
            <a:r>
              <a:rPr lang="en-US" dirty="0" smtClean="0"/>
              <a:t>Virtual memory</a:t>
            </a:r>
          </a:p>
        </p:txBody>
      </p:sp>
    </p:spTree>
    <p:extLst>
      <p:ext uri="{BB962C8B-B14F-4D97-AF65-F5344CB8AC3E}">
        <p14:creationId xmlns="" xmlns:p14="http://schemas.microsoft.com/office/powerpoint/2010/main" val="3388796505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Performance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Performance of a computer depends on</a:t>
            </a:r>
          </a:p>
          <a:p>
            <a:pPr lvl="1"/>
            <a:r>
              <a:rPr lang="en-US" dirty="0" smtClean="0"/>
              <a:t>the speed at which, instruction is fetched in the processor</a:t>
            </a:r>
          </a:p>
          <a:p>
            <a:pPr lvl="1"/>
            <a:r>
              <a:rPr lang="en-US" dirty="0" smtClean="0"/>
              <a:t>speed of the execution of the instruction</a:t>
            </a:r>
          </a:p>
          <a:p>
            <a:pPr lvl="1"/>
            <a:r>
              <a:rPr lang="en-US" dirty="0" smtClean="0"/>
              <a:t>Instructions and Data are quickly accessible when referenced memory locations are present in cache.</a:t>
            </a:r>
          </a:p>
          <a:p>
            <a:pPr lvl="1"/>
            <a:r>
              <a:rPr lang="en-US" dirty="0" smtClean="0"/>
              <a:t>Performance, therefore, depends upon cache miss or cache hit</a:t>
            </a:r>
          </a:p>
        </p:txBody>
      </p:sp>
    </p:spTree>
    <p:extLst>
      <p:ext uri="{BB962C8B-B14F-4D97-AF65-F5344CB8AC3E}">
        <p14:creationId xmlns="" xmlns:p14="http://schemas.microsoft.com/office/powerpoint/2010/main" val="3103844240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Hit Rate and Miss Penalty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The number of hits stated as fraction of all attempted accesses is called </a:t>
            </a:r>
            <a:r>
              <a:rPr lang="en-US" dirty="0">
                <a:solidFill>
                  <a:srgbClr val="000099"/>
                </a:solidFill>
              </a:rPr>
              <a:t>Hit Rate</a:t>
            </a:r>
          </a:p>
          <a:p>
            <a:r>
              <a:rPr lang="en-US" dirty="0">
                <a:solidFill>
                  <a:srgbClr val="000099"/>
                </a:solidFill>
              </a:rPr>
              <a:t>Miss Rate</a:t>
            </a:r>
            <a:r>
              <a:rPr lang="en-US" dirty="0"/>
              <a:t> is the number of misses stated as fraction of attempted accesses</a:t>
            </a:r>
          </a:p>
          <a:p>
            <a:r>
              <a:rPr lang="en-US" dirty="0"/>
              <a:t>The extra time needed to bring the desired information into the cache is called the </a:t>
            </a:r>
            <a:r>
              <a:rPr lang="en-US" dirty="0">
                <a:solidFill>
                  <a:srgbClr val="000099"/>
                </a:solidFill>
              </a:rPr>
              <a:t>Miss </a:t>
            </a:r>
            <a:r>
              <a:rPr lang="en-US" dirty="0" smtClean="0">
                <a:solidFill>
                  <a:srgbClr val="000099"/>
                </a:solidFill>
              </a:rPr>
              <a:t>Penalty</a:t>
            </a:r>
            <a:endParaRPr lang="en-US" dirty="0">
              <a:solidFill>
                <a:srgbClr val="000099"/>
              </a:solidFill>
            </a:endParaRPr>
          </a:p>
        </p:txBody>
      </p:sp>
    </p:spTree>
    <p:extLst>
      <p:ext uri="{BB962C8B-B14F-4D97-AF65-F5344CB8AC3E}">
        <p14:creationId xmlns="" xmlns:p14="http://schemas.microsoft.com/office/powerpoint/2010/main" val="1283965387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Hit Rate and Miss Penalty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Goal is to have a memory system with speed of cache and size of a hard disk</a:t>
            </a:r>
          </a:p>
          <a:p>
            <a:r>
              <a:rPr lang="en-US" dirty="0"/>
              <a:t>High hit rates (&gt; 90%) are essential</a:t>
            </a:r>
          </a:p>
          <a:p>
            <a:pPr lvl="1"/>
            <a:r>
              <a:rPr lang="en-US" dirty="0"/>
              <a:t>Miss penalty must also be reduced</a:t>
            </a:r>
          </a:p>
          <a:p>
            <a:r>
              <a:rPr lang="en-US" dirty="0"/>
              <a:t>Example</a:t>
            </a:r>
          </a:p>
          <a:p>
            <a:pPr lvl="1"/>
            <a:r>
              <a:rPr lang="en-US" dirty="0"/>
              <a:t>h is hit rate</a:t>
            </a:r>
          </a:p>
          <a:p>
            <a:pPr lvl="1"/>
            <a:r>
              <a:rPr lang="en-US" dirty="0"/>
              <a:t>M is miss penalty</a:t>
            </a:r>
          </a:p>
          <a:p>
            <a:pPr lvl="1"/>
            <a:r>
              <a:rPr lang="en-US" dirty="0"/>
              <a:t>C is cache access time</a:t>
            </a:r>
          </a:p>
          <a:p>
            <a:pPr lvl="1"/>
            <a:r>
              <a:rPr lang="en-US" dirty="0" err="1" smtClean="0"/>
              <a:t>t</a:t>
            </a:r>
            <a:r>
              <a:rPr lang="en-US" baseline="-25000" dirty="0" err="1" smtClean="0"/>
              <a:t>av</a:t>
            </a:r>
            <a:r>
              <a:rPr lang="en-US" dirty="0" smtClean="0"/>
              <a:t> Average </a:t>
            </a:r>
            <a:r>
              <a:rPr lang="en-US" dirty="0"/>
              <a:t>access time</a:t>
            </a:r>
          </a:p>
          <a:p>
            <a:pPr>
              <a:buFont typeface="Wingdings" pitchFamily="2" charset="2"/>
              <a:buNone/>
            </a:pPr>
            <a:r>
              <a:rPr lang="en-US" dirty="0"/>
              <a:t>	 </a:t>
            </a:r>
            <a:r>
              <a:rPr lang="en-US" dirty="0" err="1"/>
              <a:t>t</a:t>
            </a:r>
            <a:r>
              <a:rPr lang="en-US" baseline="-25000" dirty="0" err="1"/>
              <a:t>av</a:t>
            </a:r>
            <a:r>
              <a:rPr lang="en-US" baseline="-25000" dirty="0"/>
              <a:t> </a:t>
            </a:r>
            <a:r>
              <a:rPr lang="en-US" dirty="0" smtClean="0"/>
              <a:t>= </a:t>
            </a:r>
            <a:r>
              <a:rPr lang="en-US" dirty="0" err="1"/>
              <a:t>hC</a:t>
            </a:r>
            <a:r>
              <a:rPr lang="en-US" dirty="0"/>
              <a:t> + (1-h)M</a:t>
            </a:r>
          </a:p>
          <a:p>
            <a:pPr marL="0" indent="0">
              <a:buNone/>
            </a:pPr>
            <a:endParaRPr lang="en-US" dirty="0"/>
          </a:p>
        </p:txBody>
      </p:sp>
    </p:spTree>
    <p:extLst>
      <p:ext uri="{BB962C8B-B14F-4D97-AF65-F5344CB8AC3E}">
        <p14:creationId xmlns="" xmlns:p14="http://schemas.microsoft.com/office/powerpoint/2010/main" val="3058770016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Hit Rate and Miss Penalty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en-US" dirty="0" smtClean="0"/>
              <a:t>Hit rate can be improved by increasing block size without changing the cache size</a:t>
            </a:r>
          </a:p>
          <a:p>
            <a:pPr lvl="1"/>
            <a:r>
              <a:rPr lang="en-US" dirty="0" smtClean="0"/>
              <a:t>For best results, block size has to be kept of optimal size, neither very large nor very small blocks yield good results</a:t>
            </a:r>
          </a:p>
          <a:p>
            <a:r>
              <a:rPr lang="en-US" dirty="0" smtClean="0"/>
              <a:t>When </a:t>
            </a:r>
            <a:r>
              <a:rPr lang="en-US" dirty="0"/>
              <a:t>loading new blocks into </a:t>
            </a:r>
            <a:r>
              <a:rPr lang="en-US" dirty="0" smtClean="0"/>
              <a:t>cache, if used, load-through approach can reduce miss penalty.</a:t>
            </a:r>
          </a:p>
          <a:p>
            <a:pPr lvl="1"/>
            <a:r>
              <a:rPr lang="en-US" dirty="0" smtClean="0"/>
              <a:t>Load – through approach: In case of a read miss, the requested info </a:t>
            </a:r>
            <a:r>
              <a:rPr lang="en-US" dirty="0"/>
              <a:t>may also be </a:t>
            </a:r>
            <a:r>
              <a:rPr lang="en-US" dirty="0" smtClean="0"/>
              <a:t>sent </a:t>
            </a:r>
            <a:r>
              <a:rPr lang="en-US" dirty="0"/>
              <a:t>to the processor as soon as it is  transferred </a:t>
            </a:r>
            <a:r>
              <a:rPr lang="en-US" dirty="0" smtClean="0"/>
              <a:t>to the cache without </a:t>
            </a:r>
            <a:r>
              <a:rPr lang="en-US" dirty="0"/>
              <a:t>waiting for the </a:t>
            </a:r>
            <a:r>
              <a:rPr lang="en-US" dirty="0" smtClean="0"/>
              <a:t>transfer of the whole block.</a:t>
            </a:r>
          </a:p>
          <a:p>
            <a:r>
              <a:rPr lang="en-US" dirty="0" smtClean="0"/>
              <a:t>Write buffers can be used to speed up writing in both write through and write back protocols.</a:t>
            </a:r>
            <a:endParaRPr lang="en-US" dirty="0"/>
          </a:p>
        </p:txBody>
      </p:sp>
    </p:spTree>
    <p:extLst>
      <p:ext uri="{BB962C8B-B14F-4D97-AF65-F5344CB8AC3E}">
        <p14:creationId xmlns="" xmlns:p14="http://schemas.microsoft.com/office/powerpoint/2010/main" val="3470053342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Contents of Memory Space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lnSpc>
                <a:spcPct val="90000"/>
              </a:lnSpc>
            </a:pPr>
            <a:r>
              <a:rPr lang="en-US" dirty="0"/>
              <a:t>For 32-bit memory, every process assumes 4GB of address space available to it.</a:t>
            </a:r>
          </a:p>
          <a:p>
            <a:pPr>
              <a:lnSpc>
                <a:spcPct val="90000"/>
              </a:lnSpc>
            </a:pPr>
            <a:r>
              <a:rPr lang="en-US" dirty="0"/>
              <a:t>Memory contents for each process are</a:t>
            </a:r>
          </a:p>
          <a:p>
            <a:pPr lvl="1">
              <a:lnSpc>
                <a:spcPct val="90000"/>
              </a:lnSpc>
            </a:pPr>
            <a:r>
              <a:rPr lang="en-US" dirty="0"/>
              <a:t>Program’s EXE image</a:t>
            </a:r>
          </a:p>
          <a:p>
            <a:pPr lvl="1">
              <a:lnSpc>
                <a:spcPct val="90000"/>
              </a:lnSpc>
            </a:pPr>
            <a:r>
              <a:rPr lang="en-US" dirty="0"/>
              <a:t>Any non-system DLL</a:t>
            </a:r>
          </a:p>
          <a:p>
            <a:pPr lvl="1">
              <a:lnSpc>
                <a:spcPct val="90000"/>
              </a:lnSpc>
            </a:pPr>
            <a:r>
              <a:rPr lang="en-US" dirty="0"/>
              <a:t>Program’s global data</a:t>
            </a:r>
          </a:p>
          <a:p>
            <a:pPr lvl="1">
              <a:lnSpc>
                <a:spcPct val="90000"/>
              </a:lnSpc>
            </a:pPr>
            <a:r>
              <a:rPr lang="en-US" dirty="0"/>
              <a:t>Program’s stack</a:t>
            </a:r>
          </a:p>
          <a:p>
            <a:pPr lvl="1">
              <a:lnSpc>
                <a:spcPct val="90000"/>
              </a:lnSpc>
            </a:pPr>
            <a:r>
              <a:rPr lang="en-US" dirty="0"/>
              <a:t>Dynamically allocated memory</a:t>
            </a:r>
          </a:p>
          <a:p>
            <a:pPr lvl="1">
              <a:lnSpc>
                <a:spcPct val="90000"/>
              </a:lnSpc>
            </a:pPr>
            <a:r>
              <a:rPr lang="en-US" dirty="0"/>
              <a:t>Memory mapped files</a:t>
            </a:r>
          </a:p>
          <a:p>
            <a:pPr lvl="1">
              <a:lnSpc>
                <a:spcPct val="90000"/>
              </a:lnSpc>
            </a:pPr>
            <a:r>
              <a:rPr lang="en-US" dirty="0"/>
              <a:t>Inter-process shared memory blocks</a:t>
            </a:r>
          </a:p>
          <a:p>
            <a:pPr lvl="1">
              <a:lnSpc>
                <a:spcPct val="90000"/>
              </a:lnSpc>
            </a:pPr>
            <a:r>
              <a:rPr lang="en-US" dirty="0"/>
              <a:t>Memory local to specific executing thread</a:t>
            </a:r>
          </a:p>
          <a:p>
            <a:pPr lvl="1">
              <a:lnSpc>
                <a:spcPct val="90000"/>
              </a:lnSpc>
            </a:pPr>
            <a:r>
              <a:rPr lang="en-US" dirty="0"/>
              <a:t>Special memory blocks like virtual memory tables</a:t>
            </a:r>
          </a:p>
          <a:p>
            <a:pPr lvl="1">
              <a:lnSpc>
                <a:spcPct val="90000"/>
              </a:lnSpc>
            </a:pPr>
            <a:r>
              <a:rPr lang="en-US" dirty="0"/>
              <a:t>OS kernel and DLL’s </a:t>
            </a:r>
          </a:p>
        </p:txBody>
      </p:sp>
    </p:spTree>
    <p:extLst>
      <p:ext uri="{BB962C8B-B14F-4D97-AF65-F5344CB8AC3E}">
        <p14:creationId xmlns="" xmlns:p14="http://schemas.microsoft.com/office/powerpoint/2010/main" val="127952554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Virtual Memory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en-US" dirty="0" smtClean="0"/>
              <a:t>Using cache memory, we got improvement in speed of the memory.</a:t>
            </a:r>
          </a:p>
          <a:p>
            <a:r>
              <a:rPr lang="en-US" dirty="0" smtClean="0"/>
              <a:t>Now we’ll discuss an architectural solution that enhances the effective size of the memory of a computer system</a:t>
            </a:r>
          </a:p>
          <a:p>
            <a:r>
              <a:rPr lang="en-US" dirty="0" smtClean="0"/>
              <a:t>This arrangement is called virtual memory.</a:t>
            </a:r>
          </a:p>
          <a:p>
            <a:pPr lvl="1"/>
            <a:r>
              <a:rPr lang="en-US" dirty="0" smtClean="0"/>
              <a:t>Number of address bits in a computer determines the size of the maximum addressable space.</a:t>
            </a:r>
          </a:p>
          <a:p>
            <a:pPr lvl="1"/>
            <a:r>
              <a:rPr lang="en-US" dirty="0" smtClean="0"/>
              <a:t>Generally, computers don’t have that much physical memory</a:t>
            </a:r>
          </a:p>
          <a:p>
            <a:pPr lvl="1"/>
            <a:r>
              <a:rPr lang="en-US" dirty="0" smtClean="0"/>
              <a:t>Programs, these days are huge and don’t fit in MM but are stored in hard disks</a:t>
            </a:r>
          </a:p>
          <a:p>
            <a:pPr lvl="2"/>
            <a:r>
              <a:rPr lang="en-US" dirty="0" smtClean="0"/>
              <a:t>Virtual memory creates illusion of this large memory by bring small pieces of programs to MM from secondary storage device.</a:t>
            </a:r>
            <a:endParaRPr lang="en-US" dirty="0"/>
          </a:p>
        </p:txBody>
      </p:sp>
    </p:spTree>
    <p:extLst>
      <p:ext uri="{BB962C8B-B14F-4D97-AF65-F5344CB8AC3E}">
        <p14:creationId xmlns="" xmlns:p14="http://schemas.microsoft.com/office/powerpoint/2010/main" val="43487266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Virtual Memory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Concept of Virtual memory is similar to cache memory</a:t>
            </a:r>
          </a:p>
          <a:p>
            <a:r>
              <a:rPr lang="en-US" dirty="0" smtClean="0"/>
              <a:t>Cache Memory</a:t>
            </a:r>
          </a:p>
          <a:p>
            <a:pPr lvl="1"/>
            <a:r>
              <a:rPr lang="en-US" dirty="0" smtClean="0"/>
              <a:t>Bridges the speed gap between the processor and main memory</a:t>
            </a:r>
          </a:p>
          <a:p>
            <a:pPr lvl="1"/>
            <a:r>
              <a:rPr lang="en-US" dirty="0" smtClean="0"/>
              <a:t>Implemented in hardware</a:t>
            </a:r>
          </a:p>
          <a:p>
            <a:r>
              <a:rPr lang="en-US" dirty="0" smtClean="0"/>
              <a:t>Virtual Memory</a:t>
            </a:r>
          </a:p>
          <a:p>
            <a:pPr lvl="1"/>
            <a:r>
              <a:rPr lang="en-US" dirty="0" smtClean="0"/>
              <a:t>Bridges speed gap between main memory and secondary memory</a:t>
            </a:r>
          </a:p>
          <a:p>
            <a:pPr lvl="1"/>
            <a:r>
              <a:rPr lang="en-US" dirty="0" smtClean="0"/>
              <a:t>Partly implemented in software</a:t>
            </a:r>
          </a:p>
        </p:txBody>
      </p:sp>
    </p:spTree>
    <p:extLst>
      <p:ext uri="{BB962C8B-B14F-4D97-AF65-F5344CB8AC3E}">
        <p14:creationId xmlns="" xmlns:p14="http://schemas.microsoft.com/office/powerpoint/2010/main" val="360150073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Summary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Performance considerations</a:t>
            </a:r>
          </a:p>
          <a:p>
            <a:r>
              <a:rPr lang="en-US" dirty="0" smtClean="0"/>
              <a:t>Virtual Memory</a:t>
            </a:r>
          </a:p>
        </p:txBody>
      </p:sp>
    </p:spTree>
    <p:extLst>
      <p:ext uri="{BB962C8B-B14F-4D97-AF65-F5344CB8AC3E}">
        <p14:creationId xmlns="" xmlns:p14="http://schemas.microsoft.com/office/powerpoint/2010/main" val="249695524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2372</TotalTime>
  <Words>506</Words>
  <Application>Microsoft Office PowerPoint</Application>
  <PresentationFormat>On-screen Show (4:3)</PresentationFormat>
  <Paragraphs>68</Paragraphs>
  <Slides>11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11</vt:i4>
      </vt:variant>
    </vt:vector>
  </HeadingPairs>
  <TitlesOfParts>
    <vt:vector size="12" baseType="lpstr">
      <vt:lpstr>Office Theme</vt:lpstr>
      <vt:lpstr>Computer Architecture</vt:lpstr>
      <vt:lpstr>Last Class</vt:lpstr>
      <vt:lpstr>Today’s Agenda</vt:lpstr>
      <vt:lpstr>Performance</vt:lpstr>
      <vt:lpstr>Hit Rate and Miss Penalty</vt:lpstr>
      <vt:lpstr>Hit Rate and Miss Penalty</vt:lpstr>
      <vt:lpstr>Hit Rate and Miss Penalty</vt:lpstr>
      <vt:lpstr>Contents of Memory Space</vt:lpstr>
      <vt:lpstr>Virtual Memory</vt:lpstr>
      <vt:lpstr>Virtual Memory</vt:lpstr>
      <vt:lpstr>Summary</vt:lpstr>
    </vt:vector>
  </TitlesOfParts>
  <Company>MyCompanyName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Computer Architecture</dc:title>
  <dc:creator>MyUserName</dc:creator>
  <cp:lastModifiedBy>NTS</cp:lastModifiedBy>
  <cp:revision>142</cp:revision>
  <dcterms:created xsi:type="dcterms:W3CDTF">2013-05-18T18:13:12Z</dcterms:created>
  <dcterms:modified xsi:type="dcterms:W3CDTF">2013-05-31T06:17:09Z</dcterms:modified>
</cp:coreProperties>
</file>