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17" r:id="rId5"/>
    <p:sldId id="314" r:id="rId6"/>
    <p:sldId id="315" r:id="rId7"/>
    <p:sldId id="316" r:id="rId8"/>
    <p:sldId id="318" r:id="rId9"/>
    <p:sldId id="319" r:id="rId10"/>
    <p:sldId id="320" r:id="rId11"/>
    <p:sldId id="323" r:id="rId12"/>
    <p:sldId id="324" r:id="rId13"/>
    <p:sldId id="321" r:id="rId14"/>
    <p:sldId id="322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25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Memories</a:t>
            </a:r>
          </a:p>
          <a:p>
            <a:pPr lvl="1"/>
            <a:r>
              <a:rPr lang="en-US" dirty="0" smtClean="0"/>
              <a:t>RAMs</a:t>
            </a:r>
          </a:p>
          <a:p>
            <a:pPr lvl="1"/>
            <a:r>
              <a:rPr lang="en-US" dirty="0" smtClean="0"/>
              <a:t>ROMs</a:t>
            </a:r>
          </a:p>
          <a:p>
            <a:pPr lvl="2"/>
            <a:r>
              <a:rPr lang="en-US" dirty="0" smtClean="0"/>
              <a:t>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Memories Cont.</a:t>
            </a:r>
          </a:p>
          <a:p>
            <a:pPr lvl="1"/>
            <a:r>
              <a:rPr lang="en-US" dirty="0" smtClean="0"/>
              <a:t>Speed Size and Cost</a:t>
            </a:r>
          </a:p>
          <a:p>
            <a:pPr lvl="1"/>
            <a:r>
              <a:rPr lang="en-US" dirty="0" smtClean="0"/>
              <a:t>Memory Hierarchy</a:t>
            </a:r>
          </a:p>
          <a:p>
            <a:pPr lvl="1"/>
            <a:r>
              <a:rPr lang="en-US" dirty="0" smtClean="0"/>
              <a:t>Memory Systems</a:t>
            </a:r>
          </a:p>
        </p:txBody>
      </p:sp>
    </p:spTree>
    <p:extLst>
      <p:ext uri="{BB962C8B-B14F-4D97-AF65-F5344CB8AC3E}">
        <p14:creationId xmlns:p14="http://schemas.microsoft.com/office/powerpoint/2010/main" xmlns="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happens when we try to execute a program</a:t>
            </a:r>
          </a:p>
          <a:p>
            <a:pPr lvl="1"/>
            <a:r>
              <a:rPr lang="en-US" dirty="0" smtClean="0"/>
              <a:t>OS copies the program from hard disk to main memory</a:t>
            </a:r>
          </a:p>
          <a:p>
            <a:pPr lvl="1"/>
            <a:r>
              <a:rPr lang="en-US" dirty="0" smtClean="0"/>
              <a:t>places the address of the first instruction of the program into program counter</a:t>
            </a:r>
          </a:p>
          <a:p>
            <a:pPr lvl="1"/>
            <a:r>
              <a:rPr lang="en-US" dirty="0" smtClean="0"/>
              <a:t>processor then starts executing instructions by fetching them to the processor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747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 Size and 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challenging to design a computer system that provides large memory with adequate speed at an affordable cost.</a:t>
            </a:r>
          </a:p>
          <a:p>
            <a:r>
              <a:rPr lang="en-US" dirty="0" smtClean="0"/>
              <a:t>Static RAM’s </a:t>
            </a:r>
          </a:p>
          <a:p>
            <a:pPr lvl="1"/>
            <a:r>
              <a:rPr lang="en-US" dirty="0" smtClean="0"/>
              <a:t>are fast but they are expensive because of their cell complexity.</a:t>
            </a:r>
          </a:p>
          <a:p>
            <a:pPr lvl="1"/>
            <a:r>
              <a:rPr lang="en-US" dirty="0" smtClean="0"/>
              <a:t>So it’s nearly impossible to fabricate large number of cells on a single chip</a:t>
            </a:r>
          </a:p>
          <a:p>
            <a:r>
              <a:rPr lang="en-US" dirty="0" smtClean="0"/>
              <a:t>Dynamic RAMs</a:t>
            </a:r>
          </a:p>
          <a:p>
            <a:pPr lvl="1"/>
            <a:r>
              <a:rPr lang="en-US" dirty="0" smtClean="0"/>
              <a:t>have simple circuits making them cheap</a:t>
            </a:r>
          </a:p>
          <a:p>
            <a:pPr lvl="1"/>
            <a:r>
              <a:rPr lang="en-US" dirty="0" smtClean="0"/>
              <a:t>but are slower</a:t>
            </a:r>
          </a:p>
          <a:p>
            <a:r>
              <a:rPr lang="en-US" dirty="0" smtClean="0"/>
              <a:t>Magnetic Disks are even slower although have huge memories and very cheap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060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28123"/>
            <a:ext cx="5250282" cy="5548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094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•"/>
            </a:pPr>
            <a:r>
              <a:rPr lang="en-US" dirty="0" smtClean="0"/>
              <a:t>Registers </a:t>
            </a:r>
            <a:r>
              <a:rPr lang="en-US" dirty="0"/>
              <a:t>are </a:t>
            </a:r>
            <a:r>
              <a:rPr lang="en-US" dirty="0" smtClean="0"/>
              <a:t>at the </a:t>
            </a:r>
            <a:r>
              <a:rPr lang="en-US" dirty="0"/>
              <a:t>top of the memory </a:t>
            </a:r>
            <a:r>
              <a:rPr lang="en-US" dirty="0" smtClean="0"/>
              <a:t>hierarchy providing fastest access.</a:t>
            </a:r>
            <a:endParaRPr lang="en-US" dirty="0"/>
          </a:p>
          <a:p>
            <a:pPr>
              <a:buFontTx/>
              <a:buChar char="•"/>
            </a:pPr>
            <a:r>
              <a:rPr lang="en-US" dirty="0" smtClean="0"/>
              <a:t>Processor cache can </a:t>
            </a:r>
            <a:r>
              <a:rPr lang="en-US" dirty="0"/>
              <a:t>be implemented on the processor chip</a:t>
            </a:r>
            <a:r>
              <a:rPr lang="en-US" dirty="0" smtClean="0"/>
              <a:t>. </a:t>
            </a:r>
            <a:endParaRPr lang="en-US" dirty="0"/>
          </a:p>
          <a:p>
            <a:pPr lvl="1">
              <a:buFontTx/>
              <a:buChar char="•"/>
            </a:pPr>
            <a:r>
              <a:rPr lang="en-US" dirty="0"/>
              <a:t>Two levels of cache. </a:t>
            </a:r>
            <a:endParaRPr lang="en-US" dirty="0" smtClean="0"/>
          </a:p>
          <a:p>
            <a:pPr lvl="2">
              <a:buFontTx/>
              <a:buChar char="•"/>
            </a:pPr>
            <a:r>
              <a:rPr lang="en-US" dirty="0" smtClean="0"/>
              <a:t>Level </a:t>
            </a:r>
            <a:r>
              <a:rPr lang="en-US" dirty="0"/>
              <a:t>1 (L1) cache </a:t>
            </a:r>
            <a:r>
              <a:rPr lang="en-US" dirty="0" smtClean="0"/>
              <a:t>is </a:t>
            </a:r>
            <a:r>
              <a:rPr lang="en-US" dirty="0"/>
              <a:t>on the processor chip. </a:t>
            </a:r>
            <a:endParaRPr lang="en-US" dirty="0" smtClean="0"/>
          </a:p>
          <a:p>
            <a:pPr lvl="2">
              <a:buFontTx/>
              <a:buChar char="•"/>
            </a:pPr>
            <a:r>
              <a:rPr lang="en-US" dirty="0" smtClean="0"/>
              <a:t>Level </a:t>
            </a:r>
            <a:r>
              <a:rPr lang="en-US" dirty="0"/>
              <a:t>2 (L2) </a:t>
            </a:r>
            <a:r>
              <a:rPr lang="en-US" dirty="0" smtClean="0"/>
              <a:t>cache </a:t>
            </a:r>
            <a:r>
              <a:rPr lang="en-US" dirty="0"/>
              <a:t>is in between main memory and </a:t>
            </a:r>
            <a:r>
              <a:rPr lang="en-US" dirty="0" smtClean="0"/>
              <a:t>processor</a:t>
            </a:r>
            <a:r>
              <a:rPr lang="en-US" dirty="0"/>
              <a:t>. </a:t>
            </a:r>
          </a:p>
          <a:p>
            <a:pPr>
              <a:buFontTx/>
              <a:buChar char="•"/>
            </a:pPr>
            <a:r>
              <a:rPr lang="en-US" dirty="0"/>
              <a:t>M</a:t>
            </a:r>
            <a:r>
              <a:rPr lang="en-US" dirty="0" smtClean="0"/>
              <a:t>ain memory at next level, </a:t>
            </a:r>
          </a:p>
          <a:p>
            <a:pPr lvl="1">
              <a:buFontTx/>
              <a:buChar char="•"/>
            </a:pPr>
            <a:r>
              <a:rPr lang="en-US" dirty="0" smtClean="0"/>
              <a:t>implemented as </a:t>
            </a:r>
            <a:r>
              <a:rPr lang="en-US" dirty="0"/>
              <a:t>SIMMs. </a:t>
            </a:r>
          </a:p>
          <a:p>
            <a:pPr lvl="1">
              <a:buFontTx/>
              <a:buChar char="•"/>
            </a:pPr>
            <a:r>
              <a:rPr lang="en-US" dirty="0" smtClean="0"/>
              <a:t>Much larger</a:t>
            </a:r>
            <a:endParaRPr lang="en-US" dirty="0"/>
          </a:p>
          <a:p>
            <a:pPr lvl="1">
              <a:buFontTx/>
              <a:buChar char="•"/>
            </a:pPr>
            <a:r>
              <a:rPr lang="en-US" dirty="0" smtClean="0"/>
              <a:t>much slower as compared with cache </a:t>
            </a:r>
            <a:r>
              <a:rPr lang="en-US" dirty="0"/>
              <a:t>memory.</a:t>
            </a:r>
          </a:p>
          <a:p>
            <a:pPr>
              <a:buFontTx/>
              <a:buChar char="•"/>
            </a:pPr>
            <a:r>
              <a:rPr lang="en-US" dirty="0"/>
              <a:t>M</a:t>
            </a:r>
            <a:r>
              <a:rPr lang="en-US" dirty="0" smtClean="0"/>
              <a:t>agnetic disks (Normally last level). </a:t>
            </a:r>
          </a:p>
          <a:p>
            <a:pPr lvl="1">
              <a:buFontTx/>
              <a:buChar char="•"/>
            </a:pPr>
            <a:r>
              <a:rPr lang="en-US" dirty="0" smtClean="0"/>
              <a:t>Huge amount</a:t>
            </a:r>
          </a:p>
          <a:p>
            <a:pPr lvl="1">
              <a:buFontTx/>
              <a:buChar char="•"/>
            </a:pPr>
            <a:r>
              <a:rPr lang="en-US" dirty="0" smtClean="0"/>
              <a:t>inexpensive </a:t>
            </a:r>
            <a:r>
              <a:rPr lang="en-US" dirty="0"/>
              <a:t>storage. </a:t>
            </a:r>
          </a:p>
        </p:txBody>
      </p:sp>
    </p:spTree>
    <p:extLst>
      <p:ext uri="{BB962C8B-B14F-4D97-AF65-F5344CB8AC3E}">
        <p14:creationId xmlns:p14="http://schemas.microsoft.com/office/powerpoint/2010/main" xmlns="" val="39479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Memories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Processor runs at much faster speed than its main memory (MM)</a:t>
            </a:r>
          </a:p>
          <a:p>
            <a:pPr lvl="1"/>
            <a:r>
              <a:rPr lang="en-US" dirty="0" smtClean="0"/>
              <a:t>Processor will then have to wait for a while data and instruction are read from the memory</a:t>
            </a:r>
          </a:p>
          <a:p>
            <a:pPr lvl="1"/>
            <a:r>
              <a:rPr lang="en-US" dirty="0" smtClean="0"/>
              <a:t>degrades the performance of the computer system</a:t>
            </a:r>
          </a:p>
          <a:p>
            <a:pPr lvl="1"/>
            <a:r>
              <a:rPr lang="en-US" dirty="0" smtClean="0"/>
              <a:t>Speed of MM is bounded by certain constraints</a:t>
            </a:r>
          </a:p>
          <a:p>
            <a:r>
              <a:rPr lang="en-US" dirty="0" smtClean="0"/>
              <a:t>Cache memory uses principal of “Locality of Reference” which makes MM appear (to the processor) faster than it actually 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116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Locality of 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Temporal (in time)</a:t>
            </a:r>
          </a:p>
          <a:p>
            <a:pPr lvl="1"/>
            <a:r>
              <a:rPr lang="en-US" dirty="0"/>
              <a:t>When information item (instruction or data) is first needed, brought into cache where it will hopefully be used again</a:t>
            </a:r>
          </a:p>
          <a:p>
            <a:r>
              <a:rPr lang="en-US" dirty="0"/>
              <a:t>Spatial (in space)</a:t>
            </a:r>
          </a:p>
          <a:p>
            <a:pPr lvl="1"/>
            <a:r>
              <a:rPr lang="en-US" dirty="0"/>
              <a:t>Rather than a single word, fetch data from adjacent addresses as well.</a:t>
            </a:r>
          </a:p>
          <a:p>
            <a:pPr lvl="1"/>
            <a:r>
              <a:rPr lang="en-US" dirty="0"/>
              <a:t>Block refers to a set of contiguous addresses of given size (cache block also called cache line)</a:t>
            </a:r>
          </a:p>
          <a:p>
            <a:r>
              <a:rPr lang="en-US" dirty="0"/>
              <a:t>Need to have a replacement algorithm to decide what to do when cache is </a:t>
            </a:r>
            <a:r>
              <a:rPr lang="en-US" dirty="0" smtClean="0"/>
              <a:t>full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235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Memories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Cache is transparent to the processor</a:t>
            </a:r>
          </a:p>
          <a:p>
            <a:r>
              <a:rPr lang="en-US" dirty="0" smtClean="0"/>
              <a:t>When processor issues a read request, a block of words (one word at a time) is transferred from MM to cache</a:t>
            </a:r>
          </a:p>
          <a:p>
            <a:r>
              <a:rPr lang="en-US" dirty="0" smtClean="0"/>
              <a:t>Cache has subsequent blocks of word data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3379" y="3657600"/>
            <a:ext cx="708511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7397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Read request</a:t>
            </a:r>
          </a:p>
          <a:p>
            <a:pPr lvl="1"/>
            <a:r>
              <a:rPr lang="en-US" sz="2400" dirty="0"/>
              <a:t> Contents of a block are read into the cache the first time</a:t>
            </a:r>
          </a:p>
          <a:p>
            <a:pPr lvl="1"/>
            <a:r>
              <a:rPr lang="en-US" sz="2400" dirty="0"/>
              <a:t>Subsequent accesses are (hopefully) from the cache (called a read hit)</a:t>
            </a:r>
          </a:p>
          <a:p>
            <a:pPr lvl="1"/>
            <a:r>
              <a:rPr lang="en-US" sz="2400" dirty="0"/>
              <a:t>Number of cache entries is relatively small, need to keep most likely data in cache</a:t>
            </a:r>
          </a:p>
          <a:p>
            <a:pPr lvl="1"/>
            <a:r>
              <a:rPr lang="en-US" sz="2400" dirty="0"/>
              <a:t>When an un-cached block is required, need to employ a replacement algorithm to remove an old block and to create space for the </a:t>
            </a:r>
            <a:r>
              <a:rPr lang="en-US" sz="2400" dirty="0" smtClean="0"/>
              <a:t>new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5703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Write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Write operation</a:t>
            </a:r>
          </a:p>
          <a:p>
            <a:pPr>
              <a:lnSpc>
                <a:spcPct val="90000"/>
              </a:lnSpc>
            </a:pPr>
            <a:r>
              <a:rPr lang="en-US" dirty="0"/>
              <a:t>Scheme 1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Cache and memory updated at the same time (write-through)</a:t>
            </a:r>
          </a:p>
          <a:p>
            <a:pPr>
              <a:lnSpc>
                <a:spcPct val="90000"/>
              </a:lnSpc>
            </a:pPr>
            <a:r>
              <a:rPr lang="en-US" dirty="0"/>
              <a:t>Scheme 2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Update cache location and mark as dirty. Main memory updated when cache block is removed (write-back)</a:t>
            </a:r>
          </a:p>
          <a:p>
            <a:pPr>
              <a:lnSpc>
                <a:spcPct val="90000"/>
              </a:lnSpc>
            </a:pPr>
            <a:r>
              <a:rPr lang="en-US" dirty="0"/>
              <a:t>Which is simpler? Which has the better performance? Why?</a:t>
            </a:r>
          </a:p>
          <a:p>
            <a:pPr>
              <a:lnSpc>
                <a:spcPct val="90000"/>
              </a:lnSpc>
            </a:pPr>
            <a:r>
              <a:rPr lang="en-US" dirty="0"/>
              <a:t>Read misses, read hits, write misses, write hits can occur</a:t>
            </a:r>
          </a:p>
          <a:p>
            <a:pPr>
              <a:lnSpc>
                <a:spcPct val="90000"/>
              </a:lnSpc>
            </a:pPr>
            <a:r>
              <a:rPr lang="en-US" dirty="0"/>
              <a:t>Mapping functions determine how addresses are assigned to cache </a:t>
            </a:r>
            <a:r>
              <a:rPr lang="en-US" dirty="0" smtClean="0"/>
              <a:t>locations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998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Memories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Only a few blocks can be accommodated in the cache.</a:t>
            </a:r>
          </a:p>
          <a:p>
            <a:pPr lvl="1"/>
            <a:r>
              <a:rPr lang="en-US" dirty="0" smtClean="0"/>
              <a:t>In order to determine which block of MM are in cache, mapping functions are used</a:t>
            </a:r>
          </a:p>
          <a:p>
            <a:pPr lvl="1"/>
            <a:r>
              <a:rPr lang="en-US" dirty="0" smtClean="0"/>
              <a:t>When cache memory is full and more blocks have to be brought in the cache, replacement algorithms are required to determine which block is to be replaced.</a:t>
            </a:r>
          </a:p>
          <a:p>
            <a:pPr lvl="1"/>
            <a:r>
              <a:rPr lang="en-US" dirty="0" smtClean="0"/>
              <a:t>If data is in the cache it is called a read or write hit</a:t>
            </a:r>
          </a:p>
          <a:p>
            <a:pPr lvl="1"/>
            <a:r>
              <a:rPr lang="en-US" dirty="0" smtClean="0"/>
              <a:t>Read Hit</a:t>
            </a:r>
          </a:p>
          <a:p>
            <a:pPr lvl="2"/>
            <a:r>
              <a:rPr lang="en-US" dirty="0" smtClean="0"/>
              <a:t>The is read from the cache</a:t>
            </a:r>
          </a:p>
          <a:p>
            <a:pPr lvl="1"/>
            <a:r>
              <a:rPr lang="en-US" dirty="0" smtClean="0"/>
              <a:t>Write Hit</a:t>
            </a:r>
          </a:p>
          <a:p>
            <a:pPr lvl="2"/>
            <a:r>
              <a:rPr lang="en-US" dirty="0" smtClean="0"/>
              <a:t>Cache has copy of the contents of memory</a:t>
            </a:r>
          </a:p>
          <a:p>
            <a:pPr lvl="2"/>
            <a:r>
              <a:rPr lang="en-US" dirty="0" smtClean="0"/>
              <a:t>Contents of memory and cache may be updated using write through protocol or write back protocol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503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Miss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Cache miss occurs when data is not present in cache</a:t>
            </a:r>
          </a:p>
          <a:p>
            <a:pPr lvl="1"/>
            <a:r>
              <a:rPr lang="en-US" dirty="0" smtClean="0"/>
              <a:t>Read miss</a:t>
            </a:r>
          </a:p>
          <a:p>
            <a:pPr lvl="2"/>
            <a:r>
              <a:rPr lang="en-US" dirty="0" smtClean="0"/>
              <a:t>blocks are to be transferred to cache from MM</a:t>
            </a:r>
          </a:p>
          <a:p>
            <a:pPr lvl="1"/>
            <a:r>
              <a:rPr lang="en-US" dirty="0" smtClean="0"/>
              <a:t>Write miss</a:t>
            </a:r>
          </a:p>
          <a:p>
            <a:pPr lvl="2"/>
            <a:r>
              <a:rPr lang="en-US" dirty="0" smtClean="0"/>
              <a:t>No problem when using write through protocol</a:t>
            </a:r>
          </a:p>
          <a:p>
            <a:pPr lvl="2"/>
            <a:r>
              <a:rPr lang="en-US" dirty="0" smtClean="0"/>
              <a:t>for write back protocol, the block has to be transferred to the cache an then updated.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311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Memories Cont.</a:t>
            </a:r>
          </a:p>
          <a:p>
            <a:pPr lvl="1"/>
            <a:r>
              <a:rPr lang="en-US" dirty="0"/>
              <a:t>Speed Size and Cost</a:t>
            </a:r>
          </a:p>
          <a:p>
            <a:pPr lvl="1"/>
            <a:r>
              <a:rPr lang="en-US" dirty="0"/>
              <a:t>Memory Hierarchy</a:t>
            </a:r>
          </a:p>
          <a:p>
            <a:pPr lvl="1"/>
            <a:r>
              <a:rPr lang="en-US" dirty="0"/>
              <a:t>Memory </a:t>
            </a:r>
            <a:r>
              <a:rPr lang="en-US" dirty="0" smtClean="0"/>
              <a:t>Systems</a:t>
            </a:r>
          </a:p>
          <a:p>
            <a:pPr lvl="2"/>
            <a:r>
              <a:rPr lang="en-US" dirty="0" smtClean="0"/>
              <a:t>Cache Memories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744</Words>
  <Application>Microsoft Office PowerPoint</Application>
  <PresentationFormat>On-screen Show (4:3)</PresentationFormat>
  <Paragraphs>96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Computer Architecture</vt:lpstr>
      <vt:lpstr>Last Class</vt:lpstr>
      <vt:lpstr>Today’s Agenda</vt:lpstr>
      <vt:lpstr>Execution</vt:lpstr>
      <vt:lpstr>Speed Size and Cost</vt:lpstr>
      <vt:lpstr>Memory Hierarchy</vt:lpstr>
      <vt:lpstr>Memory Hierarchy</vt:lpstr>
      <vt:lpstr>Cache Memories</vt:lpstr>
      <vt:lpstr>Locality of Reference</vt:lpstr>
      <vt:lpstr>Cache Memories</vt:lpstr>
      <vt:lpstr>Cache Read</vt:lpstr>
      <vt:lpstr>Cache Write</vt:lpstr>
      <vt:lpstr>Cache Memories</vt:lpstr>
      <vt:lpstr>Cache Miss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119</cp:revision>
  <dcterms:created xsi:type="dcterms:W3CDTF">2013-05-18T18:13:12Z</dcterms:created>
  <dcterms:modified xsi:type="dcterms:W3CDTF">2013-05-29T11:45:42Z</dcterms:modified>
</cp:coreProperties>
</file>