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24" r:id="rId5"/>
    <p:sldId id="325" r:id="rId6"/>
    <p:sldId id="327" r:id="rId7"/>
    <p:sldId id="328" r:id="rId8"/>
    <p:sldId id="329" r:id="rId9"/>
    <p:sldId id="330" r:id="rId10"/>
    <p:sldId id="317" r:id="rId11"/>
    <p:sldId id="331" r:id="rId12"/>
    <p:sldId id="332" r:id="rId13"/>
    <p:sldId id="333" r:id="rId14"/>
    <p:sldId id="334" r:id="rId15"/>
    <p:sldId id="335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24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Memories</a:t>
            </a:r>
          </a:p>
          <a:p>
            <a:pPr lvl="1"/>
            <a:r>
              <a:rPr lang="en-US" dirty="0" smtClean="0"/>
              <a:t>Purpose</a:t>
            </a:r>
          </a:p>
          <a:p>
            <a:pPr lvl="1"/>
            <a:r>
              <a:rPr lang="en-US" dirty="0" smtClean="0"/>
              <a:t>Characteristics</a:t>
            </a:r>
          </a:p>
          <a:p>
            <a:pPr lvl="1"/>
            <a:r>
              <a:rPr lang="en-US" dirty="0" smtClean="0"/>
              <a:t>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Memories Cont.</a:t>
            </a:r>
          </a:p>
        </p:txBody>
      </p:sp>
    </p:spTree>
    <p:extLst>
      <p:ext uri="{BB962C8B-B14F-4D97-AF65-F5344CB8AC3E}">
        <p14:creationId xmlns:p14="http://schemas.microsoft.com/office/powerpoint/2010/main" xmlns="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RAM’s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638800" cy="4983163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Dynamic RAMs store data as charge on a capacitor. This leaks away with time so must be refreshed. In return for this trouble, the density is much higher. The common type used today is called a synchronous DRAM as it uses a clock.</a:t>
            </a:r>
          </a:p>
          <a:p>
            <a:r>
              <a:rPr lang="en-US" sz="2000" dirty="0" smtClean="0"/>
              <a:t>Do not retain their state indefinitely even if power is kept ON.</a:t>
            </a:r>
          </a:p>
          <a:p>
            <a:r>
              <a:rPr lang="en-US" sz="2000" dirty="0" smtClean="0"/>
              <a:t>Contents </a:t>
            </a:r>
            <a:r>
              <a:rPr lang="en-US" sz="2000" dirty="0"/>
              <a:t>must be periodically refreshed. </a:t>
            </a:r>
          </a:p>
          <a:p>
            <a:r>
              <a:rPr lang="en-US" sz="2000" dirty="0"/>
              <a:t>M</a:t>
            </a:r>
            <a:r>
              <a:rPr lang="en-US" sz="2000" dirty="0" smtClean="0"/>
              <a:t>ay </a:t>
            </a:r>
            <a:r>
              <a:rPr lang="en-US" sz="2000" dirty="0"/>
              <a:t>be refreshed while </a:t>
            </a:r>
            <a:r>
              <a:rPr lang="en-US" sz="2000" dirty="0" smtClean="0"/>
              <a:t>being accessed </a:t>
            </a:r>
            <a:r>
              <a:rPr lang="en-US" sz="2000" dirty="0"/>
              <a:t>for reading</a:t>
            </a:r>
            <a:r>
              <a:rPr lang="en-US" sz="2000" dirty="0" smtClean="0"/>
              <a:t>.</a:t>
            </a:r>
          </a:p>
          <a:p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886200"/>
            <a:ext cx="333425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34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Organization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99517"/>
            <a:ext cx="7018324" cy="4767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8188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Page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transfer of block of data</a:t>
            </a:r>
          </a:p>
          <a:p>
            <a:pPr lvl="1"/>
            <a:r>
              <a:rPr lang="en-US" dirty="0" smtClean="0"/>
              <a:t>Consecutive sequence of column addresses can be applied under control signal (CAS)</a:t>
            </a:r>
          </a:p>
          <a:p>
            <a:pPr lvl="1"/>
            <a:r>
              <a:rPr lang="en-US" dirty="0" smtClean="0"/>
              <a:t>Block and page are used for groups of data. Block refers to smaller group while page refers to relatively large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424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Synchronous 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•"/>
            </a:pPr>
            <a:r>
              <a:rPr lang="en-US" dirty="0" smtClean="0"/>
              <a:t>Memory operation is synchronized with </a:t>
            </a:r>
            <a:r>
              <a:rPr lang="en-US" dirty="0"/>
              <a:t>processor </a:t>
            </a:r>
            <a:r>
              <a:rPr lang="en-US" dirty="0" smtClean="0"/>
              <a:t>clock.</a:t>
            </a:r>
            <a:endParaRPr lang="en-US" dirty="0"/>
          </a:p>
          <a:p>
            <a:pPr>
              <a:buFontTx/>
              <a:buChar char="•"/>
            </a:pPr>
            <a:r>
              <a:rPr lang="en-US" dirty="0"/>
              <a:t>The outputs of the sense circuits </a:t>
            </a:r>
            <a:r>
              <a:rPr lang="en-US" dirty="0" smtClean="0"/>
              <a:t>are connected </a:t>
            </a:r>
            <a:r>
              <a:rPr lang="en-US" dirty="0"/>
              <a:t>to a latch. </a:t>
            </a:r>
          </a:p>
          <a:p>
            <a:pPr>
              <a:buFontTx/>
              <a:buChar char="•"/>
            </a:pPr>
            <a:r>
              <a:rPr lang="en-US" dirty="0"/>
              <a:t>During a Read operation, the </a:t>
            </a:r>
            <a:r>
              <a:rPr lang="en-US" dirty="0" smtClean="0"/>
              <a:t>contents </a:t>
            </a:r>
            <a:r>
              <a:rPr lang="en-US" dirty="0"/>
              <a:t>of the cells in a row are </a:t>
            </a:r>
            <a:r>
              <a:rPr lang="en-US" dirty="0" smtClean="0"/>
              <a:t>loaded </a:t>
            </a:r>
            <a:r>
              <a:rPr lang="en-US" dirty="0"/>
              <a:t>onto the latches.</a:t>
            </a:r>
          </a:p>
          <a:p>
            <a:pPr>
              <a:buFontTx/>
              <a:buChar char="•"/>
            </a:pPr>
            <a:r>
              <a:rPr lang="en-US" dirty="0" smtClean="0"/>
              <a:t>The contents </a:t>
            </a:r>
            <a:r>
              <a:rPr lang="en-US" dirty="0"/>
              <a:t>of the cells are refreshed </a:t>
            </a:r>
            <a:r>
              <a:rPr lang="en-US" dirty="0" smtClean="0"/>
              <a:t>(without changing) </a:t>
            </a:r>
            <a:r>
              <a:rPr lang="en-US" dirty="0"/>
              <a:t>the contents </a:t>
            </a:r>
            <a:r>
              <a:rPr lang="en-US" dirty="0" smtClean="0"/>
              <a:t>of </a:t>
            </a:r>
            <a:r>
              <a:rPr lang="en-US" dirty="0"/>
              <a:t>the </a:t>
            </a:r>
            <a:r>
              <a:rPr lang="en-US" dirty="0" smtClean="0"/>
              <a:t>latches while refreshing. </a:t>
            </a:r>
            <a:endParaRPr lang="en-US" dirty="0"/>
          </a:p>
          <a:p>
            <a:pPr>
              <a:buFontTx/>
              <a:buChar char="•"/>
            </a:pPr>
            <a:r>
              <a:rPr lang="en-US" dirty="0" smtClean="0"/>
              <a:t>Latches  hold data that corresponds to </a:t>
            </a:r>
            <a:r>
              <a:rPr lang="en-US" dirty="0"/>
              <a:t>the selected columns are </a:t>
            </a:r>
            <a:r>
              <a:rPr lang="en-US" dirty="0" smtClean="0"/>
              <a:t>transferred to </a:t>
            </a:r>
            <a:r>
              <a:rPr lang="en-US" dirty="0"/>
              <a:t>the output.</a:t>
            </a:r>
          </a:p>
          <a:p>
            <a:pPr>
              <a:buFontTx/>
              <a:buChar char="•"/>
            </a:pPr>
            <a:r>
              <a:rPr lang="en-US" dirty="0"/>
              <a:t>For a burst mode of operation, </a:t>
            </a:r>
            <a:r>
              <a:rPr lang="en-US" dirty="0" smtClean="0"/>
              <a:t>successive </a:t>
            </a:r>
            <a:r>
              <a:rPr lang="en-US" dirty="0"/>
              <a:t>columns are selected using </a:t>
            </a:r>
            <a:r>
              <a:rPr lang="en-US" dirty="0" smtClean="0"/>
              <a:t>column </a:t>
            </a:r>
            <a:r>
              <a:rPr lang="en-US" dirty="0"/>
              <a:t>address counter and </a:t>
            </a:r>
            <a:r>
              <a:rPr lang="en-US" dirty="0" smtClean="0"/>
              <a:t>clock. CAS </a:t>
            </a:r>
            <a:r>
              <a:rPr lang="en-US" dirty="0"/>
              <a:t>signal need not be generated </a:t>
            </a:r>
            <a:r>
              <a:rPr lang="en-US" dirty="0" smtClean="0"/>
              <a:t>externally</a:t>
            </a:r>
            <a:r>
              <a:rPr lang="en-US" dirty="0"/>
              <a:t>. A new data is placed during </a:t>
            </a:r>
            <a:r>
              <a:rPr lang="en-US" dirty="0" smtClean="0"/>
              <a:t>raising </a:t>
            </a:r>
            <a:r>
              <a:rPr lang="en-US" dirty="0"/>
              <a:t>edge of the clock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426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Data Rate Memories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Memory latency is the time it takes to transfer a word of data to or from memory</a:t>
            </a:r>
          </a:p>
          <a:p>
            <a:r>
              <a:rPr lang="en-US" dirty="0"/>
              <a:t>Memory bandwidth is the number of bits or bytes that can be transferred in one second.</a:t>
            </a:r>
          </a:p>
          <a:p>
            <a:r>
              <a:rPr lang="en-US" dirty="0" smtClean="0"/>
              <a:t>DDR SDRAMs</a:t>
            </a:r>
            <a:endParaRPr lang="en-US" dirty="0"/>
          </a:p>
          <a:p>
            <a:pPr lvl="1"/>
            <a:r>
              <a:rPr lang="en-US" dirty="0"/>
              <a:t>Cell array is organized in two </a:t>
            </a:r>
            <a:r>
              <a:rPr lang="en-US" dirty="0" smtClean="0"/>
              <a:t>banks</a:t>
            </a:r>
          </a:p>
          <a:p>
            <a:pPr lvl="1"/>
            <a:r>
              <a:rPr lang="en-US" dirty="0"/>
              <a:t>Double data rate SDRAM transfers data on both clock edges (normal circuits only operate on rising clock edge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303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RAM’s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Memory modules are used to hold several SDRAM chips and are the standard type used in a computer’s motherboard</a:t>
            </a:r>
          </a:p>
          <a:p>
            <a:pPr lvl="1"/>
            <a:r>
              <a:rPr lang="en-US" dirty="0"/>
              <a:t>Packaging considerations have led to the development of larger memory units known as SIMMs (Single In-line Memory Modules) and DIMMs (Dual In-line Memory Modules)</a:t>
            </a:r>
          </a:p>
        </p:txBody>
      </p:sp>
    </p:spTree>
    <p:extLst>
      <p:ext uri="{BB962C8B-B14F-4D97-AF65-F5344CB8AC3E}">
        <p14:creationId xmlns:p14="http://schemas.microsoft.com/office/powerpoint/2010/main" xmlns="" val="230735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memory controller is normally used to interface between DRAM and the processor. Dynamic RAMs have a slightly more complex interface as they multiplex signals in time to reduce pins</a:t>
            </a:r>
          </a:p>
          <a:p>
            <a:r>
              <a:rPr lang="en-US" dirty="0"/>
              <a:t>SRAM interfaces are simpler and may not need a memory controller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91569"/>
            <a:ext cx="7086600" cy="3066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638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interface memories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79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Only Memories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RAMs are volatile</a:t>
            </a:r>
          </a:p>
          <a:p>
            <a:r>
              <a:rPr lang="en-US" dirty="0" smtClean="0"/>
              <a:t>We need some memory to be retained even if the power is switched off.</a:t>
            </a:r>
          </a:p>
          <a:p>
            <a:pPr lvl="1"/>
            <a:r>
              <a:rPr lang="en-US" dirty="0" smtClean="0"/>
              <a:t>For example, booting a computer</a:t>
            </a:r>
          </a:p>
          <a:p>
            <a:r>
              <a:rPr lang="en-US" dirty="0" smtClean="0"/>
              <a:t>So we need some arrangement or non – volatile memory to store some instructions that need to be executed at start up.</a:t>
            </a:r>
          </a:p>
          <a:p>
            <a:r>
              <a:rPr lang="en-US" dirty="0" smtClean="0"/>
              <a:t>Non – volatile memory is read in a same manner as the RAM and called Read only Memories</a:t>
            </a:r>
          </a:p>
          <a:p>
            <a:pPr lvl="1"/>
            <a:r>
              <a:rPr lang="en-US" dirty="0" smtClean="0"/>
              <a:t>Special writing process is needed</a:t>
            </a:r>
          </a:p>
        </p:txBody>
      </p:sp>
    </p:spTree>
    <p:extLst>
      <p:ext uri="{BB962C8B-B14F-4D97-AF65-F5344CB8AC3E}">
        <p14:creationId xmlns:p14="http://schemas.microsoft.com/office/powerpoint/2010/main" xmlns="" val="372554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ROM</a:t>
            </a:r>
          </a:p>
          <a:p>
            <a:pPr lvl="1"/>
            <a:r>
              <a:rPr lang="en-US" dirty="0" smtClean="0"/>
              <a:t>Data are stored at the time of manufacturing these types of memories.</a:t>
            </a:r>
          </a:p>
          <a:p>
            <a:pPr lvl="1"/>
            <a:r>
              <a:rPr lang="en-US" dirty="0" smtClean="0"/>
              <a:t>Data can then be only read and cannot be modified</a:t>
            </a:r>
          </a:p>
          <a:p>
            <a:r>
              <a:rPr lang="en-US" dirty="0" smtClean="0"/>
              <a:t>Programmable ROM (PROM)</a:t>
            </a:r>
          </a:p>
          <a:p>
            <a:pPr lvl="1"/>
            <a:r>
              <a:rPr lang="en-US" dirty="0" smtClean="0"/>
              <a:t>User is allowed to load data</a:t>
            </a:r>
          </a:p>
          <a:p>
            <a:pPr lvl="1"/>
            <a:r>
              <a:rPr lang="en-US" dirty="0" smtClean="0"/>
              <a:t>Data once inserted cannot be modified</a:t>
            </a:r>
          </a:p>
          <a:p>
            <a:pPr lvl="1"/>
            <a:r>
              <a:rPr lang="en-US" dirty="0" smtClean="0"/>
              <a:t>Expansive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188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ROMs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Erasable PROM</a:t>
            </a:r>
          </a:p>
          <a:p>
            <a:pPr lvl="1"/>
            <a:r>
              <a:rPr lang="en-US" dirty="0" smtClean="0"/>
              <a:t>User is allowed to load data</a:t>
            </a:r>
          </a:p>
          <a:p>
            <a:pPr lvl="1"/>
            <a:r>
              <a:rPr lang="en-US" dirty="0" smtClean="0"/>
              <a:t>Stored data can be erased and new data can be loaded</a:t>
            </a:r>
          </a:p>
          <a:p>
            <a:pPr lvl="1"/>
            <a:r>
              <a:rPr lang="en-US" dirty="0" smtClean="0"/>
              <a:t>Provides flexibility during development of digital system</a:t>
            </a:r>
          </a:p>
          <a:p>
            <a:pPr lvl="1"/>
            <a:r>
              <a:rPr lang="en-US" dirty="0" smtClean="0"/>
              <a:t>A special EPROM eraser is required to erase the stored data. </a:t>
            </a:r>
          </a:p>
          <a:p>
            <a:pPr lvl="1"/>
            <a:r>
              <a:rPr lang="en-US" dirty="0" smtClean="0"/>
              <a:t>Erasing requires exposure to UV rays</a:t>
            </a:r>
          </a:p>
          <a:p>
            <a:pPr lvl="1"/>
            <a:r>
              <a:rPr lang="en-US" dirty="0" smtClean="0"/>
              <a:t>Has to be removed from the circuit for erasing the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03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ROMs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Electrically Erasable PROM</a:t>
            </a:r>
          </a:p>
          <a:p>
            <a:pPr lvl="1"/>
            <a:r>
              <a:rPr lang="en-US" dirty="0" smtClean="0"/>
              <a:t>Removes the disadvantages of EPROM</a:t>
            </a:r>
          </a:p>
          <a:p>
            <a:pPr lvl="1"/>
            <a:r>
              <a:rPr lang="en-US" dirty="0" smtClean="0"/>
              <a:t>Requires only Electrical signal to read or write the data</a:t>
            </a:r>
          </a:p>
          <a:p>
            <a:r>
              <a:rPr lang="en-US" dirty="0" smtClean="0"/>
              <a:t>Flash Memory</a:t>
            </a:r>
          </a:p>
          <a:p>
            <a:pPr lvl="1"/>
            <a:r>
              <a:rPr lang="en-US" dirty="0" smtClean="0"/>
              <a:t>Uses same approach as that of EEPROM</a:t>
            </a:r>
          </a:p>
          <a:p>
            <a:pPr lvl="1"/>
            <a:r>
              <a:rPr lang="en-US" dirty="0" smtClean="0"/>
              <a:t>Read operation is only from one cell while block of data can be written simultaneously.</a:t>
            </a:r>
          </a:p>
          <a:p>
            <a:pPr lvl="1"/>
            <a:r>
              <a:rPr lang="en-US" dirty="0" smtClean="0"/>
              <a:t>Have higher density</a:t>
            </a:r>
          </a:p>
          <a:p>
            <a:pPr lvl="1"/>
            <a:r>
              <a:rPr lang="en-US" dirty="0" smtClean="0"/>
              <a:t>Consumes very little power </a:t>
            </a:r>
          </a:p>
          <a:p>
            <a:pPr lvl="1"/>
            <a:r>
              <a:rPr lang="en-US" dirty="0" smtClean="0"/>
              <a:t>single flash chip has smaller memory so for larger memories, flash cards and flash disks are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873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RAMs</a:t>
            </a:r>
          </a:p>
          <a:p>
            <a:r>
              <a:rPr lang="en-US" dirty="0" smtClean="0"/>
              <a:t>ROMs</a:t>
            </a:r>
          </a:p>
          <a:p>
            <a:pPr lvl="1"/>
            <a:r>
              <a:rPr lang="en-US" smtClean="0"/>
              <a:t>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1764</TotalTime>
  <Words>678</Words>
  <Application>Microsoft Office PowerPoint</Application>
  <PresentationFormat>On-screen Show (4:3)</PresentationFormat>
  <Paragraphs>78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Architecture</vt:lpstr>
      <vt:lpstr>Last Class</vt:lpstr>
      <vt:lpstr>Today’s Agenda</vt:lpstr>
      <vt:lpstr>Dynamic RAM’s</vt:lpstr>
      <vt:lpstr>Internal Organization</vt:lpstr>
      <vt:lpstr>Fast Page Mode</vt:lpstr>
      <vt:lpstr>Synchronous DRAM</vt:lpstr>
      <vt:lpstr>Double Data Rate Memories</vt:lpstr>
      <vt:lpstr>Dynamic RAM’s</vt:lpstr>
      <vt:lpstr>Memory Controller</vt:lpstr>
      <vt:lpstr>Memory Controller</vt:lpstr>
      <vt:lpstr>Read Only Memories</vt:lpstr>
      <vt:lpstr>Types of ROMs</vt:lpstr>
      <vt:lpstr>Types of ROMs (Cont.)</vt:lpstr>
      <vt:lpstr>Types of ROMs (Cont.)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108</cp:revision>
  <dcterms:created xsi:type="dcterms:W3CDTF">2013-05-18T18:13:12Z</dcterms:created>
  <dcterms:modified xsi:type="dcterms:W3CDTF">2013-05-29T10:08:32Z</dcterms:modified>
</cp:coreProperties>
</file>