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14" r:id="rId5"/>
    <p:sldId id="315" r:id="rId6"/>
    <p:sldId id="316" r:id="rId7"/>
    <p:sldId id="319" r:id="rId8"/>
    <p:sldId id="320" r:id="rId9"/>
    <p:sldId id="322" r:id="rId10"/>
    <p:sldId id="321" r:id="rId11"/>
    <p:sldId id="323" r:id="rId12"/>
    <p:sldId id="324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23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Floating point numbers</a:t>
            </a:r>
          </a:p>
          <a:p>
            <a:r>
              <a:rPr lang="en-US" dirty="0" smtClean="0"/>
              <a:t>IEEE Standard</a:t>
            </a:r>
          </a:p>
          <a:p>
            <a:r>
              <a:rPr lang="en-US" dirty="0" smtClean="0"/>
              <a:t>Floating Point Arithmetic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Memories</a:t>
            </a:r>
          </a:p>
        </p:txBody>
      </p:sp>
    </p:spTree>
    <p:extLst>
      <p:ext uri="{BB962C8B-B14F-4D97-AF65-F5344CB8AC3E}">
        <p14:creationId xmlns:p14="http://schemas.microsoft.com/office/powerpoint/2010/main" xmlns="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982" y="1343024"/>
            <a:ext cx="3408218" cy="4983163"/>
          </a:xfrm>
        </p:spPr>
        <p:txBody>
          <a:bodyPr/>
          <a:lstStyle/>
          <a:p>
            <a:r>
              <a:rPr lang="en-US" dirty="0" smtClean="0"/>
              <a:t>Maximum Size</a:t>
            </a:r>
          </a:p>
          <a:p>
            <a:r>
              <a:rPr lang="en-US" dirty="0" smtClean="0"/>
              <a:t>Addressability</a:t>
            </a:r>
          </a:p>
          <a:p>
            <a:r>
              <a:rPr lang="en-US" dirty="0" smtClean="0"/>
              <a:t>Memory Connections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8122" y="2133600"/>
            <a:ext cx="5669677" cy="298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1925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Maximum size of memory determined by addressing scheme</a:t>
            </a:r>
          </a:p>
          <a:p>
            <a:pPr lvl="1"/>
            <a:r>
              <a:rPr lang="en-US" sz="2400" dirty="0"/>
              <a:t>E.g. 16-bit addresses can only address 216 = 65536 memory locations</a:t>
            </a:r>
          </a:p>
          <a:p>
            <a:pPr lvl="1"/>
            <a:r>
              <a:rPr lang="en-US" sz="2400" dirty="0"/>
              <a:t>Most machines byte addressable but retrieve/store data in words</a:t>
            </a:r>
          </a:p>
          <a:p>
            <a:pPr lvl="1"/>
            <a:r>
              <a:rPr lang="en-US" sz="2400" dirty="0"/>
              <a:t>1K = 2</a:t>
            </a:r>
            <a:r>
              <a:rPr lang="en-US" sz="2400" baseline="30000" dirty="0"/>
              <a:t>10</a:t>
            </a:r>
          </a:p>
          <a:p>
            <a:pPr lvl="1"/>
            <a:r>
              <a:rPr lang="en-US" sz="2400" dirty="0"/>
              <a:t>1M=2</a:t>
            </a:r>
            <a:r>
              <a:rPr lang="en-US" sz="2400" baseline="30000" dirty="0"/>
              <a:t>20</a:t>
            </a:r>
          </a:p>
          <a:p>
            <a:pPr lvl="1"/>
            <a:r>
              <a:rPr lang="en-US" sz="2400" dirty="0"/>
              <a:t>1G=2</a:t>
            </a:r>
            <a:r>
              <a:rPr lang="en-US" sz="2400" baseline="30000" dirty="0"/>
              <a:t>30</a:t>
            </a:r>
          </a:p>
          <a:p>
            <a:pPr lvl="1"/>
            <a:r>
              <a:rPr lang="en-US" sz="2400" dirty="0"/>
              <a:t>1T=2</a:t>
            </a:r>
            <a:r>
              <a:rPr lang="en-US" sz="2400" baseline="30000" dirty="0"/>
              <a:t>40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136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for the speed of a memory:</a:t>
            </a:r>
          </a:p>
          <a:p>
            <a:pPr lvl="1"/>
            <a:r>
              <a:rPr lang="en-US" dirty="0"/>
              <a:t>Memory access </a:t>
            </a:r>
            <a:r>
              <a:rPr lang="en-US" dirty="0" smtClean="0"/>
              <a:t>time: </a:t>
            </a:r>
            <a:r>
              <a:rPr lang="en-US" dirty="0"/>
              <a:t>Time between start and finish of a memory request</a:t>
            </a:r>
          </a:p>
          <a:p>
            <a:pPr lvl="1"/>
            <a:r>
              <a:rPr lang="en-US" dirty="0"/>
              <a:t>Memory cycle </a:t>
            </a:r>
            <a:r>
              <a:rPr lang="en-US" dirty="0" smtClean="0"/>
              <a:t>time: </a:t>
            </a:r>
            <a:r>
              <a:rPr lang="en-US" dirty="0"/>
              <a:t>minimum delay between successive memory operations</a:t>
            </a:r>
          </a:p>
          <a:p>
            <a:r>
              <a:rPr lang="en-US" dirty="0" smtClean="0"/>
              <a:t>A key design issue is to provide a computer system with as large and fast memory as possible, within given cost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Types</a:t>
            </a:r>
          </a:p>
          <a:p>
            <a:pPr lvl="1"/>
            <a:r>
              <a:rPr lang="en-US" dirty="0" smtClean="0"/>
              <a:t>Volatile and Non </a:t>
            </a:r>
            <a:r>
              <a:rPr lang="en-US" dirty="0" smtClean="0"/>
              <a:t>– Volatile</a:t>
            </a:r>
          </a:p>
          <a:p>
            <a:pPr lvl="1"/>
            <a:r>
              <a:rPr lang="en-US" dirty="0" smtClean="0"/>
              <a:t>Static or Dynamic</a:t>
            </a:r>
          </a:p>
        </p:txBody>
      </p:sp>
    </p:spTree>
    <p:extLst>
      <p:ext uri="{BB962C8B-B14F-4D97-AF65-F5344CB8AC3E}">
        <p14:creationId xmlns:p14="http://schemas.microsoft.com/office/powerpoint/2010/main" xmlns="" val="59196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memory </a:t>
            </a:r>
            <a:r>
              <a:rPr lang="en-US" dirty="0" smtClean="0"/>
              <a:t>cell holds </a:t>
            </a:r>
            <a:r>
              <a:rPr lang="en-US" dirty="0"/>
              <a:t>one bit of information.</a:t>
            </a:r>
          </a:p>
          <a:p>
            <a:r>
              <a:rPr lang="en-US" dirty="0"/>
              <a:t>Memory cells are organized </a:t>
            </a:r>
            <a:r>
              <a:rPr lang="en-US" dirty="0" smtClean="0"/>
              <a:t>as a two – dimensional array</a:t>
            </a:r>
            <a:r>
              <a:rPr lang="en-US" dirty="0"/>
              <a:t>. </a:t>
            </a:r>
          </a:p>
          <a:p>
            <a:r>
              <a:rPr lang="en-US" dirty="0" smtClean="0"/>
              <a:t>Each </a:t>
            </a:r>
            <a:r>
              <a:rPr lang="en-US" dirty="0"/>
              <a:t>row is one memory word. </a:t>
            </a:r>
          </a:p>
          <a:p>
            <a:r>
              <a:rPr lang="en-US" dirty="0"/>
              <a:t>All cells of a row are connected to a common line, known as the “word line”. </a:t>
            </a:r>
          </a:p>
          <a:p>
            <a:r>
              <a:rPr lang="en-US" dirty="0"/>
              <a:t>Word line is connected to the address decoder.</a:t>
            </a:r>
          </a:p>
          <a:p>
            <a:r>
              <a:rPr lang="en-US" dirty="0"/>
              <a:t>Sense/write circuits are connected to the data input/output lines of the memory chip</a:t>
            </a:r>
            <a:r>
              <a:rPr lang="en-US" dirty="0" smtClean="0"/>
              <a:t>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xmlns="" val="249184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Organization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15813"/>
            <a:ext cx="6236826" cy="455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8900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Access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Random access memory (RAM), any location </a:t>
            </a:r>
            <a:r>
              <a:rPr lang="en-US" dirty="0" smtClean="0"/>
              <a:t>can be accessed with </a:t>
            </a:r>
            <a:r>
              <a:rPr lang="en-US" dirty="0"/>
              <a:t>comparable access time (e.g. CD </a:t>
            </a:r>
            <a:r>
              <a:rPr lang="en-US" dirty="0" smtClean="0"/>
              <a:t>vs. </a:t>
            </a:r>
            <a:r>
              <a:rPr lang="en-US" dirty="0"/>
              <a:t>tape drive)</a:t>
            </a:r>
          </a:p>
          <a:p>
            <a:pPr>
              <a:lnSpc>
                <a:spcPct val="80000"/>
              </a:lnSpc>
            </a:pPr>
            <a:r>
              <a:rPr lang="en-US" dirty="0"/>
              <a:t>Processor usually runs much faster than main memory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Small memories fast, large memories slow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Use a cache memory to store data that is likely to be used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261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RAM’s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Static RAM (SRAM) are fast but </a:t>
            </a:r>
            <a:r>
              <a:rPr lang="en-US" sz="2400" dirty="0" smtClean="0"/>
              <a:t>small</a:t>
            </a:r>
            <a:endParaRPr lang="en-US" dirty="0" smtClean="0"/>
          </a:p>
          <a:p>
            <a:pPr lvl="1"/>
            <a:r>
              <a:rPr lang="en-US" sz="1600" dirty="0" smtClean="0"/>
              <a:t>Basic flip-flop IS implemented by two </a:t>
            </a:r>
            <a:r>
              <a:rPr lang="en-US" sz="1600" dirty="0"/>
              <a:t>transistor inverters </a:t>
            </a:r>
            <a:r>
              <a:rPr lang="en-US" sz="1600" dirty="0" smtClean="0"/>
              <a:t>that are </a:t>
            </a:r>
            <a:r>
              <a:rPr lang="en-US" sz="1600" dirty="0"/>
              <a:t>cross </a:t>
            </a:r>
            <a:r>
              <a:rPr lang="en-US" sz="1600" dirty="0" smtClean="0"/>
              <a:t>connected.</a:t>
            </a:r>
            <a:endParaRPr lang="en-US" sz="1600" dirty="0"/>
          </a:p>
          <a:p>
            <a:pPr lvl="1"/>
            <a:r>
              <a:rPr lang="en-US" sz="1600" dirty="0"/>
              <a:t>The cell is connected to one word line and two bits lines by transistors T1 and T2</a:t>
            </a:r>
          </a:p>
          <a:p>
            <a:pPr lvl="1"/>
            <a:r>
              <a:rPr lang="en-US" sz="1600" dirty="0" smtClean="0"/>
              <a:t>The </a:t>
            </a:r>
            <a:r>
              <a:rPr lang="en-US" sz="1600" dirty="0" smtClean="0"/>
              <a:t>transistors are turned </a:t>
            </a:r>
            <a:r>
              <a:rPr lang="en-US" sz="1600" dirty="0" smtClean="0"/>
              <a:t>off, when </a:t>
            </a:r>
            <a:r>
              <a:rPr lang="en-US" sz="1600" dirty="0"/>
              <a:t>word line is at ground level, </a:t>
            </a:r>
            <a:r>
              <a:rPr lang="en-US" sz="1600" dirty="0" smtClean="0"/>
              <a:t>and </a:t>
            </a:r>
            <a:r>
              <a:rPr lang="en-US" sz="1600" dirty="0"/>
              <a:t>the latch retains its </a:t>
            </a:r>
            <a:r>
              <a:rPr lang="en-US" sz="1600" dirty="0" smtClean="0"/>
              <a:t>state</a:t>
            </a:r>
            <a:endParaRPr lang="en-US" sz="1600" dirty="0"/>
          </a:p>
          <a:p>
            <a:pPr marL="342900" lvl="1" indent="-342900">
              <a:buFont typeface="Arial" pitchFamily="34" charset="0"/>
              <a:buChar char="•"/>
            </a:pPr>
            <a:endParaRPr lang="en-US" sz="2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657600"/>
            <a:ext cx="3400177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765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Circuits of SRAM are </a:t>
            </a:r>
            <a:r>
              <a:rPr lang="en-US" dirty="0"/>
              <a:t>capable of retaining their state as long as the power is applied. </a:t>
            </a:r>
          </a:p>
          <a:p>
            <a:r>
              <a:rPr lang="en-US" dirty="0"/>
              <a:t>Volatile </a:t>
            </a:r>
            <a:r>
              <a:rPr lang="en-US" dirty="0" smtClean="0"/>
              <a:t>memory: because </a:t>
            </a:r>
            <a:r>
              <a:rPr lang="en-US" dirty="0"/>
              <a:t>contents are lost when power is </a:t>
            </a:r>
            <a:r>
              <a:rPr lang="en-US" dirty="0" smtClean="0"/>
              <a:t>switched OFF. </a:t>
            </a:r>
            <a:endParaRPr lang="en-US" dirty="0"/>
          </a:p>
          <a:p>
            <a:r>
              <a:rPr lang="en-US" dirty="0"/>
              <a:t>Access times of static RAMs are in the range of few nanoseconds.</a:t>
            </a:r>
          </a:p>
          <a:p>
            <a:r>
              <a:rPr lang="en-US" dirty="0" smtClean="0"/>
              <a:t>Costly.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16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RAM’s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638800" cy="4983163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Dynamic RAMs store data as charge on a capacitor. This leaks away with time so must be refreshed. In return for this trouble, the density is much higher. The common type used today is called a synchronous DRAM as it uses a clock.</a:t>
            </a:r>
          </a:p>
          <a:p>
            <a:r>
              <a:rPr lang="en-US" sz="2000" dirty="0" smtClean="0"/>
              <a:t>Do not retain their state indefinitely even if power is kept ON.</a:t>
            </a:r>
          </a:p>
          <a:p>
            <a:r>
              <a:rPr lang="en-US" sz="2000" dirty="0" smtClean="0"/>
              <a:t>Contents </a:t>
            </a:r>
            <a:r>
              <a:rPr lang="en-US" sz="2000" dirty="0"/>
              <a:t>must be periodically refreshed. </a:t>
            </a:r>
          </a:p>
          <a:p>
            <a:r>
              <a:rPr lang="en-US" sz="2000" dirty="0"/>
              <a:t>M</a:t>
            </a:r>
            <a:r>
              <a:rPr lang="en-US" sz="2000" dirty="0" smtClean="0"/>
              <a:t>ay </a:t>
            </a:r>
            <a:r>
              <a:rPr lang="en-US" sz="2000" dirty="0"/>
              <a:t>be refreshed while </a:t>
            </a:r>
            <a:r>
              <a:rPr lang="en-US" sz="2000" dirty="0" smtClean="0"/>
              <a:t>being accessed </a:t>
            </a:r>
            <a:r>
              <a:rPr lang="en-US" sz="2000" dirty="0"/>
              <a:t>for reading</a:t>
            </a:r>
            <a:r>
              <a:rPr lang="en-US" sz="2000" dirty="0" smtClean="0"/>
              <a:t>.</a:t>
            </a:r>
          </a:p>
          <a:p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886200"/>
            <a:ext cx="333425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34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Memories</a:t>
            </a:r>
          </a:p>
          <a:p>
            <a:r>
              <a:rPr lang="en-US" dirty="0" smtClean="0"/>
              <a:t>Types</a:t>
            </a:r>
          </a:p>
          <a:p>
            <a:r>
              <a:rPr lang="en-US" dirty="0" smtClean="0"/>
              <a:t>Interfacing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</TotalTime>
  <Words>446</Words>
  <Application>Microsoft Office PowerPoint</Application>
  <PresentationFormat>On-screen Show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Computer Architecture</vt:lpstr>
      <vt:lpstr>Last Class</vt:lpstr>
      <vt:lpstr>Today’s Agenda</vt:lpstr>
      <vt:lpstr>Basic Concepts</vt:lpstr>
      <vt:lpstr>Size</vt:lpstr>
      <vt:lpstr>Characteristics</vt:lpstr>
      <vt:lpstr>Internal Organization</vt:lpstr>
      <vt:lpstr>Internal Organization</vt:lpstr>
      <vt:lpstr>Random Access Memory</vt:lpstr>
      <vt:lpstr>Types of RAM’s</vt:lpstr>
      <vt:lpstr>Static RAM</vt:lpstr>
      <vt:lpstr>Dynamic RAM’s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101</cp:revision>
  <dcterms:created xsi:type="dcterms:W3CDTF">2013-05-18T18:13:12Z</dcterms:created>
  <dcterms:modified xsi:type="dcterms:W3CDTF">2013-05-28T13:21:23Z</dcterms:modified>
</cp:coreProperties>
</file>