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31" r:id="rId5"/>
    <p:sldId id="335" r:id="rId6"/>
    <p:sldId id="334" r:id="rId7"/>
    <p:sldId id="336" r:id="rId8"/>
    <p:sldId id="337" r:id="rId9"/>
    <p:sldId id="338" r:id="rId10"/>
    <p:sldId id="339" r:id="rId11"/>
    <p:sldId id="340" r:id="rId12"/>
    <p:sldId id="341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22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Floating point numbers</a:t>
            </a:r>
          </a:p>
          <a:p>
            <a:r>
              <a:rPr lang="en-US" dirty="0" smtClean="0"/>
              <a:t>IEEE Standard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Floating Point Numbers</a:t>
            </a:r>
          </a:p>
          <a:p>
            <a:pPr lvl="1"/>
            <a:r>
              <a:rPr lang="en-US" dirty="0" smtClean="0"/>
              <a:t>IEEE Standard for representation of Floating Point Numbers</a:t>
            </a:r>
          </a:p>
          <a:p>
            <a:pPr lvl="1"/>
            <a:r>
              <a:rPr lang="en-US" dirty="0" smtClean="0"/>
              <a:t>Floating point Arithmetic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IEEE Standard for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586" y="2057400"/>
            <a:ext cx="8588828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4510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8357"/>
            <a:ext cx="8458200" cy="144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5616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Values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37841774"/>
              </p:ext>
            </p:extLst>
          </p:nvPr>
        </p:nvGraphicFramePr>
        <p:xfrm>
          <a:off x="457200" y="1143000"/>
          <a:ext cx="822960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2209800"/>
                <a:gridCol w="2057400"/>
                <a:gridCol w="2895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S.</a:t>
                      </a:r>
                      <a:r>
                        <a:rPr lang="en-US" baseline="0" dirty="0" smtClean="0"/>
                        <a:t> 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Value</a:t>
                      </a:r>
                      <a:endParaRPr lang="en-US" dirty="0"/>
                    </a:p>
                  </a:txBody>
                  <a:tcPr/>
                </a:tc>
              </a:tr>
              <a:tr h="31496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0000 0000 (0)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0000 0000 (0)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≠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</a:t>
                      </a:r>
                      <a:r>
                        <a:rPr lang="en-US" baseline="0" dirty="0" smtClean="0"/>
                        <a:t> normal 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1111 1111 (255)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Infinity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1111 1111 (255)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≠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NaN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362200"/>
            <a:ext cx="31432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7226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Infinity can positive or negative depending upon sign bit</a:t>
            </a:r>
          </a:p>
          <a:p>
            <a:r>
              <a:rPr lang="en-US" dirty="0" smtClean="0"/>
              <a:t>De normal values are used to allow gradual underflow</a:t>
            </a:r>
          </a:p>
          <a:p>
            <a:pPr lvl="1"/>
            <a:r>
              <a:rPr lang="en-US" dirty="0" err="1" smtClean="0"/>
              <a:t>Denormal</a:t>
            </a:r>
            <a:r>
              <a:rPr lang="en-US" dirty="0" smtClean="0"/>
              <a:t> value is smaller than the smallest value that can be represented</a:t>
            </a:r>
          </a:p>
          <a:p>
            <a:r>
              <a:rPr lang="en-US" dirty="0" err="1" smtClean="0"/>
              <a:t>NaN</a:t>
            </a:r>
            <a:r>
              <a:rPr lang="en-US" dirty="0" smtClean="0"/>
              <a:t> means Not a Number: 0/0 or square root of a negative number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302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FontTx/>
              <a:buChar char="•"/>
              <a:defRPr/>
            </a:pPr>
            <a:r>
              <a:rPr lang="en-US" dirty="0"/>
              <a:t>Floating point numbers </a:t>
            </a:r>
            <a:r>
              <a:rPr lang="en-US" dirty="0" smtClean="0"/>
              <a:t>are </a:t>
            </a:r>
            <a:r>
              <a:rPr lang="en-US" dirty="0"/>
              <a:t>represented in a normalized </a:t>
            </a:r>
            <a:r>
              <a:rPr lang="en-US" dirty="0" smtClean="0"/>
              <a:t>form.</a:t>
            </a:r>
            <a:endParaRPr lang="en-US" dirty="0"/>
          </a:p>
          <a:p>
            <a:pPr>
              <a:spcBef>
                <a:spcPts val="0"/>
              </a:spcBef>
              <a:buFontTx/>
              <a:buChar char="•"/>
              <a:defRPr/>
            </a:pPr>
            <a:r>
              <a:rPr lang="en-US" dirty="0" smtClean="0"/>
              <a:t>MSB </a:t>
            </a:r>
            <a:r>
              <a:rPr lang="en-US" dirty="0"/>
              <a:t>of the mantissa </a:t>
            </a:r>
            <a:r>
              <a:rPr lang="en-US" dirty="0" smtClean="0"/>
              <a:t>is always </a:t>
            </a:r>
            <a:r>
              <a:rPr lang="en-US" dirty="0"/>
              <a:t>equal to 1. </a:t>
            </a:r>
          </a:p>
          <a:p>
            <a:pPr>
              <a:spcBef>
                <a:spcPts val="0"/>
              </a:spcBef>
              <a:buFontTx/>
              <a:buChar char="•"/>
              <a:defRPr/>
            </a:pPr>
            <a:r>
              <a:rPr lang="en-US" dirty="0" smtClean="0"/>
              <a:t>We </a:t>
            </a:r>
            <a:r>
              <a:rPr lang="en-US" dirty="0"/>
              <a:t>can </a:t>
            </a:r>
            <a:r>
              <a:rPr lang="en-US" dirty="0" smtClean="0"/>
              <a:t>represent numbers </a:t>
            </a:r>
            <a:r>
              <a:rPr lang="en-US" dirty="0"/>
              <a:t>without storing the MSB. </a:t>
            </a:r>
            <a:r>
              <a:rPr lang="en-US" dirty="0" smtClean="0"/>
              <a:t> </a:t>
            </a:r>
            <a:endParaRPr lang="en-US" dirty="0"/>
          </a:p>
          <a:p>
            <a:pPr>
              <a:spcBef>
                <a:spcPts val="0"/>
              </a:spcBef>
              <a:buFontTx/>
              <a:buChar char="•"/>
              <a:defRPr/>
            </a:pPr>
            <a:r>
              <a:rPr lang="en-US" dirty="0"/>
              <a:t>The values of the numbers represented in the IEEE single precision </a:t>
            </a:r>
            <a:r>
              <a:rPr lang="en-US" dirty="0" smtClean="0"/>
              <a:t>notation </a:t>
            </a:r>
            <a:r>
              <a:rPr lang="en-US" dirty="0"/>
              <a:t>are of the </a:t>
            </a:r>
            <a:r>
              <a:rPr lang="en-US" dirty="0" smtClean="0"/>
              <a:t>form</a:t>
            </a:r>
            <a:r>
              <a:rPr lang="en-US" altLang="en-US" i="1" dirty="0" smtClean="0">
                <a:latin typeface="Cambria" pitchFamily="18" charset="0"/>
              </a:rPr>
              <a:t>                       			(+,-) </a:t>
            </a:r>
            <a:r>
              <a:rPr lang="en-US" altLang="en-US" i="1" dirty="0">
                <a:latin typeface="Cambria" pitchFamily="18" charset="0"/>
              </a:rPr>
              <a:t>1.M x 2</a:t>
            </a:r>
            <a:r>
              <a:rPr lang="en-US" altLang="en-US" i="1" baseline="30000" dirty="0">
                <a:latin typeface="Cambria" pitchFamily="18" charset="0"/>
              </a:rPr>
              <a:t>(E - 127)</a:t>
            </a:r>
            <a:endParaRPr lang="en-US" i="1" baseline="30000" dirty="0">
              <a:latin typeface="Cambria" pitchFamily="18" charset="0"/>
            </a:endParaRPr>
          </a:p>
          <a:p>
            <a:pPr>
              <a:spcBef>
                <a:spcPts val="0"/>
              </a:spcBef>
              <a:buFontTx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212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 / Subtraction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the number with the smaller exponent and shift its mantissa right a number </a:t>
            </a:r>
            <a:r>
              <a:rPr lang="en-US" dirty="0" smtClean="0"/>
              <a:t>of steps </a:t>
            </a:r>
            <a:r>
              <a:rPr lang="en-US" dirty="0"/>
              <a:t>equal to the difference in exponents.</a:t>
            </a:r>
          </a:p>
          <a:p>
            <a:r>
              <a:rPr lang="en-US" dirty="0" smtClean="0"/>
              <a:t>Set </a:t>
            </a:r>
            <a:r>
              <a:rPr lang="en-US" dirty="0"/>
              <a:t>the exponent of the result equal to the larger exponent.</a:t>
            </a:r>
          </a:p>
          <a:p>
            <a:r>
              <a:rPr lang="en-US" dirty="0" smtClean="0"/>
              <a:t>Perform </a:t>
            </a:r>
            <a:r>
              <a:rPr lang="en-US" dirty="0"/>
              <a:t>addition/subtraction on </a:t>
            </a:r>
            <a:r>
              <a:rPr lang="en-US" dirty="0" smtClean="0"/>
              <a:t>the mantissas </a:t>
            </a:r>
            <a:r>
              <a:rPr lang="en-US" dirty="0"/>
              <a:t>and determine the sign of the result.</a:t>
            </a:r>
          </a:p>
          <a:p>
            <a:r>
              <a:rPr lang="en-US" dirty="0" smtClean="0"/>
              <a:t>Normalize </a:t>
            </a:r>
            <a:r>
              <a:rPr lang="en-US" dirty="0"/>
              <a:t>the resulting </a:t>
            </a:r>
            <a:r>
              <a:rPr lang="en-US" dirty="0" smtClean="0"/>
              <a:t>value</a:t>
            </a:r>
            <a:r>
              <a:rPr lang="en-US" dirty="0"/>
              <a:t>, if necessary</a:t>
            </a:r>
            <a:r>
              <a:rPr lang="en-US" dirty="0" smtClean="0"/>
              <a:t>.</a:t>
            </a:r>
          </a:p>
          <a:p>
            <a:r>
              <a:rPr lang="en-US" altLang="en-US" i="1" dirty="0">
                <a:latin typeface="Cambria" pitchFamily="18" charset="0"/>
              </a:rPr>
              <a:t>3.1415 x 10</a:t>
            </a:r>
            <a:r>
              <a:rPr lang="en-US" altLang="en-US" i="1" baseline="30000" dirty="0">
                <a:latin typeface="Cambria" pitchFamily="18" charset="0"/>
              </a:rPr>
              <a:t>8</a:t>
            </a:r>
            <a:r>
              <a:rPr lang="en-US" altLang="en-US" i="1" dirty="0">
                <a:latin typeface="Cambria" pitchFamily="18" charset="0"/>
              </a:rPr>
              <a:t> + 1.19 x 10</a:t>
            </a:r>
            <a:r>
              <a:rPr lang="en-US" altLang="en-US" i="1" baseline="30000" dirty="0">
                <a:latin typeface="Cambria" pitchFamily="18" charset="0"/>
              </a:rPr>
              <a:t>6</a:t>
            </a:r>
            <a:r>
              <a:rPr lang="en-US" altLang="en-US" i="1" dirty="0">
                <a:latin typeface="Cambria" pitchFamily="18" charset="0"/>
              </a:rPr>
              <a:t>  = 3.1415 x 10</a:t>
            </a:r>
            <a:r>
              <a:rPr lang="en-US" altLang="en-US" i="1" baseline="30000" dirty="0">
                <a:latin typeface="Cambria" pitchFamily="18" charset="0"/>
              </a:rPr>
              <a:t>8  </a:t>
            </a:r>
            <a:r>
              <a:rPr lang="en-US" altLang="en-US" i="1" dirty="0">
                <a:latin typeface="Cambria" pitchFamily="18" charset="0"/>
              </a:rPr>
              <a:t>+ 0.0119 x 10</a:t>
            </a:r>
            <a:r>
              <a:rPr lang="en-US" altLang="en-US" i="1" baseline="30000" dirty="0">
                <a:latin typeface="Cambria" pitchFamily="18" charset="0"/>
              </a:rPr>
              <a:t>8 </a:t>
            </a:r>
            <a:r>
              <a:rPr lang="en-US" altLang="en-US" i="1" dirty="0">
                <a:latin typeface="Cambria" pitchFamily="18" charset="0"/>
              </a:rPr>
              <a:t>= 3.1534 x </a:t>
            </a:r>
            <a:r>
              <a:rPr lang="en-US" altLang="en-US" i="1" dirty="0" smtClean="0">
                <a:latin typeface="Cambria" pitchFamily="18" charset="0"/>
              </a:rPr>
              <a:t>10</a:t>
            </a:r>
            <a:r>
              <a:rPr lang="en-US" altLang="en-US" i="1" baseline="30000" dirty="0" smtClean="0">
                <a:latin typeface="Cambria" pitchFamily="18" charset="0"/>
              </a:rPr>
              <a:t>8</a:t>
            </a:r>
            <a:endParaRPr lang="en-US" i="1" baseline="300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0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Multiplication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the exponents and subtract 127 to maintain the excess-127 representation.</a:t>
            </a:r>
          </a:p>
          <a:p>
            <a:r>
              <a:rPr lang="en-US" dirty="0" smtClean="0"/>
              <a:t>Multiply </a:t>
            </a:r>
            <a:r>
              <a:rPr lang="en-US" dirty="0"/>
              <a:t>the mantissas and determine the sign of the result.</a:t>
            </a:r>
          </a:p>
          <a:p>
            <a:r>
              <a:rPr lang="en-US" dirty="0" smtClean="0"/>
              <a:t>Normalize </a:t>
            </a:r>
            <a:r>
              <a:rPr lang="en-US" dirty="0"/>
              <a:t>the resulting value, if necessary.</a:t>
            </a:r>
          </a:p>
        </p:txBody>
      </p:sp>
    </p:spTree>
    <p:extLst>
      <p:ext uri="{BB962C8B-B14F-4D97-AF65-F5344CB8AC3E}">
        <p14:creationId xmlns:p14="http://schemas.microsoft.com/office/powerpoint/2010/main" xmlns="" val="284384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Subtract the exponents and add 127 to maintain the excess-127 representation.</a:t>
            </a:r>
          </a:p>
          <a:p>
            <a:r>
              <a:rPr lang="en-US" dirty="0" smtClean="0"/>
              <a:t>Divide </a:t>
            </a:r>
            <a:r>
              <a:rPr lang="en-US" dirty="0"/>
              <a:t>the mantissas and determine the sign of the result.</a:t>
            </a:r>
          </a:p>
          <a:p>
            <a:r>
              <a:rPr lang="en-US" dirty="0" smtClean="0"/>
              <a:t>Normalize </a:t>
            </a:r>
            <a:r>
              <a:rPr lang="en-US" dirty="0"/>
              <a:t>the resulting value, if necessary.</a:t>
            </a:r>
          </a:p>
        </p:txBody>
      </p:sp>
    </p:spTree>
    <p:extLst>
      <p:ext uri="{BB962C8B-B14F-4D97-AF65-F5344CB8AC3E}">
        <p14:creationId xmlns:p14="http://schemas.microsoft.com/office/powerpoint/2010/main" xmlns="" val="243273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of Addition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881835"/>
            <a:ext cx="4419600" cy="5761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2350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Floating Point Numbers</a:t>
            </a:r>
          </a:p>
          <a:p>
            <a:pPr lvl="1"/>
            <a:r>
              <a:rPr lang="en-US" dirty="0"/>
              <a:t>IEEE Standard for representation of Floating Point </a:t>
            </a:r>
            <a:r>
              <a:rPr lang="en-US" dirty="0" smtClean="0"/>
              <a:t>Numbers</a:t>
            </a:r>
          </a:p>
          <a:p>
            <a:pPr lvl="1"/>
            <a:r>
              <a:rPr lang="en-US" smtClean="0"/>
              <a:t>Arithmetic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</TotalTime>
  <Words>334</Words>
  <Application>Microsoft Office PowerPoint</Application>
  <PresentationFormat>On-screen Show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Computer Architecture</vt:lpstr>
      <vt:lpstr>Last Class</vt:lpstr>
      <vt:lpstr>Today’s Agenda</vt:lpstr>
      <vt:lpstr>IEEE Standard for Representation</vt:lpstr>
      <vt:lpstr>Example</vt:lpstr>
      <vt:lpstr>Special Values</vt:lpstr>
      <vt:lpstr>Special Values</vt:lpstr>
      <vt:lpstr>Main Features</vt:lpstr>
      <vt:lpstr>Addition / Subtraction Rules</vt:lpstr>
      <vt:lpstr>Multiplication Rules</vt:lpstr>
      <vt:lpstr>Division Rules</vt:lpstr>
      <vt:lpstr>Implementation of Addition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88</cp:revision>
  <dcterms:created xsi:type="dcterms:W3CDTF">2013-05-18T18:13:12Z</dcterms:created>
  <dcterms:modified xsi:type="dcterms:W3CDTF">2013-05-28T09:45:01Z</dcterms:modified>
</cp:coreProperties>
</file>