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5" r:id="rId7"/>
    <p:sldId id="259" r:id="rId8"/>
    <p:sldId id="260" r:id="rId9"/>
    <p:sldId id="263" r:id="rId10"/>
    <p:sldId id="266" r:id="rId11"/>
    <p:sldId id="264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the course</a:t>
            </a:r>
          </a:p>
          <a:p>
            <a:r>
              <a:rPr lang="en-US" dirty="0" smtClean="0"/>
              <a:t>Basic functional units of the computer</a:t>
            </a:r>
          </a:p>
          <a:p>
            <a:pPr lvl="1"/>
            <a:r>
              <a:rPr lang="en-US" dirty="0" smtClean="0"/>
              <a:t>Von Neumann Arch</a:t>
            </a:r>
          </a:p>
          <a:p>
            <a:pPr lvl="1"/>
            <a:r>
              <a:rPr lang="en-US" dirty="0" smtClean="0"/>
              <a:t>CPU</a:t>
            </a:r>
          </a:p>
          <a:p>
            <a:pPr lvl="2"/>
            <a:r>
              <a:rPr lang="en-US" dirty="0" smtClean="0"/>
              <a:t>ALU</a:t>
            </a:r>
          </a:p>
          <a:p>
            <a:pPr lvl="2"/>
            <a:r>
              <a:rPr lang="en-US" dirty="0" smtClean="0"/>
              <a:t>Control Unit</a:t>
            </a:r>
          </a:p>
          <a:p>
            <a:pPr lvl="1"/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I/O</a:t>
            </a:r>
          </a:p>
          <a:p>
            <a:r>
              <a:rPr lang="en-US" dirty="0" smtClean="0"/>
              <a:t>Basic I/O</a:t>
            </a:r>
          </a:p>
          <a:p>
            <a:pPr lvl="1"/>
            <a:r>
              <a:rPr lang="en-US" dirty="0" smtClean="0"/>
              <a:t>Keyboard – monitor interface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 Organization</a:t>
            </a:r>
          </a:p>
          <a:p>
            <a:r>
              <a:rPr lang="en-US" dirty="0" smtClean="0"/>
              <a:t>Operational Concepts of a Computer</a:t>
            </a:r>
          </a:p>
          <a:p>
            <a:r>
              <a:rPr lang="en-US" dirty="0" smtClean="0"/>
              <a:t>Software (System/Application)</a:t>
            </a:r>
          </a:p>
          <a:p>
            <a:r>
              <a:rPr lang="en-US" dirty="0" smtClean="0"/>
              <a:t>Caching</a:t>
            </a:r>
          </a:p>
          <a:p>
            <a:r>
              <a:rPr lang="en-US" dirty="0" smtClean="0"/>
              <a:t>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Interconnects (group of lines) used for communication between the processor, memory and I/O devices</a:t>
            </a:r>
          </a:p>
          <a:p>
            <a:r>
              <a:rPr lang="en-US" dirty="0" smtClean="0"/>
              <a:t>Multiple buses are often used for better performance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657600"/>
            <a:ext cx="7397884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3910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Three types</a:t>
            </a:r>
          </a:p>
          <a:p>
            <a:pPr lvl="1"/>
            <a:r>
              <a:rPr lang="en-US" dirty="0" smtClean="0"/>
              <a:t>Address Bus</a:t>
            </a:r>
          </a:p>
          <a:p>
            <a:pPr lvl="1"/>
            <a:r>
              <a:rPr lang="en-US" dirty="0" smtClean="0"/>
              <a:t>Data Bus</a:t>
            </a:r>
          </a:p>
          <a:p>
            <a:pPr lvl="1"/>
            <a:r>
              <a:rPr lang="en-US" dirty="0" smtClean="0"/>
              <a:t>Control Bus</a:t>
            </a:r>
          </a:p>
          <a:p>
            <a:r>
              <a:rPr lang="en-US" dirty="0" smtClean="0"/>
              <a:t>Bus architecture depends on speed requirements and size etc.</a:t>
            </a:r>
          </a:p>
          <a:p>
            <a:r>
              <a:rPr lang="en-US" dirty="0" smtClean="0"/>
              <a:t>Speed issues</a:t>
            </a:r>
          </a:p>
          <a:p>
            <a:pPr lvl="1"/>
            <a:r>
              <a:rPr lang="en-US" dirty="0" smtClean="0"/>
              <a:t>Devices connected to the bus operate at different speed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speed of bus is </a:t>
            </a:r>
            <a:r>
              <a:rPr lang="en-US" dirty="0" smtClean="0"/>
              <a:t>limited </a:t>
            </a:r>
            <a:r>
              <a:rPr lang="en-US" dirty="0"/>
              <a:t>by the slowest device connected to it, </a:t>
            </a:r>
            <a:r>
              <a:rPr lang="en-US" dirty="0" smtClean="0"/>
              <a:t>resulting in poor efficiency.</a:t>
            </a:r>
            <a:endParaRPr lang="en-US" dirty="0"/>
          </a:p>
          <a:p>
            <a:pPr lvl="1"/>
            <a:r>
              <a:rPr lang="en-US" dirty="0" smtClean="0"/>
              <a:t>Buffers used to overcome </a:t>
            </a:r>
            <a:r>
              <a:rPr lang="en-US" smtClean="0"/>
              <a:t>this problem.</a:t>
            </a:r>
            <a:endParaRPr lang="en-US" dirty="0"/>
          </a:p>
          <a:p>
            <a:r>
              <a:rPr lang="en-US" dirty="0"/>
              <a:t>Example</a:t>
            </a:r>
          </a:p>
          <a:p>
            <a:pPr lvl="1"/>
            <a:r>
              <a:rPr lang="en-US" dirty="0"/>
              <a:t>ISA, EISA, PCI, USB</a:t>
            </a:r>
          </a:p>
          <a:p>
            <a:pPr lvl="1"/>
            <a:r>
              <a:rPr lang="en-US" dirty="0"/>
              <a:t>what is the word size for each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1242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Interconnections</a:t>
            </a:r>
            <a:endParaRPr lang="en-US" dirty="0"/>
          </a:p>
        </p:txBody>
      </p:sp>
      <p:pic>
        <p:nvPicPr>
          <p:cNvPr id="4" name="Content Placeholder 3" descr="figure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288" y="1143000"/>
            <a:ext cx="5229423" cy="4983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9480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Instructions (programs) govern the activities of computer</a:t>
            </a:r>
          </a:p>
          <a:p>
            <a:r>
              <a:rPr lang="en-US" dirty="0" smtClean="0"/>
              <a:t>Appropriate list of instructions is stored in the memory to perform a task</a:t>
            </a:r>
          </a:p>
          <a:p>
            <a:r>
              <a:rPr lang="en-US" dirty="0" smtClean="0"/>
              <a:t>Processor performs the operation of instruction by </a:t>
            </a:r>
          </a:p>
          <a:p>
            <a:pPr lvl="1"/>
            <a:r>
              <a:rPr lang="en-US" dirty="0" smtClean="0"/>
              <a:t>bringing the instruction in to processor</a:t>
            </a:r>
          </a:p>
          <a:p>
            <a:pPr lvl="1"/>
            <a:r>
              <a:rPr lang="en-US" dirty="0" smtClean="0"/>
              <a:t>decoding the instruction </a:t>
            </a:r>
          </a:p>
          <a:p>
            <a:pPr lvl="1"/>
            <a:r>
              <a:rPr lang="en-US" dirty="0" smtClean="0"/>
              <a:t>perform the task</a:t>
            </a:r>
          </a:p>
          <a:p>
            <a:pPr lvl="1"/>
            <a:r>
              <a:rPr lang="en-US" dirty="0" smtClean="0"/>
              <a:t>everything is coordinated by control unit that generates appropriate control and timing signals</a:t>
            </a:r>
          </a:p>
          <a:p>
            <a:r>
              <a:rPr lang="en-US" dirty="0" smtClean="0"/>
              <a:t>All operands (data) are also stored in memory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3387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Instruction 	</a:t>
            </a:r>
            <a:r>
              <a:rPr lang="en-US" dirty="0" smtClean="0">
                <a:solidFill>
                  <a:srgbClr val="C00000"/>
                </a:solidFill>
              </a:rPr>
              <a:t>(Add LOCA, R0)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Add the operand at memory location LOCA to the operand in a register R0 in the processor.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Place the sum into register R0.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The original contents of LOCA are preserved.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The original contents of R0 is overwritten.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Instruction is fetched from the memory into the processor – the operand at LOCA is fetched and added to the contents of R0 – the resulting sum is stored in register R0.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010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software </a:t>
            </a:r>
          </a:p>
          <a:p>
            <a:pPr lvl="1"/>
            <a:r>
              <a:rPr lang="en-US" dirty="0" smtClean="0"/>
              <a:t>Receive </a:t>
            </a:r>
            <a:r>
              <a:rPr lang="en-US" dirty="0"/>
              <a:t>and </a:t>
            </a:r>
            <a:r>
              <a:rPr lang="en-US" dirty="0" smtClean="0"/>
              <a:t>translate </a:t>
            </a:r>
            <a:r>
              <a:rPr lang="en-US" dirty="0"/>
              <a:t>user </a:t>
            </a:r>
            <a:r>
              <a:rPr lang="en-US" dirty="0" smtClean="0"/>
              <a:t>inputs and/or commands</a:t>
            </a:r>
            <a:endParaRPr lang="en-US" dirty="0"/>
          </a:p>
          <a:p>
            <a:pPr lvl="1"/>
            <a:r>
              <a:rPr lang="en-US" dirty="0" smtClean="0"/>
              <a:t>Stores </a:t>
            </a:r>
            <a:r>
              <a:rPr lang="en-US" dirty="0"/>
              <a:t>and </a:t>
            </a:r>
            <a:r>
              <a:rPr lang="en-US" dirty="0" smtClean="0"/>
              <a:t>retries (data/instructions) from </a:t>
            </a:r>
            <a:r>
              <a:rPr lang="en-US" dirty="0"/>
              <a:t>secondary storage</a:t>
            </a:r>
          </a:p>
          <a:p>
            <a:pPr lvl="1"/>
            <a:r>
              <a:rPr lang="en-US" dirty="0" smtClean="0"/>
              <a:t>Executing </a:t>
            </a:r>
            <a:r>
              <a:rPr lang="en-US" dirty="0"/>
              <a:t>standard </a:t>
            </a:r>
            <a:r>
              <a:rPr lang="en-US" dirty="0" smtClean="0"/>
              <a:t>applications e.g. word </a:t>
            </a:r>
            <a:r>
              <a:rPr lang="en-US" dirty="0"/>
              <a:t>processors, spreadsheets, </a:t>
            </a:r>
            <a:r>
              <a:rPr lang="en-US" dirty="0" smtClean="0"/>
              <a:t>compilers</a:t>
            </a:r>
            <a:r>
              <a:rPr lang="en-US" dirty="0"/>
              <a:t>, </a:t>
            </a:r>
            <a:r>
              <a:rPr lang="en-US" dirty="0" smtClean="0"/>
              <a:t>linkers</a:t>
            </a:r>
            <a:endParaRPr lang="en-US" dirty="0"/>
          </a:p>
          <a:p>
            <a:pPr lvl="1"/>
            <a:r>
              <a:rPr lang="en-US" dirty="0" smtClean="0"/>
              <a:t>Provides interface </a:t>
            </a:r>
            <a:r>
              <a:rPr lang="en-US" dirty="0"/>
              <a:t>to I/O units e.g. printer</a:t>
            </a:r>
          </a:p>
          <a:p>
            <a:pPr lvl="1"/>
            <a:r>
              <a:rPr lang="en-US" dirty="0" smtClean="0"/>
              <a:t>An example </a:t>
            </a:r>
            <a:r>
              <a:rPr lang="en-US" dirty="0"/>
              <a:t>of system software is </a:t>
            </a:r>
            <a:r>
              <a:rPr lang="en-US" dirty="0" smtClean="0"/>
              <a:t>the operating system</a:t>
            </a:r>
          </a:p>
          <a:p>
            <a:r>
              <a:rPr lang="en-US" dirty="0" smtClean="0"/>
              <a:t>Application software</a:t>
            </a:r>
          </a:p>
          <a:p>
            <a:pPr lvl="1"/>
            <a:r>
              <a:rPr lang="en-US" dirty="0" smtClean="0"/>
              <a:t>Usually written in high – level languages such as Java, C, C++ or Fortran etc.</a:t>
            </a:r>
          </a:p>
          <a:p>
            <a:pPr lvl="1"/>
            <a:r>
              <a:rPr lang="en-US" dirty="0" smtClean="0"/>
              <a:t>Compiler translates the program to an executable file which runs on the computer.</a:t>
            </a:r>
          </a:p>
        </p:txBody>
      </p:sp>
    </p:spTree>
    <p:extLst>
      <p:ext uri="{BB962C8B-B14F-4D97-AF65-F5344CB8AC3E}">
        <p14:creationId xmlns="" xmlns:p14="http://schemas.microsoft.com/office/powerpoint/2010/main" val="376588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important measure of a computer is how quickly it can execute programs.</a:t>
            </a:r>
          </a:p>
          <a:p>
            <a:r>
              <a:rPr lang="en-US" dirty="0" smtClean="0"/>
              <a:t>Factors affecting performance</a:t>
            </a:r>
          </a:p>
          <a:p>
            <a:pPr lvl="1"/>
            <a:r>
              <a:rPr lang="en-US" dirty="0" smtClean="0"/>
              <a:t>Hardware design</a:t>
            </a:r>
          </a:p>
          <a:p>
            <a:pPr lvl="1"/>
            <a:r>
              <a:rPr lang="en-US" dirty="0" smtClean="0"/>
              <a:t>Instruction set</a:t>
            </a:r>
          </a:p>
          <a:p>
            <a:pPr lvl="1"/>
            <a:r>
              <a:rPr lang="en-US" dirty="0" smtClean="0"/>
              <a:t>Compiler</a:t>
            </a:r>
          </a:p>
          <a:p>
            <a:pPr lvl="1"/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987925" y="3862387"/>
            <a:ext cx="1250950" cy="923925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67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Cache is small on – chip memory</a:t>
            </a:r>
          </a:p>
          <a:p>
            <a:pPr lvl="1"/>
            <a:r>
              <a:rPr lang="en-US" dirty="0" smtClean="0"/>
              <a:t>Faster than RAM</a:t>
            </a:r>
          </a:p>
          <a:p>
            <a:pPr lvl="1"/>
            <a:r>
              <a:rPr lang="en-US" dirty="0" smtClean="0"/>
              <a:t>thus reducing access time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13029"/>
            <a:ext cx="4731510" cy="1887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0360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CPU and a small cache memory can be fabricated on a single integrated circuit chip.</a:t>
            </a:r>
          </a:p>
          <a:p>
            <a:pPr lvl="1"/>
            <a:r>
              <a:rPr lang="en-US" dirty="0" smtClean="0"/>
              <a:t>Speed</a:t>
            </a:r>
          </a:p>
          <a:p>
            <a:pPr lvl="1"/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Memory management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14400" y="3352800"/>
            <a:ext cx="7620000" cy="2819400"/>
            <a:chOff x="663575" y="3535362"/>
            <a:chExt cx="8023225" cy="3017838"/>
          </a:xfrm>
        </p:grpSpPr>
        <p:grpSp>
          <p:nvGrpSpPr>
            <p:cNvPr id="5" name="Group 4"/>
            <p:cNvGrpSpPr/>
            <p:nvPr/>
          </p:nvGrpSpPr>
          <p:grpSpPr>
            <a:xfrm>
              <a:off x="663575" y="3535362"/>
              <a:ext cx="8023225" cy="3017838"/>
              <a:chOff x="663575" y="3535362"/>
              <a:chExt cx="8023225" cy="3017838"/>
            </a:xfrm>
          </p:grpSpPr>
          <p:sp>
            <p:nvSpPr>
              <p:cNvPr id="7" name="Freeform 6"/>
              <p:cNvSpPr>
                <a:spLocks/>
              </p:cNvSpPr>
              <p:nvPr/>
            </p:nvSpPr>
            <p:spPr bwMode="auto">
              <a:xfrm>
                <a:off x="6075362" y="5084762"/>
                <a:ext cx="300038" cy="1223963"/>
              </a:xfrm>
              <a:custGeom>
                <a:avLst/>
                <a:gdLst>
                  <a:gd name="T0" fmla="*/ 11 w 11"/>
                  <a:gd name="T1" fmla="*/ 9 h 45"/>
                  <a:gd name="T2" fmla="*/ 8 w 11"/>
                  <a:gd name="T3" fmla="*/ 9 h 45"/>
                  <a:gd name="T4" fmla="*/ 8 w 11"/>
                  <a:gd name="T5" fmla="*/ 37 h 45"/>
                  <a:gd name="T6" fmla="*/ 11 w 11"/>
                  <a:gd name="T7" fmla="*/ 37 h 45"/>
                  <a:gd name="T8" fmla="*/ 6 w 11"/>
                  <a:gd name="T9" fmla="*/ 45 h 45"/>
                  <a:gd name="T10" fmla="*/ 0 w 11"/>
                  <a:gd name="T11" fmla="*/ 37 h 45"/>
                  <a:gd name="T12" fmla="*/ 3 w 11"/>
                  <a:gd name="T13" fmla="*/ 37 h 45"/>
                  <a:gd name="T14" fmla="*/ 3 w 11"/>
                  <a:gd name="T15" fmla="*/ 9 h 45"/>
                  <a:gd name="T16" fmla="*/ 0 w 11"/>
                  <a:gd name="T17" fmla="*/ 9 h 45"/>
                  <a:gd name="T18" fmla="*/ 6 w 11"/>
                  <a:gd name="T19" fmla="*/ 0 h 45"/>
                  <a:gd name="T20" fmla="*/ 11 w 11"/>
                  <a:gd name="T21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45">
                    <a:moveTo>
                      <a:pt x="11" y="9"/>
                    </a:moveTo>
                    <a:lnTo>
                      <a:pt x="8" y="9"/>
                    </a:lnTo>
                    <a:lnTo>
                      <a:pt x="8" y="37"/>
                    </a:lnTo>
                    <a:lnTo>
                      <a:pt x="11" y="37"/>
                    </a:lnTo>
                    <a:lnTo>
                      <a:pt x="6" y="45"/>
                    </a:lnTo>
                    <a:lnTo>
                      <a:pt x="0" y="37"/>
                    </a:lnTo>
                    <a:lnTo>
                      <a:pt x="3" y="37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6" y="0"/>
                    </a:lnTo>
                    <a:lnTo>
                      <a:pt x="11" y="9"/>
                    </a:lnTo>
                  </a:path>
                </a:pathLst>
              </a:custGeom>
              <a:noFill/>
              <a:ln w="26988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1589087" y="3535362"/>
                <a:ext cx="1849438" cy="1549400"/>
              </a:xfrm>
              <a:prstGeom prst="rect">
                <a:avLst/>
              </a:prstGeom>
              <a:noFill/>
              <a:ln w="26988">
                <a:solidFill>
                  <a:srgbClr val="00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" name="Rectangle 8"/>
              <p:cNvSpPr>
                <a:spLocks noChangeArrowheads="1"/>
              </p:cNvSpPr>
              <p:nvPr/>
            </p:nvSpPr>
            <p:spPr bwMode="auto">
              <a:xfrm>
                <a:off x="4689475" y="3535362"/>
                <a:ext cx="3071812" cy="1549400"/>
              </a:xfrm>
              <a:prstGeom prst="rect">
                <a:avLst/>
              </a:prstGeom>
              <a:solidFill>
                <a:srgbClr val="E5FFFF"/>
              </a:solidFill>
              <a:ln w="0">
                <a:solidFill>
                  <a:srgbClr val="E5FFFF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2268537" y="3997325"/>
                <a:ext cx="525463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900">
                    <a:solidFill>
                      <a:srgbClr val="000000"/>
                    </a:solidFill>
                    <a:latin typeface="Nimbus Roman No9 L" charset="0"/>
                  </a:rPr>
                  <a:t>Main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10"/>
              <p:cNvSpPr>
                <a:spLocks noChangeArrowheads="1"/>
              </p:cNvSpPr>
              <p:nvPr/>
            </p:nvSpPr>
            <p:spPr bwMode="auto">
              <a:xfrm>
                <a:off x="2105025" y="4270375"/>
                <a:ext cx="874712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900">
                    <a:solidFill>
                      <a:srgbClr val="000000"/>
                    </a:solidFill>
                    <a:latin typeface="Nimbus Roman No9 L" charset="0"/>
                  </a:rPr>
                  <a:t>memory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1"/>
              <p:cNvSpPr>
                <a:spLocks noChangeArrowheads="1"/>
              </p:cNvSpPr>
              <p:nvPr/>
            </p:nvSpPr>
            <p:spPr bwMode="auto">
              <a:xfrm>
                <a:off x="6565900" y="4160837"/>
                <a:ext cx="1089025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900" dirty="0">
                    <a:solidFill>
                      <a:srgbClr val="000000"/>
                    </a:solidFill>
                    <a:latin typeface="Nimbus Roman No9 L" charset="0"/>
                  </a:rPr>
                  <a:t>Processor</a:t>
                </a: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2376487" y="5084762"/>
                <a:ext cx="300038" cy="1223963"/>
              </a:xfrm>
              <a:custGeom>
                <a:avLst/>
                <a:gdLst>
                  <a:gd name="T0" fmla="*/ 11 w 11"/>
                  <a:gd name="T1" fmla="*/ 9 h 45"/>
                  <a:gd name="T2" fmla="*/ 8 w 11"/>
                  <a:gd name="T3" fmla="*/ 9 h 45"/>
                  <a:gd name="T4" fmla="*/ 8 w 11"/>
                  <a:gd name="T5" fmla="*/ 37 h 45"/>
                  <a:gd name="T6" fmla="*/ 11 w 11"/>
                  <a:gd name="T7" fmla="*/ 37 h 45"/>
                  <a:gd name="T8" fmla="*/ 5 w 11"/>
                  <a:gd name="T9" fmla="*/ 45 h 45"/>
                  <a:gd name="T10" fmla="*/ 0 w 11"/>
                  <a:gd name="T11" fmla="*/ 37 h 45"/>
                  <a:gd name="T12" fmla="*/ 3 w 11"/>
                  <a:gd name="T13" fmla="*/ 37 h 45"/>
                  <a:gd name="T14" fmla="*/ 3 w 11"/>
                  <a:gd name="T15" fmla="*/ 9 h 45"/>
                  <a:gd name="T16" fmla="*/ 0 w 11"/>
                  <a:gd name="T17" fmla="*/ 9 h 45"/>
                  <a:gd name="T18" fmla="*/ 5 w 11"/>
                  <a:gd name="T19" fmla="*/ 0 h 45"/>
                  <a:gd name="T20" fmla="*/ 11 w 11"/>
                  <a:gd name="T21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45">
                    <a:moveTo>
                      <a:pt x="11" y="9"/>
                    </a:moveTo>
                    <a:lnTo>
                      <a:pt x="8" y="9"/>
                    </a:lnTo>
                    <a:lnTo>
                      <a:pt x="8" y="37"/>
                    </a:lnTo>
                    <a:lnTo>
                      <a:pt x="11" y="37"/>
                    </a:lnTo>
                    <a:lnTo>
                      <a:pt x="5" y="45"/>
                    </a:lnTo>
                    <a:lnTo>
                      <a:pt x="0" y="37"/>
                    </a:lnTo>
                    <a:lnTo>
                      <a:pt x="3" y="37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5" y="0"/>
                    </a:lnTo>
                    <a:lnTo>
                      <a:pt x="11" y="9"/>
                    </a:lnTo>
                  </a:path>
                </a:pathLst>
              </a:custGeom>
              <a:noFill/>
              <a:ln w="26988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3575" y="6254750"/>
                <a:ext cx="8023225" cy="298450"/>
              </a:xfrm>
              <a:custGeom>
                <a:avLst/>
                <a:gdLst>
                  <a:gd name="T0" fmla="*/ 287 w 295"/>
                  <a:gd name="T1" fmla="*/ 2 h 11"/>
                  <a:gd name="T2" fmla="*/ 287 w 295"/>
                  <a:gd name="T3" fmla="*/ 0 h 11"/>
                  <a:gd name="T4" fmla="*/ 295 w 295"/>
                  <a:gd name="T5" fmla="*/ 5 h 11"/>
                  <a:gd name="T6" fmla="*/ 287 w 295"/>
                  <a:gd name="T7" fmla="*/ 11 h 11"/>
                  <a:gd name="T8" fmla="*/ 287 w 295"/>
                  <a:gd name="T9" fmla="*/ 8 h 11"/>
                  <a:gd name="T10" fmla="*/ 9 w 295"/>
                  <a:gd name="T11" fmla="*/ 8 h 11"/>
                  <a:gd name="T12" fmla="*/ 9 w 295"/>
                  <a:gd name="T13" fmla="*/ 11 h 11"/>
                  <a:gd name="T14" fmla="*/ 0 w 295"/>
                  <a:gd name="T15" fmla="*/ 5 h 11"/>
                  <a:gd name="T16" fmla="*/ 9 w 295"/>
                  <a:gd name="T17" fmla="*/ 0 h 11"/>
                  <a:gd name="T18" fmla="*/ 9 w 295"/>
                  <a:gd name="T19" fmla="*/ 2 h 11"/>
                  <a:gd name="T20" fmla="*/ 287 w 295"/>
                  <a:gd name="T21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5" h="11">
                    <a:moveTo>
                      <a:pt x="287" y="2"/>
                    </a:moveTo>
                    <a:lnTo>
                      <a:pt x="287" y="0"/>
                    </a:lnTo>
                    <a:lnTo>
                      <a:pt x="295" y="5"/>
                    </a:lnTo>
                    <a:lnTo>
                      <a:pt x="287" y="11"/>
                    </a:lnTo>
                    <a:lnTo>
                      <a:pt x="287" y="8"/>
                    </a:lnTo>
                    <a:lnTo>
                      <a:pt x="9" y="8"/>
                    </a:lnTo>
                    <a:lnTo>
                      <a:pt x="9" y="11"/>
                    </a:lnTo>
                    <a:lnTo>
                      <a:pt x="0" y="5"/>
                    </a:lnTo>
                    <a:lnTo>
                      <a:pt x="9" y="0"/>
                    </a:lnTo>
                    <a:lnTo>
                      <a:pt x="9" y="2"/>
                    </a:lnTo>
                    <a:lnTo>
                      <a:pt x="287" y="2"/>
                    </a:lnTo>
                  </a:path>
                </a:pathLst>
              </a:custGeom>
              <a:noFill/>
              <a:ln w="26988">
                <a:solidFill>
                  <a:srgbClr val="00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4171950" y="5846762"/>
                <a:ext cx="415925" cy="288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900">
                    <a:solidFill>
                      <a:srgbClr val="000000"/>
                    </a:solidFill>
                    <a:latin typeface="Nimbus Roman No9 L" charset="0"/>
                  </a:rPr>
                  <a:t>Bus</a:t>
                </a: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5292724" y="4021137"/>
                <a:ext cx="700087" cy="2889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900" dirty="0">
                    <a:solidFill>
                      <a:srgbClr val="000000"/>
                    </a:solidFill>
                    <a:latin typeface="Nimbus Roman No9 L" charset="0"/>
                  </a:rPr>
                  <a:t>Cache</a:t>
                </a:r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5205412" y="4270375"/>
                <a:ext cx="874713" cy="2889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+mn-cs"/>
                  </a:defRPr>
                </a:lvl9pPr>
              </a:lstStyle>
              <a:p>
                <a:r>
                  <a:rPr lang="en-US" sz="1900" dirty="0">
                    <a:solidFill>
                      <a:srgbClr val="000000"/>
                    </a:solidFill>
                    <a:latin typeface="Nimbus Roman No9 L" charset="0"/>
                  </a:rPr>
                  <a:t>memory</a:t>
                </a:r>
                <a:endParaRPr lang="en-US" sz="2400" dirty="0">
                  <a:latin typeface="Times New Roman" pitchFamily="18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5205412" y="3997325"/>
              <a:ext cx="809625" cy="56197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8619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instruction may get divided into many steps, each of executes in one clock cycle.</a:t>
            </a:r>
          </a:p>
          <a:p>
            <a:r>
              <a:rPr lang="en-US" dirty="0" smtClean="0"/>
              <a:t>Hertz – cycles per second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79" y="3429000"/>
            <a:ext cx="767526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210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Performance depends on following factors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T: processor time required to execute a program that has been prepared in high-level language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N: number of actual machine language instructions needed to complete the execution (note: loop)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S: average number of basic steps needed to execute one machine instruction. Each step completes in one clock cycle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R: clock rate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75505289"/>
              </p:ext>
            </p:extLst>
          </p:nvPr>
        </p:nvGraphicFramePr>
        <p:xfrm>
          <a:off x="3505200" y="4038600"/>
          <a:ext cx="1371600" cy="914400"/>
        </p:xfrm>
        <a:graphic>
          <a:graphicData uri="http://schemas.openxmlformats.org/presentationml/2006/ole">
            <p:oleObj spid="_x0000_s4104" name="Equation" r:id="rId3" imgW="660113" imgH="393529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7337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Parallelism is another factor that improves performance of a computer system</a:t>
            </a:r>
          </a:p>
          <a:p>
            <a:r>
              <a:rPr lang="en-US" dirty="0" smtClean="0"/>
              <a:t>Parallelism is achieved by</a:t>
            </a:r>
          </a:p>
          <a:p>
            <a:pPr lvl="1"/>
            <a:r>
              <a:rPr lang="en-US" dirty="0" smtClean="0"/>
              <a:t>Pipelining</a:t>
            </a:r>
          </a:p>
          <a:p>
            <a:pPr lvl="1"/>
            <a:r>
              <a:rPr lang="en-US" dirty="0" smtClean="0"/>
              <a:t>Multicore processors</a:t>
            </a:r>
          </a:p>
          <a:p>
            <a:pPr lvl="1"/>
            <a:r>
              <a:rPr lang="en-US" dirty="0" smtClean="0"/>
              <a:t>Multiprocessors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434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07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 Organization</a:t>
            </a:r>
          </a:p>
          <a:p>
            <a:r>
              <a:rPr lang="en-US" dirty="0" smtClean="0"/>
              <a:t>Operational Concepts of a Computer</a:t>
            </a:r>
          </a:p>
          <a:p>
            <a:r>
              <a:rPr lang="en-US" dirty="0" smtClean="0"/>
              <a:t>Software (System/Application)</a:t>
            </a:r>
          </a:p>
          <a:p>
            <a:r>
              <a:rPr lang="en-US" dirty="0" smtClean="0"/>
              <a:t>Caching</a:t>
            </a:r>
          </a:p>
          <a:p>
            <a:r>
              <a:rPr lang="en-US" dirty="0" smtClean="0"/>
              <a:t>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491</Words>
  <Application>Microsoft Office PowerPoint</Application>
  <PresentationFormat>On-screen Show (4:3)</PresentationFormat>
  <Paragraphs>105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Equation</vt:lpstr>
      <vt:lpstr>Computer Architecture</vt:lpstr>
      <vt:lpstr>Last Class</vt:lpstr>
      <vt:lpstr>Today’s Agenda</vt:lpstr>
      <vt:lpstr>Bus Organization</vt:lpstr>
      <vt:lpstr>Bus</vt:lpstr>
      <vt:lpstr>Interconnections</vt:lpstr>
      <vt:lpstr>Operational Concepts</vt:lpstr>
      <vt:lpstr>Example</vt:lpstr>
      <vt:lpstr>Software</vt:lpstr>
      <vt:lpstr>Performance</vt:lpstr>
      <vt:lpstr>Caching</vt:lpstr>
      <vt:lpstr>Performance</vt:lpstr>
      <vt:lpstr>Clock</vt:lpstr>
      <vt:lpstr>Performance Equation</vt:lpstr>
      <vt:lpstr>Performance</vt:lpstr>
      <vt:lpstr>Slide 16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26</cp:revision>
  <dcterms:created xsi:type="dcterms:W3CDTF">2013-05-04T10:14:09Z</dcterms:created>
  <dcterms:modified xsi:type="dcterms:W3CDTF">2013-05-06T11:53:40Z</dcterms:modified>
</cp:coreProperties>
</file>