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87" r:id="rId3"/>
    <p:sldId id="300" r:id="rId4"/>
    <p:sldId id="313" r:id="rId5"/>
    <p:sldId id="316" r:id="rId6"/>
    <p:sldId id="314" r:id="rId7"/>
    <p:sldId id="315" r:id="rId8"/>
    <p:sldId id="295" r:id="rId9"/>
    <p:sldId id="304" r:id="rId10"/>
    <p:sldId id="305" r:id="rId11"/>
    <p:sldId id="306" r:id="rId12"/>
    <p:sldId id="307" r:id="rId13"/>
    <p:sldId id="308" r:id="rId14"/>
    <p:sldId id="309" r:id="rId15"/>
    <p:sldId id="310" r:id="rId16"/>
    <p:sldId id="311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92002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 Black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5/24/2013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79470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2800"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>
            <a:lvl1pPr>
              <a:defRPr sz="2400">
                <a:latin typeface="Arial Black" pitchFamily="34" charset="0"/>
              </a:defRPr>
            </a:lvl1pPr>
            <a:lvl2pPr>
              <a:defRPr sz="2000">
                <a:latin typeface="Arial Black" pitchFamily="34" charset="0"/>
              </a:defRPr>
            </a:lvl2pPr>
            <a:lvl3pPr>
              <a:defRPr sz="1800">
                <a:latin typeface="Arial Black" pitchFamily="34" charset="0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5/24/2013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1291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97776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19007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72936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36208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58880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01712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19862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717179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526966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437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C5154B-A062-4CF3-87D8-F883E242C23D}" type="datetimeFigureOut">
              <a:rPr lang="en-US" smtClean="0"/>
              <a:pPr/>
              <a:t>5/24/2013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1256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4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5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7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8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9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0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Computer Architecture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18</a:t>
            </a:r>
          </a:p>
          <a:p>
            <a:r>
              <a:rPr lang="en-US" dirty="0" err="1" smtClean="0"/>
              <a:t>Fasih</a:t>
            </a:r>
            <a:r>
              <a:rPr lang="en-US" dirty="0" smtClean="0"/>
              <a:t> </a:t>
            </a:r>
            <a:r>
              <a:rPr lang="en-US" dirty="0" err="1" smtClean="0"/>
              <a:t>ur</a:t>
            </a:r>
            <a:r>
              <a:rPr lang="en-US" dirty="0" smtClean="0"/>
              <a:t> </a:t>
            </a:r>
            <a:r>
              <a:rPr lang="en-US" dirty="0" err="1" smtClean="0"/>
              <a:t>Rehman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7576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Multiplication </a:t>
            </a:r>
          </a:p>
          <a:p>
            <a:r>
              <a:rPr lang="en-US" dirty="0"/>
              <a:t>Multipliers</a:t>
            </a:r>
          </a:p>
          <a:p>
            <a:pPr lvl="1"/>
            <a:r>
              <a:rPr lang="en-US" dirty="0"/>
              <a:t>Array multipliers</a:t>
            </a:r>
          </a:p>
          <a:p>
            <a:pPr lvl="1"/>
            <a:r>
              <a:rPr lang="en-US" dirty="0"/>
              <a:t>Sequential multipliers</a:t>
            </a:r>
          </a:p>
        </p:txBody>
      </p:sp>
    </p:spTree>
    <p:extLst>
      <p:ext uri="{BB962C8B-B14F-4D97-AF65-F5344CB8AC3E}">
        <p14:creationId xmlns:p14="http://schemas.microsoft.com/office/powerpoint/2010/main" xmlns="" val="939246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Multiplication</a:t>
            </a:r>
          </a:p>
          <a:p>
            <a:pPr lvl="1"/>
            <a:r>
              <a:rPr lang="en-US" dirty="0" smtClean="0"/>
              <a:t>Sequential Multipliers</a:t>
            </a:r>
          </a:p>
          <a:p>
            <a:pPr lvl="1"/>
            <a:r>
              <a:rPr lang="en-US" dirty="0" smtClean="0"/>
              <a:t>Multiplication of signed numbers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60247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Sequential Multiplication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40030" indent="-246888">
              <a:buFont typeface="Wingdings 2"/>
              <a:buChar char=""/>
              <a:defRPr/>
            </a:pPr>
            <a:r>
              <a:rPr lang="en-US" dirty="0" smtClean="0"/>
              <a:t>Multiplication Rules</a:t>
            </a:r>
          </a:p>
          <a:p>
            <a:pPr marL="640080" lvl="1" indent="-246888">
              <a:buFont typeface="Wingdings 2"/>
              <a:buChar char=""/>
              <a:defRPr/>
            </a:pPr>
            <a:r>
              <a:rPr lang="en-US" dirty="0" smtClean="0"/>
              <a:t>If </a:t>
            </a:r>
            <a:r>
              <a:rPr lang="en-US" dirty="0"/>
              <a:t>the </a:t>
            </a:r>
            <a:r>
              <a:rPr lang="en-US" dirty="0" err="1"/>
              <a:t>i</a:t>
            </a:r>
            <a:r>
              <a:rPr lang="en-US" baseline="30000" dirty="0" err="1"/>
              <a:t>th</a:t>
            </a:r>
            <a:r>
              <a:rPr lang="en-US" dirty="0"/>
              <a:t> bit of the multiplier is 1, shift the multiplicand and  add the shifted multiplicand to the current value of the partial product. </a:t>
            </a:r>
          </a:p>
          <a:p>
            <a:pPr marL="640080" lvl="1" indent="-246888">
              <a:buFont typeface="Wingdings 2"/>
              <a:buChar char=""/>
              <a:defRPr/>
            </a:pPr>
            <a:r>
              <a:rPr lang="en-US" dirty="0" smtClean="0"/>
              <a:t>Multiplicands are left shifted before adding to partial product.</a:t>
            </a:r>
          </a:p>
          <a:p>
            <a:pPr marL="640080" lvl="1" indent="-246888">
              <a:buFont typeface="Wingdings 2"/>
              <a:buChar char=""/>
              <a:defRPr/>
            </a:pPr>
            <a:r>
              <a:rPr lang="en-US" dirty="0" smtClean="0"/>
              <a:t>Equivalently, same result can be achieved by adding “un – shifted” multiplicand to right shifted partial product.</a:t>
            </a:r>
          </a:p>
          <a:p>
            <a:pPr marL="640080" lvl="1" indent="-246888">
              <a:buFont typeface="Wingdings 2"/>
              <a:buChar char=""/>
              <a:defRPr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88749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Sequential Multiplication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Sequential Multipliers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029447"/>
            <a:ext cx="7239000" cy="5180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517023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899809"/>
            <a:ext cx="7624690" cy="5272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779985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Multiplication of Signed Numbers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SimSun" pitchFamily="2" charset="-122"/>
              </a:rPr>
              <a:t>Considering 2’s-complement signed operands, what will happen to (-13)</a:t>
            </a:r>
            <a:r>
              <a:rPr lang="en-US" altLang="zh-CN" dirty="0">
                <a:ea typeface="SimSun" pitchFamily="2" charset="-122"/>
                <a:sym typeface="Symbol" pitchFamily="18" charset="2"/>
              </a:rPr>
              <a:t>(+11) if following the same method of unsigned multiplication? </a:t>
            </a:r>
          </a:p>
          <a:p>
            <a:pPr lvl="1"/>
            <a:r>
              <a:rPr lang="en-US" dirty="0"/>
              <a:t>Sign extension is blue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659655"/>
            <a:ext cx="5029200" cy="38173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66850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Multiplication (Signed Numbers)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Positive </a:t>
            </a:r>
            <a:r>
              <a:rPr lang="en-US" dirty="0"/>
              <a:t>multiplier and </a:t>
            </a:r>
            <a:r>
              <a:rPr lang="en-US" dirty="0" smtClean="0"/>
              <a:t>negative </a:t>
            </a:r>
            <a:r>
              <a:rPr lang="en-US" dirty="0"/>
              <a:t>multiplicand</a:t>
            </a:r>
          </a:p>
          <a:p>
            <a:r>
              <a:rPr lang="en-US" dirty="0"/>
              <a:t>Hardware</a:t>
            </a:r>
          </a:p>
          <a:p>
            <a:pPr lvl="1"/>
            <a:r>
              <a:rPr lang="en-US" dirty="0"/>
              <a:t>Array</a:t>
            </a:r>
          </a:p>
          <a:p>
            <a:pPr lvl="1"/>
            <a:r>
              <a:rPr lang="en-US" dirty="0"/>
              <a:t>Sequential</a:t>
            </a:r>
          </a:p>
          <a:p>
            <a:r>
              <a:rPr lang="en-US" dirty="0"/>
              <a:t>Can be used if </a:t>
            </a:r>
            <a:r>
              <a:rPr lang="en-US" dirty="0" smtClean="0"/>
              <a:t>sign extension </a:t>
            </a:r>
            <a:r>
              <a:rPr lang="en-US" dirty="0"/>
              <a:t>is </a:t>
            </a:r>
            <a:r>
              <a:rPr lang="en-US" dirty="0" smtClean="0"/>
              <a:t>augmented </a:t>
            </a:r>
            <a:r>
              <a:rPr lang="en-US" dirty="0"/>
              <a:t>in </a:t>
            </a:r>
            <a:r>
              <a:rPr lang="en-US" dirty="0" smtClean="0"/>
              <a:t>the hardware.</a:t>
            </a:r>
            <a:endParaRPr lang="en-US" dirty="0"/>
          </a:p>
          <a:p>
            <a:r>
              <a:rPr lang="en-US" dirty="0" smtClean="0"/>
              <a:t>The case of positive multiplicand and negative multiplier can be handled by taking 2’s – complement of multiplier and multiplicand and using above algorithm, as the product will remain unchanged.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78936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Booth’s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>
                <a:ea typeface="SimSun" pitchFamily="2" charset="-122"/>
              </a:rPr>
              <a:t>Consider in a multiplication, the multiplier is positive 0011110, </a:t>
            </a:r>
            <a:r>
              <a:rPr lang="en-US" altLang="zh-CN" dirty="0" smtClean="0">
                <a:ea typeface="SimSun" pitchFamily="2" charset="-122"/>
              </a:rPr>
              <a:t>appropriately </a:t>
            </a:r>
            <a:r>
              <a:rPr lang="en-US" altLang="zh-CN" dirty="0">
                <a:ea typeface="SimSun" pitchFamily="2" charset="-122"/>
              </a:rPr>
              <a:t>shifted versions of the multiplicand are added in a standard </a:t>
            </a:r>
            <a:r>
              <a:rPr lang="en-US" altLang="zh-CN" dirty="0" smtClean="0">
                <a:ea typeface="SimSun" pitchFamily="2" charset="-122"/>
              </a:rPr>
              <a:t>procedure.</a:t>
            </a:r>
            <a:endParaRPr lang="en-US" altLang="zh-CN" dirty="0">
              <a:ea typeface="SimSun" pitchFamily="2" charset="-122"/>
            </a:endParaRPr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743200"/>
            <a:ext cx="5410200" cy="3431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773583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Booth’s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can write multiplier as</a:t>
            </a:r>
          </a:p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23419" y="1676400"/>
            <a:ext cx="2949678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200400"/>
            <a:ext cx="6778654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116396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Booth’s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Generally, </a:t>
            </a:r>
            <a:r>
              <a:rPr lang="en-US" altLang="zh-CN" dirty="0" smtClean="0">
                <a:ea typeface="SimSun" pitchFamily="2" charset="-122"/>
              </a:rPr>
              <a:t>in </a:t>
            </a:r>
            <a:r>
              <a:rPr lang="en-US" altLang="zh-CN" dirty="0">
                <a:ea typeface="SimSun" pitchFamily="2" charset="-122"/>
              </a:rPr>
              <a:t>the </a:t>
            </a:r>
            <a:r>
              <a:rPr lang="en-US" altLang="zh-CN" dirty="0" smtClean="0">
                <a:ea typeface="SimSun" pitchFamily="2" charset="-122"/>
              </a:rPr>
              <a:t>Booth’ s </a:t>
            </a:r>
            <a:r>
              <a:rPr lang="en-US" altLang="zh-CN" dirty="0" err="1" smtClean="0">
                <a:ea typeface="SimSun" pitchFamily="2" charset="-122"/>
              </a:rPr>
              <a:t>algoritm</a:t>
            </a:r>
            <a:r>
              <a:rPr lang="en-US" altLang="zh-CN" dirty="0" smtClean="0">
                <a:ea typeface="SimSun" pitchFamily="2" charset="-122"/>
              </a:rPr>
              <a:t>, </a:t>
            </a:r>
            <a:r>
              <a:rPr lang="en-US" altLang="zh-CN" dirty="0">
                <a:ea typeface="SimSun" pitchFamily="2" charset="-122"/>
              </a:rPr>
              <a:t>-1 times the shifted multiplicand is selected when moving from 0 to 1, and +1 times the shifted multiplicand is selected when moving from 1 to 0, as the multiplier is scanned from right to left.</a:t>
            </a:r>
          </a:p>
          <a:p>
            <a:endParaRPr lang="en-U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0600" y="3962400"/>
            <a:ext cx="7386638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674078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Booth’s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5881" y="1905000"/>
            <a:ext cx="7892319" cy="2971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184809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Booth Recoding Table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Thus recoding can be done using following table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38400" y="2020409"/>
            <a:ext cx="5134536" cy="3389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853633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Booth Recoded Multipliers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6300" y="1371600"/>
            <a:ext cx="6542609" cy="4419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164824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Advantages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Handles both positive and negative numbers uniformly</a:t>
            </a:r>
          </a:p>
          <a:p>
            <a:r>
              <a:rPr lang="en-US" dirty="0" smtClean="0"/>
              <a:t>Achieves some efficiency in terms of number of additions required when multiplier has large blocks of 1’s.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97542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Multiplication</a:t>
            </a:r>
          </a:p>
          <a:p>
            <a:pPr lvl="1"/>
            <a:r>
              <a:rPr lang="en-US" dirty="0" smtClean="0"/>
              <a:t>Sequential Multipliers</a:t>
            </a:r>
          </a:p>
          <a:p>
            <a:pPr lvl="1"/>
            <a:r>
              <a:rPr lang="en-US" dirty="0" smtClean="0"/>
              <a:t>Multiplication of signed </a:t>
            </a:r>
            <a:r>
              <a:rPr lang="en-US" dirty="0" smtClean="0"/>
              <a:t>numbers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496955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1325</TotalTime>
  <Words>317</Words>
  <Application>Microsoft Office PowerPoint</Application>
  <PresentationFormat>On-screen Show (4:3)</PresentationFormat>
  <Paragraphs>47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Computer Architecture</vt:lpstr>
      <vt:lpstr>Last Class</vt:lpstr>
      <vt:lpstr>Today’s Agenda</vt:lpstr>
      <vt:lpstr>Sequential Multiplication</vt:lpstr>
      <vt:lpstr>Sequential Multiplication</vt:lpstr>
      <vt:lpstr>Sequential Multipliers</vt:lpstr>
      <vt:lpstr>Example</vt:lpstr>
      <vt:lpstr>Multiplication of Signed Numbers</vt:lpstr>
      <vt:lpstr>Multiplication (Signed Numbers)</vt:lpstr>
      <vt:lpstr>Booth’s Algorithm</vt:lpstr>
      <vt:lpstr>Booth’s Algorithm</vt:lpstr>
      <vt:lpstr>Booth’s Algorithm</vt:lpstr>
      <vt:lpstr>Booth’s Algorithm</vt:lpstr>
      <vt:lpstr>Booth Recoding Table</vt:lpstr>
      <vt:lpstr>Some Booth Recoded Multipliers</vt:lpstr>
      <vt:lpstr>Advantages</vt:lpstr>
      <vt:lpstr>Summary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Architecture</dc:title>
  <dc:creator>MyUserName</dc:creator>
  <cp:lastModifiedBy>Administrator</cp:lastModifiedBy>
  <cp:revision>68</cp:revision>
  <dcterms:created xsi:type="dcterms:W3CDTF">2013-05-18T18:13:12Z</dcterms:created>
  <dcterms:modified xsi:type="dcterms:W3CDTF">2013-05-24T08:08:22Z</dcterms:modified>
</cp:coreProperties>
</file>