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6" r:id="rId3"/>
    <p:sldId id="287" r:id="rId4"/>
    <p:sldId id="288" r:id="rId5"/>
    <p:sldId id="289" r:id="rId6"/>
    <p:sldId id="285" r:id="rId7"/>
    <p:sldId id="290" r:id="rId8"/>
    <p:sldId id="291" r:id="rId9"/>
    <p:sldId id="292" r:id="rId10"/>
    <p:sldId id="27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15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Arithmetic</a:t>
            </a:r>
          </a:p>
          <a:p>
            <a:pPr lvl="1"/>
            <a:r>
              <a:rPr lang="en-US" dirty="0"/>
              <a:t>Representation</a:t>
            </a:r>
          </a:p>
          <a:p>
            <a:pPr lvl="1"/>
            <a:r>
              <a:rPr lang="en-US" dirty="0"/>
              <a:t>Signed numbers</a:t>
            </a:r>
          </a:p>
          <a:p>
            <a:pPr lvl="1"/>
            <a:r>
              <a:rPr lang="en-US" dirty="0"/>
              <a:t>Operations and their implementation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642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Arithmetic operations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924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Overflow (Examples)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020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Overflow in case of addition can only occur when both the operands have same sign.</a:t>
            </a:r>
          </a:p>
          <a:p>
            <a:r>
              <a:rPr lang="en-US" dirty="0" smtClean="0"/>
              <a:t>Condition for Overflow</a:t>
            </a:r>
          </a:p>
          <a:p>
            <a:r>
              <a:rPr lang="en-US" dirty="0" smtClean="0"/>
              <a:t>Overflow happens when (at MSB)</a:t>
            </a:r>
          </a:p>
          <a:p>
            <a:pPr marL="0" indent="0" algn="ctr">
              <a:buNone/>
            </a:pPr>
            <a:r>
              <a:rPr lang="en-US" dirty="0" smtClean="0"/>
              <a:t>Carry in ≠ Carry out</a:t>
            </a:r>
          </a:p>
          <a:p>
            <a:r>
              <a:rPr lang="en-US" dirty="0" smtClean="0"/>
              <a:t>Normally, overflow is referred to ‘V’ flag in status register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815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Addition/subtraction of signed numbers</a:t>
            </a:r>
            <a:endParaRPr lang="en-US" dirty="0"/>
          </a:p>
        </p:txBody>
      </p:sp>
      <p:grpSp>
        <p:nvGrpSpPr>
          <p:cNvPr id="190" name="Group 189"/>
          <p:cNvGrpSpPr/>
          <p:nvPr/>
        </p:nvGrpSpPr>
        <p:grpSpPr>
          <a:xfrm>
            <a:off x="838200" y="1379537"/>
            <a:ext cx="5532437" cy="5021263"/>
            <a:chOff x="1805781" y="918369"/>
            <a:chExt cx="5532437" cy="5021263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805781" y="918369"/>
              <a:ext cx="5532437" cy="5021263"/>
            </a:xfrm>
            <a:prstGeom prst="rect">
              <a:avLst/>
            </a:prstGeom>
            <a:ln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643981" y="3377407"/>
              <a:ext cx="69850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s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715418" y="3505994"/>
              <a:ext cx="2857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750343" y="3415507"/>
              <a:ext cx="188913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>
                  <a:solidFill>
                    <a:srgbClr val="000000"/>
                  </a:solidFill>
                  <a:latin typeface="Nimbus Roman No9 L"/>
                </a:rPr>
                <a:t>  =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561431" y="3631407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643981" y="376158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661443" y="3761582"/>
              <a:ext cx="133350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>
                  <a:solidFill>
                    <a:srgbClr val="000000"/>
                  </a:solidFill>
                  <a:latin typeface="Nimbus Roman No9 L"/>
                </a:rPr>
                <a:t> +1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837656" y="3664744"/>
              <a:ext cx="100012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>
                  <a:solidFill>
                    <a:srgbClr val="000000"/>
                  </a:solidFill>
                  <a:latin typeface="Nimbus Roman No9 L"/>
                </a:rPr>
                <a:t>=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>
              <a:off x="2015331" y="3218657"/>
              <a:ext cx="4632325" cy="1587"/>
            </a:xfrm>
            <a:prstGeom prst="line">
              <a:avLst/>
            </a:prstGeom>
            <a:noFill/>
            <a:ln w="17463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504281" y="5298282"/>
              <a:ext cx="1524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13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591593" y="49315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7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840706" y="5071269"/>
              <a:ext cx="85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980406" y="5071269"/>
              <a:ext cx="84137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 flipH="1">
              <a:off x="2015331" y="1453357"/>
              <a:ext cx="4632325" cy="1587"/>
            </a:xfrm>
            <a:prstGeom prst="line">
              <a:avLst/>
            </a:prstGeom>
            <a:noFill/>
            <a:ln w="17463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2015331" y="1051719"/>
              <a:ext cx="4632325" cy="1588"/>
            </a:xfrm>
            <a:custGeom>
              <a:avLst/>
              <a:gdLst>
                <a:gd name="T0" fmla="*/ 265 w 265"/>
                <a:gd name="T1" fmla="*/ 0 h 1588"/>
                <a:gd name="T2" fmla="*/ 121 w 265"/>
                <a:gd name="T3" fmla="*/ 0 h 1588"/>
                <a:gd name="T4" fmla="*/ 0 w 265"/>
                <a:gd name="T5" fmla="*/ 0 h 1588"/>
                <a:gd name="T6" fmla="*/ 0 60000 65536"/>
                <a:gd name="T7" fmla="*/ 0 60000 65536"/>
                <a:gd name="T8" fmla="*/ 0 60000 65536"/>
                <a:gd name="T9" fmla="*/ 0 w 265"/>
                <a:gd name="T10" fmla="*/ 0 h 1588"/>
                <a:gd name="T11" fmla="*/ 265 w 265"/>
                <a:gd name="T12" fmla="*/ 1588 h 1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5" h="1588">
                  <a:moveTo>
                    <a:pt x="265" y="0"/>
                  </a:moveTo>
                  <a:lnTo>
                    <a:pt x="121" y="0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5423693" y="27471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5423693" y="152320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5423693" y="17327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5423693" y="192643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5423693" y="21359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5423693" y="23280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5423693" y="29392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5423693" y="253761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3047206" y="152320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3047206" y="17327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3047206" y="192643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3047206" y="21359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3047206" y="23280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3047206" y="27471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3047206" y="29392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3047206" y="253761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4725193" y="152320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4725193" y="17327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4725193" y="192643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4725193" y="21359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4725193" y="23280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4725193" y="253761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3" name="Rectangle 42"/>
            <p:cNvSpPr>
              <a:spLocks noChangeArrowheads="1"/>
            </p:cNvSpPr>
            <p:nvPr/>
          </p:nvSpPr>
          <p:spPr bwMode="auto">
            <a:xfrm>
              <a:off x="4725193" y="27471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4725193" y="29392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 flipV="1">
              <a:off x="4444206" y="1051719"/>
              <a:ext cx="1587" cy="2166938"/>
            </a:xfrm>
            <a:prstGeom prst="line">
              <a:avLst/>
            </a:prstGeom>
            <a:noFill/>
            <a:ln w="17463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3606006" y="152320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3606006" y="192643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3606006" y="23280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3606006" y="27471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3606006" y="17327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3606006" y="21359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3606006" y="253761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3606006" y="29392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2486818" y="152320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2486818" y="17327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2486818" y="192643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2486818" y="21359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2486818" y="23280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59" name="Rectangle 58"/>
            <p:cNvSpPr>
              <a:spLocks noChangeArrowheads="1"/>
            </p:cNvSpPr>
            <p:nvPr/>
          </p:nvSpPr>
          <p:spPr bwMode="auto">
            <a:xfrm>
              <a:off x="2486818" y="253761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2486818" y="27471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2486818" y="2939257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1840706" y="4372769"/>
              <a:ext cx="936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E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1945481" y="4372769"/>
              <a:ext cx="49371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xample: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64" name="Rectangle 63"/>
            <p:cNvSpPr>
              <a:spLocks noChangeArrowheads="1"/>
            </p:cNvSpPr>
            <p:nvPr/>
          </p:nvSpPr>
          <p:spPr bwMode="auto">
            <a:xfrm>
              <a:off x="3833018" y="49315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65" name="Rectangle 64"/>
            <p:cNvSpPr>
              <a:spLocks noChangeArrowheads="1"/>
            </p:cNvSpPr>
            <p:nvPr/>
          </p:nvSpPr>
          <p:spPr bwMode="auto">
            <a:xfrm>
              <a:off x="6192043" y="5141119"/>
              <a:ext cx="104775" cy="122238"/>
            </a:xfrm>
            <a:prstGeom prst="rect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3867943" y="4687094"/>
              <a:ext cx="2184400" cy="227013"/>
            </a:xfrm>
            <a:custGeom>
              <a:avLst/>
              <a:gdLst>
                <a:gd name="T0" fmla="*/ 125 w 125"/>
                <a:gd name="T1" fmla="*/ 0 h 13"/>
                <a:gd name="T2" fmla="*/ 10 w 125"/>
                <a:gd name="T3" fmla="*/ 0 h 13"/>
                <a:gd name="T4" fmla="*/ 0 w 125"/>
                <a:gd name="T5" fmla="*/ 0 h 13"/>
                <a:gd name="T6" fmla="*/ 0 w 125"/>
                <a:gd name="T7" fmla="*/ 10 h 13"/>
                <a:gd name="T8" fmla="*/ 0 w 125"/>
                <a:gd name="T9" fmla="*/ 13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5"/>
                <a:gd name="T16" fmla="*/ 0 h 13"/>
                <a:gd name="T17" fmla="*/ 125 w 125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5" h="13">
                  <a:moveTo>
                    <a:pt x="125" y="0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3"/>
                  </a:lnTo>
                </a:path>
              </a:pathLst>
            </a:custGeom>
            <a:noFill/>
            <a:ln w="1746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7" name="Line 64"/>
            <p:cNvSpPr>
              <a:spLocks noChangeShapeType="1"/>
            </p:cNvSpPr>
            <p:nvPr/>
          </p:nvSpPr>
          <p:spPr bwMode="auto">
            <a:xfrm flipH="1">
              <a:off x="3029743" y="5298282"/>
              <a:ext cx="1309688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Line 65"/>
            <p:cNvSpPr>
              <a:spLocks noChangeShapeType="1"/>
            </p:cNvSpPr>
            <p:nvPr/>
          </p:nvSpPr>
          <p:spPr bwMode="auto">
            <a:xfrm flipH="1">
              <a:off x="5738018" y="5298282"/>
              <a:ext cx="628650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4252118" y="5141119"/>
              <a:ext cx="44450" cy="10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7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0" name="Line 67"/>
            <p:cNvSpPr>
              <a:spLocks noChangeShapeType="1"/>
            </p:cNvSpPr>
            <p:nvPr/>
          </p:nvSpPr>
          <p:spPr bwMode="auto">
            <a:xfrm flipH="1">
              <a:off x="1805781" y="5298282"/>
              <a:ext cx="296862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2224881" y="5071269"/>
              <a:ext cx="85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=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2" name="Line 69"/>
            <p:cNvSpPr>
              <a:spLocks noChangeShapeType="1"/>
            </p:cNvSpPr>
            <p:nvPr/>
          </p:nvSpPr>
          <p:spPr bwMode="auto">
            <a:xfrm flipH="1">
              <a:off x="2416968" y="5298282"/>
              <a:ext cx="298450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837656" y="5071269"/>
              <a:ext cx="85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=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4" name="Rectangle 73"/>
            <p:cNvSpPr>
              <a:spLocks noChangeArrowheads="1"/>
            </p:cNvSpPr>
            <p:nvPr/>
          </p:nvSpPr>
          <p:spPr bwMode="auto">
            <a:xfrm>
              <a:off x="3291681" y="50712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3291681" y="49315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3448843" y="5141119"/>
              <a:ext cx="44450" cy="10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7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3553618" y="50712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8" name="Rectangle 77"/>
            <p:cNvSpPr>
              <a:spLocks noChangeArrowheads="1"/>
            </p:cNvSpPr>
            <p:nvPr/>
          </p:nvSpPr>
          <p:spPr bwMode="auto">
            <a:xfrm>
              <a:off x="3553618" y="49315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3728243" y="5141119"/>
              <a:ext cx="44450" cy="10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7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3833018" y="50712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3972718" y="5141119"/>
              <a:ext cx="44450" cy="10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7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2" name="Rectangle 81"/>
            <p:cNvSpPr>
              <a:spLocks noChangeArrowheads="1"/>
            </p:cNvSpPr>
            <p:nvPr/>
          </p:nvSpPr>
          <p:spPr bwMode="auto">
            <a:xfrm>
              <a:off x="4112418" y="50712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4112418" y="4931569"/>
              <a:ext cx="762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>
              <a:off x="3291681" y="52982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553618" y="52982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4112418" y="52982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3833018" y="5298282"/>
              <a:ext cx="76200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5476081" y="5614194"/>
              <a:ext cx="102711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Legend for stage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6728618" y="5614194"/>
              <a:ext cx="42863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2486818" y="1121569"/>
              <a:ext cx="68263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2556668" y="120888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3029743" y="1121569"/>
              <a:ext cx="68263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3099593" y="120888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3606006" y="1121569"/>
              <a:ext cx="5175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Carry-in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4182268" y="1121569"/>
              <a:ext cx="68263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4252118" y="120888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4725193" y="1121569"/>
              <a:ext cx="27940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Sum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5039518" y="1121569"/>
              <a:ext cx="58738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s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5109368" y="120888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5423693" y="1121569"/>
              <a:ext cx="593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Carry-out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6069806" y="1121569"/>
              <a:ext cx="682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6144418" y="120888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6179343" y="1208882"/>
              <a:ext cx="107950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>
                  <a:solidFill>
                    <a:srgbClr val="000000"/>
                  </a:solidFill>
                  <a:latin typeface="Nimbus Roman No9 L"/>
                </a:rPr>
                <a:t>+1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1980406" y="4931569"/>
              <a:ext cx="936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1980406" y="5317332"/>
              <a:ext cx="84137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Z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2451893" y="5071269"/>
              <a:ext cx="2000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+ 6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3204368" y="5141119"/>
              <a:ext cx="44450" cy="106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700">
                  <a:solidFill>
                    <a:srgbClr val="000000"/>
                  </a:solidFill>
                  <a:latin typeface="Nimbus Roman No9 L"/>
                </a:rPr>
                <a:t>0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3064668" y="5071269"/>
              <a:ext cx="85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5999956" y="4914107"/>
              <a:ext cx="68262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6069806" y="5001419"/>
              <a:ext cx="2857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5999956" y="5053807"/>
              <a:ext cx="68262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6069806" y="5141119"/>
              <a:ext cx="2857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5999956" y="5298282"/>
              <a:ext cx="58737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s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6052343" y="5385594"/>
              <a:ext cx="28575" cy="12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4742656" y="4983957"/>
              <a:ext cx="593725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Carry-out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4952206" y="5141119"/>
              <a:ext cx="682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5022056" y="522843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5039518" y="5228432"/>
              <a:ext cx="107950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>
                  <a:solidFill>
                    <a:srgbClr val="000000"/>
                  </a:solidFill>
                  <a:latin typeface="Nimbus Roman No9 L"/>
                </a:rPr>
                <a:t>+1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6752431" y="4983957"/>
              <a:ext cx="517525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Carry-in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6979443" y="5141119"/>
              <a:ext cx="68263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1" name="Rectangle 120"/>
            <p:cNvSpPr>
              <a:spLocks noChangeArrowheads="1"/>
            </p:cNvSpPr>
            <p:nvPr/>
          </p:nvSpPr>
          <p:spPr bwMode="auto">
            <a:xfrm>
              <a:off x="7049293" y="5228432"/>
              <a:ext cx="28575" cy="122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8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2" name="Rectangle 121"/>
            <p:cNvSpPr>
              <a:spLocks noChangeArrowheads="1"/>
            </p:cNvSpPr>
            <p:nvPr/>
          </p:nvSpPr>
          <p:spPr bwMode="auto">
            <a:xfrm>
              <a:off x="3047206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3" name="Rectangle 122"/>
            <p:cNvSpPr>
              <a:spLocks noChangeArrowheads="1"/>
            </p:cNvSpPr>
            <p:nvPr/>
          </p:nvSpPr>
          <p:spPr bwMode="auto">
            <a:xfrm>
              <a:off x="3112293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4" name="Rectangle 123"/>
            <p:cNvSpPr>
              <a:spLocks noChangeArrowheads="1"/>
            </p:cNvSpPr>
            <p:nvPr/>
          </p:nvSpPr>
          <p:spPr bwMode="auto">
            <a:xfrm>
              <a:off x="3186906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5" name="Rectangle 124"/>
            <p:cNvSpPr>
              <a:spLocks noChangeArrowheads="1"/>
            </p:cNvSpPr>
            <p:nvPr/>
          </p:nvSpPr>
          <p:spPr bwMode="auto">
            <a:xfrm>
              <a:off x="3251993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6" name="Rectangle 125"/>
            <p:cNvSpPr>
              <a:spLocks noChangeArrowheads="1"/>
            </p:cNvSpPr>
            <p:nvPr/>
          </p:nvSpPr>
          <p:spPr bwMode="auto">
            <a:xfrm>
              <a:off x="3309143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7" name="Rectangle 126"/>
            <p:cNvSpPr>
              <a:spLocks noChangeArrowheads="1"/>
            </p:cNvSpPr>
            <p:nvPr/>
          </p:nvSpPr>
          <p:spPr bwMode="auto">
            <a:xfrm>
              <a:off x="3374231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8" name="Rectangle 127"/>
            <p:cNvSpPr>
              <a:spLocks noChangeArrowheads="1"/>
            </p:cNvSpPr>
            <p:nvPr/>
          </p:nvSpPr>
          <p:spPr bwMode="auto">
            <a:xfrm>
              <a:off x="3623468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29" name="Rectangle 128"/>
            <p:cNvSpPr>
              <a:spLocks noChangeArrowheads="1"/>
            </p:cNvSpPr>
            <p:nvPr/>
          </p:nvSpPr>
          <p:spPr bwMode="auto">
            <a:xfrm>
              <a:off x="3688556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0" name="Rectangle 129"/>
            <p:cNvSpPr>
              <a:spLocks noChangeArrowheads="1"/>
            </p:cNvSpPr>
            <p:nvPr/>
          </p:nvSpPr>
          <p:spPr bwMode="auto">
            <a:xfrm>
              <a:off x="3745706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1" name="Rectangle 130"/>
            <p:cNvSpPr>
              <a:spLocks noChangeArrowheads="1"/>
            </p:cNvSpPr>
            <p:nvPr/>
          </p:nvSpPr>
          <p:spPr bwMode="auto">
            <a:xfrm>
              <a:off x="3810793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2" name="Rectangle 131"/>
            <p:cNvSpPr>
              <a:spLocks noChangeArrowheads="1"/>
            </p:cNvSpPr>
            <p:nvPr/>
          </p:nvSpPr>
          <p:spPr bwMode="auto">
            <a:xfrm>
              <a:off x="3885406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3" name="Rectangle 132"/>
            <p:cNvSpPr>
              <a:spLocks noChangeArrowheads="1"/>
            </p:cNvSpPr>
            <p:nvPr/>
          </p:nvSpPr>
          <p:spPr bwMode="auto">
            <a:xfrm>
              <a:off x="3950493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4" name="Rectangle 133"/>
            <p:cNvSpPr>
              <a:spLocks noChangeArrowheads="1"/>
            </p:cNvSpPr>
            <p:nvPr/>
          </p:nvSpPr>
          <p:spPr bwMode="auto">
            <a:xfrm>
              <a:off x="4182268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5" name="Rectangle 134"/>
            <p:cNvSpPr>
              <a:spLocks noChangeArrowheads="1"/>
            </p:cNvSpPr>
            <p:nvPr/>
          </p:nvSpPr>
          <p:spPr bwMode="auto">
            <a:xfrm>
              <a:off x="4247356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6" name="Rectangle 135"/>
            <p:cNvSpPr>
              <a:spLocks noChangeArrowheads="1"/>
            </p:cNvSpPr>
            <p:nvPr/>
          </p:nvSpPr>
          <p:spPr bwMode="auto">
            <a:xfrm>
              <a:off x="4321968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7" name="Rectangle 136"/>
            <p:cNvSpPr>
              <a:spLocks noChangeArrowheads="1"/>
            </p:cNvSpPr>
            <p:nvPr/>
          </p:nvSpPr>
          <p:spPr bwMode="auto">
            <a:xfrm>
              <a:off x="4387056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8" name="Rectangle 137"/>
            <p:cNvSpPr>
              <a:spLocks noChangeArrowheads="1"/>
            </p:cNvSpPr>
            <p:nvPr/>
          </p:nvSpPr>
          <p:spPr bwMode="auto">
            <a:xfrm>
              <a:off x="4444206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39" name="Rectangle 138"/>
            <p:cNvSpPr>
              <a:spLocks noChangeArrowheads="1"/>
            </p:cNvSpPr>
            <p:nvPr/>
          </p:nvSpPr>
          <p:spPr bwMode="auto">
            <a:xfrm>
              <a:off x="4509293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0" name="Rectangle 139"/>
            <p:cNvSpPr>
              <a:spLocks noChangeArrowheads="1"/>
            </p:cNvSpPr>
            <p:nvPr/>
          </p:nvSpPr>
          <p:spPr bwMode="auto">
            <a:xfrm>
              <a:off x="4760118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1" name="Rectangle 140"/>
            <p:cNvSpPr>
              <a:spLocks noChangeArrowheads="1"/>
            </p:cNvSpPr>
            <p:nvPr/>
          </p:nvSpPr>
          <p:spPr bwMode="auto">
            <a:xfrm>
              <a:off x="4825206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2" name="Rectangle 141"/>
            <p:cNvSpPr>
              <a:spLocks noChangeArrowheads="1"/>
            </p:cNvSpPr>
            <p:nvPr/>
          </p:nvSpPr>
          <p:spPr bwMode="auto">
            <a:xfrm>
              <a:off x="4899818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3" name="Rectangle 142"/>
            <p:cNvSpPr>
              <a:spLocks noChangeArrowheads="1"/>
            </p:cNvSpPr>
            <p:nvPr/>
          </p:nvSpPr>
          <p:spPr bwMode="auto">
            <a:xfrm>
              <a:off x="4964906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4" name="Rectangle 143"/>
            <p:cNvSpPr>
              <a:spLocks noChangeArrowheads="1"/>
            </p:cNvSpPr>
            <p:nvPr/>
          </p:nvSpPr>
          <p:spPr bwMode="auto">
            <a:xfrm>
              <a:off x="5022056" y="3375819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5" name="Rectangle 144"/>
            <p:cNvSpPr>
              <a:spLocks noChangeArrowheads="1"/>
            </p:cNvSpPr>
            <p:nvPr/>
          </p:nvSpPr>
          <p:spPr bwMode="auto">
            <a:xfrm>
              <a:off x="5087143" y="349805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6" name="Rectangle 145"/>
            <p:cNvSpPr>
              <a:spLocks noChangeArrowheads="1"/>
            </p:cNvSpPr>
            <p:nvPr/>
          </p:nvSpPr>
          <p:spPr bwMode="auto">
            <a:xfrm>
              <a:off x="5353843" y="3428207"/>
              <a:ext cx="68263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7" name="Rectangle 146"/>
            <p:cNvSpPr>
              <a:spLocks noChangeArrowheads="1"/>
            </p:cNvSpPr>
            <p:nvPr/>
          </p:nvSpPr>
          <p:spPr bwMode="auto">
            <a:xfrm>
              <a:off x="5441156" y="3480594"/>
              <a:ext cx="428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8" name="Rectangle 147"/>
            <p:cNvSpPr>
              <a:spLocks noChangeArrowheads="1"/>
            </p:cNvSpPr>
            <p:nvPr/>
          </p:nvSpPr>
          <p:spPr bwMode="auto">
            <a:xfrm>
              <a:off x="5685631" y="3428207"/>
              <a:ext cx="68262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49" name="Rectangle 148"/>
            <p:cNvSpPr>
              <a:spLocks noChangeArrowheads="1"/>
            </p:cNvSpPr>
            <p:nvPr/>
          </p:nvSpPr>
          <p:spPr bwMode="auto">
            <a:xfrm>
              <a:off x="5755481" y="3480594"/>
              <a:ext cx="428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0" name="Rectangle 149"/>
            <p:cNvSpPr>
              <a:spLocks noChangeArrowheads="1"/>
            </p:cNvSpPr>
            <p:nvPr/>
          </p:nvSpPr>
          <p:spPr bwMode="auto">
            <a:xfrm>
              <a:off x="5999956" y="3428207"/>
              <a:ext cx="68262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1" name="Rectangle 150"/>
            <p:cNvSpPr>
              <a:spLocks noChangeArrowheads="1"/>
            </p:cNvSpPr>
            <p:nvPr/>
          </p:nvSpPr>
          <p:spPr bwMode="auto">
            <a:xfrm>
              <a:off x="6069806" y="3480594"/>
              <a:ext cx="42862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2" name="Rectangle 151"/>
            <p:cNvSpPr>
              <a:spLocks noChangeArrowheads="1"/>
            </p:cNvSpPr>
            <p:nvPr/>
          </p:nvSpPr>
          <p:spPr bwMode="auto">
            <a:xfrm>
              <a:off x="5511006" y="3428207"/>
              <a:ext cx="117475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Symbol" pitchFamily="18" charset="2"/>
                </a:rPr>
                <a:t>Å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3" name="Rectangle 152"/>
            <p:cNvSpPr>
              <a:spLocks noChangeArrowheads="1"/>
            </p:cNvSpPr>
            <p:nvPr/>
          </p:nvSpPr>
          <p:spPr bwMode="auto">
            <a:xfrm>
              <a:off x="5842793" y="3428207"/>
              <a:ext cx="117475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Symbol" pitchFamily="18" charset="2"/>
                </a:rPr>
                <a:t>Å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4" name="Rectangle 153"/>
            <p:cNvSpPr>
              <a:spLocks noChangeArrowheads="1"/>
            </p:cNvSpPr>
            <p:nvPr/>
          </p:nvSpPr>
          <p:spPr bwMode="auto">
            <a:xfrm>
              <a:off x="5196681" y="3428207"/>
              <a:ext cx="85725" cy="18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=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5" name="Rectangle 154"/>
            <p:cNvSpPr>
              <a:spLocks noChangeArrowheads="1"/>
            </p:cNvSpPr>
            <p:nvPr/>
          </p:nvSpPr>
          <p:spPr bwMode="auto">
            <a:xfrm>
              <a:off x="3466306" y="3375819"/>
              <a:ext cx="100012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6" name="Rectangle 155"/>
            <p:cNvSpPr>
              <a:spLocks noChangeArrowheads="1"/>
            </p:cNvSpPr>
            <p:nvPr/>
          </p:nvSpPr>
          <p:spPr bwMode="auto">
            <a:xfrm>
              <a:off x="4042568" y="3375819"/>
              <a:ext cx="100013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7" name="Rectangle 156"/>
            <p:cNvSpPr>
              <a:spLocks noChangeArrowheads="1"/>
            </p:cNvSpPr>
            <p:nvPr/>
          </p:nvSpPr>
          <p:spPr bwMode="auto">
            <a:xfrm>
              <a:off x="4620418" y="3375819"/>
              <a:ext cx="100013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58" name="Line 155"/>
            <p:cNvSpPr>
              <a:spLocks noChangeShapeType="1"/>
            </p:cNvSpPr>
            <p:nvPr/>
          </p:nvSpPr>
          <p:spPr bwMode="auto">
            <a:xfrm flipH="1">
              <a:off x="3064668" y="3366294"/>
              <a:ext cx="87313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9" name="Line 156"/>
            <p:cNvSpPr>
              <a:spLocks noChangeShapeType="1"/>
            </p:cNvSpPr>
            <p:nvPr/>
          </p:nvSpPr>
          <p:spPr bwMode="auto">
            <a:xfrm flipH="1">
              <a:off x="3186906" y="3366294"/>
              <a:ext cx="104775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0" name="Line 157"/>
            <p:cNvSpPr>
              <a:spLocks noChangeShapeType="1"/>
            </p:cNvSpPr>
            <p:nvPr/>
          </p:nvSpPr>
          <p:spPr bwMode="auto">
            <a:xfrm flipH="1">
              <a:off x="3623468" y="3366294"/>
              <a:ext cx="104775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1" name="Line 158"/>
            <p:cNvSpPr>
              <a:spLocks noChangeShapeType="1"/>
            </p:cNvSpPr>
            <p:nvPr/>
          </p:nvSpPr>
          <p:spPr bwMode="auto">
            <a:xfrm flipH="1">
              <a:off x="3902868" y="3366294"/>
              <a:ext cx="87313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2" name="Line 159"/>
            <p:cNvSpPr>
              <a:spLocks noChangeShapeType="1"/>
            </p:cNvSpPr>
            <p:nvPr/>
          </p:nvSpPr>
          <p:spPr bwMode="auto">
            <a:xfrm flipH="1">
              <a:off x="4339431" y="3366294"/>
              <a:ext cx="87312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3" name="Line 160"/>
            <p:cNvSpPr>
              <a:spLocks noChangeShapeType="1"/>
            </p:cNvSpPr>
            <p:nvPr/>
          </p:nvSpPr>
          <p:spPr bwMode="auto">
            <a:xfrm flipH="1">
              <a:off x="4461668" y="3366294"/>
              <a:ext cx="88900" cy="1588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4" name="Rectangle 163"/>
            <p:cNvSpPr>
              <a:spLocks noChangeArrowheads="1"/>
            </p:cNvSpPr>
            <p:nvPr/>
          </p:nvSpPr>
          <p:spPr bwMode="auto">
            <a:xfrm>
              <a:off x="3082131" y="3621882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65" name="Rectangle 164"/>
            <p:cNvSpPr>
              <a:spLocks noChangeArrowheads="1"/>
            </p:cNvSpPr>
            <p:nvPr/>
          </p:nvSpPr>
          <p:spPr bwMode="auto">
            <a:xfrm>
              <a:off x="3151981" y="374570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66" name="Rectangle 165"/>
            <p:cNvSpPr>
              <a:spLocks noChangeArrowheads="1"/>
            </p:cNvSpPr>
            <p:nvPr/>
          </p:nvSpPr>
          <p:spPr bwMode="auto">
            <a:xfrm>
              <a:off x="3204368" y="3621882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67" name="Rectangle 166"/>
            <p:cNvSpPr>
              <a:spLocks noChangeArrowheads="1"/>
            </p:cNvSpPr>
            <p:nvPr/>
          </p:nvSpPr>
          <p:spPr bwMode="auto">
            <a:xfrm>
              <a:off x="3291681" y="374570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68" name="Rectangle 167"/>
            <p:cNvSpPr>
              <a:spLocks noChangeArrowheads="1"/>
            </p:cNvSpPr>
            <p:nvPr/>
          </p:nvSpPr>
          <p:spPr bwMode="auto">
            <a:xfrm>
              <a:off x="3483768" y="3621882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69" name="Rectangle 168"/>
            <p:cNvSpPr>
              <a:spLocks noChangeArrowheads="1"/>
            </p:cNvSpPr>
            <p:nvPr/>
          </p:nvSpPr>
          <p:spPr bwMode="auto">
            <a:xfrm>
              <a:off x="3571081" y="374570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0" name="Rectangle 169"/>
            <p:cNvSpPr>
              <a:spLocks noChangeArrowheads="1"/>
            </p:cNvSpPr>
            <p:nvPr/>
          </p:nvSpPr>
          <p:spPr bwMode="auto">
            <a:xfrm>
              <a:off x="3623468" y="3621882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c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1" name="Rectangle 170"/>
            <p:cNvSpPr>
              <a:spLocks noChangeArrowheads="1"/>
            </p:cNvSpPr>
            <p:nvPr/>
          </p:nvSpPr>
          <p:spPr bwMode="auto">
            <a:xfrm>
              <a:off x="3693318" y="374570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2" name="Rectangle 171"/>
            <p:cNvSpPr>
              <a:spLocks noChangeArrowheads="1"/>
            </p:cNvSpPr>
            <p:nvPr/>
          </p:nvSpPr>
          <p:spPr bwMode="auto">
            <a:xfrm>
              <a:off x="3902868" y="3621882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x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3" name="Rectangle 172"/>
            <p:cNvSpPr>
              <a:spLocks noChangeArrowheads="1"/>
            </p:cNvSpPr>
            <p:nvPr/>
          </p:nvSpPr>
          <p:spPr bwMode="auto">
            <a:xfrm>
              <a:off x="3990181" y="374570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4" name="Rectangle 173"/>
            <p:cNvSpPr>
              <a:spLocks noChangeArrowheads="1"/>
            </p:cNvSpPr>
            <p:nvPr/>
          </p:nvSpPr>
          <p:spPr bwMode="auto">
            <a:xfrm>
              <a:off x="4042568" y="3621882"/>
              <a:ext cx="79375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400" i="1">
                  <a:solidFill>
                    <a:srgbClr val="000000"/>
                  </a:solidFill>
                  <a:latin typeface="Nimbus Roman No9 L"/>
                </a:rPr>
                <a:t>y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5" name="Rectangle 174"/>
            <p:cNvSpPr>
              <a:spLocks noChangeArrowheads="1"/>
            </p:cNvSpPr>
            <p:nvPr/>
          </p:nvSpPr>
          <p:spPr bwMode="auto">
            <a:xfrm>
              <a:off x="4129881" y="3745707"/>
              <a:ext cx="349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000" i="1">
                  <a:solidFill>
                    <a:srgbClr val="000000"/>
                  </a:solidFill>
                  <a:latin typeface="Nimbus Roman No9 L"/>
                </a:rPr>
                <a:t>i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6" name="Rectangle 175"/>
            <p:cNvSpPr>
              <a:spLocks noChangeArrowheads="1"/>
            </p:cNvSpPr>
            <p:nvPr/>
          </p:nvSpPr>
          <p:spPr bwMode="auto">
            <a:xfrm>
              <a:off x="3361531" y="3674269"/>
              <a:ext cx="85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7" name="Rectangle 176"/>
            <p:cNvSpPr>
              <a:spLocks noChangeArrowheads="1"/>
            </p:cNvSpPr>
            <p:nvPr/>
          </p:nvSpPr>
          <p:spPr bwMode="auto">
            <a:xfrm>
              <a:off x="3780631" y="3674269"/>
              <a:ext cx="85725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sz="1200">
                  <a:solidFill>
                    <a:srgbClr val="000000"/>
                  </a:solidFill>
                  <a:latin typeface="Nimbus Roman No9 L"/>
                </a:rPr>
                <a:t>+</a:t>
              </a:r>
              <a:endParaRPr lang="en-CA" sz="2400">
                <a:latin typeface="Cambria" pitchFamily="18" charset="0"/>
              </a:endParaRPr>
            </a:p>
          </p:txBody>
        </p:sp>
        <p:sp>
          <p:nvSpPr>
            <p:cNvPr id="178" name="Rectangle 177"/>
            <p:cNvSpPr>
              <a:spLocks noChangeArrowheads="1"/>
            </p:cNvSpPr>
            <p:nvPr/>
          </p:nvSpPr>
          <p:spPr bwMode="auto">
            <a:xfrm>
              <a:off x="3675856" y="4914107"/>
              <a:ext cx="384175" cy="611187"/>
            </a:xfrm>
            <a:prstGeom prst="rect">
              <a:avLst/>
            </a:prstGeom>
            <a:noFill/>
            <a:ln w="17463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79" name="Rectangle 178"/>
            <p:cNvSpPr>
              <a:spLocks noChangeArrowheads="1"/>
            </p:cNvSpPr>
            <p:nvPr/>
          </p:nvSpPr>
          <p:spPr bwMode="auto">
            <a:xfrm>
              <a:off x="5807868" y="5141119"/>
              <a:ext cx="104775" cy="122238"/>
            </a:xfrm>
            <a:prstGeom prst="rect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80" name="Rectangle 179"/>
            <p:cNvSpPr>
              <a:spLocks noChangeArrowheads="1"/>
            </p:cNvSpPr>
            <p:nvPr/>
          </p:nvSpPr>
          <p:spPr bwMode="auto">
            <a:xfrm>
              <a:off x="5563393" y="4931569"/>
              <a:ext cx="979488" cy="611188"/>
            </a:xfrm>
            <a:prstGeom prst="rect">
              <a:avLst/>
            </a:prstGeom>
            <a:noFill/>
            <a:ln w="17463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6385718" y="5176044"/>
              <a:ext cx="69850" cy="34925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1 h 2"/>
                <a:gd name="T4" fmla="*/ 4 w 4"/>
                <a:gd name="T5" fmla="*/ 2 h 2"/>
                <a:gd name="T6" fmla="*/ 4 w 4"/>
                <a:gd name="T7" fmla="*/ 1 h 2"/>
                <a:gd name="T8" fmla="*/ 4 w 4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"/>
                <a:gd name="T17" fmla="*/ 4 w 4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">
                  <a:moveTo>
                    <a:pt x="4" y="0"/>
                  </a:moveTo>
                  <a:lnTo>
                    <a:pt x="0" y="1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0"/>
                  </a:lnTo>
                </a:path>
              </a:pathLst>
            </a:custGeom>
            <a:noFill/>
            <a:ln w="174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6385718" y="5176044"/>
              <a:ext cx="69850" cy="34925"/>
            </a:xfrm>
            <a:custGeom>
              <a:avLst/>
              <a:gdLst>
                <a:gd name="T0" fmla="*/ 44 w 44"/>
                <a:gd name="T1" fmla="*/ 0 h 22"/>
                <a:gd name="T2" fmla="*/ 0 w 44"/>
                <a:gd name="T3" fmla="*/ 11 h 22"/>
                <a:gd name="T4" fmla="*/ 44 w 44"/>
                <a:gd name="T5" fmla="*/ 22 h 22"/>
                <a:gd name="T6" fmla="*/ 44 w 44"/>
                <a:gd name="T7" fmla="*/ 11 h 22"/>
                <a:gd name="T8" fmla="*/ 44 w 44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22"/>
                <a:gd name="T17" fmla="*/ 44 w 44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22">
                  <a:moveTo>
                    <a:pt x="44" y="0"/>
                  </a:moveTo>
                  <a:lnTo>
                    <a:pt x="0" y="11"/>
                  </a:lnTo>
                  <a:lnTo>
                    <a:pt x="44" y="22"/>
                  </a:lnTo>
                  <a:lnTo>
                    <a:pt x="44" y="11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3" name="Line 180"/>
            <p:cNvSpPr>
              <a:spLocks noChangeShapeType="1"/>
            </p:cNvSpPr>
            <p:nvPr/>
          </p:nvSpPr>
          <p:spPr bwMode="auto">
            <a:xfrm>
              <a:off x="6455568" y="5193507"/>
              <a:ext cx="261938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5650706" y="5176044"/>
              <a:ext cx="69850" cy="34925"/>
            </a:xfrm>
            <a:custGeom>
              <a:avLst/>
              <a:gdLst>
                <a:gd name="T0" fmla="*/ 0 w 4"/>
                <a:gd name="T1" fmla="*/ 2 h 2"/>
                <a:gd name="T2" fmla="*/ 4 w 4"/>
                <a:gd name="T3" fmla="*/ 1 h 2"/>
                <a:gd name="T4" fmla="*/ 0 w 4"/>
                <a:gd name="T5" fmla="*/ 0 h 2"/>
                <a:gd name="T6" fmla="*/ 0 w 4"/>
                <a:gd name="T7" fmla="*/ 1 h 2"/>
                <a:gd name="T8" fmla="*/ 0 w 4"/>
                <a:gd name="T9" fmla="*/ 2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"/>
                <a:gd name="T17" fmla="*/ 4 w 4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">
                  <a:moveTo>
                    <a:pt x="0" y="2"/>
                  </a:moveTo>
                  <a:lnTo>
                    <a:pt x="4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noFill/>
            <a:ln w="174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5650706" y="5176044"/>
              <a:ext cx="69850" cy="34925"/>
            </a:xfrm>
            <a:custGeom>
              <a:avLst/>
              <a:gdLst>
                <a:gd name="T0" fmla="*/ 0 w 44"/>
                <a:gd name="T1" fmla="*/ 22 h 22"/>
                <a:gd name="T2" fmla="*/ 44 w 44"/>
                <a:gd name="T3" fmla="*/ 11 h 22"/>
                <a:gd name="T4" fmla="*/ 0 w 44"/>
                <a:gd name="T5" fmla="*/ 0 h 22"/>
                <a:gd name="T6" fmla="*/ 0 w 44"/>
                <a:gd name="T7" fmla="*/ 11 h 22"/>
                <a:gd name="T8" fmla="*/ 0 w 44"/>
                <a:gd name="T9" fmla="*/ 22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22"/>
                <a:gd name="T17" fmla="*/ 44 w 44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22">
                  <a:moveTo>
                    <a:pt x="0" y="22"/>
                  </a:moveTo>
                  <a:lnTo>
                    <a:pt x="44" y="11"/>
                  </a:lnTo>
                  <a:lnTo>
                    <a:pt x="0" y="0"/>
                  </a:lnTo>
                  <a:lnTo>
                    <a:pt x="0" y="11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6" name="Line 183"/>
            <p:cNvSpPr>
              <a:spLocks noChangeShapeType="1"/>
            </p:cNvSpPr>
            <p:nvPr/>
          </p:nvSpPr>
          <p:spPr bwMode="auto">
            <a:xfrm flipH="1">
              <a:off x="5371306" y="5193507"/>
              <a:ext cx="279400" cy="158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6034881" y="4826794"/>
              <a:ext cx="34925" cy="69850"/>
            </a:xfrm>
            <a:custGeom>
              <a:avLst/>
              <a:gdLst>
                <a:gd name="T0" fmla="*/ 0 w 2"/>
                <a:gd name="T1" fmla="*/ 0 h 4"/>
                <a:gd name="T2" fmla="*/ 1 w 2"/>
                <a:gd name="T3" fmla="*/ 4 h 4"/>
                <a:gd name="T4" fmla="*/ 2 w 2"/>
                <a:gd name="T5" fmla="*/ 0 h 4"/>
                <a:gd name="T6" fmla="*/ 1 w 2"/>
                <a:gd name="T7" fmla="*/ 0 h 4"/>
                <a:gd name="T8" fmla="*/ 0 w 2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0" y="0"/>
                  </a:moveTo>
                  <a:lnTo>
                    <a:pt x="1" y="4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</a:path>
              </a:pathLst>
            </a:custGeom>
            <a:noFill/>
            <a:ln w="17463">
              <a:solidFill>
                <a:srgbClr val="00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6034881" y="4826794"/>
              <a:ext cx="34925" cy="69850"/>
            </a:xfrm>
            <a:custGeom>
              <a:avLst/>
              <a:gdLst>
                <a:gd name="T0" fmla="*/ 0 w 22"/>
                <a:gd name="T1" fmla="*/ 0 h 44"/>
                <a:gd name="T2" fmla="*/ 11 w 22"/>
                <a:gd name="T3" fmla="*/ 44 h 44"/>
                <a:gd name="T4" fmla="*/ 22 w 22"/>
                <a:gd name="T5" fmla="*/ 0 h 44"/>
                <a:gd name="T6" fmla="*/ 11 w 22"/>
                <a:gd name="T7" fmla="*/ 0 h 44"/>
                <a:gd name="T8" fmla="*/ 0 w 22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"/>
                <a:gd name="T16" fmla="*/ 0 h 44"/>
                <a:gd name="T17" fmla="*/ 22 w 22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" h="44">
                  <a:moveTo>
                    <a:pt x="0" y="0"/>
                  </a:moveTo>
                  <a:lnTo>
                    <a:pt x="11" y="44"/>
                  </a:lnTo>
                  <a:lnTo>
                    <a:pt x="22" y="0"/>
                  </a:lnTo>
                  <a:lnTo>
                    <a:pt x="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  <a:ln w="0">
              <a:solidFill>
                <a:srgbClr val="000099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9" name="Line 186"/>
            <p:cNvSpPr>
              <a:spLocks noChangeShapeType="1"/>
            </p:cNvSpPr>
            <p:nvPr/>
          </p:nvSpPr>
          <p:spPr bwMode="auto">
            <a:xfrm>
              <a:off x="6052343" y="4687094"/>
              <a:ext cx="1588" cy="139700"/>
            </a:xfrm>
            <a:prstGeom prst="line">
              <a:avLst/>
            </a:prstGeom>
            <a:noFill/>
            <a:ln w="17463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11915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 for Single Stage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7605954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8215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 – bit Ripple Carry Adder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055" y="1828800"/>
            <a:ext cx="8453885" cy="3200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287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Cascade for k n – bit Adders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164" y="2057400"/>
            <a:ext cx="8603672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071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Overflow</a:t>
            </a:r>
          </a:p>
          <a:p>
            <a:r>
              <a:rPr lang="en-US" dirty="0" smtClean="0"/>
              <a:t>Addition</a:t>
            </a:r>
          </a:p>
          <a:p>
            <a:r>
              <a:rPr lang="en-US" dirty="0" smtClean="0"/>
              <a:t>Adders</a:t>
            </a:r>
          </a:p>
        </p:txBody>
      </p:sp>
    </p:spTree>
    <p:extLst>
      <p:ext uri="{BB962C8B-B14F-4D97-AF65-F5344CB8AC3E}">
        <p14:creationId xmlns:p14="http://schemas.microsoft.com/office/powerpoint/2010/main" xmlns="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259</Words>
  <Application>Microsoft Office PowerPoint</Application>
  <PresentationFormat>On-screen Show (4:3)</PresentationFormat>
  <Paragraphs>180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Computer Architecture</vt:lpstr>
      <vt:lpstr>Last Class</vt:lpstr>
      <vt:lpstr>Today’s Agenda</vt:lpstr>
      <vt:lpstr>Overflow (Examples)</vt:lpstr>
      <vt:lpstr>Overflow</vt:lpstr>
      <vt:lpstr>Addition/subtraction of signed numbers</vt:lpstr>
      <vt:lpstr>Logic for Single Stage</vt:lpstr>
      <vt:lpstr>n – bit Ripple Carry Adder</vt:lpstr>
      <vt:lpstr>Cascade for k n – bit Adders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41</cp:revision>
  <dcterms:created xsi:type="dcterms:W3CDTF">2013-05-18T18:13:12Z</dcterms:created>
  <dcterms:modified xsi:type="dcterms:W3CDTF">2013-05-22T10:06:13Z</dcterms:modified>
</cp:coreProperties>
</file>