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14</a:t>
            </a:r>
            <a:endParaRPr lang="en-US" dirty="0" smtClean="0"/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6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dirty="0" err="1" smtClean="0"/>
              <a:t>Microprogrammed</a:t>
            </a:r>
            <a:r>
              <a:rPr lang="en-US" dirty="0" smtClean="0"/>
              <a:t>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812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Arithmetic (Integer)</a:t>
            </a:r>
            <a:endParaRPr lang="en-US" dirty="0"/>
          </a:p>
          <a:p>
            <a:pPr lvl="1"/>
            <a:r>
              <a:rPr lang="en-US" dirty="0" smtClean="0"/>
              <a:t>Representation</a:t>
            </a:r>
          </a:p>
          <a:p>
            <a:pPr lvl="1"/>
            <a:r>
              <a:rPr lang="en-US" dirty="0" smtClean="0"/>
              <a:t>Signed numbers</a:t>
            </a:r>
          </a:p>
          <a:p>
            <a:pPr lvl="1"/>
            <a:r>
              <a:rPr lang="en-US" dirty="0" smtClean="0"/>
              <a:t>Operations and their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313113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61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Representation Methods</a:t>
            </a:r>
          </a:p>
          <a:p>
            <a:pPr lvl="1"/>
            <a:r>
              <a:rPr lang="en-US" dirty="0" smtClean="0"/>
              <a:t>Signed Magnitude</a:t>
            </a:r>
          </a:p>
          <a:p>
            <a:pPr lvl="1"/>
            <a:r>
              <a:rPr lang="en-US" dirty="0" smtClean="0"/>
              <a:t>1’s Complement</a:t>
            </a:r>
          </a:p>
          <a:p>
            <a:pPr lvl="1"/>
            <a:r>
              <a:rPr lang="en-US" dirty="0" smtClean="0"/>
              <a:t>2’s Complement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265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Signed Magnitude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0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1’s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– N  = </a:t>
            </a:r>
            <a:r>
              <a:rPr lang="en-US" dirty="0"/>
              <a:t>(2</a:t>
            </a:r>
            <a:r>
              <a:rPr lang="en-US" baseline="30000" dirty="0"/>
              <a:t>n</a:t>
            </a:r>
            <a:r>
              <a:rPr lang="en-US" dirty="0"/>
              <a:t> -1) - N</a:t>
            </a:r>
          </a:p>
          <a:p>
            <a:r>
              <a:rPr lang="en-US" dirty="0"/>
              <a:t>where: </a:t>
            </a:r>
            <a:r>
              <a:rPr lang="en-US" i="1" dirty="0"/>
              <a:t>n </a:t>
            </a:r>
            <a:r>
              <a:rPr lang="en-US" dirty="0"/>
              <a:t>is the number of bits per word</a:t>
            </a:r>
          </a:p>
          <a:p>
            <a:r>
              <a:rPr lang="pt-BR" i="1" dirty="0"/>
              <a:t>N </a:t>
            </a:r>
            <a:r>
              <a:rPr lang="pt-BR" dirty="0"/>
              <a:t>is a positive integer</a:t>
            </a:r>
          </a:p>
          <a:p>
            <a:r>
              <a:rPr lang="en-US" dirty="0" smtClean="0"/>
              <a:t>-</a:t>
            </a:r>
            <a:r>
              <a:rPr lang="en-US" i="1" dirty="0" smtClean="0"/>
              <a:t>N </a:t>
            </a:r>
            <a:r>
              <a:rPr lang="en-US" dirty="0"/>
              <a:t>in 1's complement </a:t>
            </a:r>
            <a:r>
              <a:rPr lang="en-US" dirty="0" smtClean="0"/>
              <a:t>(Negative Number)</a:t>
            </a:r>
            <a:endParaRPr lang="en-US" dirty="0"/>
          </a:p>
          <a:p>
            <a:r>
              <a:rPr lang="en-US" dirty="0"/>
              <a:t>For example with an 8-bit word and </a:t>
            </a:r>
            <a:r>
              <a:rPr lang="en-US" i="1" dirty="0"/>
              <a:t>N </a:t>
            </a:r>
            <a:r>
              <a:rPr lang="en-US" dirty="0"/>
              <a:t>= 6, we have:</a:t>
            </a:r>
          </a:p>
          <a:p>
            <a:r>
              <a:rPr lang="en-US" dirty="0"/>
              <a:t>– N </a:t>
            </a:r>
            <a:r>
              <a:rPr lang="pt-BR" dirty="0" smtClean="0"/>
              <a:t>= </a:t>
            </a:r>
            <a:r>
              <a:rPr lang="pt-BR" dirty="0"/>
              <a:t>(2</a:t>
            </a:r>
            <a:r>
              <a:rPr lang="pt-BR" baseline="30000" dirty="0"/>
              <a:t>8</a:t>
            </a:r>
            <a:r>
              <a:rPr lang="pt-BR" dirty="0"/>
              <a:t> -1) - 6 = 255 - 6 = 249 = </a:t>
            </a:r>
            <a:r>
              <a:rPr lang="pt-BR" dirty="0" smtClean="0"/>
              <a:t>11111001</a:t>
            </a:r>
          </a:p>
          <a:p>
            <a:r>
              <a:rPr lang="pt-BR" dirty="0" smtClean="0"/>
              <a:t>Alternatively</a:t>
            </a:r>
          </a:p>
          <a:p>
            <a:pPr lvl="1"/>
            <a:r>
              <a:rPr lang="en-US" i="1" dirty="0"/>
              <a:t>N </a:t>
            </a:r>
            <a:r>
              <a:rPr lang="en-US" dirty="0"/>
              <a:t>= +6 = 00000110</a:t>
            </a:r>
            <a:r>
              <a:rPr lang="en-US" sz="400" dirty="0"/>
              <a:t>2</a:t>
            </a:r>
          </a:p>
          <a:p>
            <a:pPr lvl="1"/>
            <a:r>
              <a:rPr lang="en-US" i="1" dirty="0" smtClean="0"/>
              <a:t>(-N ) </a:t>
            </a:r>
            <a:r>
              <a:rPr lang="en-US" dirty="0" smtClean="0"/>
              <a:t>= </a:t>
            </a:r>
            <a:r>
              <a:rPr lang="en-US" dirty="0"/>
              <a:t>-6 = </a:t>
            </a:r>
            <a:r>
              <a:rPr lang="en-US" dirty="0" smtClean="0"/>
              <a:t>11111001</a:t>
            </a:r>
            <a:r>
              <a:rPr lang="en-US" sz="400" dirty="0" smtClean="0"/>
              <a:t>2</a:t>
            </a:r>
          </a:p>
          <a:p>
            <a:r>
              <a:rPr lang="en-US" dirty="0"/>
              <a:t>the values </a:t>
            </a:r>
            <a:r>
              <a:rPr lang="en-US" dirty="0" smtClean="0"/>
              <a:t>00000000 and 11111111 </a:t>
            </a:r>
            <a:r>
              <a:rPr lang="en-US" dirty="0"/>
              <a:t>both represent zero</a:t>
            </a:r>
            <a:endParaRPr lang="pt-B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0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2’s Complement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N </a:t>
            </a:r>
            <a:r>
              <a:rPr lang="en-US" dirty="0"/>
              <a:t>* = 2</a:t>
            </a:r>
            <a:r>
              <a:rPr lang="en-US" i="1" baseline="30000" dirty="0"/>
              <a:t>n</a:t>
            </a:r>
            <a:r>
              <a:rPr lang="en-US" i="1" dirty="0"/>
              <a:t> </a:t>
            </a:r>
            <a:r>
              <a:rPr lang="en-US" dirty="0" smtClean="0"/>
              <a:t>- </a:t>
            </a:r>
            <a:r>
              <a:rPr lang="en-US" i="1" dirty="0" smtClean="0"/>
              <a:t>N</a:t>
            </a:r>
            <a:endParaRPr lang="en-US" i="1" dirty="0"/>
          </a:p>
          <a:p>
            <a:r>
              <a:rPr lang="en-US" dirty="0"/>
              <a:t>where: </a:t>
            </a:r>
            <a:r>
              <a:rPr lang="en-US" i="1" dirty="0"/>
              <a:t>n </a:t>
            </a:r>
            <a:r>
              <a:rPr lang="en-US" dirty="0"/>
              <a:t>is the number of bits per word</a:t>
            </a:r>
          </a:p>
          <a:p>
            <a:r>
              <a:rPr lang="pt-BR" i="1" dirty="0"/>
              <a:t>N </a:t>
            </a:r>
            <a:r>
              <a:rPr lang="pt-BR" dirty="0"/>
              <a:t>is a positive </a:t>
            </a:r>
            <a:r>
              <a:rPr lang="pt-BR" dirty="0" smtClean="0"/>
              <a:t>integer </a:t>
            </a:r>
          </a:p>
          <a:p>
            <a:r>
              <a:rPr lang="en-US" i="1" dirty="0" smtClean="0"/>
              <a:t>N</a:t>
            </a:r>
            <a:r>
              <a:rPr lang="en-US" i="1" dirty="0"/>
              <a:t>* </a:t>
            </a:r>
            <a:r>
              <a:rPr lang="en-US" dirty="0"/>
              <a:t>is -</a:t>
            </a:r>
            <a:r>
              <a:rPr lang="en-US" i="1" dirty="0"/>
              <a:t>N </a:t>
            </a:r>
            <a:r>
              <a:rPr lang="en-US" dirty="0"/>
              <a:t>in 2's complement notation</a:t>
            </a:r>
          </a:p>
          <a:p>
            <a:r>
              <a:rPr lang="en-US" dirty="0"/>
              <a:t>For example with an 8-bit word and </a:t>
            </a:r>
            <a:r>
              <a:rPr lang="en-US" i="1" dirty="0"/>
              <a:t>N </a:t>
            </a:r>
            <a:r>
              <a:rPr lang="en-US" dirty="0"/>
              <a:t>= 6, we </a:t>
            </a:r>
            <a:r>
              <a:rPr lang="en-US" dirty="0" smtClean="0"/>
              <a:t>have: </a:t>
            </a:r>
            <a:r>
              <a:rPr lang="pt-BR" i="1" dirty="0" smtClean="0"/>
              <a:t>N</a:t>
            </a:r>
            <a:r>
              <a:rPr lang="pt-BR" dirty="0"/>
              <a:t>* = 28 - 6 = 256 - 6 = 250 = </a:t>
            </a:r>
            <a:r>
              <a:rPr lang="pt-BR" dirty="0" smtClean="0"/>
              <a:t>11111010</a:t>
            </a:r>
          </a:p>
          <a:p>
            <a:r>
              <a:rPr lang="en-US" dirty="0" smtClean="0"/>
              <a:t>Alternatively, to take 2's complement </a:t>
            </a:r>
            <a:r>
              <a:rPr lang="en-US" dirty="0"/>
              <a:t>is to start </a:t>
            </a:r>
            <a:r>
              <a:rPr lang="en-US" dirty="0" smtClean="0"/>
              <a:t>at the </a:t>
            </a:r>
            <a:r>
              <a:rPr lang="en-US" dirty="0"/>
              <a:t>right and complement each bit to the left of the </a:t>
            </a:r>
            <a:r>
              <a:rPr lang="en-US" dirty="0" smtClean="0"/>
              <a:t>first "1</a:t>
            </a:r>
            <a:r>
              <a:rPr lang="en-US" dirty="0"/>
              <a:t>".</a:t>
            </a:r>
          </a:p>
          <a:p>
            <a:r>
              <a:rPr lang="en-US" dirty="0"/>
              <a:t>For example: </a:t>
            </a:r>
            <a:r>
              <a:rPr lang="en-US" i="1" dirty="0"/>
              <a:t>N </a:t>
            </a:r>
            <a:r>
              <a:rPr lang="en-US" dirty="0"/>
              <a:t>= +6 = </a:t>
            </a:r>
            <a:r>
              <a:rPr lang="en-US" dirty="0" smtClean="0"/>
              <a:t>00000110</a:t>
            </a:r>
            <a:endParaRPr lang="en-US" dirty="0"/>
          </a:p>
          <a:p>
            <a:r>
              <a:rPr lang="en-US" i="1" dirty="0"/>
              <a:t>N</a:t>
            </a:r>
            <a:r>
              <a:rPr lang="en-US" dirty="0"/>
              <a:t>* = -6 = </a:t>
            </a:r>
            <a:r>
              <a:rPr lang="en-US" dirty="0" smtClean="0"/>
              <a:t>11111010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07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753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0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07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Addition/subtraction of signed numbers</a:t>
            </a:r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838200" y="1379537"/>
            <a:ext cx="5532437" cy="5021263"/>
            <a:chOff x="1805781" y="918369"/>
            <a:chExt cx="5532437" cy="5021263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805781" y="918369"/>
              <a:ext cx="5532437" cy="502126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643981" y="3377407"/>
              <a:ext cx="698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715418" y="3505994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50343" y="3415507"/>
              <a:ext cx="1889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  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561431" y="3631407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643981" y="37615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661443" y="3761582"/>
              <a:ext cx="1333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 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837656" y="3664744"/>
              <a:ext cx="100012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2015331" y="3218657"/>
              <a:ext cx="4632325" cy="1587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04281" y="5298282"/>
              <a:ext cx="1524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13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91593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7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840706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980406" y="5071269"/>
              <a:ext cx="84137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H="1">
              <a:off x="2015331" y="1453357"/>
              <a:ext cx="4632325" cy="1587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015331" y="1051719"/>
              <a:ext cx="4632325" cy="1588"/>
            </a:xfrm>
            <a:custGeom>
              <a:avLst/>
              <a:gdLst>
                <a:gd name="T0" fmla="*/ 265 w 265"/>
                <a:gd name="T1" fmla="*/ 0 h 1588"/>
                <a:gd name="T2" fmla="*/ 121 w 265"/>
                <a:gd name="T3" fmla="*/ 0 h 1588"/>
                <a:gd name="T4" fmla="*/ 0 w 265"/>
                <a:gd name="T5" fmla="*/ 0 h 1588"/>
                <a:gd name="T6" fmla="*/ 0 60000 65536"/>
                <a:gd name="T7" fmla="*/ 0 60000 65536"/>
                <a:gd name="T8" fmla="*/ 0 60000 65536"/>
                <a:gd name="T9" fmla="*/ 0 w 265"/>
                <a:gd name="T10" fmla="*/ 0 h 1588"/>
                <a:gd name="T11" fmla="*/ 265 w 265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5" h="1588">
                  <a:moveTo>
                    <a:pt x="265" y="0"/>
                  </a:moveTo>
                  <a:lnTo>
                    <a:pt x="121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5423693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423693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423693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423693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423693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423693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423693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5423693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3047206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3047206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047206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047206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3047206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3047206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3047206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047206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4725193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725193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725193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4725193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725193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725193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725193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725193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 flipV="1">
              <a:off x="4444206" y="1051719"/>
              <a:ext cx="1587" cy="2166938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606006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606006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606006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606006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606006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606006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606006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606006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2486818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2486818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486818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2486818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2486818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2486818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2486818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2486818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1840706" y="4372769"/>
              <a:ext cx="936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E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1945481" y="4372769"/>
              <a:ext cx="49371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xample: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38330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6192043" y="5141119"/>
              <a:ext cx="104775" cy="122238"/>
            </a:xfrm>
            <a:prstGeom prst="rect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867943" y="4687094"/>
              <a:ext cx="2184400" cy="227013"/>
            </a:xfrm>
            <a:custGeom>
              <a:avLst/>
              <a:gdLst>
                <a:gd name="T0" fmla="*/ 125 w 125"/>
                <a:gd name="T1" fmla="*/ 0 h 13"/>
                <a:gd name="T2" fmla="*/ 10 w 125"/>
                <a:gd name="T3" fmla="*/ 0 h 13"/>
                <a:gd name="T4" fmla="*/ 0 w 125"/>
                <a:gd name="T5" fmla="*/ 0 h 13"/>
                <a:gd name="T6" fmla="*/ 0 w 125"/>
                <a:gd name="T7" fmla="*/ 10 h 13"/>
                <a:gd name="T8" fmla="*/ 0 w 125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"/>
                <a:gd name="T16" fmla="*/ 0 h 13"/>
                <a:gd name="T17" fmla="*/ 125 w 125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" h="13">
                  <a:moveTo>
                    <a:pt x="125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</a:path>
              </a:pathLst>
            </a:custGeom>
            <a:noFill/>
            <a:ln w="1746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Line 64"/>
            <p:cNvSpPr>
              <a:spLocks noChangeShapeType="1"/>
            </p:cNvSpPr>
            <p:nvPr/>
          </p:nvSpPr>
          <p:spPr bwMode="auto">
            <a:xfrm flipH="1">
              <a:off x="3029743" y="5298282"/>
              <a:ext cx="1309688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Line 65"/>
            <p:cNvSpPr>
              <a:spLocks noChangeShapeType="1"/>
            </p:cNvSpPr>
            <p:nvPr/>
          </p:nvSpPr>
          <p:spPr bwMode="auto">
            <a:xfrm flipH="1">
              <a:off x="5738018" y="5298282"/>
              <a:ext cx="6286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425211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0" name="Line 67"/>
            <p:cNvSpPr>
              <a:spLocks noChangeShapeType="1"/>
            </p:cNvSpPr>
            <p:nvPr/>
          </p:nvSpPr>
          <p:spPr bwMode="auto">
            <a:xfrm flipH="1">
              <a:off x="1805781" y="5298282"/>
              <a:ext cx="296862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224881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2" name="Line 69"/>
            <p:cNvSpPr>
              <a:spLocks noChangeShapeType="1"/>
            </p:cNvSpPr>
            <p:nvPr/>
          </p:nvSpPr>
          <p:spPr bwMode="auto">
            <a:xfrm flipH="1">
              <a:off x="2416968" y="5298282"/>
              <a:ext cx="2984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837656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3291681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3291681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3448843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35536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35536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728243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8330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97271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41124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41124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291681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5536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1124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8330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5476081" y="5614194"/>
              <a:ext cx="102711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Legend for stage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6728618" y="5614194"/>
              <a:ext cx="428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2486818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5666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3029743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099593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3606006" y="1121569"/>
              <a:ext cx="5175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Carry-in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4182268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25211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725193" y="1121569"/>
              <a:ext cx="2794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Sum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5039518" y="1121569"/>
              <a:ext cx="5873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510936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5423693" y="1121569"/>
              <a:ext cx="593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Carry-out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6069806" y="1121569"/>
              <a:ext cx="682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614441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6179343" y="1208882"/>
              <a:ext cx="1079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1980406" y="4931569"/>
              <a:ext cx="936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1980406" y="5317332"/>
              <a:ext cx="84137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Z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2451893" y="5071269"/>
              <a:ext cx="2000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+ 6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320436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064668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5999956" y="49141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6069806" y="5001419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5999956" y="50538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6069806" y="5141119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5999956" y="5298282"/>
              <a:ext cx="58737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6052343" y="5385594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742656" y="4983957"/>
              <a:ext cx="5937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Carry-out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952206" y="5141119"/>
              <a:ext cx="682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5022056" y="522843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5039518" y="5228432"/>
              <a:ext cx="1079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6752431" y="4983957"/>
              <a:ext cx="5175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Carry-in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6979443" y="514111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7049293" y="522843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30472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31122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4" name="Rectangle 123"/>
            <p:cNvSpPr>
              <a:spLocks noChangeArrowheads="1"/>
            </p:cNvSpPr>
            <p:nvPr/>
          </p:nvSpPr>
          <p:spPr bwMode="auto">
            <a:xfrm>
              <a:off x="31869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5" name="Rectangle 124"/>
            <p:cNvSpPr>
              <a:spLocks noChangeArrowheads="1"/>
            </p:cNvSpPr>
            <p:nvPr/>
          </p:nvSpPr>
          <p:spPr bwMode="auto">
            <a:xfrm>
              <a:off x="32519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6" name="Rectangle 125"/>
            <p:cNvSpPr>
              <a:spLocks noChangeArrowheads="1"/>
            </p:cNvSpPr>
            <p:nvPr/>
          </p:nvSpPr>
          <p:spPr bwMode="auto">
            <a:xfrm>
              <a:off x="3309143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3374231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36234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9" name="Rectangle 128"/>
            <p:cNvSpPr>
              <a:spLocks noChangeArrowheads="1"/>
            </p:cNvSpPr>
            <p:nvPr/>
          </p:nvSpPr>
          <p:spPr bwMode="auto">
            <a:xfrm>
              <a:off x="36885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0" name="Rectangle 129"/>
            <p:cNvSpPr>
              <a:spLocks noChangeArrowheads="1"/>
            </p:cNvSpPr>
            <p:nvPr/>
          </p:nvSpPr>
          <p:spPr bwMode="auto">
            <a:xfrm>
              <a:off x="37457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38107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2" name="Rectangle 131"/>
            <p:cNvSpPr>
              <a:spLocks noChangeArrowheads="1"/>
            </p:cNvSpPr>
            <p:nvPr/>
          </p:nvSpPr>
          <p:spPr bwMode="auto">
            <a:xfrm>
              <a:off x="38854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3" name="Rectangle 132"/>
            <p:cNvSpPr>
              <a:spLocks noChangeArrowheads="1"/>
            </p:cNvSpPr>
            <p:nvPr/>
          </p:nvSpPr>
          <p:spPr bwMode="auto">
            <a:xfrm>
              <a:off x="39504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4" name="Rectangle 133"/>
            <p:cNvSpPr>
              <a:spLocks noChangeArrowheads="1"/>
            </p:cNvSpPr>
            <p:nvPr/>
          </p:nvSpPr>
          <p:spPr bwMode="auto">
            <a:xfrm>
              <a:off x="41822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5" name="Rectangle 134"/>
            <p:cNvSpPr>
              <a:spLocks noChangeArrowheads="1"/>
            </p:cNvSpPr>
            <p:nvPr/>
          </p:nvSpPr>
          <p:spPr bwMode="auto">
            <a:xfrm>
              <a:off x="42473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6" name="Rectangle 135"/>
            <p:cNvSpPr>
              <a:spLocks noChangeArrowheads="1"/>
            </p:cNvSpPr>
            <p:nvPr/>
          </p:nvSpPr>
          <p:spPr bwMode="auto">
            <a:xfrm>
              <a:off x="43219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7" name="Rectangle 136"/>
            <p:cNvSpPr>
              <a:spLocks noChangeArrowheads="1"/>
            </p:cNvSpPr>
            <p:nvPr/>
          </p:nvSpPr>
          <p:spPr bwMode="auto">
            <a:xfrm>
              <a:off x="43870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8" name="Rectangle 137"/>
            <p:cNvSpPr>
              <a:spLocks noChangeArrowheads="1"/>
            </p:cNvSpPr>
            <p:nvPr/>
          </p:nvSpPr>
          <p:spPr bwMode="auto">
            <a:xfrm>
              <a:off x="44442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9" name="Rectangle 138"/>
            <p:cNvSpPr>
              <a:spLocks noChangeArrowheads="1"/>
            </p:cNvSpPr>
            <p:nvPr/>
          </p:nvSpPr>
          <p:spPr bwMode="auto">
            <a:xfrm>
              <a:off x="45092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0" name="Rectangle 139"/>
            <p:cNvSpPr>
              <a:spLocks noChangeArrowheads="1"/>
            </p:cNvSpPr>
            <p:nvPr/>
          </p:nvSpPr>
          <p:spPr bwMode="auto">
            <a:xfrm>
              <a:off x="476011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1" name="Rectangle 140"/>
            <p:cNvSpPr>
              <a:spLocks noChangeArrowheads="1"/>
            </p:cNvSpPr>
            <p:nvPr/>
          </p:nvSpPr>
          <p:spPr bwMode="auto">
            <a:xfrm>
              <a:off x="482520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2" name="Rectangle 141"/>
            <p:cNvSpPr>
              <a:spLocks noChangeArrowheads="1"/>
            </p:cNvSpPr>
            <p:nvPr/>
          </p:nvSpPr>
          <p:spPr bwMode="auto">
            <a:xfrm>
              <a:off x="489981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3" name="Rectangle 142"/>
            <p:cNvSpPr>
              <a:spLocks noChangeArrowheads="1"/>
            </p:cNvSpPr>
            <p:nvPr/>
          </p:nvSpPr>
          <p:spPr bwMode="auto">
            <a:xfrm>
              <a:off x="496490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4" name="Rectangle 143"/>
            <p:cNvSpPr>
              <a:spLocks noChangeArrowheads="1"/>
            </p:cNvSpPr>
            <p:nvPr/>
          </p:nvSpPr>
          <p:spPr bwMode="auto">
            <a:xfrm>
              <a:off x="502205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5" name="Rectangle 144"/>
            <p:cNvSpPr>
              <a:spLocks noChangeArrowheads="1"/>
            </p:cNvSpPr>
            <p:nvPr/>
          </p:nvSpPr>
          <p:spPr bwMode="auto">
            <a:xfrm>
              <a:off x="508714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6" name="Rectangle 145"/>
            <p:cNvSpPr>
              <a:spLocks noChangeArrowheads="1"/>
            </p:cNvSpPr>
            <p:nvPr/>
          </p:nvSpPr>
          <p:spPr bwMode="auto">
            <a:xfrm>
              <a:off x="5353843" y="3428207"/>
              <a:ext cx="68263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7" name="Rectangle 146"/>
            <p:cNvSpPr>
              <a:spLocks noChangeArrowheads="1"/>
            </p:cNvSpPr>
            <p:nvPr/>
          </p:nvSpPr>
          <p:spPr bwMode="auto">
            <a:xfrm>
              <a:off x="5441156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8" name="Rectangle 147"/>
            <p:cNvSpPr>
              <a:spLocks noChangeArrowheads="1"/>
            </p:cNvSpPr>
            <p:nvPr/>
          </p:nvSpPr>
          <p:spPr bwMode="auto">
            <a:xfrm>
              <a:off x="5685631" y="34282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9" name="Rectangle 148"/>
            <p:cNvSpPr>
              <a:spLocks noChangeArrowheads="1"/>
            </p:cNvSpPr>
            <p:nvPr/>
          </p:nvSpPr>
          <p:spPr bwMode="auto">
            <a:xfrm>
              <a:off x="5755481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0" name="Rectangle 149"/>
            <p:cNvSpPr>
              <a:spLocks noChangeArrowheads="1"/>
            </p:cNvSpPr>
            <p:nvPr/>
          </p:nvSpPr>
          <p:spPr bwMode="auto">
            <a:xfrm>
              <a:off x="5999956" y="34282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1" name="Rectangle 150"/>
            <p:cNvSpPr>
              <a:spLocks noChangeArrowheads="1"/>
            </p:cNvSpPr>
            <p:nvPr/>
          </p:nvSpPr>
          <p:spPr bwMode="auto">
            <a:xfrm>
              <a:off x="6069806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2" name="Rectangle 151"/>
            <p:cNvSpPr>
              <a:spLocks noChangeArrowheads="1"/>
            </p:cNvSpPr>
            <p:nvPr/>
          </p:nvSpPr>
          <p:spPr bwMode="auto">
            <a:xfrm>
              <a:off x="5511006" y="3428207"/>
              <a:ext cx="11747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Symbol" pitchFamily="18" charset="2"/>
                </a:rPr>
                <a:t>Å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5842793" y="3428207"/>
              <a:ext cx="11747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Symbol" pitchFamily="18" charset="2"/>
                </a:rPr>
                <a:t>Å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4" name="Rectangle 153"/>
            <p:cNvSpPr>
              <a:spLocks noChangeArrowheads="1"/>
            </p:cNvSpPr>
            <p:nvPr/>
          </p:nvSpPr>
          <p:spPr bwMode="auto">
            <a:xfrm>
              <a:off x="5196681" y="3428207"/>
              <a:ext cx="857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5" name="Rectangle 154"/>
            <p:cNvSpPr>
              <a:spLocks noChangeArrowheads="1"/>
            </p:cNvSpPr>
            <p:nvPr/>
          </p:nvSpPr>
          <p:spPr bwMode="auto">
            <a:xfrm>
              <a:off x="3466306" y="3375819"/>
              <a:ext cx="100012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6" name="Rectangle 155"/>
            <p:cNvSpPr>
              <a:spLocks noChangeArrowheads="1"/>
            </p:cNvSpPr>
            <p:nvPr/>
          </p:nvSpPr>
          <p:spPr bwMode="auto">
            <a:xfrm>
              <a:off x="4042568" y="3375819"/>
              <a:ext cx="1000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7" name="Rectangle 156"/>
            <p:cNvSpPr>
              <a:spLocks noChangeArrowheads="1"/>
            </p:cNvSpPr>
            <p:nvPr/>
          </p:nvSpPr>
          <p:spPr bwMode="auto">
            <a:xfrm>
              <a:off x="4620418" y="3375819"/>
              <a:ext cx="1000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8" name="Line 155"/>
            <p:cNvSpPr>
              <a:spLocks noChangeShapeType="1"/>
            </p:cNvSpPr>
            <p:nvPr/>
          </p:nvSpPr>
          <p:spPr bwMode="auto">
            <a:xfrm flipH="1">
              <a:off x="3064668" y="3366294"/>
              <a:ext cx="873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Line 156"/>
            <p:cNvSpPr>
              <a:spLocks noChangeShapeType="1"/>
            </p:cNvSpPr>
            <p:nvPr/>
          </p:nvSpPr>
          <p:spPr bwMode="auto">
            <a:xfrm flipH="1">
              <a:off x="3186906" y="3366294"/>
              <a:ext cx="104775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Line 157"/>
            <p:cNvSpPr>
              <a:spLocks noChangeShapeType="1"/>
            </p:cNvSpPr>
            <p:nvPr/>
          </p:nvSpPr>
          <p:spPr bwMode="auto">
            <a:xfrm flipH="1">
              <a:off x="3623468" y="3366294"/>
              <a:ext cx="104775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1" name="Line 158"/>
            <p:cNvSpPr>
              <a:spLocks noChangeShapeType="1"/>
            </p:cNvSpPr>
            <p:nvPr/>
          </p:nvSpPr>
          <p:spPr bwMode="auto">
            <a:xfrm flipH="1">
              <a:off x="3902868" y="3366294"/>
              <a:ext cx="873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2" name="Line 159"/>
            <p:cNvSpPr>
              <a:spLocks noChangeShapeType="1"/>
            </p:cNvSpPr>
            <p:nvPr/>
          </p:nvSpPr>
          <p:spPr bwMode="auto">
            <a:xfrm flipH="1">
              <a:off x="4339431" y="3366294"/>
              <a:ext cx="87312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3" name="Line 160"/>
            <p:cNvSpPr>
              <a:spLocks noChangeShapeType="1"/>
            </p:cNvSpPr>
            <p:nvPr/>
          </p:nvSpPr>
          <p:spPr bwMode="auto">
            <a:xfrm flipH="1">
              <a:off x="4461668" y="3366294"/>
              <a:ext cx="8890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4" name="Rectangle 163"/>
            <p:cNvSpPr>
              <a:spLocks noChangeArrowheads="1"/>
            </p:cNvSpPr>
            <p:nvPr/>
          </p:nvSpPr>
          <p:spPr bwMode="auto">
            <a:xfrm>
              <a:off x="3082131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5" name="Rectangle 164"/>
            <p:cNvSpPr>
              <a:spLocks noChangeArrowheads="1"/>
            </p:cNvSpPr>
            <p:nvPr/>
          </p:nvSpPr>
          <p:spPr bwMode="auto">
            <a:xfrm>
              <a:off x="31519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6" name="Rectangle 165"/>
            <p:cNvSpPr>
              <a:spLocks noChangeArrowheads="1"/>
            </p:cNvSpPr>
            <p:nvPr/>
          </p:nvSpPr>
          <p:spPr bwMode="auto">
            <a:xfrm>
              <a:off x="32043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7" name="Rectangle 166"/>
            <p:cNvSpPr>
              <a:spLocks noChangeArrowheads="1"/>
            </p:cNvSpPr>
            <p:nvPr/>
          </p:nvSpPr>
          <p:spPr bwMode="auto">
            <a:xfrm>
              <a:off x="32916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8" name="Rectangle 167"/>
            <p:cNvSpPr>
              <a:spLocks noChangeArrowheads="1"/>
            </p:cNvSpPr>
            <p:nvPr/>
          </p:nvSpPr>
          <p:spPr bwMode="auto">
            <a:xfrm>
              <a:off x="34837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9" name="Rectangle 168"/>
            <p:cNvSpPr>
              <a:spLocks noChangeArrowheads="1"/>
            </p:cNvSpPr>
            <p:nvPr/>
          </p:nvSpPr>
          <p:spPr bwMode="auto">
            <a:xfrm>
              <a:off x="35710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0" name="Rectangle 169"/>
            <p:cNvSpPr>
              <a:spLocks noChangeArrowheads="1"/>
            </p:cNvSpPr>
            <p:nvPr/>
          </p:nvSpPr>
          <p:spPr bwMode="auto">
            <a:xfrm>
              <a:off x="36234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1" name="Rectangle 170"/>
            <p:cNvSpPr>
              <a:spLocks noChangeArrowheads="1"/>
            </p:cNvSpPr>
            <p:nvPr/>
          </p:nvSpPr>
          <p:spPr bwMode="auto">
            <a:xfrm>
              <a:off x="3693318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2" name="Rectangle 171"/>
            <p:cNvSpPr>
              <a:spLocks noChangeArrowheads="1"/>
            </p:cNvSpPr>
            <p:nvPr/>
          </p:nvSpPr>
          <p:spPr bwMode="auto">
            <a:xfrm>
              <a:off x="39028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3" name="Rectangle 172"/>
            <p:cNvSpPr>
              <a:spLocks noChangeArrowheads="1"/>
            </p:cNvSpPr>
            <p:nvPr/>
          </p:nvSpPr>
          <p:spPr bwMode="auto">
            <a:xfrm>
              <a:off x="39901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4" name="Rectangle 173"/>
            <p:cNvSpPr>
              <a:spLocks noChangeArrowheads="1"/>
            </p:cNvSpPr>
            <p:nvPr/>
          </p:nvSpPr>
          <p:spPr bwMode="auto">
            <a:xfrm>
              <a:off x="40425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5" name="Rectangle 174"/>
            <p:cNvSpPr>
              <a:spLocks noChangeArrowheads="1"/>
            </p:cNvSpPr>
            <p:nvPr/>
          </p:nvSpPr>
          <p:spPr bwMode="auto">
            <a:xfrm>
              <a:off x="41298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6" name="Rectangle 175"/>
            <p:cNvSpPr>
              <a:spLocks noChangeArrowheads="1"/>
            </p:cNvSpPr>
            <p:nvPr/>
          </p:nvSpPr>
          <p:spPr bwMode="auto">
            <a:xfrm>
              <a:off x="3361531" y="3674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7" name="Rectangle 176"/>
            <p:cNvSpPr>
              <a:spLocks noChangeArrowheads="1"/>
            </p:cNvSpPr>
            <p:nvPr/>
          </p:nvSpPr>
          <p:spPr bwMode="auto">
            <a:xfrm>
              <a:off x="3780631" y="3674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8" name="Rectangle 177"/>
            <p:cNvSpPr>
              <a:spLocks noChangeArrowheads="1"/>
            </p:cNvSpPr>
            <p:nvPr/>
          </p:nvSpPr>
          <p:spPr bwMode="auto">
            <a:xfrm>
              <a:off x="3675856" y="4914107"/>
              <a:ext cx="384175" cy="611187"/>
            </a:xfrm>
            <a:prstGeom prst="rect">
              <a:avLst/>
            </a:prstGeom>
            <a:noFill/>
            <a:ln w="17463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79" name="Rectangle 178"/>
            <p:cNvSpPr>
              <a:spLocks noChangeArrowheads="1"/>
            </p:cNvSpPr>
            <p:nvPr/>
          </p:nvSpPr>
          <p:spPr bwMode="auto">
            <a:xfrm>
              <a:off x="5807868" y="5141119"/>
              <a:ext cx="104775" cy="122238"/>
            </a:xfrm>
            <a:prstGeom prst="rect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80" name="Rectangle 179"/>
            <p:cNvSpPr>
              <a:spLocks noChangeArrowheads="1"/>
            </p:cNvSpPr>
            <p:nvPr/>
          </p:nvSpPr>
          <p:spPr bwMode="auto">
            <a:xfrm>
              <a:off x="5563393" y="4931569"/>
              <a:ext cx="979488" cy="611188"/>
            </a:xfrm>
            <a:prstGeom prst="rect">
              <a:avLst/>
            </a:prstGeom>
            <a:noFill/>
            <a:ln w="17463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6385718" y="5176044"/>
              <a:ext cx="69850" cy="3492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1 h 2"/>
                <a:gd name="T4" fmla="*/ 4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0"/>
                  </a:moveTo>
                  <a:lnTo>
                    <a:pt x="0" y="1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6385718" y="5176044"/>
              <a:ext cx="69850" cy="34925"/>
            </a:xfrm>
            <a:custGeom>
              <a:avLst/>
              <a:gdLst>
                <a:gd name="T0" fmla="*/ 44 w 44"/>
                <a:gd name="T1" fmla="*/ 0 h 22"/>
                <a:gd name="T2" fmla="*/ 0 w 44"/>
                <a:gd name="T3" fmla="*/ 11 h 22"/>
                <a:gd name="T4" fmla="*/ 44 w 44"/>
                <a:gd name="T5" fmla="*/ 22 h 22"/>
                <a:gd name="T6" fmla="*/ 44 w 44"/>
                <a:gd name="T7" fmla="*/ 11 h 22"/>
                <a:gd name="T8" fmla="*/ 44 w 44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22"/>
                <a:gd name="T17" fmla="*/ 44 w 44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22">
                  <a:moveTo>
                    <a:pt x="44" y="0"/>
                  </a:moveTo>
                  <a:lnTo>
                    <a:pt x="0" y="11"/>
                  </a:lnTo>
                  <a:lnTo>
                    <a:pt x="44" y="22"/>
                  </a:lnTo>
                  <a:lnTo>
                    <a:pt x="44" y="1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3" name="Line 180"/>
            <p:cNvSpPr>
              <a:spLocks noChangeShapeType="1"/>
            </p:cNvSpPr>
            <p:nvPr/>
          </p:nvSpPr>
          <p:spPr bwMode="auto">
            <a:xfrm>
              <a:off x="6455568" y="5193507"/>
              <a:ext cx="261938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5650706" y="5176044"/>
              <a:ext cx="69850" cy="34925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1 h 2"/>
                <a:gd name="T4" fmla="*/ 0 w 4"/>
                <a:gd name="T5" fmla="*/ 0 h 2"/>
                <a:gd name="T6" fmla="*/ 0 w 4"/>
                <a:gd name="T7" fmla="*/ 1 h 2"/>
                <a:gd name="T8" fmla="*/ 0 w 4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0" y="2"/>
                  </a:moveTo>
                  <a:lnTo>
                    <a:pt x="4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5650706" y="5176044"/>
              <a:ext cx="69850" cy="34925"/>
            </a:xfrm>
            <a:custGeom>
              <a:avLst/>
              <a:gdLst>
                <a:gd name="T0" fmla="*/ 0 w 44"/>
                <a:gd name="T1" fmla="*/ 22 h 22"/>
                <a:gd name="T2" fmla="*/ 44 w 44"/>
                <a:gd name="T3" fmla="*/ 11 h 22"/>
                <a:gd name="T4" fmla="*/ 0 w 44"/>
                <a:gd name="T5" fmla="*/ 0 h 22"/>
                <a:gd name="T6" fmla="*/ 0 w 44"/>
                <a:gd name="T7" fmla="*/ 11 h 22"/>
                <a:gd name="T8" fmla="*/ 0 w 44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22"/>
                <a:gd name="T17" fmla="*/ 44 w 44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22">
                  <a:moveTo>
                    <a:pt x="0" y="22"/>
                  </a:moveTo>
                  <a:lnTo>
                    <a:pt x="44" y="11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Line 183"/>
            <p:cNvSpPr>
              <a:spLocks noChangeShapeType="1"/>
            </p:cNvSpPr>
            <p:nvPr/>
          </p:nvSpPr>
          <p:spPr bwMode="auto">
            <a:xfrm flipH="1">
              <a:off x="5371306" y="5193507"/>
              <a:ext cx="27940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6034881" y="4826794"/>
              <a:ext cx="34925" cy="69850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4 h 4"/>
                <a:gd name="T4" fmla="*/ 2 w 2"/>
                <a:gd name="T5" fmla="*/ 0 h 4"/>
                <a:gd name="T6" fmla="*/ 1 w 2"/>
                <a:gd name="T7" fmla="*/ 0 h 4"/>
                <a:gd name="T8" fmla="*/ 0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0"/>
                  </a:moveTo>
                  <a:lnTo>
                    <a:pt x="1" y="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6034881" y="4826794"/>
              <a:ext cx="34925" cy="69850"/>
            </a:xfrm>
            <a:custGeom>
              <a:avLst/>
              <a:gdLst>
                <a:gd name="T0" fmla="*/ 0 w 22"/>
                <a:gd name="T1" fmla="*/ 0 h 44"/>
                <a:gd name="T2" fmla="*/ 11 w 22"/>
                <a:gd name="T3" fmla="*/ 44 h 44"/>
                <a:gd name="T4" fmla="*/ 22 w 22"/>
                <a:gd name="T5" fmla="*/ 0 h 44"/>
                <a:gd name="T6" fmla="*/ 11 w 22"/>
                <a:gd name="T7" fmla="*/ 0 h 44"/>
                <a:gd name="T8" fmla="*/ 0 w 2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44"/>
                <a:gd name="T17" fmla="*/ 22 w 2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44">
                  <a:moveTo>
                    <a:pt x="0" y="0"/>
                  </a:moveTo>
                  <a:lnTo>
                    <a:pt x="11" y="44"/>
                  </a:lnTo>
                  <a:lnTo>
                    <a:pt x="22" y="0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  <a:ln w="0">
              <a:solidFill>
                <a:srgbClr val="000099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Line 186"/>
            <p:cNvSpPr>
              <a:spLocks noChangeShapeType="1"/>
            </p:cNvSpPr>
            <p:nvPr/>
          </p:nvSpPr>
          <p:spPr bwMode="auto">
            <a:xfrm>
              <a:off x="6052343" y="4687094"/>
              <a:ext cx="1588" cy="139700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9153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Arithmetic</a:t>
            </a:r>
          </a:p>
          <a:p>
            <a:pPr lvl="1"/>
            <a:r>
              <a:rPr lang="en-US" dirty="0"/>
              <a:t>Representation</a:t>
            </a:r>
          </a:p>
          <a:p>
            <a:pPr lvl="1"/>
            <a:r>
              <a:rPr lang="en-US" dirty="0"/>
              <a:t>Signed numbers</a:t>
            </a:r>
          </a:p>
          <a:p>
            <a:pPr lvl="1"/>
            <a:r>
              <a:rPr lang="en-US" dirty="0"/>
              <a:t>Operations and their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496955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414</Words>
  <Application>Microsoft Office PowerPoint</Application>
  <PresentationFormat>On-screen Show (4:3)</PresentationFormat>
  <Paragraphs>203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Architecture</vt:lpstr>
      <vt:lpstr>Last Class</vt:lpstr>
      <vt:lpstr>Today’s Agenda</vt:lpstr>
      <vt:lpstr>Binary Representation</vt:lpstr>
      <vt:lpstr>Binary Representation</vt:lpstr>
      <vt:lpstr>Signed Numbers</vt:lpstr>
      <vt:lpstr>Signed Magnitude</vt:lpstr>
      <vt:lpstr>1’s Complement</vt:lpstr>
      <vt:lpstr>2’s Complement</vt:lpstr>
      <vt:lpstr>Examples</vt:lpstr>
      <vt:lpstr>Examples</vt:lpstr>
      <vt:lpstr>Examples</vt:lpstr>
      <vt:lpstr>Addition/subtraction of signed numbers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MyUserName</cp:lastModifiedBy>
  <cp:revision>21</cp:revision>
  <dcterms:created xsi:type="dcterms:W3CDTF">2013-05-18T18:13:12Z</dcterms:created>
  <dcterms:modified xsi:type="dcterms:W3CDTF">2013-05-20T04:42:28Z</dcterms:modified>
</cp:coreProperties>
</file>