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73" r:id="rId5"/>
    <p:sldId id="260" r:id="rId6"/>
    <p:sldId id="261" r:id="rId7"/>
    <p:sldId id="262" r:id="rId8"/>
    <p:sldId id="263" r:id="rId9"/>
    <p:sldId id="265" r:id="rId10"/>
    <p:sldId id="264" r:id="rId11"/>
    <p:sldId id="266" r:id="rId12"/>
    <p:sldId id="267" r:id="rId13"/>
    <p:sldId id="268" r:id="rId14"/>
    <p:sldId id="274" r:id="rId15"/>
    <p:sldId id="269" r:id="rId16"/>
    <p:sldId id="272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5/20/2013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920022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latin typeface="Arial Black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Arial Black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5/20/2013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794706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>
            <a:lvl1pPr>
              <a:defRPr sz="2800">
                <a:latin typeface="Arial Black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/>
          <a:lstStyle>
            <a:lvl1pPr>
              <a:defRPr sz="2400">
                <a:latin typeface="Arial Black" pitchFamily="34" charset="0"/>
              </a:defRPr>
            </a:lvl1pPr>
            <a:lvl2pPr>
              <a:defRPr sz="2000">
                <a:latin typeface="Arial Black" pitchFamily="34" charset="0"/>
              </a:defRPr>
            </a:lvl2pPr>
            <a:lvl3pPr>
              <a:defRPr sz="1800">
                <a:latin typeface="Arial Black" pitchFamily="34" charset="0"/>
              </a:defRPr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61665-C0A3-4567-B279-D21BF5E6B223}" type="datetimeFigureOut">
              <a:rPr lang="en-US" smtClean="0"/>
              <a:pPr/>
              <a:t>5/20/2013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84B07-E1DF-494F-8188-564F20F01F9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812912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5/20/2013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977763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5/20/2013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19007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5/20/2013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729366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5/20/2013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362080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5/20/2013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588807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5/20/2013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017129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5/20/2013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198629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5/20/2013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717179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5/20/2013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526966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154B-A062-4CF3-87D8-F883E242C23D}" type="datetimeFigureOut">
              <a:rPr lang="en-US" smtClean="0"/>
              <a:pPr/>
              <a:t>5/20/2013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94372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C5154B-A062-4CF3-87D8-F883E242C23D}" type="datetimeFigureOut">
              <a:rPr lang="en-US" smtClean="0"/>
              <a:pPr/>
              <a:t>5/20/2013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47CC23-52B4-4776-BED8-0C91E318D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1256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w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2.v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3.v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4.v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5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6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7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Computer Architecture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Lecture 13</a:t>
            </a:r>
          </a:p>
          <a:p>
            <a:r>
              <a:rPr lang="en-US" dirty="0" err="1" smtClean="0"/>
              <a:t>Fasih</a:t>
            </a:r>
            <a:r>
              <a:rPr lang="en-US" dirty="0" smtClean="0"/>
              <a:t> </a:t>
            </a:r>
            <a:r>
              <a:rPr lang="en-US" dirty="0" err="1" smtClean="0"/>
              <a:t>ur</a:t>
            </a:r>
            <a:r>
              <a:rPr lang="en-US" dirty="0" smtClean="0"/>
              <a:t> </a:t>
            </a:r>
            <a:r>
              <a:rPr lang="en-US" dirty="0" err="1" smtClean="0"/>
              <a:t>Rehman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7576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Last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Control Unit</a:t>
            </a:r>
          </a:p>
          <a:p>
            <a:pPr lvl="1"/>
            <a:r>
              <a:rPr lang="en-US" dirty="0" smtClean="0"/>
              <a:t>Hardwired control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8203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Control Unit</a:t>
            </a:r>
          </a:p>
          <a:p>
            <a:pPr lvl="1"/>
            <a:r>
              <a:rPr lang="en-US" dirty="0" err="1" smtClean="0"/>
              <a:t>Microprogrammed</a:t>
            </a:r>
            <a:r>
              <a:rPr lang="en-US" dirty="0" smtClean="0"/>
              <a:t> Control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62812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In 1951 Maurice Wilkes came up with idea of sequencing of control signals within the computer similar to the sequencing actions required in a regular program.</a:t>
            </a:r>
          </a:p>
          <a:p>
            <a:pPr>
              <a:lnSpc>
                <a:spcPct val="90000"/>
              </a:lnSpc>
            </a:pPr>
            <a:r>
              <a:rPr lang="en-US" dirty="0"/>
              <a:t>A stored program to represent the sequences of control signals. Called it </a:t>
            </a:r>
            <a:r>
              <a:rPr lang="en-US" b="1" dirty="0"/>
              <a:t>microprogramming</a:t>
            </a:r>
          </a:p>
          <a:p>
            <a:pPr>
              <a:lnSpc>
                <a:spcPct val="90000"/>
              </a:lnSpc>
            </a:pPr>
            <a:r>
              <a:rPr lang="en-US" dirty="0"/>
              <a:t>Divide machine instructions into sub-instructions </a:t>
            </a:r>
            <a:r>
              <a:rPr lang="en-US" b="1" dirty="0"/>
              <a:t>(microinstructions) </a:t>
            </a:r>
            <a:r>
              <a:rPr lang="en-US" dirty="0"/>
              <a:t>that implement the instruction set of the machine</a:t>
            </a:r>
          </a:p>
          <a:p>
            <a:pPr>
              <a:lnSpc>
                <a:spcPct val="90000"/>
              </a:lnSpc>
            </a:pPr>
            <a:r>
              <a:rPr lang="en-US" dirty="0"/>
              <a:t>Full set of microinstructions made up the </a:t>
            </a:r>
            <a:r>
              <a:rPr lang="en-US" dirty="0" err="1" smtClean="0"/>
              <a:t>microprogram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23108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Microprogrammed</a:t>
            </a:r>
            <a:r>
              <a:rPr lang="en-US" dirty="0" smtClean="0"/>
              <a:t> Control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dirty="0"/>
              <a:t>Control signals are generated by </a:t>
            </a:r>
            <a:r>
              <a:rPr lang="en-US" dirty="0" smtClean="0"/>
              <a:t>executing a </a:t>
            </a:r>
            <a:r>
              <a:rPr lang="en-US" dirty="0"/>
              <a:t>program similar to machine language programs.</a:t>
            </a:r>
          </a:p>
          <a:p>
            <a:pPr>
              <a:lnSpc>
                <a:spcPct val="80000"/>
              </a:lnSpc>
            </a:pPr>
            <a:r>
              <a:rPr lang="en-US" dirty="0"/>
              <a:t>Control Word (CW); </a:t>
            </a:r>
            <a:r>
              <a:rPr lang="en-US" dirty="0" err="1"/>
              <a:t>microroutine</a:t>
            </a:r>
            <a:r>
              <a:rPr lang="en-US" dirty="0"/>
              <a:t>; microinstruction</a:t>
            </a:r>
          </a:p>
          <a:p>
            <a:endParaRPr lang="en-US" dirty="0"/>
          </a:p>
        </p:txBody>
      </p:sp>
      <p:pic>
        <p:nvPicPr>
          <p:cNvPr id="4" name="Picture 3" descr="figure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00" y="2905125"/>
            <a:ext cx="5416259" cy="3267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figure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124200"/>
            <a:ext cx="4572000" cy="29916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573540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Nomenclature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Control Word: is a word whose each bit represents a control signal</a:t>
            </a:r>
          </a:p>
          <a:p>
            <a:pPr lvl="1"/>
            <a:r>
              <a:rPr lang="en-US" dirty="0" smtClean="0"/>
              <a:t>Each control word is a unique combination of 0’s and 1’s. </a:t>
            </a:r>
          </a:p>
          <a:p>
            <a:pPr lvl="1"/>
            <a:r>
              <a:rPr lang="en-US" dirty="0" smtClean="0"/>
              <a:t>Control word is also called micro instruction</a:t>
            </a:r>
            <a:endParaRPr lang="en-US" dirty="0"/>
          </a:p>
          <a:p>
            <a:pPr lvl="1"/>
            <a:r>
              <a:rPr lang="en-US" dirty="0" smtClean="0"/>
              <a:t>For example: </a:t>
            </a:r>
            <a:r>
              <a:rPr lang="en-US" dirty="0" err="1" smtClean="0"/>
              <a:t>SelectY</a:t>
            </a:r>
            <a:r>
              <a:rPr lang="en-US" dirty="0" smtClean="0"/>
              <a:t> = 1 while Select4 = 0</a:t>
            </a:r>
          </a:p>
          <a:p>
            <a:r>
              <a:rPr lang="en-US" dirty="0" smtClean="0"/>
              <a:t>Micro Routine: Collection of control words for a particular machine instruction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25323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Organization</a:t>
            </a:r>
            <a:endParaRPr lang="en-US" dirty="0"/>
          </a:p>
        </p:txBody>
      </p:sp>
      <p:pic>
        <p:nvPicPr>
          <p:cNvPr id="4" name="Content Placeholder 3" descr="figure7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12808" y="1143000"/>
            <a:ext cx="5718383" cy="4983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622445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Microprogrammed</a:t>
            </a:r>
            <a:r>
              <a:rPr lang="en-US" dirty="0" smtClean="0"/>
              <a:t> Control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Each micro – instruction is stored in a special memory called control store.</a:t>
            </a:r>
          </a:p>
          <a:p>
            <a:r>
              <a:rPr lang="en-US" dirty="0" smtClean="0"/>
              <a:t>Control unit sequentially read that memory and generates control signal</a:t>
            </a:r>
          </a:p>
          <a:p>
            <a:r>
              <a:rPr lang="en-US" dirty="0" smtClean="0"/>
              <a:t>A program counter called micro – programmed counter is used to read control words (micro – instructions) sequentially.</a:t>
            </a:r>
          </a:p>
          <a:p>
            <a:r>
              <a:rPr lang="en-US" dirty="0" smtClean="0"/>
              <a:t>Micro </a:t>
            </a:r>
            <a:r>
              <a:rPr lang="en-US" dirty="0"/>
              <a:t>– programmed </a:t>
            </a:r>
            <a:r>
              <a:rPr lang="en-US" dirty="0" smtClean="0"/>
              <a:t>counter is incremented by each clock cycle</a:t>
            </a:r>
          </a:p>
          <a:p>
            <a:r>
              <a:rPr lang="en-US" dirty="0" smtClean="0"/>
              <a:t>Control signals are thus generated using that particular CW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81433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Micro – programmed Control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dirty="0"/>
              <a:t>A micro-program counter is used to read control words sequentially from control store</a:t>
            </a:r>
          </a:p>
          <a:p>
            <a:pPr>
              <a:lnSpc>
                <a:spcPct val="80000"/>
              </a:lnSpc>
            </a:pPr>
            <a:r>
              <a:rPr lang="en-US" dirty="0"/>
              <a:t>Every time new instruction loaded into the IR, output of “Starting Address Generator” loaded into the </a:t>
            </a:r>
            <a:r>
              <a:rPr lang="el-GR" dirty="0" smtClean="0"/>
              <a:t>μ</a:t>
            </a:r>
            <a:r>
              <a:rPr lang="en-US" dirty="0" smtClean="0"/>
              <a:t>PC</a:t>
            </a:r>
            <a:endParaRPr lang="en-US" dirty="0"/>
          </a:p>
          <a:p>
            <a:pPr>
              <a:lnSpc>
                <a:spcPct val="80000"/>
              </a:lnSpc>
            </a:pPr>
            <a:r>
              <a:rPr lang="el-GR" dirty="0" smtClean="0"/>
              <a:t>μ</a:t>
            </a:r>
            <a:r>
              <a:rPr lang="en-US" dirty="0" smtClean="0"/>
              <a:t>PC </a:t>
            </a:r>
            <a:r>
              <a:rPr lang="en-US" dirty="0"/>
              <a:t>automatically incremented by clock causing successive microinstructions to be read from the control store</a:t>
            </a:r>
          </a:p>
          <a:p>
            <a:pPr>
              <a:lnSpc>
                <a:spcPct val="80000"/>
              </a:lnSpc>
            </a:pPr>
            <a:r>
              <a:rPr lang="en-US" dirty="0"/>
              <a:t>Control signals delivered to various parts of the processor in the correct sequence</a:t>
            </a:r>
          </a:p>
          <a:p>
            <a:pPr>
              <a:lnSpc>
                <a:spcPct val="80000"/>
              </a:lnSpc>
            </a:pPr>
            <a:r>
              <a:rPr lang="en-US" dirty="0"/>
              <a:t>This scheme is not able to change its sequence as a result of other inputs such as the condition code e.g. Branch &lt; </a:t>
            </a:r>
            <a:r>
              <a:rPr lang="en-US" dirty="0" smtClean="0"/>
              <a:t>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35746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Better Organization</a:t>
            </a:r>
            <a:endParaRPr lang="en-US" dirty="0"/>
          </a:p>
        </p:txBody>
      </p:sp>
      <p:pic>
        <p:nvPicPr>
          <p:cNvPr id="4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clrChange>
              <a:clrFrom>
                <a:srgbClr val="FFFF99"/>
              </a:clrFrom>
              <a:clrTo>
                <a:srgbClr val="FFFF99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70012" y="1219200"/>
            <a:ext cx="4964188" cy="46081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127729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49362"/>
          </a:xfrm>
        </p:spPr>
        <p:txBody>
          <a:bodyPr>
            <a:normAutofit/>
          </a:bodyPr>
          <a:lstStyle/>
          <a:p>
            <a:r>
              <a:rPr lang="en-US" dirty="0" err="1" smtClean="0"/>
              <a:t>Microprogrammed</a:t>
            </a:r>
            <a:r>
              <a:rPr lang="en-US" dirty="0" smtClean="0"/>
              <a:t> control with External Inputs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dirty="0"/>
              <a:t>“Starting and branch address generator”</a:t>
            </a:r>
          </a:p>
          <a:p>
            <a:pPr lvl="1">
              <a:lnSpc>
                <a:spcPct val="80000"/>
              </a:lnSpc>
            </a:pPr>
            <a:r>
              <a:rPr lang="en-US" dirty="0"/>
              <a:t>Loads new address into </a:t>
            </a:r>
            <a:r>
              <a:rPr lang="el-GR" dirty="0"/>
              <a:t>μ</a:t>
            </a:r>
            <a:r>
              <a:rPr lang="en-US" dirty="0"/>
              <a:t>PC when instructed</a:t>
            </a:r>
          </a:p>
          <a:p>
            <a:pPr lvl="1">
              <a:lnSpc>
                <a:spcPct val="80000"/>
              </a:lnSpc>
            </a:pPr>
            <a:r>
              <a:rPr lang="en-US" dirty="0"/>
              <a:t>Has condition codes and external inputs which can affect </a:t>
            </a:r>
            <a:r>
              <a:rPr lang="el-GR" dirty="0"/>
              <a:t>μ</a:t>
            </a:r>
            <a:r>
              <a:rPr lang="en-US" dirty="0"/>
              <a:t>PC</a:t>
            </a:r>
          </a:p>
          <a:p>
            <a:pPr>
              <a:lnSpc>
                <a:spcPct val="80000"/>
              </a:lnSpc>
            </a:pPr>
            <a:r>
              <a:rPr lang="el-GR" dirty="0"/>
              <a:t>μ</a:t>
            </a:r>
            <a:r>
              <a:rPr lang="en-US" dirty="0"/>
              <a:t>PC incremented every cycle except</a:t>
            </a:r>
          </a:p>
          <a:p>
            <a:pPr lvl="1">
              <a:lnSpc>
                <a:spcPct val="80000"/>
              </a:lnSpc>
            </a:pPr>
            <a:r>
              <a:rPr lang="en-US" dirty="0" smtClean="0"/>
              <a:t>When </a:t>
            </a:r>
            <a:r>
              <a:rPr lang="en-US" dirty="0"/>
              <a:t>new instruction loaded into IR, </a:t>
            </a:r>
            <a:r>
              <a:rPr lang="el-GR" dirty="0"/>
              <a:t>μ</a:t>
            </a:r>
            <a:r>
              <a:rPr lang="en-US" dirty="0"/>
              <a:t>PC loaded with starting address of the micro-routine</a:t>
            </a:r>
          </a:p>
          <a:p>
            <a:pPr lvl="1">
              <a:lnSpc>
                <a:spcPct val="80000"/>
              </a:lnSpc>
            </a:pPr>
            <a:r>
              <a:rPr lang="en-US" dirty="0"/>
              <a:t>For taken branches, </a:t>
            </a:r>
            <a:r>
              <a:rPr lang="el-GR" dirty="0"/>
              <a:t>μ</a:t>
            </a:r>
            <a:r>
              <a:rPr lang="en-US" dirty="0"/>
              <a:t>PC updated to branch address</a:t>
            </a:r>
          </a:p>
          <a:p>
            <a:pPr lvl="1">
              <a:lnSpc>
                <a:spcPct val="80000"/>
              </a:lnSpc>
            </a:pPr>
            <a:r>
              <a:rPr lang="en-US" dirty="0"/>
              <a:t>For End microinstruction, </a:t>
            </a:r>
            <a:r>
              <a:rPr lang="el-GR" dirty="0"/>
              <a:t>μ</a:t>
            </a:r>
            <a:r>
              <a:rPr lang="en-US" dirty="0"/>
              <a:t>PC set to 0.</a:t>
            </a:r>
          </a:p>
          <a:p>
            <a:pPr>
              <a:lnSpc>
                <a:spcPct val="80000"/>
              </a:lnSpc>
            </a:pPr>
            <a:endParaRPr lang="en-US" sz="20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16588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Microinstructions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 smtClean="0"/>
              <a:t>Microinstructions can simply be structured by  assigning </a:t>
            </a:r>
            <a:r>
              <a:rPr lang="en-US" dirty="0"/>
              <a:t>one bit position to each control signal.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This </a:t>
            </a:r>
            <a:r>
              <a:rPr lang="en-US" dirty="0"/>
              <a:t>is very </a:t>
            </a:r>
            <a:r>
              <a:rPr lang="en-US" dirty="0" smtClean="0"/>
              <a:t>inefficient, however.</a:t>
            </a:r>
            <a:endParaRPr lang="en-US" dirty="0"/>
          </a:p>
          <a:p>
            <a:pPr>
              <a:lnSpc>
                <a:spcPct val="90000"/>
              </a:lnSpc>
            </a:pPr>
            <a:r>
              <a:rPr lang="en-US" dirty="0"/>
              <a:t>The length can be reduced: most signals are not needed simultaneously, and many signals are mutually exclusive.</a:t>
            </a:r>
          </a:p>
          <a:p>
            <a:pPr>
              <a:lnSpc>
                <a:spcPct val="90000"/>
              </a:lnSpc>
            </a:pPr>
            <a:r>
              <a:rPr lang="en-US" dirty="0"/>
              <a:t>All mutually exclusive signals are placed in the same group in binary coding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153772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Sequencing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dirty="0"/>
              <a:t>If all </a:t>
            </a:r>
            <a:r>
              <a:rPr lang="en-US" dirty="0" err="1"/>
              <a:t>microprograms</a:t>
            </a:r>
            <a:r>
              <a:rPr lang="en-US" dirty="0"/>
              <a:t> require only straightforward sequential execution of microinstructions except for branches, letting a </a:t>
            </a:r>
            <a:r>
              <a:rPr lang="el-GR" dirty="0">
                <a:cs typeface="Arial" pitchFamily="34" charset="0"/>
              </a:rPr>
              <a:t>μ</a:t>
            </a:r>
            <a:r>
              <a:rPr lang="en-US" dirty="0"/>
              <a:t>PC governs the sequencing would be efficient.</a:t>
            </a:r>
          </a:p>
          <a:p>
            <a:pPr>
              <a:lnSpc>
                <a:spcPct val="90000"/>
              </a:lnSpc>
            </a:pPr>
            <a:r>
              <a:rPr lang="en-US" dirty="0"/>
              <a:t>T</a:t>
            </a:r>
            <a:r>
              <a:rPr lang="en-US" dirty="0" smtClean="0"/>
              <a:t>wo disadvantages: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Having </a:t>
            </a:r>
            <a:r>
              <a:rPr lang="en-US" dirty="0"/>
              <a:t>a separate </a:t>
            </a:r>
            <a:r>
              <a:rPr lang="en-US" dirty="0" err="1"/>
              <a:t>microroutine</a:t>
            </a:r>
            <a:r>
              <a:rPr lang="en-US" dirty="0"/>
              <a:t> for each machine instruction results in a large total number of microinstructions and a large control </a:t>
            </a:r>
            <a:r>
              <a:rPr lang="en-US" dirty="0" smtClean="0"/>
              <a:t>store.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Longer </a:t>
            </a:r>
            <a:r>
              <a:rPr lang="en-US" dirty="0"/>
              <a:t>execution time because it takes more time to carry out the required branches.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28449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μbranching</a:t>
            </a:r>
            <a:r>
              <a:rPr lang="en-US" dirty="0"/>
              <a:t> in the </a:t>
            </a:r>
            <a:r>
              <a:rPr lang="en-US" dirty="0">
                <a:cs typeface="Arial" charset="0"/>
              </a:rPr>
              <a:t>µP </a:t>
            </a:r>
            <a:r>
              <a:rPr lang="en-US" dirty="0"/>
              <a:t>Control Unit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 smtClean="0"/>
              <a:t>Branch </a:t>
            </a:r>
            <a:r>
              <a:rPr lang="en-US" dirty="0"/>
              <a:t>to start of </a:t>
            </a:r>
            <a:r>
              <a:rPr lang="en-US" dirty="0" err="1"/>
              <a:t>μcode</a:t>
            </a:r>
            <a:r>
              <a:rPr lang="en-US" dirty="0"/>
              <a:t> for a specific inst.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Conditional </a:t>
            </a:r>
            <a:r>
              <a:rPr lang="en-US" dirty="0"/>
              <a:t>control signals, e.g. CON → </a:t>
            </a:r>
            <a:r>
              <a:rPr lang="en-US" dirty="0" err="1"/>
              <a:t>PCin</a:t>
            </a:r>
            <a:endParaRPr lang="en-US" dirty="0"/>
          </a:p>
          <a:p>
            <a:pPr>
              <a:lnSpc>
                <a:spcPct val="90000"/>
              </a:lnSpc>
            </a:pPr>
            <a:r>
              <a:rPr lang="en-US" dirty="0" smtClean="0"/>
              <a:t>Looping </a:t>
            </a:r>
            <a:r>
              <a:rPr lang="en-US" dirty="0"/>
              <a:t>on conditions, e.g. n≠0 → ... Goto6  </a:t>
            </a:r>
          </a:p>
          <a:p>
            <a:pPr>
              <a:lnSpc>
                <a:spcPct val="90000"/>
              </a:lnSpc>
            </a:pPr>
            <a:r>
              <a:rPr lang="en-US" dirty="0"/>
              <a:t>Conditions will control </a:t>
            </a:r>
            <a:r>
              <a:rPr lang="en-US" dirty="0" err="1"/>
              <a:t>μbranches</a:t>
            </a:r>
            <a:r>
              <a:rPr lang="en-US" dirty="0"/>
              <a:t> instead of being </a:t>
            </a:r>
            <a:r>
              <a:rPr lang="en-US" dirty="0" err="1"/>
              <a:t>ANDed</a:t>
            </a:r>
            <a:r>
              <a:rPr lang="en-US" dirty="0"/>
              <a:t> with control signals</a:t>
            </a:r>
          </a:p>
          <a:p>
            <a:pPr>
              <a:lnSpc>
                <a:spcPct val="90000"/>
              </a:lnSpc>
            </a:pPr>
            <a:r>
              <a:rPr lang="en-US" dirty="0" err="1"/>
              <a:t>Microbranches</a:t>
            </a:r>
            <a:r>
              <a:rPr lang="en-US" dirty="0"/>
              <a:t> are frequent and control store addresses are short, so it is reasonable to have a </a:t>
            </a:r>
            <a:r>
              <a:rPr lang="en-US" dirty="0" err="1"/>
              <a:t>μbranch</a:t>
            </a:r>
            <a:r>
              <a:rPr lang="en-US" dirty="0"/>
              <a:t> address field in every μ instruction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96504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Microinstruction with Next Address Field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dirty="0"/>
              <a:t>The </a:t>
            </a:r>
            <a:r>
              <a:rPr lang="en-US" dirty="0" err="1"/>
              <a:t>microprogram</a:t>
            </a:r>
            <a:r>
              <a:rPr lang="en-US" dirty="0"/>
              <a:t> we discussed requires several branch microinstructions, which perform no useful operation in the </a:t>
            </a:r>
            <a:r>
              <a:rPr lang="en-US" dirty="0" err="1"/>
              <a:t>datapath</a:t>
            </a:r>
            <a:r>
              <a:rPr lang="en-US" dirty="0"/>
              <a:t>.</a:t>
            </a:r>
          </a:p>
          <a:p>
            <a:pPr>
              <a:lnSpc>
                <a:spcPct val="80000"/>
              </a:lnSpc>
            </a:pPr>
            <a:r>
              <a:rPr lang="en-US" dirty="0"/>
              <a:t>A powerful alternative approach is to include an address field as a part of every microinstruction to indicate the location of the next microinstruction to be fetched.</a:t>
            </a:r>
          </a:p>
          <a:p>
            <a:pPr>
              <a:lnSpc>
                <a:spcPct val="80000"/>
              </a:lnSpc>
            </a:pPr>
            <a:r>
              <a:rPr lang="en-US" dirty="0"/>
              <a:t>Pros: separate branch microinstructions are virtually eliminated; few limitations in assigning addresses to microinstructions.</a:t>
            </a:r>
          </a:p>
          <a:p>
            <a:pPr>
              <a:lnSpc>
                <a:spcPct val="80000"/>
              </a:lnSpc>
            </a:pPr>
            <a:r>
              <a:rPr lang="en-US" dirty="0"/>
              <a:t>Cons: additional bits for the address </a:t>
            </a:r>
            <a:r>
              <a:rPr lang="en-US" dirty="0" smtClean="0"/>
              <a:t>field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66904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Microprogrammed</a:t>
            </a:r>
            <a:r>
              <a:rPr lang="en-US" smtClean="0"/>
              <a:t> Control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96955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187</TotalTime>
  <Words>674</Words>
  <Application>Microsoft Office PowerPoint</Application>
  <PresentationFormat>On-screen Show (4:3)</PresentationFormat>
  <Paragraphs>68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Computer Architecture</vt:lpstr>
      <vt:lpstr>Last Class</vt:lpstr>
      <vt:lpstr>Today’s Agenda</vt:lpstr>
      <vt:lpstr>Overview</vt:lpstr>
      <vt:lpstr>Microprogrammed Control</vt:lpstr>
      <vt:lpstr>Nomenclature</vt:lpstr>
      <vt:lpstr>Basic Organization</vt:lpstr>
      <vt:lpstr>Microprogrammed Control</vt:lpstr>
      <vt:lpstr>Micro – programmed Control</vt:lpstr>
      <vt:lpstr>A Better Organization</vt:lpstr>
      <vt:lpstr>Microprogrammed control with External Inputs</vt:lpstr>
      <vt:lpstr>Microinstructions</vt:lpstr>
      <vt:lpstr>Sequencing</vt:lpstr>
      <vt:lpstr>μbranching in the µP Control Unit</vt:lpstr>
      <vt:lpstr>Microinstruction with Next Address Field</vt:lpstr>
      <vt:lpstr>Summary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Computer Architecture</dc:title>
  <dc:creator>MyUserName</dc:creator>
  <cp:lastModifiedBy>vcomsats</cp:lastModifiedBy>
  <cp:revision>13</cp:revision>
  <dcterms:created xsi:type="dcterms:W3CDTF">2013-05-18T18:13:12Z</dcterms:created>
  <dcterms:modified xsi:type="dcterms:W3CDTF">2013-05-20T07:49:14Z</dcterms:modified>
</cp:coreProperties>
</file>