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1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80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62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902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926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076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76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5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669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31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69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229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2562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58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641B5-2C4C-4D8E-8CB4-A27C68247A3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9D191-0849-4F56-81D3-A6291C52C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6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49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Bus Organization</a:t>
            </a:r>
          </a:p>
          <a:p>
            <a:r>
              <a:rPr lang="en-US" dirty="0" smtClean="0"/>
              <a:t>Control Unit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674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smtClean="0"/>
              <a:t>Hardwired Control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530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Tasks</a:t>
            </a:r>
          </a:p>
          <a:p>
            <a:pPr lvl="1"/>
            <a:r>
              <a:rPr lang="en-US" dirty="0" smtClean="0"/>
              <a:t>To go through a control sequence for each instruction</a:t>
            </a:r>
          </a:p>
          <a:p>
            <a:pPr lvl="1"/>
            <a:r>
              <a:rPr lang="en-US" dirty="0" smtClean="0"/>
              <a:t>To generate appropriate control signals for each task (or control step)</a:t>
            </a:r>
          </a:p>
          <a:p>
            <a:r>
              <a:rPr lang="en-US" dirty="0" smtClean="0"/>
              <a:t>Control unit is driven by the processor clock</a:t>
            </a:r>
          </a:p>
          <a:p>
            <a:r>
              <a:rPr lang="en-US" dirty="0" smtClean="0"/>
              <a:t>Generated Control signal depends on</a:t>
            </a:r>
          </a:p>
          <a:p>
            <a:pPr lvl="1"/>
            <a:r>
              <a:rPr lang="en-US" dirty="0" smtClean="0"/>
              <a:t>The actual step to be executed</a:t>
            </a:r>
          </a:p>
          <a:p>
            <a:pPr lvl="1"/>
            <a:r>
              <a:rPr lang="en-US" dirty="0" smtClean="0"/>
              <a:t>The condition and status flag of the processor</a:t>
            </a:r>
          </a:p>
          <a:p>
            <a:pPr lvl="1"/>
            <a:r>
              <a:rPr lang="en-US" dirty="0" smtClean="0"/>
              <a:t>The actual instruction executed</a:t>
            </a:r>
          </a:p>
          <a:p>
            <a:pPr lvl="1"/>
            <a:r>
              <a:rPr lang="en-US" dirty="0" smtClean="0"/>
              <a:t>Any external signal received (such as interrupts)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58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execute instructions, a processor must have arrangement to generate control signals in proper sequence</a:t>
            </a:r>
          </a:p>
          <a:p>
            <a:r>
              <a:rPr lang="en-US" dirty="0" smtClean="0"/>
              <a:t>How </a:t>
            </a:r>
            <a:r>
              <a:rPr lang="en-US" dirty="0"/>
              <a:t>control signals can be generated</a:t>
            </a:r>
          </a:p>
          <a:p>
            <a:pPr lvl="1"/>
            <a:r>
              <a:rPr lang="en-US" dirty="0"/>
              <a:t>Hard-wired Control</a:t>
            </a:r>
          </a:p>
          <a:p>
            <a:pPr lvl="1"/>
            <a:r>
              <a:rPr lang="en-US" dirty="0"/>
              <a:t>Micro-programmed </a:t>
            </a:r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Programmable Logic Array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39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Hardwired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hardwired control is called a finite state machine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Sequences using a counter and produces control signals at the right time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Control signals are functions of the IR, external inputs and condition codes</a:t>
            </a:r>
          </a:p>
          <a:p>
            <a:r>
              <a:rPr lang="en-US" dirty="0"/>
              <a:t>Hardwired system can operate at high speed; but with little flexibility.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9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of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step in sequence of execution is completed in one clock cycle.</a:t>
            </a:r>
          </a:p>
          <a:p>
            <a:r>
              <a:rPr lang="en-US" dirty="0" smtClean="0"/>
              <a:t>A counter (called step counter) is used to keep track of the control steps</a:t>
            </a:r>
          </a:p>
          <a:p>
            <a:r>
              <a:rPr lang="en-US" dirty="0" smtClean="0"/>
              <a:t>Control signals are function of</a:t>
            </a:r>
          </a:p>
          <a:p>
            <a:pPr lvl="1"/>
            <a:r>
              <a:rPr lang="en-US" dirty="0" smtClean="0"/>
              <a:t>Contents of step counter</a:t>
            </a:r>
          </a:p>
          <a:p>
            <a:pPr lvl="1"/>
            <a:r>
              <a:rPr lang="en-US" dirty="0" smtClean="0"/>
              <a:t>Contents of IR</a:t>
            </a:r>
          </a:p>
          <a:p>
            <a:pPr lvl="1"/>
            <a:r>
              <a:rPr lang="en-US" dirty="0" smtClean="0"/>
              <a:t>Condition codes</a:t>
            </a:r>
          </a:p>
          <a:p>
            <a:pPr lvl="1"/>
            <a:r>
              <a:rPr lang="en-US" dirty="0" smtClean="0"/>
              <a:t>External signal (MFC or interrupts </a:t>
            </a:r>
            <a:r>
              <a:rPr lang="en-US" dirty="0" err="1" smtClean="0"/>
              <a:t>etc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226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Hardwired Control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465" y="1066800"/>
            <a:ext cx="5922935" cy="558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381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Detailed Diagram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6567" y="1143000"/>
            <a:ext cx="5550865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2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decoder provides a separate signal line for each step in the control sequence</a:t>
            </a:r>
          </a:p>
          <a:p>
            <a:r>
              <a:rPr lang="en-US" dirty="0" smtClean="0"/>
              <a:t>The o/p of the instruction decoder comprises separate lines for each machine instruction.</a:t>
            </a:r>
          </a:p>
          <a:p>
            <a:r>
              <a:rPr lang="en-US" dirty="0" smtClean="0"/>
              <a:t>For any instruction loaded in Instruction Register, only one of the output line INS1 – </a:t>
            </a:r>
            <a:r>
              <a:rPr lang="en-US" dirty="0" err="1" smtClean="0"/>
              <a:t>INSm</a:t>
            </a:r>
            <a:r>
              <a:rPr lang="en-US" dirty="0" smtClean="0"/>
              <a:t> is HIGH (i.e. 1) all other lines will be LOW (i.e. 0)</a:t>
            </a:r>
          </a:p>
          <a:p>
            <a:r>
              <a:rPr lang="en-US" dirty="0" smtClean="0"/>
              <a:t>The decoder inputs are combined to generate individual control signals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216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</a:t>
            </a:r>
            <a:r>
              <a:rPr lang="en-US" dirty="0" err="1" smtClean="0"/>
              <a:t>Z</a:t>
            </a:r>
            <a:r>
              <a:rPr lang="en-US" baseline="-25000" dirty="0" err="1" smtClean="0"/>
              <a:t>in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</a:t>
            </a:r>
            <a:r>
              <a:rPr lang="en-US" baseline="-25000" dirty="0" err="1"/>
              <a:t>in</a:t>
            </a:r>
            <a:r>
              <a:rPr lang="en-US" baseline="-25000" dirty="0"/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is implemented by </a:t>
            </a:r>
          </a:p>
          <a:p>
            <a:r>
              <a:rPr lang="en-US" dirty="0" err="1"/>
              <a:t>Z</a:t>
            </a:r>
            <a:r>
              <a:rPr lang="en-US" baseline="-25000" dirty="0" err="1"/>
              <a:t>in</a:t>
            </a:r>
            <a:r>
              <a:rPr lang="en-US" dirty="0"/>
              <a:t> = T</a:t>
            </a:r>
            <a:r>
              <a:rPr lang="en-US" baseline="-25000" dirty="0"/>
              <a:t>1</a:t>
            </a:r>
            <a:r>
              <a:rPr lang="en-US" dirty="0"/>
              <a:t> + T</a:t>
            </a:r>
            <a:r>
              <a:rPr lang="en-US" baseline="-25000" dirty="0"/>
              <a:t>6</a:t>
            </a:r>
            <a:r>
              <a:rPr lang="en-US" dirty="0"/>
              <a:t> </a:t>
            </a:r>
            <a:r>
              <a:rPr lang="en-US" dirty="0">
                <a:cs typeface="Arial" pitchFamily="34" charset="0"/>
              </a:rPr>
              <a:t>• ADD + T</a:t>
            </a:r>
            <a:r>
              <a:rPr lang="en-US" baseline="-25000" dirty="0">
                <a:cs typeface="Arial" pitchFamily="34" charset="0"/>
              </a:rPr>
              <a:t>4</a:t>
            </a:r>
            <a:r>
              <a:rPr lang="en-US" dirty="0"/>
              <a:t> </a:t>
            </a:r>
            <a:r>
              <a:rPr lang="en-US" dirty="0">
                <a:cs typeface="Arial" pitchFamily="34" charset="0"/>
              </a:rPr>
              <a:t>• BR + </a:t>
            </a:r>
            <a:r>
              <a:rPr lang="en-US" dirty="0" smtClean="0">
                <a:cs typeface="Arial" pitchFamily="34" charset="0"/>
              </a:rPr>
              <a:t>…</a:t>
            </a:r>
            <a:endParaRPr lang="en-US" dirty="0">
              <a:cs typeface="Arial" pitchFamily="34" charset="0"/>
            </a:endParaRPr>
          </a:p>
          <a:p>
            <a:r>
              <a:rPr lang="en-US" dirty="0" smtClean="0"/>
              <a:t>This signal is asserted in 1</a:t>
            </a:r>
            <a:r>
              <a:rPr lang="en-US" baseline="30000" dirty="0" smtClean="0"/>
              <a:t>st</a:t>
            </a:r>
            <a:r>
              <a:rPr lang="en-US" dirty="0" smtClean="0"/>
              <a:t> step, 6</a:t>
            </a:r>
            <a:r>
              <a:rPr lang="en-US" baseline="30000" dirty="0" smtClean="0"/>
              <a:t>th</a:t>
            </a:r>
            <a:r>
              <a:rPr lang="en-US" dirty="0" smtClean="0"/>
              <a:t> step in Add and 4</a:t>
            </a:r>
            <a:r>
              <a:rPr lang="en-US" baseline="30000" dirty="0" smtClean="0"/>
              <a:t>th</a:t>
            </a:r>
            <a:r>
              <a:rPr lang="en-US" dirty="0" smtClean="0"/>
              <a:t> step of branch</a:t>
            </a:r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77072" y="2971800"/>
            <a:ext cx="6055484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189412" y="2971800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89412" y="3186113"/>
            <a:ext cx="523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Step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67262" y="3186113"/>
            <a:ext cx="7524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Action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89412" y="3825875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1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995862" y="3825875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86375" y="3941763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554662" y="382587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754687" y="3825875"/>
            <a:ext cx="536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MAR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42062" y="3933825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511925" y="382587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654800" y="3825875"/>
            <a:ext cx="6461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Read,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342187" y="3825875"/>
            <a:ext cx="8731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Select4,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196262" y="3825875"/>
            <a:ext cx="4968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8788400" y="3825875"/>
            <a:ext cx="1476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8950325" y="3922713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189412" y="4252913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2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995862" y="4252913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137150" y="4364038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378450" y="42529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564187" y="4252913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895975" y="4364038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6067425" y="42529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6251575" y="4252913"/>
            <a:ext cx="160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Y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6418262" y="4364038"/>
            <a:ext cx="1285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564312" y="42529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750050" y="4252913"/>
            <a:ext cx="5762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WMF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7366000" y="4252913"/>
            <a:ext cx="174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4189412" y="465613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3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995862" y="4656138"/>
            <a:ext cx="5508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MDR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564187" y="4783138"/>
            <a:ext cx="2301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848350" y="46561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991225" y="4656138"/>
            <a:ext cx="241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251575" y="4783138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4189412" y="5083175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4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4995862" y="5083175"/>
            <a:ext cx="17732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Offset-field-of-IR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707187" y="5184775"/>
            <a:ext cx="2301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938962" y="508317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153275" y="5083175"/>
            <a:ext cx="4968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745412" y="5083175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907337" y="5184775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189412" y="5508625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5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4995862" y="5508625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5156200" y="5630863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5392737" y="550862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5564187" y="5508625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5876925" y="5611813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6038850" y="550862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6251575" y="5508625"/>
            <a:ext cx="4302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End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4189412" y="6054725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4256881" y="3505200"/>
            <a:ext cx="48220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9694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</a:t>
            </a:r>
            <a:r>
              <a:rPr lang="en-US" dirty="0" err="1"/>
              <a:t>Z</a:t>
            </a:r>
            <a:r>
              <a:rPr lang="en-US" baseline="-25000" dirty="0" err="1"/>
              <a:t>in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</a:t>
            </a:r>
            <a:r>
              <a:rPr lang="en-US" baseline="-25000" dirty="0" err="1"/>
              <a:t>in</a:t>
            </a:r>
            <a:r>
              <a:rPr lang="en-US" dirty="0"/>
              <a:t> = T</a:t>
            </a:r>
            <a:r>
              <a:rPr lang="en-US" baseline="-25000" dirty="0"/>
              <a:t>1</a:t>
            </a:r>
            <a:r>
              <a:rPr lang="en-US" dirty="0"/>
              <a:t> + T</a:t>
            </a:r>
            <a:r>
              <a:rPr lang="en-US" baseline="-25000" dirty="0"/>
              <a:t>6</a:t>
            </a:r>
            <a:r>
              <a:rPr lang="en-US" dirty="0"/>
              <a:t> </a:t>
            </a:r>
            <a:r>
              <a:rPr lang="en-US" dirty="0">
                <a:cs typeface="Arial" pitchFamily="34" charset="0"/>
              </a:rPr>
              <a:t>• ADD + T</a:t>
            </a:r>
            <a:r>
              <a:rPr lang="en-US" baseline="-25000" dirty="0">
                <a:cs typeface="Arial" pitchFamily="34" charset="0"/>
              </a:rPr>
              <a:t>4</a:t>
            </a:r>
            <a:r>
              <a:rPr lang="en-US" dirty="0"/>
              <a:t> </a:t>
            </a:r>
            <a:r>
              <a:rPr lang="en-US" dirty="0">
                <a:cs typeface="Arial" pitchFamily="34" charset="0"/>
              </a:rPr>
              <a:t>• BR +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391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(END)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 causes new instruction fetch by resetting control step counter</a:t>
            </a:r>
          </a:p>
          <a:p>
            <a:pPr lvl="1"/>
            <a:r>
              <a:rPr lang="en-US" dirty="0" smtClean="0"/>
              <a:t>RUN = 1 counter increments by one at each clock</a:t>
            </a:r>
          </a:p>
          <a:p>
            <a:pPr lvl="1"/>
            <a:r>
              <a:rPr lang="en-US" dirty="0" smtClean="0"/>
              <a:t>RUN = 0 counter stops counting</a:t>
            </a:r>
          </a:p>
          <a:p>
            <a:pPr lvl="2"/>
            <a:r>
              <a:rPr lang="en-US" dirty="0" smtClean="0"/>
              <a:t>Needed when processor is WMFC signal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918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(END)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4951" y="1874837"/>
            <a:ext cx="5054097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14400" y="1143000"/>
            <a:ext cx="55626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End = T</a:t>
            </a:r>
            <a:r>
              <a:rPr lang="en-US" baseline="-25000" dirty="0" smtClean="0"/>
              <a:t>7</a:t>
            </a:r>
            <a:r>
              <a:rPr lang="en-US" dirty="0" smtClean="0"/>
              <a:t> </a:t>
            </a:r>
            <a:r>
              <a:rPr lang="en-US" dirty="0" smtClean="0">
                <a:cs typeface="Arial" pitchFamily="34" charset="0"/>
              </a:rPr>
              <a:t>• ADD + T</a:t>
            </a:r>
            <a:r>
              <a:rPr lang="en-US" baseline="-25000" dirty="0" smtClean="0">
                <a:cs typeface="Arial" pitchFamily="34" charset="0"/>
              </a:rPr>
              <a:t>5</a:t>
            </a:r>
            <a:r>
              <a:rPr lang="en-US" dirty="0" smtClean="0">
                <a:cs typeface="Arial" pitchFamily="34" charset="0"/>
              </a:rPr>
              <a:t> • BR + (T</a:t>
            </a:r>
            <a:r>
              <a:rPr lang="en-US" baseline="-25000" dirty="0" smtClean="0">
                <a:cs typeface="Arial" pitchFamily="34" charset="0"/>
              </a:rPr>
              <a:t>5</a:t>
            </a:r>
            <a:r>
              <a:rPr lang="en-US" dirty="0" smtClean="0">
                <a:cs typeface="Arial" pitchFamily="34" charset="0"/>
              </a:rPr>
              <a:t> • N + T</a:t>
            </a:r>
            <a:r>
              <a:rPr lang="en-US" baseline="-25000" dirty="0" smtClean="0">
                <a:cs typeface="Arial" pitchFamily="34" charset="0"/>
              </a:rPr>
              <a:t>4</a:t>
            </a:r>
            <a:r>
              <a:rPr lang="en-US" dirty="0" smtClean="0">
                <a:cs typeface="Arial" pitchFamily="34" charset="0"/>
              </a:rPr>
              <a:t> • N) • BRN +…</a:t>
            </a:r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94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smtClean="0"/>
              <a:t>Hardwired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87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474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Computer Architecture</vt:lpstr>
      <vt:lpstr>Last Class</vt:lpstr>
      <vt:lpstr>Today’s Agenda</vt:lpstr>
      <vt:lpstr>Control Unit</vt:lpstr>
      <vt:lpstr>Control Unit</vt:lpstr>
      <vt:lpstr>Hardwired Control</vt:lpstr>
      <vt:lpstr>Generation of Signals</vt:lpstr>
      <vt:lpstr>Hardwired Control</vt:lpstr>
      <vt:lpstr>Detailed Diagram</vt:lpstr>
      <vt:lpstr>Generation (cont.)</vt:lpstr>
      <vt:lpstr>Example (Zin)</vt:lpstr>
      <vt:lpstr>Example (Zin)</vt:lpstr>
      <vt:lpstr>Example (END)</vt:lpstr>
      <vt:lpstr>Example (END)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vcomsats</cp:lastModifiedBy>
  <cp:revision>2</cp:revision>
  <dcterms:created xsi:type="dcterms:W3CDTF">2013-05-17T17:31:51Z</dcterms:created>
  <dcterms:modified xsi:type="dcterms:W3CDTF">2013-05-18T10:00:26Z</dcterms:modified>
</cp:coreProperties>
</file>