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79" r:id="rId4"/>
    <p:sldId id="262" r:id="rId5"/>
    <p:sldId id="274" r:id="rId6"/>
    <p:sldId id="275" r:id="rId7"/>
    <p:sldId id="276" r:id="rId8"/>
    <p:sldId id="277" r:id="rId9"/>
    <p:sldId id="278" r:id="rId10"/>
    <p:sldId id="264" r:id="rId11"/>
    <p:sldId id="265" r:id="rId12"/>
    <p:sldId id="266" r:id="rId13"/>
    <p:sldId id="258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7FE-6823-4CBB-B088-B5CD5B0F4498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88F7-F64E-4CE5-AB43-B0B98CADDA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9616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01346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2676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7FE-6823-4CBB-B088-B5CD5B0F4498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88F7-F64E-4CE5-AB43-B0B98CADDA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3449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7FE-6823-4CBB-B088-B5CD5B0F4498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88F7-F64E-4CE5-AB43-B0B98CADDA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3075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7FE-6823-4CBB-B088-B5CD5B0F4498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88F7-F64E-4CE5-AB43-B0B98CADDA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3283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7FE-6823-4CBB-B088-B5CD5B0F4498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88F7-F64E-4CE5-AB43-B0B98CADDA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14353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7FE-6823-4CBB-B088-B5CD5B0F4498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88F7-F64E-4CE5-AB43-B0B98CADDA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2240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7FE-6823-4CBB-B088-B5CD5B0F4498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88F7-F64E-4CE5-AB43-B0B98CADDA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3842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7FE-6823-4CBB-B088-B5CD5B0F4498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88F7-F64E-4CE5-AB43-B0B98CADDA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22495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7FE-6823-4CBB-B088-B5CD5B0F4498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88F7-F64E-4CE5-AB43-B0B98CADDA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3249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7FE-6823-4CBB-B088-B5CD5B0F4498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88F7-F64E-4CE5-AB43-B0B98CADDA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2088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7FE-6823-4CBB-B088-B5CD5B0F4498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88F7-F64E-4CE5-AB43-B0B98CADDA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35968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DD7FE-6823-4CBB-B088-B5CD5B0F4498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C88F7-F64E-4CE5-AB43-B0B98CADDA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675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11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8857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CPU Architecture and Operation</a:t>
            </a:r>
          </a:p>
          <a:p>
            <a:r>
              <a:rPr lang="en-US" dirty="0"/>
              <a:t>Execution of Complete Instruction</a:t>
            </a:r>
          </a:p>
          <a:p>
            <a:r>
              <a:rPr lang="en-US" dirty="0"/>
              <a:t>Execution of Branch Instruction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7184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 Instruction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sequence for unconditional branch instruction</a:t>
            </a:r>
            <a:endParaRPr lang="en-US" dirty="0"/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2094706" y="2055812"/>
            <a:ext cx="4954588" cy="1588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2094706" y="2101056"/>
            <a:ext cx="5238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 b="1">
                <a:solidFill>
                  <a:srgbClr val="000000"/>
                </a:solidFill>
                <a:latin typeface="Computer Modern" charset="0"/>
              </a:rPr>
              <a:t>Step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2672556" y="2101056"/>
            <a:ext cx="7524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 b="1">
                <a:solidFill>
                  <a:srgbClr val="000000"/>
                </a:solidFill>
                <a:latin typeface="Computer Modern" charset="0"/>
              </a:rPr>
              <a:t>Action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2094706" y="2514600"/>
            <a:ext cx="4954588" cy="1588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2094706" y="2740818"/>
            <a:ext cx="1349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1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2901156" y="2740818"/>
            <a:ext cx="3349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PC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3191669" y="2856706"/>
            <a:ext cx="2301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out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3459956" y="2740818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59" name="Rectangle 58"/>
          <p:cNvSpPr>
            <a:spLocks noChangeArrowheads="1"/>
          </p:cNvSpPr>
          <p:nvPr/>
        </p:nvSpPr>
        <p:spPr bwMode="auto">
          <a:xfrm>
            <a:off x="3659981" y="2740818"/>
            <a:ext cx="5365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MAR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4247356" y="2848768"/>
            <a:ext cx="12858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4417219" y="2740818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4560094" y="2740818"/>
            <a:ext cx="64611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Read,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5247481" y="2740818"/>
            <a:ext cx="8731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Select4,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6101556" y="2740818"/>
            <a:ext cx="49688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Add,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5" name="Rectangle 64"/>
          <p:cNvSpPr>
            <a:spLocks noChangeArrowheads="1"/>
          </p:cNvSpPr>
          <p:nvPr/>
        </p:nvSpPr>
        <p:spPr bwMode="auto">
          <a:xfrm>
            <a:off x="6693694" y="2740818"/>
            <a:ext cx="1476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Z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6" name="Rectangle 65"/>
          <p:cNvSpPr>
            <a:spLocks noChangeArrowheads="1"/>
          </p:cNvSpPr>
          <p:nvPr/>
        </p:nvSpPr>
        <p:spPr bwMode="auto">
          <a:xfrm>
            <a:off x="6855619" y="2837656"/>
            <a:ext cx="1285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7" name="Rectangle 66"/>
          <p:cNvSpPr>
            <a:spLocks noChangeArrowheads="1"/>
          </p:cNvSpPr>
          <p:nvPr/>
        </p:nvSpPr>
        <p:spPr bwMode="auto">
          <a:xfrm>
            <a:off x="2094706" y="3167856"/>
            <a:ext cx="1349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2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8" name="Rectangle 67"/>
          <p:cNvSpPr>
            <a:spLocks noChangeArrowheads="1"/>
          </p:cNvSpPr>
          <p:nvPr/>
        </p:nvSpPr>
        <p:spPr bwMode="auto">
          <a:xfrm>
            <a:off x="2901156" y="3167856"/>
            <a:ext cx="1476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Z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3042444" y="3278981"/>
            <a:ext cx="2301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out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0" name="Rectangle 69"/>
          <p:cNvSpPr>
            <a:spLocks noChangeArrowheads="1"/>
          </p:cNvSpPr>
          <p:nvPr/>
        </p:nvSpPr>
        <p:spPr bwMode="auto">
          <a:xfrm>
            <a:off x="3469481" y="3167856"/>
            <a:ext cx="3349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PC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1" name="Rectangle 70"/>
          <p:cNvSpPr>
            <a:spLocks noChangeArrowheads="1"/>
          </p:cNvSpPr>
          <p:nvPr/>
        </p:nvSpPr>
        <p:spPr bwMode="auto">
          <a:xfrm>
            <a:off x="3801269" y="3278981"/>
            <a:ext cx="1285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3972719" y="3167856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3" name="Rectangle 72"/>
          <p:cNvSpPr>
            <a:spLocks noChangeArrowheads="1"/>
          </p:cNvSpPr>
          <p:nvPr/>
        </p:nvSpPr>
        <p:spPr bwMode="auto">
          <a:xfrm>
            <a:off x="4156869" y="3167856"/>
            <a:ext cx="1603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Y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4" name="Rectangle 73"/>
          <p:cNvSpPr>
            <a:spLocks noChangeArrowheads="1"/>
          </p:cNvSpPr>
          <p:nvPr/>
        </p:nvSpPr>
        <p:spPr bwMode="auto">
          <a:xfrm>
            <a:off x="4323556" y="3278981"/>
            <a:ext cx="128588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5" name="Rectangle 74"/>
          <p:cNvSpPr>
            <a:spLocks noChangeArrowheads="1"/>
          </p:cNvSpPr>
          <p:nvPr/>
        </p:nvSpPr>
        <p:spPr bwMode="auto">
          <a:xfrm>
            <a:off x="4469606" y="3167856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6" name="Rectangle 75"/>
          <p:cNvSpPr>
            <a:spLocks noChangeArrowheads="1"/>
          </p:cNvSpPr>
          <p:nvPr/>
        </p:nvSpPr>
        <p:spPr bwMode="auto">
          <a:xfrm>
            <a:off x="4655344" y="3167856"/>
            <a:ext cx="57626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WMF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7" name="Rectangle 76"/>
          <p:cNvSpPr>
            <a:spLocks noChangeArrowheads="1"/>
          </p:cNvSpPr>
          <p:nvPr/>
        </p:nvSpPr>
        <p:spPr bwMode="auto">
          <a:xfrm>
            <a:off x="5271294" y="3167856"/>
            <a:ext cx="1746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C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8" name="Rectangle 77"/>
          <p:cNvSpPr>
            <a:spLocks noChangeArrowheads="1"/>
          </p:cNvSpPr>
          <p:nvPr/>
        </p:nvSpPr>
        <p:spPr bwMode="auto">
          <a:xfrm>
            <a:off x="2094706" y="3571081"/>
            <a:ext cx="1349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3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79" name="Rectangle 78"/>
          <p:cNvSpPr>
            <a:spLocks noChangeArrowheads="1"/>
          </p:cNvSpPr>
          <p:nvPr/>
        </p:nvSpPr>
        <p:spPr bwMode="auto">
          <a:xfrm>
            <a:off x="2901156" y="3571081"/>
            <a:ext cx="5508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MDR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0" name="Rectangle 79"/>
          <p:cNvSpPr>
            <a:spLocks noChangeArrowheads="1"/>
          </p:cNvSpPr>
          <p:nvPr/>
        </p:nvSpPr>
        <p:spPr bwMode="auto">
          <a:xfrm>
            <a:off x="3469481" y="3698081"/>
            <a:ext cx="230188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out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1" name="Rectangle 80"/>
          <p:cNvSpPr>
            <a:spLocks noChangeArrowheads="1"/>
          </p:cNvSpPr>
          <p:nvPr/>
        </p:nvSpPr>
        <p:spPr bwMode="auto">
          <a:xfrm>
            <a:off x="3896519" y="3571081"/>
            <a:ext cx="2413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IR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2" name="Rectangle 81"/>
          <p:cNvSpPr>
            <a:spLocks noChangeArrowheads="1"/>
          </p:cNvSpPr>
          <p:nvPr/>
        </p:nvSpPr>
        <p:spPr bwMode="auto">
          <a:xfrm>
            <a:off x="4156869" y="3698081"/>
            <a:ext cx="1285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3" name="Rectangle 82"/>
          <p:cNvSpPr>
            <a:spLocks noChangeArrowheads="1"/>
          </p:cNvSpPr>
          <p:nvPr/>
        </p:nvSpPr>
        <p:spPr bwMode="auto">
          <a:xfrm>
            <a:off x="2094706" y="3998118"/>
            <a:ext cx="1349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4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4" name="Rectangle 83"/>
          <p:cNvSpPr>
            <a:spLocks noChangeArrowheads="1"/>
          </p:cNvSpPr>
          <p:nvPr/>
        </p:nvSpPr>
        <p:spPr bwMode="auto">
          <a:xfrm>
            <a:off x="2901156" y="3998118"/>
            <a:ext cx="17732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Offset-field-of-IR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5" name="Rectangle 84"/>
          <p:cNvSpPr>
            <a:spLocks noChangeArrowheads="1"/>
          </p:cNvSpPr>
          <p:nvPr/>
        </p:nvSpPr>
        <p:spPr bwMode="auto">
          <a:xfrm>
            <a:off x="4612481" y="4099718"/>
            <a:ext cx="23018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out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6" name="Rectangle 85"/>
          <p:cNvSpPr>
            <a:spLocks noChangeArrowheads="1"/>
          </p:cNvSpPr>
          <p:nvPr/>
        </p:nvSpPr>
        <p:spPr bwMode="auto">
          <a:xfrm>
            <a:off x="4844256" y="3998118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7" name="Rectangle 86"/>
          <p:cNvSpPr>
            <a:spLocks noChangeArrowheads="1"/>
          </p:cNvSpPr>
          <p:nvPr/>
        </p:nvSpPr>
        <p:spPr bwMode="auto">
          <a:xfrm>
            <a:off x="5058569" y="3998118"/>
            <a:ext cx="49688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Add,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8" name="Rectangle 87"/>
          <p:cNvSpPr>
            <a:spLocks noChangeArrowheads="1"/>
          </p:cNvSpPr>
          <p:nvPr/>
        </p:nvSpPr>
        <p:spPr bwMode="auto">
          <a:xfrm>
            <a:off x="5650706" y="3998118"/>
            <a:ext cx="1476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Z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5812631" y="4099718"/>
            <a:ext cx="12858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0" name="Rectangle 89"/>
          <p:cNvSpPr>
            <a:spLocks noChangeArrowheads="1"/>
          </p:cNvSpPr>
          <p:nvPr/>
        </p:nvSpPr>
        <p:spPr bwMode="auto">
          <a:xfrm>
            <a:off x="2094706" y="4423568"/>
            <a:ext cx="1349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5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1" name="Rectangle 90"/>
          <p:cNvSpPr>
            <a:spLocks noChangeArrowheads="1"/>
          </p:cNvSpPr>
          <p:nvPr/>
        </p:nvSpPr>
        <p:spPr bwMode="auto">
          <a:xfrm>
            <a:off x="2901156" y="4423568"/>
            <a:ext cx="1476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Z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2" name="Rectangle 91"/>
          <p:cNvSpPr>
            <a:spLocks noChangeArrowheads="1"/>
          </p:cNvSpPr>
          <p:nvPr/>
        </p:nvSpPr>
        <p:spPr bwMode="auto">
          <a:xfrm>
            <a:off x="3061494" y="4545806"/>
            <a:ext cx="2301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out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3" name="Rectangle 92"/>
          <p:cNvSpPr>
            <a:spLocks noChangeArrowheads="1"/>
          </p:cNvSpPr>
          <p:nvPr/>
        </p:nvSpPr>
        <p:spPr bwMode="auto">
          <a:xfrm>
            <a:off x="3298031" y="4423568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4" name="Rectangle 93"/>
          <p:cNvSpPr>
            <a:spLocks noChangeArrowheads="1"/>
          </p:cNvSpPr>
          <p:nvPr/>
        </p:nvSpPr>
        <p:spPr bwMode="auto">
          <a:xfrm>
            <a:off x="3469481" y="4423568"/>
            <a:ext cx="3349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PC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5" name="Rectangle 94"/>
          <p:cNvSpPr>
            <a:spLocks noChangeArrowheads="1"/>
          </p:cNvSpPr>
          <p:nvPr/>
        </p:nvSpPr>
        <p:spPr bwMode="auto">
          <a:xfrm>
            <a:off x="3782219" y="4526756"/>
            <a:ext cx="1285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300">
                <a:solidFill>
                  <a:srgbClr val="000000"/>
                </a:solidFill>
                <a:latin typeface="Computer Modern" charset="0"/>
              </a:rPr>
              <a:t>in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6" name="Rectangle 95"/>
          <p:cNvSpPr>
            <a:spLocks noChangeArrowheads="1"/>
          </p:cNvSpPr>
          <p:nvPr/>
        </p:nvSpPr>
        <p:spPr bwMode="auto">
          <a:xfrm>
            <a:off x="3944144" y="4423568"/>
            <a:ext cx="66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,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7" name="Rectangle 96"/>
          <p:cNvSpPr>
            <a:spLocks noChangeArrowheads="1"/>
          </p:cNvSpPr>
          <p:nvPr/>
        </p:nvSpPr>
        <p:spPr bwMode="auto">
          <a:xfrm>
            <a:off x="4156869" y="4423568"/>
            <a:ext cx="43021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900">
                <a:solidFill>
                  <a:srgbClr val="000000"/>
                </a:solidFill>
                <a:latin typeface="Computer Modern" charset="0"/>
              </a:rPr>
              <a:t>End</a:t>
            </a:r>
            <a:endParaRPr lang="en-CA" sz="2400">
              <a:latin typeface="Times New Roman" pitchFamily="18" charset="0"/>
            </a:endParaRPr>
          </a:p>
        </p:txBody>
      </p:sp>
      <p:sp>
        <p:nvSpPr>
          <p:cNvPr id="98" name="Rectangle 97"/>
          <p:cNvSpPr>
            <a:spLocks noChangeArrowheads="1"/>
          </p:cNvSpPr>
          <p:nvPr/>
        </p:nvSpPr>
        <p:spPr bwMode="auto">
          <a:xfrm>
            <a:off x="2094706" y="4969668"/>
            <a:ext cx="4954588" cy="1588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6105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</a:t>
            </a:r>
            <a:r>
              <a:rPr lang="en-US" smtClean="0"/>
              <a:t>Bus Architecture</a:t>
            </a:r>
          </a:p>
          <a:p>
            <a:r>
              <a:rPr lang="en-US" dirty="0" smtClean="0"/>
              <a:t>Control Unit Design</a:t>
            </a:r>
          </a:p>
          <a:p>
            <a:pPr lvl="1"/>
            <a:r>
              <a:rPr lang="en-US" dirty="0" smtClean="0"/>
              <a:t>Hardwired Control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5659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Bus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dirty="0"/>
              <a:t>One disadvantage of our single bus scheme is that only one data item can be transferred over the bus per cycle</a:t>
            </a:r>
          </a:p>
          <a:p>
            <a:pPr>
              <a:lnSpc>
                <a:spcPct val="80000"/>
              </a:lnSpc>
            </a:pPr>
            <a:r>
              <a:rPr lang="en-US" dirty="0"/>
              <a:t>A solution is multiple internal buses</a:t>
            </a:r>
          </a:p>
          <a:p>
            <a:pPr>
              <a:lnSpc>
                <a:spcPct val="80000"/>
              </a:lnSpc>
            </a:pPr>
            <a:r>
              <a:rPr lang="en-US" dirty="0"/>
              <a:t>All registers combined into a register file with 3 ports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Why </a:t>
            </a:r>
            <a:r>
              <a:rPr lang="en-US" dirty="0"/>
              <a:t>there </a:t>
            </a:r>
            <a:r>
              <a:rPr lang="en-US" dirty="0" smtClean="0"/>
              <a:t>are 2 </a:t>
            </a:r>
            <a:r>
              <a:rPr lang="en-US" dirty="0"/>
              <a:t>outputs?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What is the input for?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What does 3 port mean?</a:t>
            </a:r>
          </a:p>
          <a:p>
            <a:pPr>
              <a:lnSpc>
                <a:spcPct val="80000"/>
              </a:lnSpc>
            </a:pPr>
            <a:r>
              <a:rPr lang="en-US" dirty="0"/>
              <a:t>Buses A and B allow simultaneous transfer of the two operands for the ALU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ALU is able to just pass one of its operands to R e.g. R=X</a:t>
            </a:r>
          </a:p>
          <a:p>
            <a:pPr>
              <a:lnSpc>
                <a:spcPct val="80000"/>
              </a:lnSpc>
            </a:pPr>
            <a:r>
              <a:rPr lang="en-US" dirty="0" err="1"/>
              <a:t>Incrementer</a:t>
            </a:r>
            <a:r>
              <a:rPr lang="en-US" dirty="0"/>
              <a:t> unit computes PC+4, means we don’t need the ALU for this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ALU still has a 4 input for other instructions such as post-increment e.g. writing a block into the </a:t>
            </a:r>
            <a:r>
              <a:rPr lang="en-US" dirty="0" smtClean="0"/>
              <a:t>memory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1348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Bus Organization</a:t>
            </a:r>
            <a:endParaRPr lang="en-US" dirty="0"/>
          </a:p>
        </p:txBody>
      </p:sp>
      <p:pic>
        <p:nvPicPr>
          <p:cNvPr id="4" name="Picture 3" descr="figure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909946"/>
            <a:ext cx="2794794" cy="60242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6722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Bus (Execution)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Sequence</a:t>
            </a:r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425700"/>
            <a:ext cx="5181600" cy="283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2866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</a:t>
            </a:r>
            <a:endParaRPr lang="en-US" dirty="0"/>
          </a:p>
        </p:txBody>
      </p:sp>
      <p:pic>
        <p:nvPicPr>
          <p:cNvPr id="4" name="Content Placeholder 3" descr="figure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1" y="1047593"/>
            <a:ext cx="2590800" cy="55818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figure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3625"/>
            <a:ext cx="3830638" cy="54895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0745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Organization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808299"/>
            <a:ext cx="4267200" cy="599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6841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Unit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CPU executes sequence of instructions</a:t>
            </a:r>
          </a:p>
          <a:p>
            <a:r>
              <a:rPr lang="en-US" dirty="0" smtClean="0"/>
              <a:t>Each instruction may be executed in several steps</a:t>
            </a:r>
          </a:p>
          <a:p>
            <a:r>
              <a:rPr lang="en-US" dirty="0" smtClean="0"/>
              <a:t>Each step is executed in several micro –  operations</a:t>
            </a:r>
          </a:p>
          <a:p>
            <a:r>
              <a:rPr lang="en-US" dirty="0" smtClean="0"/>
              <a:t>Micro operations fall in one of the following</a:t>
            </a:r>
          </a:p>
          <a:p>
            <a:pPr lvl="1"/>
            <a:r>
              <a:rPr lang="en-US" dirty="0" smtClean="0"/>
              <a:t>Register Transfer</a:t>
            </a:r>
          </a:p>
          <a:p>
            <a:pPr lvl="1"/>
            <a:r>
              <a:rPr lang="en-US" dirty="0" smtClean="0"/>
              <a:t>Arithmetic or Logic operations</a:t>
            </a:r>
          </a:p>
          <a:p>
            <a:pPr lvl="1"/>
            <a:r>
              <a:rPr lang="en-US" dirty="0" smtClean="0"/>
              <a:t>Memory read operation</a:t>
            </a:r>
          </a:p>
          <a:p>
            <a:pPr lvl="1"/>
            <a:r>
              <a:rPr lang="en-US" dirty="0" smtClean="0"/>
              <a:t>Memory write operation</a:t>
            </a:r>
          </a:p>
          <a:p>
            <a:r>
              <a:rPr lang="en-US" dirty="0" smtClean="0"/>
              <a:t>To perform micro – operations, at least one control signals has to be generated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1471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Signals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Steps 1 – 3 are common to all instructions and pertain to instruction fetch</a:t>
            </a:r>
          </a:p>
          <a:p>
            <a:r>
              <a:rPr lang="en-US" dirty="0" smtClean="0"/>
              <a:t>If control signal for ‘Read’ is issued, Data will be available in MDR after one additional step</a:t>
            </a:r>
          </a:p>
          <a:p>
            <a:r>
              <a:rPr lang="en-US" dirty="0" smtClean="0"/>
              <a:t>Several micro – operations can be performed in same control step if the don’t conflict.</a:t>
            </a:r>
            <a:endParaRPr lang="en-US" dirty="0"/>
          </a:p>
        </p:txBody>
      </p:sp>
      <p:pic>
        <p:nvPicPr>
          <p:cNvPr id="4" name="Picture 3" descr="figure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611146"/>
            <a:ext cx="5078412" cy="33230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1071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Tasks</a:t>
            </a:r>
          </a:p>
          <a:p>
            <a:pPr lvl="1"/>
            <a:r>
              <a:rPr lang="en-US" dirty="0" smtClean="0"/>
              <a:t>To go through a control sequence for each instruction</a:t>
            </a:r>
          </a:p>
          <a:p>
            <a:pPr lvl="1"/>
            <a:r>
              <a:rPr lang="en-US" dirty="0" smtClean="0"/>
              <a:t>To generate appropriate control signals for each task (or control step)</a:t>
            </a:r>
          </a:p>
          <a:p>
            <a:r>
              <a:rPr lang="en-US" dirty="0" smtClean="0"/>
              <a:t>Control unit is driven by the processor clock</a:t>
            </a:r>
          </a:p>
          <a:p>
            <a:r>
              <a:rPr lang="en-US" dirty="0" smtClean="0"/>
              <a:t>Generated Control signal depends on</a:t>
            </a:r>
          </a:p>
          <a:p>
            <a:pPr lvl="1"/>
            <a:r>
              <a:rPr lang="en-US" dirty="0" smtClean="0"/>
              <a:t>The actual step to be executed</a:t>
            </a:r>
          </a:p>
          <a:p>
            <a:pPr lvl="1"/>
            <a:r>
              <a:rPr lang="en-US" dirty="0" smtClean="0"/>
              <a:t>The condition and status flag of the processor</a:t>
            </a:r>
          </a:p>
          <a:p>
            <a:pPr lvl="1"/>
            <a:r>
              <a:rPr lang="en-US" dirty="0" smtClean="0"/>
              <a:t>The actual instruction executed</a:t>
            </a:r>
          </a:p>
          <a:p>
            <a:pPr lvl="1"/>
            <a:r>
              <a:rPr lang="en-US" dirty="0" smtClean="0"/>
              <a:t>Any external signal received (such as interrupts)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4937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execute instructions, a processor must have arrangement to generate control signals in proper sequence</a:t>
            </a:r>
          </a:p>
          <a:p>
            <a:r>
              <a:rPr lang="en-US" dirty="0" smtClean="0"/>
              <a:t>How </a:t>
            </a:r>
            <a:r>
              <a:rPr lang="en-US" dirty="0"/>
              <a:t>control signals can be generated</a:t>
            </a:r>
          </a:p>
          <a:p>
            <a:pPr lvl="1"/>
            <a:r>
              <a:rPr lang="en-US" dirty="0"/>
              <a:t>Hard-wired Control</a:t>
            </a:r>
          </a:p>
          <a:p>
            <a:pPr lvl="1"/>
            <a:r>
              <a:rPr lang="en-US" dirty="0"/>
              <a:t>Micro-programmed </a:t>
            </a:r>
            <a:r>
              <a:rPr lang="en-US" dirty="0" smtClean="0"/>
              <a:t>Control</a:t>
            </a:r>
          </a:p>
          <a:p>
            <a:pPr lvl="1"/>
            <a:r>
              <a:rPr lang="en-US" dirty="0" smtClean="0"/>
              <a:t>Programmable Logic Array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050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Unit</a:t>
            </a:r>
          </a:p>
          <a:p>
            <a:pPr lvl="1"/>
            <a:r>
              <a:rPr lang="en-US" smtClean="0"/>
              <a:t>Hardwired control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5004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435</Words>
  <Application>Microsoft Office PowerPoint</Application>
  <PresentationFormat>On-screen Show (4:3)</PresentationFormat>
  <Paragraphs>107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Computer Architecture</vt:lpstr>
      <vt:lpstr>Last Class</vt:lpstr>
      <vt:lpstr>Branch Instruction</vt:lpstr>
      <vt:lpstr>Today’s Agenda</vt:lpstr>
      <vt:lpstr>Multiple Bus Organization</vt:lpstr>
      <vt:lpstr>Multiple Bus Organization</vt:lpstr>
      <vt:lpstr>Multiple Bus (Execution)</vt:lpstr>
      <vt:lpstr>Comparison</vt:lpstr>
      <vt:lpstr>Another Organization</vt:lpstr>
      <vt:lpstr>Control Unit Organization</vt:lpstr>
      <vt:lpstr>Control Signals</vt:lpstr>
      <vt:lpstr>Control Unit</vt:lpstr>
      <vt:lpstr>Control Unit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20</cp:revision>
  <dcterms:created xsi:type="dcterms:W3CDTF">2013-05-16T18:36:35Z</dcterms:created>
  <dcterms:modified xsi:type="dcterms:W3CDTF">2013-05-17T13:52:47Z</dcterms:modified>
</cp:coreProperties>
</file>