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5" r:id="rId5"/>
    <p:sldId id="276" r:id="rId6"/>
    <p:sldId id="277" r:id="rId7"/>
    <p:sldId id="278" r:id="rId8"/>
    <p:sldId id="260" r:id="rId9"/>
    <p:sldId id="261" r:id="rId10"/>
    <p:sldId id="262" r:id="rId11"/>
    <p:sldId id="263" r:id="rId12"/>
    <p:sldId id="265" r:id="rId13"/>
    <p:sldId id="264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791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5123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78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7882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509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8143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51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795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357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1174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968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828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44469-74EA-43F7-B51B-B09E11669F0C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87C81-8C7B-4271-8CCA-BAB0CD268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77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10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381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572000" cy="4983163"/>
          </a:xfrm>
        </p:spPr>
        <p:txBody>
          <a:bodyPr/>
          <a:lstStyle/>
          <a:p>
            <a:r>
              <a:rPr lang="en-US" dirty="0"/>
              <a:t>Central Processing Unit</a:t>
            </a:r>
          </a:p>
          <a:p>
            <a:pPr lvl="1"/>
            <a:r>
              <a:rPr lang="en-US" dirty="0"/>
              <a:t>Internal Arch</a:t>
            </a:r>
          </a:p>
          <a:p>
            <a:pPr lvl="1"/>
            <a:r>
              <a:rPr lang="en-US" dirty="0"/>
              <a:t>Familiarization with the units of CPU</a:t>
            </a:r>
          </a:p>
          <a:p>
            <a:pPr lvl="1"/>
            <a:r>
              <a:rPr lang="en-US" dirty="0"/>
              <a:t>their functioning</a:t>
            </a:r>
          </a:p>
          <a:p>
            <a:pPr lvl="1"/>
            <a:r>
              <a:rPr lang="en-US" dirty="0"/>
              <a:t>Memory operations</a:t>
            </a:r>
          </a:p>
          <a:p>
            <a:endParaRPr lang="en-US" dirty="0"/>
          </a:p>
        </p:txBody>
      </p:sp>
      <p:pic>
        <p:nvPicPr>
          <p:cNvPr id="4" name="Picture 3" descr="figure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87425"/>
            <a:ext cx="3830638" cy="548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976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Architecture and Operation</a:t>
            </a:r>
          </a:p>
          <a:p>
            <a:r>
              <a:rPr lang="en-US" dirty="0" smtClean="0"/>
              <a:t>Execution of Complete Instruction</a:t>
            </a:r>
          </a:p>
          <a:p>
            <a:r>
              <a:rPr lang="en-US" dirty="0" smtClean="0"/>
              <a:t>Execution of Branch Instruction</a:t>
            </a:r>
          </a:p>
          <a:p>
            <a:r>
              <a:rPr lang="en-US" dirty="0" smtClean="0"/>
              <a:t>Multiple Bus Architecture</a:t>
            </a:r>
          </a:p>
        </p:txBody>
      </p:sp>
    </p:spTree>
    <p:extLst>
      <p:ext uri="{BB962C8B-B14F-4D97-AF65-F5344CB8AC3E}">
        <p14:creationId xmlns:p14="http://schemas.microsoft.com/office/powerpoint/2010/main" xmlns="" val="8317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14800" cy="4983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Input and output of register </a:t>
            </a:r>
            <a:r>
              <a:rPr lang="en-US" dirty="0" err="1"/>
              <a:t>Ri</a:t>
            </a:r>
            <a:r>
              <a:rPr lang="en-US" dirty="0"/>
              <a:t> controlled via switches </a:t>
            </a:r>
            <a:r>
              <a:rPr lang="en-US" dirty="0" err="1"/>
              <a:t>Riin</a:t>
            </a:r>
            <a:r>
              <a:rPr lang="en-US" dirty="0"/>
              <a:t> and </a:t>
            </a:r>
            <a:r>
              <a:rPr lang="en-US" dirty="0" err="1"/>
              <a:t>Riout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R4 ← R1: Set R1out to 1 and R4in to 1 (others all 0)</a:t>
            </a:r>
          </a:p>
          <a:p>
            <a:pPr>
              <a:lnSpc>
                <a:spcPct val="80000"/>
              </a:lnSpc>
            </a:pPr>
            <a:r>
              <a:rPr lang="en-US" dirty="0"/>
              <a:t>All transfers synchronized to a processor clock</a:t>
            </a:r>
          </a:p>
          <a:p>
            <a:pPr>
              <a:lnSpc>
                <a:spcPct val="80000"/>
              </a:lnSpc>
            </a:pPr>
            <a:r>
              <a:rPr lang="en-US" dirty="0" err="1"/>
              <a:t>Riout</a:t>
            </a:r>
            <a:r>
              <a:rPr lang="en-US" dirty="0"/>
              <a:t> called tri-state </a:t>
            </a:r>
            <a:r>
              <a:rPr lang="en-US" dirty="0" smtClean="0"/>
              <a:t>buffer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670417" y="1219200"/>
            <a:ext cx="4397383" cy="5535602"/>
            <a:chOff x="2162" y="0"/>
            <a:chExt cx="2770" cy="4852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132" y="4181"/>
              <a:ext cx="56" cy="18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1 h 2"/>
                <a:gd name="T4" fmla="*/ 0 w 6"/>
                <a:gd name="T5" fmla="*/ 0 h 2"/>
                <a:gd name="T6" fmla="*/ 0 w 6"/>
                <a:gd name="T7" fmla="*/ 1 h 2"/>
                <a:gd name="T8" fmla="*/ 0 w 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132" y="4181"/>
              <a:ext cx="56" cy="18"/>
            </a:xfrm>
            <a:custGeom>
              <a:avLst/>
              <a:gdLst>
                <a:gd name="T0" fmla="*/ 0 w 56"/>
                <a:gd name="T1" fmla="*/ 18 h 18"/>
                <a:gd name="T2" fmla="*/ 56 w 56"/>
                <a:gd name="T3" fmla="*/ 9 h 18"/>
                <a:gd name="T4" fmla="*/ 0 w 56"/>
                <a:gd name="T5" fmla="*/ 0 h 18"/>
                <a:gd name="T6" fmla="*/ 0 w 56"/>
                <a:gd name="T7" fmla="*/ 9 h 18"/>
                <a:gd name="T8" fmla="*/ 0 w 5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8">
                  <a:moveTo>
                    <a:pt x="0" y="18"/>
                  </a:moveTo>
                  <a:lnTo>
                    <a:pt x="56" y="9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H="1">
              <a:off x="3937" y="4190"/>
              <a:ext cx="19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259" y="3828"/>
              <a:ext cx="18" cy="55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0 h 6"/>
                <a:gd name="T6" fmla="*/ 1 w 2"/>
                <a:gd name="T7" fmla="*/ 0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1" y="6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259" y="3828"/>
              <a:ext cx="18" cy="55"/>
            </a:xfrm>
            <a:custGeom>
              <a:avLst/>
              <a:gdLst>
                <a:gd name="T0" fmla="*/ 0 w 18"/>
                <a:gd name="T1" fmla="*/ 0 h 55"/>
                <a:gd name="T2" fmla="*/ 9 w 18"/>
                <a:gd name="T3" fmla="*/ 55 h 55"/>
                <a:gd name="T4" fmla="*/ 18 w 18"/>
                <a:gd name="T5" fmla="*/ 0 h 55"/>
                <a:gd name="T6" fmla="*/ 9 w 18"/>
                <a:gd name="T7" fmla="*/ 0 h 55"/>
                <a:gd name="T8" fmla="*/ 0 w 1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5">
                  <a:moveTo>
                    <a:pt x="0" y="0"/>
                  </a:moveTo>
                  <a:lnTo>
                    <a:pt x="9" y="5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V="1">
              <a:off x="3268" y="3735"/>
              <a:ext cx="1" cy="83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482" y="2899"/>
              <a:ext cx="18" cy="65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7 h 7"/>
                <a:gd name="T4" fmla="*/ 2 w 2"/>
                <a:gd name="T5" fmla="*/ 0 h 7"/>
                <a:gd name="T6" fmla="*/ 1 w 2"/>
                <a:gd name="T7" fmla="*/ 0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1" y="7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482" y="2899"/>
              <a:ext cx="18" cy="65"/>
            </a:xfrm>
            <a:custGeom>
              <a:avLst/>
              <a:gdLst>
                <a:gd name="T0" fmla="*/ 0 w 18"/>
                <a:gd name="T1" fmla="*/ 0 h 65"/>
                <a:gd name="T2" fmla="*/ 9 w 18"/>
                <a:gd name="T3" fmla="*/ 65 h 65"/>
                <a:gd name="T4" fmla="*/ 18 w 18"/>
                <a:gd name="T5" fmla="*/ 0 h 65"/>
                <a:gd name="T6" fmla="*/ 9 w 18"/>
                <a:gd name="T7" fmla="*/ 0 h 65"/>
                <a:gd name="T8" fmla="*/ 0 w 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5">
                  <a:moveTo>
                    <a:pt x="0" y="0"/>
                  </a:moveTo>
                  <a:lnTo>
                    <a:pt x="9" y="6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491" y="2824"/>
              <a:ext cx="716" cy="75"/>
            </a:xfrm>
            <a:custGeom>
              <a:avLst/>
              <a:gdLst>
                <a:gd name="T0" fmla="*/ 0 w 77"/>
                <a:gd name="T1" fmla="*/ 8 h 8"/>
                <a:gd name="T2" fmla="*/ 0 w 77"/>
                <a:gd name="T3" fmla="*/ 0 h 8"/>
                <a:gd name="T4" fmla="*/ 77 w 7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8">
                  <a:moveTo>
                    <a:pt x="0" y="8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259" y="1867"/>
              <a:ext cx="18" cy="56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0 h 6"/>
                <a:gd name="T6" fmla="*/ 1 w 2"/>
                <a:gd name="T7" fmla="*/ 0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1" y="6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59" y="1867"/>
              <a:ext cx="18" cy="56"/>
            </a:xfrm>
            <a:custGeom>
              <a:avLst/>
              <a:gdLst>
                <a:gd name="T0" fmla="*/ 0 w 18"/>
                <a:gd name="T1" fmla="*/ 0 h 56"/>
                <a:gd name="T2" fmla="*/ 9 w 18"/>
                <a:gd name="T3" fmla="*/ 56 h 56"/>
                <a:gd name="T4" fmla="*/ 18 w 18"/>
                <a:gd name="T5" fmla="*/ 0 h 56"/>
                <a:gd name="T6" fmla="*/ 9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lnTo>
                    <a:pt x="9" y="56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268" y="1747"/>
              <a:ext cx="511" cy="120"/>
            </a:xfrm>
            <a:custGeom>
              <a:avLst/>
              <a:gdLst>
                <a:gd name="T0" fmla="*/ 0 w 55"/>
                <a:gd name="T1" fmla="*/ 13 h 13"/>
                <a:gd name="T2" fmla="*/ 0 w 55"/>
                <a:gd name="T3" fmla="*/ 0 h 13"/>
                <a:gd name="T4" fmla="*/ 55 w 5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3">
                  <a:moveTo>
                    <a:pt x="0" y="13"/>
                  </a:moveTo>
                  <a:lnTo>
                    <a:pt x="0" y="0"/>
                  </a:lnTo>
                  <a:lnTo>
                    <a:pt x="55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4132" y="1068"/>
              <a:ext cx="56" cy="28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1 h 3"/>
                <a:gd name="T4" fmla="*/ 0 w 6"/>
                <a:gd name="T5" fmla="*/ 0 h 3"/>
                <a:gd name="T6" fmla="*/ 0 w 6"/>
                <a:gd name="T7" fmla="*/ 1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132" y="1068"/>
              <a:ext cx="56" cy="28"/>
            </a:xfrm>
            <a:custGeom>
              <a:avLst/>
              <a:gdLst>
                <a:gd name="T0" fmla="*/ 0 w 56"/>
                <a:gd name="T1" fmla="*/ 28 h 28"/>
                <a:gd name="T2" fmla="*/ 56 w 56"/>
                <a:gd name="T3" fmla="*/ 10 h 28"/>
                <a:gd name="T4" fmla="*/ 0 w 56"/>
                <a:gd name="T5" fmla="*/ 0 h 28"/>
                <a:gd name="T6" fmla="*/ 0 w 56"/>
                <a:gd name="T7" fmla="*/ 10 h 28"/>
                <a:gd name="T8" fmla="*/ 0 w 5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8">
                  <a:moveTo>
                    <a:pt x="0" y="28"/>
                  </a:moveTo>
                  <a:lnTo>
                    <a:pt x="56" y="1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3937" y="1078"/>
              <a:ext cx="19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259" y="687"/>
              <a:ext cx="18" cy="56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0 h 6"/>
                <a:gd name="T6" fmla="*/ 1 w 2"/>
                <a:gd name="T7" fmla="*/ 0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lnTo>
                    <a:pt x="1" y="6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259" y="687"/>
              <a:ext cx="18" cy="56"/>
            </a:xfrm>
            <a:custGeom>
              <a:avLst/>
              <a:gdLst>
                <a:gd name="T0" fmla="*/ 0 w 18"/>
                <a:gd name="T1" fmla="*/ 0 h 56"/>
                <a:gd name="T2" fmla="*/ 9 w 18"/>
                <a:gd name="T3" fmla="*/ 56 h 56"/>
                <a:gd name="T4" fmla="*/ 18 w 18"/>
                <a:gd name="T5" fmla="*/ 0 h 56"/>
                <a:gd name="T6" fmla="*/ 9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lnTo>
                    <a:pt x="9" y="56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268" y="632"/>
              <a:ext cx="511" cy="55"/>
            </a:xfrm>
            <a:custGeom>
              <a:avLst/>
              <a:gdLst>
                <a:gd name="T0" fmla="*/ 0 w 55"/>
                <a:gd name="T1" fmla="*/ 6 h 6"/>
                <a:gd name="T2" fmla="*/ 0 w 55"/>
                <a:gd name="T3" fmla="*/ 0 h 6"/>
                <a:gd name="T4" fmla="*/ 55 w 5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6">
                  <a:moveTo>
                    <a:pt x="0" y="6"/>
                  </a:moveTo>
                  <a:lnTo>
                    <a:pt x="0" y="0"/>
                  </a:lnTo>
                  <a:lnTo>
                    <a:pt x="55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75" y="4274"/>
              <a:ext cx="278" cy="130"/>
            </a:xfrm>
            <a:custGeom>
              <a:avLst/>
              <a:gdLst>
                <a:gd name="T0" fmla="*/ 0 w 30"/>
                <a:gd name="T1" fmla="*/ 14 h 14"/>
                <a:gd name="T2" fmla="*/ 30 w 30"/>
                <a:gd name="T3" fmla="*/ 14 h 14"/>
                <a:gd name="T4" fmla="*/ 30 w 3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4">
                  <a:moveTo>
                    <a:pt x="0" y="14"/>
                  </a:moveTo>
                  <a:lnTo>
                    <a:pt x="30" y="14"/>
                  </a:lnTo>
                  <a:lnTo>
                    <a:pt x="30" y="0"/>
                  </a:lnTo>
                </a:path>
              </a:pathLst>
            </a:custGeom>
            <a:noFill/>
            <a:ln w="14288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268" y="4060"/>
              <a:ext cx="511" cy="130"/>
            </a:xfrm>
            <a:custGeom>
              <a:avLst/>
              <a:gdLst>
                <a:gd name="T0" fmla="*/ 55 w 55"/>
                <a:gd name="T1" fmla="*/ 14 h 14"/>
                <a:gd name="T2" fmla="*/ 0 w 55"/>
                <a:gd name="T3" fmla="*/ 14 h 14"/>
                <a:gd name="T4" fmla="*/ 0 w 55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4">
                  <a:moveTo>
                    <a:pt x="55" y="14"/>
                  </a:moveTo>
                  <a:lnTo>
                    <a:pt x="0" y="14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>
              <a:off x="3026" y="3651"/>
              <a:ext cx="158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3268" y="3391"/>
              <a:ext cx="1" cy="18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259" y="2481"/>
              <a:ext cx="18" cy="65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7 h 7"/>
                <a:gd name="T4" fmla="*/ 2 w 2"/>
                <a:gd name="T5" fmla="*/ 0 h 7"/>
                <a:gd name="T6" fmla="*/ 1 w 2"/>
                <a:gd name="T7" fmla="*/ 0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1" y="7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259" y="2481"/>
              <a:ext cx="18" cy="65"/>
            </a:xfrm>
            <a:custGeom>
              <a:avLst/>
              <a:gdLst>
                <a:gd name="T0" fmla="*/ 0 w 18"/>
                <a:gd name="T1" fmla="*/ 0 h 65"/>
                <a:gd name="T2" fmla="*/ 9 w 18"/>
                <a:gd name="T3" fmla="*/ 65 h 65"/>
                <a:gd name="T4" fmla="*/ 18 w 18"/>
                <a:gd name="T5" fmla="*/ 0 h 65"/>
                <a:gd name="T6" fmla="*/ 9 w 18"/>
                <a:gd name="T7" fmla="*/ 0 h 65"/>
                <a:gd name="T8" fmla="*/ 0 w 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5">
                  <a:moveTo>
                    <a:pt x="0" y="0"/>
                  </a:moveTo>
                  <a:lnTo>
                    <a:pt x="9" y="6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3268" y="2100"/>
              <a:ext cx="1" cy="38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H="1">
              <a:off x="3937" y="1747"/>
              <a:ext cx="270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75" y="1533"/>
              <a:ext cx="278" cy="139"/>
            </a:xfrm>
            <a:custGeom>
              <a:avLst/>
              <a:gdLst>
                <a:gd name="T0" fmla="*/ 0 w 30"/>
                <a:gd name="T1" fmla="*/ 0 h 15"/>
                <a:gd name="T2" fmla="*/ 30 w 30"/>
                <a:gd name="T3" fmla="*/ 0 h 15"/>
                <a:gd name="T4" fmla="*/ 30 w 3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5">
                  <a:moveTo>
                    <a:pt x="0" y="0"/>
                  </a:moveTo>
                  <a:lnTo>
                    <a:pt x="30" y="0"/>
                  </a:lnTo>
                  <a:lnTo>
                    <a:pt x="30" y="15"/>
                  </a:lnTo>
                </a:path>
              </a:pathLst>
            </a:custGeom>
            <a:noFill/>
            <a:ln w="14288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75" y="1161"/>
              <a:ext cx="278" cy="130"/>
            </a:xfrm>
            <a:custGeom>
              <a:avLst/>
              <a:gdLst>
                <a:gd name="T0" fmla="*/ 0 w 30"/>
                <a:gd name="T1" fmla="*/ 14 h 14"/>
                <a:gd name="T2" fmla="*/ 30 w 30"/>
                <a:gd name="T3" fmla="*/ 14 h 14"/>
                <a:gd name="T4" fmla="*/ 30 w 30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4">
                  <a:moveTo>
                    <a:pt x="0" y="14"/>
                  </a:moveTo>
                  <a:lnTo>
                    <a:pt x="30" y="14"/>
                  </a:lnTo>
                  <a:lnTo>
                    <a:pt x="30" y="0"/>
                  </a:lnTo>
                </a:path>
              </a:pathLst>
            </a:custGeom>
            <a:noFill/>
            <a:ln w="14288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268" y="920"/>
              <a:ext cx="511" cy="158"/>
            </a:xfrm>
            <a:custGeom>
              <a:avLst/>
              <a:gdLst>
                <a:gd name="T0" fmla="*/ 55 w 55"/>
                <a:gd name="T1" fmla="*/ 17 h 17"/>
                <a:gd name="T2" fmla="*/ 0 w 55"/>
                <a:gd name="T3" fmla="*/ 17 h 17"/>
                <a:gd name="T4" fmla="*/ 0 w 55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7">
                  <a:moveTo>
                    <a:pt x="55" y="17"/>
                  </a:moveTo>
                  <a:lnTo>
                    <a:pt x="0" y="17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75" y="390"/>
              <a:ext cx="278" cy="158"/>
            </a:xfrm>
            <a:custGeom>
              <a:avLst/>
              <a:gdLst>
                <a:gd name="T0" fmla="*/ 0 w 30"/>
                <a:gd name="T1" fmla="*/ 0 h 17"/>
                <a:gd name="T2" fmla="*/ 30 w 30"/>
                <a:gd name="T3" fmla="*/ 0 h 17"/>
                <a:gd name="T4" fmla="*/ 30 w 30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7">
                  <a:moveTo>
                    <a:pt x="0" y="0"/>
                  </a:moveTo>
                  <a:lnTo>
                    <a:pt x="30" y="0"/>
                  </a:lnTo>
                  <a:lnTo>
                    <a:pt x="30" y="17"/>
                  </a:lnTo>
                </a:path>
              </a:pathLst>
            </a:custGeom>
            <a:noFill/>
            <a:ln w="14288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flipH="1">
              <a:off x="3937" y="632"/>
              <a:ext cx="270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H="1">
              <a:off x="3835" y="4162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H="1" flipV="1">
              <a:off x="3835" y="4162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779" y="4106"/>
              <a:ext cx="158" cy="168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779" y="4106"/>
              <a:ext cx="158" cy="168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H="1" flipV="1">
              <a:off x="3835" y="4162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H="1">
              <a:off x="3835" y="4162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 flipH="1">
              <a:off x="3835" y="1059"/>
              <a:ext cx="46" cy="47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flipH="1" flipV="1">
              <a:off x="3835" y="1059"/>
              <a:ext cx="46" cy="47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3779" y="1003"/>
              <a:ext cx="158" cy="158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3779" y="1003"/>
              <a:ext cx="158" cy="158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 flipH="1" flipV="1">
              <a:off x="3835" y="1059"/>
              <a:ext cx="46" cy="47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 flipH="1">
              <a:off x="3835" y="1059"/>
              <a:ext cx="46" cy="47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3853" y="4274"/>
              <a:ext cx="1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3853" y="520"/>
              <a:ext cx="1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472" y="2992"/>
              <a:ext cx="5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B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3008" y="2992"/>
              <a:ext cx="5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A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240" y="3911"/>
              <a:ext cx="54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Z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184" y="3177"/>
              <a:ext cx="172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ALU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2971" y="3893"/>
              <a:ext cx="594" cy="167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3853" y="1709"/>
              <a:ext cx="1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2971" y="762"/>
              <a:ext cx="594" cy="158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2971" y="1942"/>
              <a:ext cx="594" cy="158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 flipH="1">
              <a:off x="3835" y="604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 flipH="1" flipV="1">
              <a:off x="3835" y="604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3779" y="548"/>
              <a:ext cx="158" cy="167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3779" y="548"/>
              <a:ext cx="158" cy="167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 flipH="1" flipV="1">
              <a:off x="3835" y="604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 flipH="1">
              <a:off x="3835" y="604"/>
              <a:ext cx="46" cy="5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 flipH="1">
              <a:off x="3835" y="1728"/>
              <a:ext cx="4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 flipH="1" flipV="1">
              <a:off x="3835" y="1728"/>
              <a:ext cx="4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3779" y="1672"/>
              <a:ext cx="158" cy="158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3779" y="1672"/>
              <a:ext cx="158" cy="158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 flipH="1" flipV="1">
              <a:off x="3835" y="1728"/>
              <a:ext cx="4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Line 68"/>
            <p:cNvSpPr>
              <a:spLocks noChangeShapeType="1"/>
            </p:cNvSpPr>
            <p:nvPr/>
          </p:nvSpPr>
          <p:spPr bwMode="auto">
            <a:xfrm flipH="1">
              <a:off x="3835" y="1728"/>
              <a:ext cx="4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0" name="Line 69"/>
            <p:cNvSpPr>
              <a:spLocks noChangeShapeType="1"/>
            </p:cNvSpPr>
            <p:nvPr/>
          </p:nvSpPr>
          <p:spPr bwMode="auto">
            <a:xfrm flipH="1">
              <a:off x="3240" y="3633"/>
              <a:ext cx="5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Line 70"/>
            <p:cNvSpPr>
              <a:spLocks noChangeShapeType="1"/>
            </p:cNvSpPr>
            <p:nvPr/>
          </p:nvSpPr>
          <p:spPr bwMode="auto">
            <a:xfrm flipH="1" flipV="1">
              <a:off x="3240" y="3633"/>
              <a:ext cx="5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Rectangle 71"/>
            <p:cNvSpPr>
              <a:spLocks noChangeArrowheads="1"/>
            </p:cNvSpPr>
            <p:nvPr/>
          </p:nvSpPr>
          <p:spPr bwMode="auto">
            <a:xfrm>
              <a:off x="3184" y="3577"/>
              <a:ext cx="168" cy="158"/>
            </a:xfrm>
            <a:prstGeom prst="rect">
              <a:avLst/>
            </a:prstGeom>
            <a:solidFill>
              <a:srgbClr val="B2FFFF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3184" y="3577"/>
              <a:ext cx="168" cy="158"/>
            </a:xfrm>
            <a:prstGeom prst="rect">
              <a:avLst/>
            </a:prstGeom>
            <a:noFill/>
            <a:ln w="14288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Line 73"/>
            <p:cNvSpPr>
              <a:spLocks noChangeShapeType="1"/>
            </p:cNvSpPr>
            <p:nvPr/>
          </p:nvSpPr>
          <p:spPr bwMode="auto">
            <a:xfrm flipH="1" flipV="1">
              <a:off x="3240" y="3633"/>
              <a:ext cx="5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5" name="Line 74"/>
            <p:cNvSpPr>
              <a:spLocks noChangeShapeType="1"/>
            </p:cNvSpPr>
            <p:nvPr/>
          </p:nvSpPr>
          <p:spPr bwMode="auto">
            <a:xfrm flipH="1">
              <a:off x="3240" y="3633"/>
              <a:ext cx="56" cy="46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3407" y="1476"/>
              <a:ext cx="59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Y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3463" y="1514"/>
              <a:ext cx="5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in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3240" y="1961"/>
              <a:ext cx="5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Y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878" y="3596"/>
              <a:ext cx="5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Z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2933" y="3633"/>
              <a:ext cx="5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in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3379" y="4339"/>
              <a:ext cx="5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Z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2" name="Rectangle 81"/>
            <p:cNvSpPr>
              <a:spLocks noChangeArrowheads="1"/>
            </p:cNvSpPr>
            <p:nvPr/>
          </p:nvSpPr>
          <p:spPr bwMode="auto">
            <a:xfrm>
              <a:off x="3435" y="4384"/>
              <a:ext cx="90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out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3389" y="314"/>
              <a:ext cx="64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R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3445" y="314"/>
              <a:ext cx="20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 i="1">
                  <a:latin typeface="Nimbus Roman No9 L" charset="0"/>
                </a:rPr>
                <a:t>i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463" y="362"/>
              <a:ext cx="5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in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3231" y="789"/>
              <a:ext cx="6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R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287" y="789"/>
              <a:ext cx="20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 i="1">
                  <a:solidFill>
                    <a:srgbClr val="000000"/>
                  </a:solidFill>
                  <a:latin typeface="Nimbus Roman No9 L" charset="0"/>
                </a:rPr>
                <a:t>i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3352" y="1226"/>
              <a:ext cx="64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R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407" y="1226"/>
              <a:ext cx="20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 i="1">
                  <a:latin typeface="Nimbus Roman No9 L" charset="0"/>
                </a:rPr>
                <a:t>i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3426" y="1263"/>
              <a:ext cx="90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latin typeface="Nimbus Roman No9 L" charset="0"/>
                </a:rPr>
                <a:t>out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4179" y="279"/>
              <a:ext cx="121" cy="93"/>
            </a:xfrm>
            <a:custGeom>
              <a:avLst/>
              <a:gdLst>
                <a:gd name="T0" fmla="*/ 9 w 13"/>
                <a:gd name="T1" fmla="*/ 10 h 10"/>
                <a:gd name="T2" fmla="*/ 13 w 13"/>
                <a:gd name="T3" fmla="*/ 10 h 10"/>
                <a:gd name="T4" fmla="*/ 6 w 13"/>
                <a:gd name="T5" fmla="*/ 0 h 10"/>
                <a:gd name="T6" fmla="*/ 0 w 13"/>
                <a:gd name="T7" fmla="*/ 10 h 10"/>
                <a:gd name="T8" fmla="*/ 3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9" y="10"/>
                  </a:moveTo>
                  <a:lnTo>
                    <a:pt x="13" y="1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3" y="1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Line 91"/>
            <p:cNvSpPr>
              <a:spLocks noChangeShapeType="1"/>
            </p:cNvSpPr>
            <p:nvPr/>
          </p:nvSpPr>
          <p:spPr bwMode="auto">
            <a:xfrm flipV="1">
              <a:off x="4207" y="372"/>
              <a:ext cx="1" cy="4004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Line 92"/>
            <p:cNvSpPr>
              <a:spLocks noChangeShapeType="1"/>
            </p:cNvSpPr>
            <p:nvPr/>
          </p:nvSpPr>
          <p:spPr bwMode="auto">
            <a:xfrm flipV="1">
              <a:off x="4272" y="372"/>
              <a:ext cx="1" cy="4004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4179" y="4376"/>
              <a:ext cx="121" cy="83"/>
            </a:xfrm>
            <a:custGeom>
              <a:avLst/>
              <a:gdLst>
                <a:gd name="T0" fmla="*/ 9 w 13"/>
                <a:gd name="T1" fmla="*/ 0 h 9"/>
                <a:gd name="T2" fmla="*/ 13 w 13"/>
                <a:gd name="T3" fmla="*/ 0 h 9"/>
                <a:gd name="T4" fmla="*/ 6 w 13"/>
                <a:gd name="T5" fmla="*/ 9 h 9"/>
                <a:gd name="T6" fmla="*/ 0 w 13"/>
                <a:gd name="T7" fmla="*/ 0 h 9"/>
                <a:gd name="T8" fmla="*/ 3 w 1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0"/>
                  </a:moveTo>
                  <a:lnTo>
                    <a:pt x="13" y="0"/>
                  </a:lnTo>
                  <a:lnTo>
                    <a:pt x="6" y="9"/>
                  </a:ln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2850" y="2973"/>
              <a:ext cx="836" cy="418"/>
            </a:xfrm>
            <a:custGeom>
              <a:avLst/>
              <a:gdLst>
                <a:gd name="T0" fmla="*/ 45 w 90"/>
                <a:gd name="T1" fmla="*/ 5 h 45"/>
                <a:gd name="T2" fmla="*/ 40 w 90"/>
                <a:gd name="T3" fmla="*/ 0 h 45"/>
                <a:gd name="T4" fmla="*/ 0 w 90"/>
                <a:gd name="T5" fmla="*/ 0 h 45"/>
                <a:gd name="T6" fmla="*/ 15 w 90"/>
                <a:gd name="T7" fmla="*/ 45 h 45"/>
                <a:gd name="T8" fmla="*/ 75 w 90"/>
                <a:gd name="T9" fmla="*/ 45 h 45"/>
                <a:gd name="T10" fmla="*/ 90 w 90"/>
                <a:gd name="T11" fmla="*/ 0 h 45"/>
                <a:gd name="T12" fmla="*/ 50 w 90"/>
                <a:gd name="T13" fmla="*/ 0 h 45"/>
                <a:gd name="T14" fmla="*/ 45 w 90"/>
                <a:gd name="T15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45">
                  <a:moveTo>
                    <a:pt x="45" y="5"/>
                  </a:moveTo>
                  <a:lnTo>
                    <a:pt x="40" y="0"/>
                  </a:lnTo>
                  <a:lnTo>
                    <a:pt x="0" y="0"/>
                  </a:lnTo>
                  <a:lnTo>
                    <a:pt x="15" y="45"/>
                  </a:lnTo>
                  <a:lnTo>
                    <a:pt x="75" y="45"/>
                  </a:lnTo>
                  <a:lnTo>
                    <a:pt x="90" y="0"/>
                  </a:lnTo>
                  <a:lnTo>
                    <a:pt x="50" y="0"/>
                  </a:lnTo>
                  <a:lnTo>
                    <a:pt x="45" y="5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4188" y="102"/>
              <a:ext cx="4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b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4225" y="102"/>
              <a:ext cx="93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us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3937" y="0"/>
              <a:ext cx="703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Internal processor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655" y="2219"/>
              <a:ext cx="425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Constant 4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2952" y="2583"/>
              <a:ext cx="19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solidFill>
                    <a:srgbClr val="000000"/>
                  </a:solidFill>
                  <a:latin typeface="Nimbus Roman No9 L" charset="0"/>
                </a:rPr>
                <a:t>MUX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2162" y="4692"/>
              <a:ext cx="277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 charset="0"/>
                </a:rPr>
                <a:t>Figure 7.2.</a:t>
              </a:r>
              <a:r>
                <a:rPr lang="en-US" sz="1200">
                  <a:solidFill>
                    <a:srgbClr val="000000"/>
                  </a:solidFill>
                  <a:latin typeface="Nimbus Roman No9 L" charset="0"/>
                </a:rPr>
                <a:t>  Input and output gating for the registers in Figure 7.1.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2" name="Line 101"/>
            <p:cNvSpPr>
              <a:spLocks noChangeShapeType="1"/>
            </p:cNvSpPr>
            <p:nvPr/>
          </p:nvSpPr>
          <p:spPr bwMode="auto">
            <a:xfrm>
              <a:off x="2543" y="2638"/>
              <a:ext cx="214" cy="1"/>
            </a:xfrm>
            <a:prstGeom prst="line">
              <a:avLst/>
            </a:prstGeom>
            <a:noFill/>
            <a:ln w="14288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2301" y="2573"/>
              <a:ext cx="245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100">
                  <a:latin typeface="Nimbus Roman No9 L" charset="0"/>
                </a:rPr>
                <a:t>Select</a:t>
              </a:r>
              <a:endParaRPr lang="en-CA" sz="2400">
                <a:latin typeface="Times New Roman" pitchFamily="18" charset="0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3036" y="2899"/>
              <a:ext cx="18" cy="65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7 h 7"/>
                <a:gd name="T4" fmla="*/ 2 w 2"/>
                <a:gd name="T5" fmla="*/ 0 h 7"/>
                <a:gd name="T6" fmla="*/ 1 w 2"/>
                <a:gd name="T7" fmla="*/ 0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1" y="7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3036" y="2899"/>
              <a:ext cx="18" cy="65"/>
            </a:xfrm>
            <a:custGeom>
              <a:avLst/>
              <a:gdLst>
                <a:gd name="T0" fmla="*/ 0 w 18"/>
                <a:gd name="T1" fmla="*/ 0 h 65"/>
                <a:gd name="T2" fmla="*/ 9 w 18"/>
                <a:gd name="T3" fmla="*/ 65 h 65"/>
                <a:gd name="T4" fmla="*/ 18 w 18"/>
                <a:gd name="T5" fmla="*/ 0 h 65"/>
                <a:gd name="T6" fmla="*/ 9 w 18"/>
                <a:gd name="T7" fmla="*/ 0 h 65"/>
                <a:gd name="T8" fmla="*/ 0 w 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5">
                  <a:moveTo>
                    <a:pt x="0" y="0"/>
                  </a:moveTo>
                  <a:lnTo>
                    <a:pt x="9" y="6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Line 105"/>
            <p:cNvSpPr>
              <a:spLocks noChangeShapeType="1"/>
            </p:cNvSpPr>
            <p:nvPr/>
          </p:nvSpPr>
          <p:spPr bwMode="auto">
            <a:xfrm flipV="1">
              <a:off x="3045" y="2722"/>
              <a:ext cx="1" cy="17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710" y="2555"/>
              <a:ext cx="669" cy="167"/>
            </a:xfrm>
            <a:custGeom>
              <a:avLst/>
              <a:gdLst>
                <a:gd name="T0" fmla="*/ 9 w 72"/>
                <a:gd name="T1" fmla="*/ 18 h 18"/>
                <a:gd name="T2" fmla="*/ 63 w 72"/>
                <a:gd name="T3" fmla="*/ 18 h 18"/>
                <a:gd name="T4" fmla="*/ 72 w 72"/>
                <a:gd name="T5" fmla="*/ 0 h 18"/>
                <a:gd name="T6" fmla="*/ 0 w 72"/>
                <a:gd name="T7" fmla="*/ 0 h 18"/>
                <a:gd name="T8" fmla="*/ 9 w 72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8">
                  <a:moveTo>
                    <a:pt x="9" y="18"/>
                  </a:moveTo>
                  <a:lnTo>
                    <a:pt x="63" y="18"/>
                  </a:lnTo>
                  <a:lnTo>
                    <a:pt x="72" y="0"/>
                  </a:lnTo>
                  <a:lnTo>
                    <a:pt x="0" y="0"/>
                  </a:lnTo>
                  <a:lnTo>
                    <a:pt x="9" y="18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2822" y="2481"/>
              <a:ext cx="18" cy="65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7 h 7"/>
                <a:gd name="T4" fmla="*/ 2 w 2"/>
                <a:gd name="T5" fmla="*/ 0 h 7"/>
                <a:gd name="T6" fmla="*/ 1 w 2"/>
                <a:gd name="T7" fmla="*/ 0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1" y="7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822" y="2481"/>
              <a:ext cx="18" cy="65"/>
            </a:xfrm>
            <a:custGeom>
              <a:avLst/>
              <a:gdLst>
                <a:gd name="T0" fmla="*/ 0 w 18"/>
                <a:gd name="T1" fmla="*/ 0 h 65"/>
                <a:gd name="T2" fmla="*/ 9 w 18"/>
                <a:gd name="T3" fmla="*/ 65 h 65"/>
                <a:gd name="T4" fmla="*/ 18 w 18"/>
                <a:gd name="T5" fmla="*/ 0 h 65"/>
                <a:gd name="T6" fmla="*/ 9 w 18"/>
                <a:gd name="T7" fmla="*/ 0 h 65"/>
                <a:gd name="T8" fmla="*/ 0 w 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5">
                  <a:moveTo>
                    <a:pt x="0" y="0"/>
                  </a:moveTo>
                  <a:lnTo>
                    <a:pt x="9" y="65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Line 109"/>
            <p:cNvSpPr>
              <a:spLocks noChangeShapeType="1"/>
            </p:cNvSpPr>
            <p:nvPr/>
          </p:nvSpPr>
          <p:spPr bwMode="auto">
            <a:xfrm flipV="1">
              <a:off x="2831" y="2388"/>
              <a:ext cx="1" cy="9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9610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or Logic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14800" cy="4983163"/>
          </a:xfrm>
        </p:spPr>
        <p:txBody>
          <a:bodyPr>
            <a:normAutofit fontScale="77500" lnSpcReduction="20000"/>
          </a:bodyPr>
          <a:lstStyle/>
          <a:p>
            <a:pPr marL="495300" indent="-495300"/>
            <a:r>
              <a:rPr lang="en-US" sz="2600" dirty="0"/>
              <a:t>The ALU is a combinational circuit that has no internal storage.</a:t>
            </a:r>
          </a:p>
          <a:p>
            <a:pPr marL="495300" indent="-495300"/>
            <a:r>
              <a:rPr lang="en-US" sz="2600" dirty="0"/>
              <a:t>ALU gets the two operands from MUX and bus. The result is temporarily stored in register Z.</a:t>
            </a:r>
          </a:p>
          <a:p>
            <a:pPr marL="495300" indent="-495300"/>
            <a:r>
              <a:rPr lang="en-US" sz="2600" dirty="0"/>
              <a:t>What is the sequence of operations to add the contents of register R1 to those of R2 and store the result in </a:t>
            </a:r>
            <a:r>
              <a:rPr lang="en-US" sz="2600" dirty="0" smtClean="0"/>
              <a:t>R3? i. e.   </a:t>
            </a:r>
            <a:r>
              <a:rPr lang="en-US" dirty="0" smtClean="0"/>
              <a:t>R3 </a:t>
            </a:r>
            <a:r>
              <a:rPr lang="en-US" dirty="0"/>
              <a:t>← R1+R2</a:t>
            </a:r>
            <a:endParaRPr lang="en-US" sz="2600" dirty="0"/>
          </a:p>
          <a:p>
            <a:pPr marL="763588" lvl="1" indent="-419100">
              <a:buFont typeface="Wingdings" pitchFamily="2" charset="2"/>
              <a:buAutoNum type="arabicPeriod"/>
            </a:pPr>
            <a:r>
              <a:rPr lang="en-US" sz="2200" dirty="0"/>
              <a:t>R1out, Yin</a:t>
            </a:r>
          </a:p>
          <a:p>
            <a:pPr marL="763588" lvl="1" indent="-419100">
              <a:buFont typeface="Wingdings" pitchFamily="2" charset="2"/>
              <a:buAutoNum type="arabicPeriod"/>
            </a:pPr>
            <a:r>
              <a:rPr lang="en-US" sz="2200" dirty="0"/>
              <a:t>R2out, </a:t>
            </a:r>
            <a:r>
              <a:rPr lang="en-US" sz="2200" dirty="0" err="1"/>
              <a:t>SelectY</a:t>
            </a:r>
            <a:r>
              <a:rPr lang="en-US" sz="2200" dirty="0"/>
              <a:t>, Add, </a:t>
            </a:r>
            <a:r>
              <a:rPr lang="en-US" sz="2200" dirty="0" err="1"/>
              <a:t>Zin</a:t>
            </a:r>
            <a:endParaRPr lang="en-US" sz="2200" dirty="0"/>
          </a:p>
          <a:p>
            <a:pPr marL="763588" lvl="1" indent="-419100">
              <a:buFont typeface="Wingdings" pitchFamily="2" charset="2"/>
              <a:buAutoNum type="arabicPeriod"/>
            </a:pPr>
            <a:r>
              <a:rPr lang="en-US" sz="2200" dirty="0" err="1"/>
              <a:t>Zout</a:t>
            </a:r>
            <a:r>
              <a:rPr lang="en-US" sz="2200" dirty="0"/>
              <a:t>, </a:t>
            </a:r>
            <a:r>
              <a:rPr lang="en-US" sz="2200" dirty="0" smtClean="0"/>
              <a:t>R3in</a:t>
            </a:r>
            <a:endParaRPr lang="en-US" sz="2200" dirty="0"/>
          </a:p>
        </p:txBody>
      </p:sp>
      <p:pic>
        <p:nvPicPr>
          <p:cNvPr id="4" name="Picture 3" descr="figur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1887" y="914401"/>
            <a:ext cx="4041113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692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Fetching Word from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MDR, MAR connections to bus controlled as in figure</a:t>
            </a:r>
          </a:p>
          <a:p>
            <a:r>
              <a:rPr lang="en-US" dirty="0"/>
              <a:t>For Move (R1),R2</a:t>
            </a:r>
          </a:p>
          <a:p>
            <a:pPr lvl="1">
              <a:buFontTx/>
              <a:buNone/>
            </a:pPr>
            <a:r>
              <a:rPr lang="en-US" dirty="0"/>
              <a:t>1. MAR←[R1]</a:t>
            </a:r>
          </a:p>
          <a:p>
            <a:pPr lvl="1">
              <a:buFontTx/>
              <a:buNone/>
            </a:pPr>
            <a:r>
              <a:rPr lang="en-US" dirty="0"/>
              <a:t>2. Start read on memory bus</a:t>
            </a:r>
          </a:p>
          <a:p>
            <a:pPr lvl="1">
              <a:buFontTx/>
              <a:buNone/>
            </a:pPr>
            <a:r>
              <a:rPr lang="en-US" dirty="0"/>
              <a:t>3. Wait for Memory Function Completed (MFC) from memory</a:t>
            </a:r>
          </a:p>
          <a:p>
            <a:pPr lvl="1">
              <a:buFontTx/>
              <a:buNone/>
            </a:pPr>
            <a:r>
              <a:rPr lang="en-US" dirty="0"/>
              <a:t>4. Load MDR from bus</a:t>
            </a:r>
          </a:p>
          <a:p>
            <a:pPr lvl="1">
              <a:buFontTx/>
              <a:buNone/>
            </a:pPr>
            <a:r>
              <a:rPr lang="en-US" dirty="0"/>
              <a:t>5. R2←[MDR</a:t>
            </a:r>
            <a:r>
              <a:rPr lang="en-US" dirty="0" smtClean="0"/>
              <a:t>]</a:t>
            </a:r>
          </a:p>
          <a:p>
            <a:r>
              <a:rPr lang="en-US" dirty="0" smtClean="0"/>
              <a:t>Control Signals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1. R1out, </a:t>
            </a:r>
            <a:r>
              <a:rPr lang="en-US" dirty="0" err="1"/>
              <a:t>MARin</a:t>
            </a:r>
            <a:r>
              <a:rPr lang="en-US" dirty="0"/>
              <a:t>, Read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2. </a:t>
            </a:r>
            <a:r>
              <a:rPr lang="en-US" dirty="0" err="1"/>
              <a:t>MDRinE</a:t>
            </a:r>
            <a:r>
              <a:rPr lang="en-US" dirty="0"/>
              <a:t>, WMFC (wait for MFC)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3. </a:t>
            </a:r>
            <a:r>
              <a:rPr lang="en-US" dirty="0" smtClean="0"/>
              <a:t>MDRout,R2in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290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a Word in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 R2,(R1) is similar to the previous example</a:t>
            </a:r>
          </a:p>
          <a:p>
            <a:pPr lvl="1">
              <a:buFontTx/>
              <a:buNone/>
            </a:pPr>
            <a:r>
              <a:rPr lang="en-US" dirty="0"/>
              <a:t>1. R1out, </a:t>
            </a:r>
            <a:r>
              <a:rPr lang="en-US" dirty="0" err="1"/>
              <a:t>MARin</a:t>
            </a:r>
            <a:endParaRPr lang="en-US" dirty="0"/>
          </a:p>
          <a:p>
            <a:pPr lvl="1">
              <a:buFontTx/>
              <a:buNone/>
            </a:pPr>
            <a:r>
              <a:rPr lang="en-US" dirty="0"/>
              <a:t>2. R2out, </a:t>
            </a:r>
            <a:r>
              <a:rPr lang="en-US" dirty="0" err="1"/>
              <a:t>MDRin</a:t>
            </a:r>
            <a:r>
              <a:rPr lang="en-US" dirty="0"/>
              <a:t>, Write</a:t>
            </a:r>
          </a:p>
          <a:p>
            <a:pPr lvl="1">
              <a:buFontTx/>
              <a:buNone/>
            </a:pPr>
            <a:r>
              <a:rPr lang="en-US" dirty="0"/>
              <a:t>3. </a:t>
            </a:r>
            <a:r>
              <a:rPr lang="en-US" dirty="0" err="1"/>
              <a:t>MDRoutE</a:t>
            </a:r>
            <a:r>
              <a:rPr lang="en-US" dirty="0"/>
              <a:t>, WMFC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099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of Complete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(R3), R1</a:t>
            </a:r>
          </a:p>
          <a:p>
            <a:pPr lvl="1"/>
            <a:r>
              <a:rPr lang="en-US" dirty="0"/>
              <a:t>Fetch the instruction</a:t>
            </a:r>
          </a:p>
          <a:p>
            <a:pPr lvl="1"/>
            <a:r>
              <a:rPr lang="en-US" dirty="0"/>
              <a:t>Fetch the first operand (the contents of the memory location pointed to by R3)</a:t>
            </a:r>
          </a:p>
          <a:p>
            <a:pPr lvl="1"/>
            <a:r>
              <a:rPr lang="en-US" dirty="0"/>
              <a:t>Perform the addition</a:t>
            </a:r>
          </a:p>
          <a:p>
            <a:pPr lvl="1"/>
            <a:r>
              <a:rPr lang="en-US" dirty="0"/>
              <a:t>Load the result into R1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914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</a:t>
            </a:r>
            <a:endParaRPr lang="en-US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327" y="1066800"/>
            <a:ext cx="8221473" cy="5140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855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Increment PC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Step </a:t>
            </a:r>
            <a:r>
              <a:rPr lang="en-US" dirty="0"/>
              <a:t>1: PC loaded into MAR, read request to memory, MUX </a:t>
            </a:r>
            <a:r>
              <a:rPr lang="en-US" dirty="0" smtClean="0"/>
              <a:t>selects </a:t>
            </a:r>
            <a:r>
              <a:rPr lang="en-US" dirty="0"/>
              <a:t>4, added to B (PC) and stored in Z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Step 2: Z moved to PC while waiting for memory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Memory Fetch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Step </a:t>
            </a:r>
            <a:r>
              <a:rPr lang="en-US" dirty="0"/>
              <a:t>3: Word fetched from memory and loaded into IR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Instruction Decode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Step </a:t>
            </a:r>
            <a:r>
              <a:rPr lang="en-US" dirty="0"/>
              <a:t>4: figure out what the instruction should do and set control circuitry for steps 4-7. R3 transferred to MAR and memory read operation initiated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Register Transfer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Step </a:t>
            </a:r>
            <a:r>
              <a:rPr lang="en-US" dirty="0"/>
              <a:t>5: contents of R1 moved to </a:t>
            </a:r>
            <a:r>
              <a:rPr lang="en-US" dirty="0" smtClean="0"/>
              <a:t>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912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Addition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Step </a:t>
            </a:r>
            <a:r>
              <a:rPr lang="en-US" dirty="0"/>
              <a:t>6: read operation completed and is in MDR as well as B input of ALU. </a:t>
            </a:r>
            <a:r>
              <a:rPr lang="en-US" dirty="0" err="1"/>
              <a:t>SelectY</a:t>
            </a:r>
            <a:r>
              <a:rPr lang="en-US" dirty="0"/>
              <a:t> as second input of ALU and </a:t>
            </a:r>
            <a:r>
              <a:rPr lang="en-US" dirty="0" smtClean="0"/>
              <a:t>addition </a:t>
            </a:r>
            <a:r>
              <a:rPr lang="en-US" dirty="0"/>
              <a:t>performed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Completion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Step </a:t>
            </a:r>
            <a:r>
              <a:rPr lang="en-US" dirty="0"/>
              <a:t>7: result is transferred to R1, End causes a </a:t>
            </a:r>
            <a:r>
              <a:rPr lang="en-US" dirty="0" err="1"/>
              <a:t>goto</a:t>
            </a:r>
            <a:r>
              <a:rPr lang="en-US" dirty="0"/>
              <a:t> step 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598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of Branch Instruction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Steps 1-3, instruction fetch</a:t>
            </a:r>
          </a:p>
          <a:p>
            <a:pPr>
              <a:lnSpc>
                <a:spcPct val="80000"/>
              </a:lnSpc>
            </a:pPr>
            <a:r>
              <a:rPr lang="en-US" dirty="0"/>
              <a:t>Step 4: add the offset to the PC</a:t>
            </a:r>
          </a:p>
          <a:p>
            <a:pPr>
              <a:lnSpc>
                <a:spcPct val="80000"/>
              </a:lnSpc>
            </a:pPr>
            <a:r>
              <a:rPr lang="en-US" dirty="0"/>
              <a:t>Step 5: update the PC</a:t>
            </a:r>
          </a:p>
          <a:p>
            <a:pPr>
              <a:lnSpc>
                <a:spcPct val="80000"/>
              </a:lnSpc>
            </a:pPr>
            <a:r>
              <a:rPr lang="en-US" dirty="0"/>
              <a:t>Now do you understand why the branch offset is calculated from the next address to be executed?</a:t>
            </a:r>
          </a:p>
          <a:p>
            <a:pPr>
              <a:lnSpc>
                <a:spcPct val="80000"/>
              </a:lnSpc>
            </a:pPr>
            <a:r>
              <a:rPr lang="en-US" dirty="0"/>
              <a:t>For conditional e.g. branch &lt; 0, step 4 is replaced with</a:t>
            </a:r>
          </a:p>
          <a:p>
            <a:pPr>
              <a:lnSpc>
                <a:spcPct val="80000"/>
              </a:lnSpc>
            </a:pPr>
            <a:r>
              <a:rPr lang="en-US" dirty="0"/>
              <a:t>• Offset-field-of-</a:t>
            </a:r>
            <a:r>
              <a:rPr lang="en-US" dirty="0" err="1"/>
              <a:t>IRout</a:t>
            </a:r>
            <a:r>
              <a:rPr lang="en-US" dirty="0"/>
              <a:t>, Add, </a:t>
            </a:r>
            <a:r>
              <a:rPr lang="en-US" dirty="0" err="1"/>
              <a:t>Zin</a:t>
            </a:r>
            <a:r>
              <a:rPr lang="en-US" dirty="0"/>
              <a:t>, If N=0 then End</a:t>
            </a:r>
          </a:p>
          <a:p>
            <a:pPr>
              <a:lnSpc>
                <a:spcPct val="8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0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sequence for unconditional branch instruction</a:t>
            </a:r>
            <a:endParaRPr lang="en-US" dirty="0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2094706" y="2055812"/>
            <a:ext cx="4954588" cy="1588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2094706" y="2101056"/>
            <a:ext cx="523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 b="1">
                <a:solidFill>
                  <a:srgbClr val="000000"/>
                </a:solidFill>
                <a:latin typeface="Computer Modern" charset="0"/>
              </a:rPr>
              <a:t>Step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2672556" y="2101056"/>
            <a:ext cx="7524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 b="1">
                <a:solidFill>
                  <a:srgbClr val="000000"/>
                </a:solidFill>
                <a:latin typeface="Computer Modern" charset="0"/>
              </a:rPr>
              <a:t>Action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2094706" y="2514600"/>
            <a:ext cx="4954588" cy="1588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2094706" y="2740818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1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2901156" y="2740818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3191669" y="2856706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3459956" y="274081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3659981" y="2740818"/>
            <a:ext cx="536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MAR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4247356" y="2848768"/>
            <a:ext cx="1285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4417219" y="274081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4560094" y="2740818"/>
            <a:ext cx="6461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Read,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5247481" y="2740818"/>
            <a:ext cx="8731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Select4,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6101556" y="2740818"/>
            <a:ext cx="4968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Add,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6693694" y="2740818"/>
            <a:ext cx="1476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6855619" y="2837656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2094706" y="3167856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2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2901156" y="3167856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3042444" y="3278981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3469481" y="3167856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3801269" y="3278981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3972719" y="3167856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4156869" y="3167856"/>
            <a:ext cx="160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Y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4323556" y="3278981"/>
            <a:ext cx="12858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4469606" y="3167856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4655344" y="3167856"/>
            <a:ext cx="5762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WMF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7" name="Rectangle 76"/>
          <p:cNvSpPr>
            <a:spLocks noChangeArrowheads="1"/>
          </p:cNvSpPr>
          <p:nvPr/>
        </p:nvSpPr>
        <p:spPr bwMode="auto">
          <a:xfrm>
            <a:off x="5271294" y="3167856"/>
            <a:ext cx="174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8" name="Rectangle 77"/>
          <p:cNvSpPr>
            <a:spLocks noChangeArrowheads="1"/>
          </p:cNvSpPr>
          <p:nvPr/>
        </p:nvSpPr>
        <p:spPr bwMode="auto">
          <a:xfrm>
            <a:off x="2094706" y="3571081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3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2901156" y="3571081"/>
            <a:ext cx="5508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MDR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3469481" y="3698081"/>
            <a:ext cx="23018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3896519" y="3571081"/>
            <a:ext cx="2413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IR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4156869" y="3698081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3" name="Rectangle 82"/>
          <p:cNvSpPr>
            <a:spLocks noChangeArrowheads="1"/>
          </p:cNvSpPr>
          <p:nvPr/>
        </p:nvSpPr>
        <p:spPr bwMode="auto">
          <a:xfrm>
            <a:off x="2094706" y="3998118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4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4" name="Rectangle 83"/>
          <p:cNvSpPr>
            <a:spLocks noChangeArrowheads="1"/>
          </p:cNvSpPr>
          <p:nvPr/>
        </p:nvSpPr>
        <p:spPr bwMode="auto">
          <a:xfrm>
            <a:off x="2901156" y="3998118"/>
            <a:ext cx="17732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Offset-field-of-IR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4612481" y="4099718"/>
            <a:ext cx="2301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4844256" y="399811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5058569" y="3998118"/>
            <a:ext cx="4968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Add,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5650706" y="3998118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5812631" y="4099718"/>
            <a:ext cx="1285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2094706" y="4423568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5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1" name="Rectangle 90"/>
          <p:cNvSpPr>
            <a:spLocks noChangeArrowheads="1"/>
          </p:cNvSpPr>
          <p:nvPr/>
        </p:nvSpPr>
        <p:spPr bwMode="auto">
          <a:xfrm>
            <a:off x="2901156" y="4423568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3061494" y="4545806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3298031" y="442356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3469481" y="4423568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3782219" y="4526756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6" name="Rectangle 95"/>
          <p:cNvSpPr>
            <a:spLocks noChangeArrowheads="1"/>
          </p:cNvSpPr>
          <p:nvPr/>
        </p:nvSpPr>
        <p:spPr bwMode="auto">
          <a:xfrm>
            <a:off x="3944144" y="442356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4156869" y="4423568"/>
            <a:ext cx="4302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End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2094706" y="4969668"/>
            <a:ext cx="4954588" cy="1588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105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CPU Architecture and Operation</a:t>
            </a:r>
          </a:p>
          <a:p>
            <a:r>
              <a:rPr lang="en-US" dirty="0"/>
              <a:t>Execution of Complete Instruction</a:t>
            </a:r>
          </a:p>
          <a:p>
            <a:r>
              <a:rPr lang="en-US" dirty="0"/>
              <a:t>Execution of Branch Instruction</a:t>
            </a:r>
          </a:p>
          <a:p>
            <a:r>
              <a:rPr lang="en-US" dirty="0"/>
              <a:t>Multiple Bus </a:t>
            </a:r>
            <a:r>
              <a:rPr lang="en-US" dirty="0" smtClean="0"/>
              <a:t>Architecture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298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635</Words>
  <Application>Microsoft Office PowerPoint</Application>
  <PresentationFormat>On-screen Show (4:3)</PresentationFormat>
  <Paragraphs>150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Computer Architecture</vt:lpstr>
      <vt:lpstr>Last Class</vt:lpstr>
      <vt:lpstr>Today’s Agenda</vt:lpstr>
      <vt:lpstr>Register Transfer</vt:lpstr>
      <vt:lpstr>Arithmetic or Logic Operations</vt:lpstr>
      <vt:lpstr>Fetching Word from Memory</vt:lpstr>
      <vt:lpstr>Storing a Word in Memory</vt:lpstr>
      <vt:lpstr>Execution of Complete Instruction</vt:lpstr>
      <vt:lpstr>Execution</vt:lpstr>
      <vt:lpstr>Execution</vt:lpstr>
      <vt:lpstr>Execution (Cont.)</vt:lpstr>
      <vt:lpstr>Execution of Branch Instruction</vt:lpstr>
      <vt:lpstr>Branch Instruction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15</cp:revision>
  <dcterms:created xsi:type="dcterms:W3CDTF">2013-05-15T18:25:19Z</dcterms:created>
  <dcterms:modified xsi:type="dcterms:W3CDTF">2013-05-17T05:51:02Z</dcterms:modified>
</cp:coreProperties>
</file>