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2" r:id="rId5"/>
    <p:sldId id="263" r:id="rId6"/>
    <p:sldId id="259" r:id="rId7"/>
    <p:sldId id="261" r:id="rId8"/>
    <p:sldId id="260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050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>
            <a:lvl1pPr>
              <a:defRPr sz="2800" b="1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887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98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75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13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8953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813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443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4733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4488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98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D6C0A-D23B-4EC2-BA9D-6C50BDAC2BED}" type="datetimeFigureOut">
              <a:rPr lang="en-US" smtClean="0"/>
              <a:pPr/>
              <a:t>5/3/2013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00182-C1DA-4832-810D-76F70ED344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029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Arial Black" pitchFamily="34" charset="0"/>
              </a:rPr>
              <a:t>Computer Architecture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/>
              <a:t>R</a:t>
            </a:r>
            <a:r>
              <a:rPr lang="en-US" dirty="0" err="1" smtClean="0"/>
              <a:t>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56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About Instructor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MSc in Electronics and MSc in Systems Engineering in 1994 and 1996 respectively from Quaid-e-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Azam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University and currently pursuing PhD from CIIT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Worked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 Software Industry (developing engineering application) for 5+ years in Pakistan and abroad as well.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Joined CIIT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Wah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Campus in 2003 as Assistant Professor and worked at various academic and administrative positions since then</a:t>
            </a:r>
          </a:p>
          <a:p>
            <a:r>
              <a:rPr lang="en-US" dirty="0" smtClean="0"/>
              <a:t>Research Interests Mathematical Modeling, Computational Electromagnetics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657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Control </a:t>
            </a:r>
            <a:r>
              <a:rPr lang="en-US" dirty="0"/>
              <a:t>unit design, </a:t>
            </a:r>
            <a:endParaRPr lang="en-US" dirty="0" smtClean="0"/>
          </a:p>
          <a:p>
            <a:r>
              <a:rPr lang="en-US" dirty="0" smtClean="0"/>
              <a:t>Instruction </a:t>
            </a:r>
            <a:r>
              <a:rPr lang="en-US" dirty="0"/>
              <a:t>execution and sequencing of control signals. </a:t>
            </a:r>
            <a:r>
              <a:rPr lang="en-US" dirty="0" smtClean="0"/>
              <a:t>Hardwired </a:t>
            </a:r>
            <a:r>
              <a:rPr lang="en-US" dirty="0"/>
              <a:t>and Micro programmed control. </a:t>
            </a:r>
            <a:endParaRPr lang="en-US" dirty="0" smtClean="0"/>
          </a:p>
          <a:p>
            <a:r>
              <a:rPr lang="en-US" dirty="0" smtClean="0"/>
              <a:t>Input-output </a:t>
            </a:r>
            <a:r>
              <a:rPr lang="en-US" dirty="0"/>
              <a:t>– programmed, </a:t>
            </a:r>
            <a:r>
              <a:rPr lang="en-US" dirty="0" smtClean="0"/>
              <a:t>interrupt </a:t>
            </a:r>
            <a:r>
              <a:rPr lang="en-US" dirty="0"/>
              <a:t>driven and DMA I/O and interface design. </a:t>
            </a:r>
            <a:endParaRPr lang="en-US" dirty="0" smtClean="0"/>
          </a:p>
          <a:p>
            <a:r>
              <a:rPr lang="en-US" dirty="0" smtClean="0"/>
              <a:t>Arithmetic </a:t>
            </a:r>
            <a:r>
              <a:rPr lang="en-US" dirty="0"/>
              <a:t>logic unit implementation, addition, subtraction, multiplication and division operations for integer and floating point numbers. </a:t>
            </a:r>
            <a:endParaRPr lang="en-US" dirty="0" smtClean="0"/>
          </a:p>
          <a:p>
            <a:r>
              <a:rPr lang="en-US" dirty="0" smtClean="0"/>
              <a:t>Memory </a:t>
            </a:r>
            <a:r>
              <a:rPr lang="en-US" dirty="0"/>
              <a:t>organization, memory hierarchy, cache memories – mapping functions and page replacement policies, memory management requirements and virtual memory hardware support. </a:t>
            </a:r>
            <a:endParaRPr lang="en-US" dirty="0" smtClean="0"/>
          </a:p>
          <a:p>
            <a:r>
              <a:rPr lang="en-US" dirty="0" smtClean="0"/>
              <a:t>Fundamentals </a:t>
            </a:r>
            <a:r>
              <a:rPr lang="en-US" dirty="0"/>
              <a:t>of computer communication and error control. </a:t>
            </a:r>
          </a:p>
        </p:txBody>
      </p:sp>
    </p:spTree>
    <p:extLst>
      <p:ext uri="{BB962C8B-B14F-4D97-AF65-F5344CB8AC3E}">
        <p14:creationId xmlns="" xmlns:p14="http://schemas.microsoft.com/office/powerpoint/2010/main" val="92370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Book(s)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Computer Organization and Embedded Systems</a:t>
            </a:r>
          </a:p>
          <a:p>
            <a:pPr>
              <a:buNone/>
            </a:pPr>
            <a:r>
              <a:rPr lang="en-US" dirty="0" smtClean="0"/>
              <a:t>	by </a:t>
            </a:r>
          </a:p>
          <a:p>
            <a:pPr>
              <a:buNone/>
            </a:pPr>
            <a:r>
              <a:rPr lang="en-US" dirty="0" smtClean="0"/>
              <a:t>		C </a:t>
            </a:r>
            <a:r>
              <a:rPr lang="en-US" dirty="0" err="1" smtClean="0"/>
              <a:t>Hamacher</a:t>
            </a:r>
            <a:r>
              <a:rPr lang="en-US" dirty="0" smtClean="0"/>
              <a:t> …, 6</a:t>
            </a:r>
            <a:r>
              <a:rPr lang="en-US" baseline="30000" dirty="0" smtClean="0"/>
              <a:t>th</a:t>
            </a:r>
            <a:r>
              <a:rPr lang="en-US" dirty="0" smtClean="0"/>
              <a:t> Edition 2012</a:t>
            </a:r>
          </a:p>
          <a:p>
            <a:pPr>
              <a:buNone/>
            </a:pPr>
            <a:r>
              <a:rPr lang="en-US" dirty="0" smtClean="0"/>
              <a:t>Structured Computer Organization </a:t>
            </a:r>
          </a:p>
          <a:p>
            <a:pPr>
              <a:buNone/>
            </a:pPr>
            <a:r>
              <a:rPr lang="en-US" dirty="0" smtClean="0"/>
              <a:t>	by</a:t>
            </a:r>
          </a:p>
          <a:p>
            <a:pPr>
              <a:buNone/>
            </a:pPr>
            <a:r>
              <a:rPr lang="en-US" dirty="0" smtClean="0"/>
              <a:t>		Andrew S </a:t>
            </a:r>
            <a:r>
              <a:rPr lang="en-US" dirty="0" err="1" smtClean="0"/>
              <a:t>Tanenbaum</a:t>
            </a:r>
            <a:r>
              <a:rPr lang="en-US" dirty="0" smtClean="0"/>
              <a:t>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Computer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The computer lies at the heart of the computing.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The computer should not be regarded as just a black box that executes program by magic.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 All computing students must develop understanding of  functional components, their characteristics, their performance and their interactions. 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Students need to understand computer architecture in order to 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Structure a program so that it runs more efficiently on a real machine. 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Arial" charset="0"/>
              </a:rPr>
              <a:t>In selecting a system to use, they should to able to understand the tradeoff among various components, such as CPU clock </a:t>
            </a:r>
            <a:r>
              <a:rPr lang="en-US" dirty="0" smtClean="0">
                <a:latin typeface="Arial" charset="0"/>
              </a:rPr>
              <a:t>speed, </a:t>
            </a:r>
            <a:r>
              <a:rPr lang="en-US" dirty="0">
                <a:latin typeface="Arial" charset="0"/>
              </a:rPr>
              <a:t>memory size etc</a:t>
            </a:r>
            <a:r>
              <a:rPr lang="en-US" dirty="0" smtClean="0">
                <a:latin typeface="Arial" charset="0"/>
              </a:rPr>
              <a:t>.</a:t>
            </a:r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751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successful completion of this course, a student should be able to</a:t>
            </a:r>
          </a:p>
          <a:p>
            <a:pPr lvl="1"/>
            <a:r>
              <a:rPr lang="en-US" dirty="0" smtClean="0"/>
              <a:t>know internal architecture of a processor</a:t>
            </a:r>
          </a:p>
          <a:p>
            <a:pPr lvl="1"/>
            <a:r>
              <a:rPr lang="en-US" dirty="0" smtClean="0"/>
              <a:t>understand how instruction are executed</a:t>
            </a:r>
          </a:p>
          <a:p>
            <a:pPr lvl="1"/>
            <a:r>
              <a:rPr lang="en-US" dirty="0" smtClean="0"/>
              <a:t>know how cache is organized and function</a:t>
            </a:r>
          </a:p>
          <a:p>
            <a:pPr lvl="1"/>
            <a:r>
              <a:rPr lang="en-US" dirty="0" smtClean="0"/>
              <a:t>know memory organization and virtual memory systems</a:t>
            </a:r>
          </a:p>
          <a:p>
            <a:r>
              <a:rPr lang="en-US" dirty="0" smtClean="0"/>
              <a:t>Thus exploiting this hardware to design an efficient software</a:t>
            </a:r>
          </a:p>
          <a:p>
            <a:r>
              <a:rPr lang="en-US" dirty="0" smtClean="0"/>
              <a:t>Describe performance of a computer system based on such parameters</a:t>
            </a:r>
          </a:p>
          <a:p>
            <a:r>
              <a:rPr lang="en-US" dirty="0" smtClean="0"/>
              <a:t>Should be able to design a processor, cache system and virtual memory system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34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Von Neumann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Instructions and data are stored in memory</a:t>
            </a:r>
          </a:p>
          <a:p>
            <a:r>
              <a:rPr lang="en-US" dirty="0" smtClean="0"/>
              <a:t>Memory is region with binary data and every location has a unique address</a:t>
            </a:r>
          </a:p>
          <a:p>
            <a:r>
              <a:rPr lang="en-US" dirty="0" smtClean="0"/>
              <a:t>Instruction can only be executed in a CPU register</a:t>
            </a:r>
          </a:p>
          <a:p>
            <a:r>
              <a:rPr lang="en-US" dirty="0" smtClean="0"/>
              <a:t>Each high level language instruction is translated in many machine instructions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98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74" y="1229926"/>
            <a:ext cx="7911546" cy="49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8499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Execution is based on one of the following operations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</a:rPr>
              <a:t>1. Transfer word of data from register to another or the ALU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</a:rPr>
              <a:t>2. Perform arithmetic or logical operation and store result in a register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</a:rPr>
              <a:t>3. Fetch contents of a memory location to a register</a:t>
            </a:r>
          </a:p>
          <a:p>
            <a:pPr lvl="1">
              <a:buFontTx/>
              <a:buNone/>
            </a:pPr>
            <a:r>
              <a:rPr lang="en-US" dirty="0" smtClean="0">
                <a:effectLst/>
              </a:rPr>
              <a:t>4. Store register to a memory location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82534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Stores Programs and Data</a:t>
            </a:r>
          </a:p>
          <a:p>
            <a:r>
              <a:rPr lang="en-US" dirty="0" smtClean="0"/>
              <a:t>Two </a:t>
            </a:r>
            <a:r>
              <a:rPr lang="en-US" dirty="0" err="1" smtClean="0"/>
              <a:t>catagories</a:t>
            </a:r>
            <a:endParaRPr lang="en-US" dirty="0" smtClean="0"/>
          </a:p>
          <a:p>
            <a:pPr lvl="1"/>
            <a:r>
              <a:rPr lang="en-US" dirty="0" smtClean="0"/>
              <a:t>Primary</a:t>
            </a:r>
          </a:p>
          <a:p>
            <a:pPr lvl="2"/>
            <a:r>
              <a:rPr lang="en-US" dirty="0" smtClean="0"/>
              <a:t>Fast</a:t>
            </a:r>
          </a:p>
          <a:p>
            <a:pPr lvl="2"/>
            <a:r>
              <a:rPr lang="en-US" dirty="0" smtClean="0"/>
              <a:t>Holds program during execution</a:t>
            </a:r>
          </a:p>
          <a:p>
            <a:pPr lvl="2"/>
            <a:r>
              <a:rPr lang="en-US" dirty="0" smtClean="0"/>
              <a:t>Semiconductor cells</a:t>
            </a:r>
          </a:p>
          <a:p>
            <a:pPr lvl="2"/>
            <a:r>
              <a:rPr lang="en-US" dirty="0" smtClean="0"/>
              <a:t>Each location has a unique address</a:t>
            </a:r>
          </a:p>
          <a:p>
            <a:pPr lvl="2"/>
            <a:r>
              <a:rPr lang="en-US" dirty="0" smtClean="0"/>
              <a:t>Processed in words</a:t>
            </a:r>
          </a:p>
          <a:p>
            <a:pPr lvl="2"/>
            <a:r>
              <a:rPr lang="en-US" dirty="0" smtClean="0"/>
              <a:t>Random Access Memory (RAM) </a:t>
            </a:r>
          </a:p>
          <a:p>
            <a:pPr lvl="2"/>
            <a:r>
              <a:rPr lang="en-US" dirty="0" smtClean="0"/>
              <a:t>Access time</a:t>
            </a:r>
          </a:p>
          <a:p>
            <a:pPr lvl="2"/>
            <a:r>
              <a:rPr lang="en-US" dirty="0" smtClean="0"/>
              <a:t>Hierarchy</a:t>
            </a:r>
          </a:p>
          <a:p>
            <a:pPr lvl="1"/>
            <a:r>
              <a:rPr lang="en-US" dirty="0" smtClean="0"/>
              <a:t>Secondary</a:t>
            </a:r>
          </a:p>
          <a:p>
            <a:pPr lvl="2"/>
            <a:r>
              <a:rPr lang="en-US" dirty="0" smtClean="0"/>
              <a:t>Larger</a:t>
            </a:r>
          </a:p>
          <a:p>
            <a:pPr lvl="2"/>
            <a:r>
              <a:rPr lang="en-US" dirty="0" err="1" smtClean="0"/>
              <a:t>Cheeper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25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and Logic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omputer operations are executed in ALU of the processor.</a:t>
            </a:r>
          </a:p>
          <a:p>
            <a:r>
              <a:rPr lang="en-US" dirty="0" smtClean="0"/>
              <a:t>Load the operands into memory – bring them to the processor – perform operation in ALU – store the result back to memory or retain in the processor.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861469" y="3651250"/>
            <a:ext cx="3421062" cy="1530350"/>
            <a:chOff x="2880" y="2387"/>
            <a:chExt cx="2155" cy="1020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880" y="2500"/>
              <a:ext cx="2041" cy="907"/>
            </a:xfrm>
            <a:custGeom>
              <a:avLst/>
              <a:gdLst>
                <a:gd name="T0" fmla="*/ 0 w 2041"/>
                <a:gd name="T1" fmla="*/ 0 h 907"/>
                <a:gd name="T2" fmla="*/ 794 w 2041"/>
                <a:gd name="T3" fmla="*/ 0 h 907"/>
                <a:gd name="T4" fmla="*/ 1021 w 2041"/>
                <a:gd name="T5" fmla="*/ 227 h 907"/>
                <a:gd name="T6" fmla="*/ 1247 w 2041"/>
                <a:gd name="T7" fmla="*/ 0 h 907"/>
                <a:gd name="T8" fmla="*/ 2041 w 2041"/>
                <a:gd name="T9" fmla="*/ 0 h 907"/>
                <a:gd name="T10" fmla="*/ 1361 w 2041"/>
                <a:gd name="T11" fmla="*/ 907 h 907"/>
                <a:gd name="T12" fmla="*/ 680 w 2041"/>
                <a:gd name="T13" fmla="*/ 907 h 907"/>
                <a:gd name="T14" fmla="*/ 0 w 2041"/>
                <a:gd name="T15" fmla="*/ 0 h 9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41"/>
                <a:gd name="T25" fmla="*/ 0 h 907"/>
                <a:gd name="T26" fmla="*/ 2041 w 2041"/>
                <a:gd name="T27" fmla="*/ 907 h 90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41" h="907">
                  <a:moveTo>
                    <a:pt x="0" y="0"/>
                  </a:moveTo>
                  <a:lnTo>
                    <a:pt x="794" y="0"/>
                  </a:lnTo>
                  <a:lnTo>
                    <a:pt x="1021" y="227"/>
                  </a:lnTo>
                  <a:lnTo>
                    <a:pt x="1247" y="0"/>
                  </a:lnTo>
                  <a:lnTo>
                    <a:pt x="2041" y="0"/>
                  </a:lnTo>
                  <a:lnTo>
                    <a:pt x="1361" y="907"/>
                  </a:lnTo>
                  <a:lnTo>
                    <a:pt x="680" y="9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880" y="2387"/>
              <a:ext cx="907" cy="113"/>
            </a:xfrm>
            <a:custGeom>
              <a:avLst/>
              <a:gdLst>
                <a:gd name="T0" fmla="*/ 0 w 907"/>
                <a:gd name="T1" fmla="*/ 113 h 113"/>
                <a:gd name="T2" fmla="*/ 113 w 907"/>
                <a:gd name="T3" fmla="*/ 0 h 113"/>
                <a:gd name="T4" fmla="*/ 907 w 907"/>
                <a:gd name="T5" fmla="*/ 0 h 113"/>
                <a:gd name="T6" fmla="*/ 794 w 907"/>
                <a:gd name="T7" fmla="*/ 113 h 113"/>
                <a:gd name="T8" fmla="*/ 0 w 907"/>
                <a:gd name="T9" fmla="*/ 113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7"/>
                <a:gd name="T16" fmla="*/ 0 h 113"/>
                <a:gd name="T17" fmla="*/ 907 w 907"/>
                <a:gd name="T18" fmla="*/ 113 h 1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7" h="113">
                  <a:moveTo>
                    <a:pt x="0" y="113"/>
                  </a:moveTo>
                  <a:lnTo>
                    <a:pt x="113" y="0"/>
                  </a:lnTo>
                  <a:lnTo>
                    <a:pt x="907" y="0"/>
                  </a:lnTo>
                  <a:lnTo>
                    <a:pt x="794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27" y="2387"/>
              <a:ext cx="908" cy="113"/>
            </a:xfrm>
            <a:custGeom>
              <a:avLst/>
              <a:gdLst>
                <a:gd name="T0" fmla="*/ 0 w 908"/>
                <a:gd name="T1" fmla="*/ 113 h 113"/>
                <a:gd name="T2" fmla="*/ 114 w 908"/>
                <a:gd name="T3" fmla="*/ 0 h 113"/>
                <a:gd name="T4" fmla="*/ 908 w 908"/>
                <a:gd name="T5" fmla="*/ 0 h 113"/>
                <a:gd name="T6" fmla="*/ 794 w 908"/>
                <a:gd name="T7" fmla="*/ 113 h 113"/>
                <a:gd name="T8" fmla="*/ 0 w 908"/>
                <a:gd name="T9" fmla="*/ 113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8"/>
                <a:gd name="T16" fmla="*/ 0 h 113"/>
                <a:gd name="T17" fmla="*/ 908 w 908"/>
                <a:gd name="T18" fmla="*/ 113 h 1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8" h="113">
                  <a:moveTo>
                    <a:pt x="0" y="113"/>
                  </a:moveTo>
                  <a:lnTo>
                    <a:pt x="114" y="0"/>
                  </a:lnTo>
                  <a:lnTo>
                    <a:pt x="908" y="0"/>
                  </a:lnTo>
                  <a:lnTo>
                    <a:pt x="794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674" y="2387"/>
              <a:ext cx="340" cy="340"/>
            </a:xfrm>
            <a:custGeom>
              <a:avLst/>
              <a:gdLst>
                <a:gd name="T0" fmla="*/ 0 w 340"/>
                <a:gd name="T1" fmla="*/ 113 h 340"/>
                <a:gd name="T2" fmla="*/ 113 w 340"/>
                <a:gd name="T3" fmla="*/ 0 h 340"/>
                <a:gd name="T4" fmla="*/ 340 w 340"/>
                <a:gd name="T5" fmla="*/ 227 h 340"/>
                <a:gd name="T6" fmla="*/ 227 w 340"/>
                <a:gd name="T7" fmla="*/ 340 h 340"/>
                <a:gd name="T8" fmla="*/ 0 w 340"/>
                <a:gd name="T9" fmla="*/ 113 h 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0"/>
                <a:gd name="T16" fmla="*/ 0 h 340"/>
                <a:gd name="T17" fmla="*/ 340 w 340"/>
                <a:gd name="T18" fmla="*/ 340 h 3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0" h="340">
                  <a:moveTo>
                    <a:pt x="0" y="113"/>
                  </a:moveTo>
                  <a:lnTo>
                    <a:pt x="113" y="0"/>
                  </a:lnTo>
                  <a:lnTo>
                    <a:pt x="340" y="227"/>
                  </a:lnTo>
                  <a:lnTo>
                    <a:pt x="227" y="340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chemeClr val="accent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560" y="2840"/>
              <a:ext cx="681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buClr>
                  <a:schemeClr val="bg1"/>
                </a:buClr>
                <a:buFont typeface="Arial" pitchFamily="34" charset="0"/>
                <a:buNone/>
              </a:pPr>
              <a:r>
                <a:rPr lang="en-US" sz="3200" b="1" dirty="0">
                  <a:solidFill>
                    <a:sysClr val="windowText" lastClr="000000"/>
                  </a:solidFill>
                  <a:cs typeface="Arial" pitchFamily="34" charset="0"/>
                </a:rPr>
                <a:t>ALU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414996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All computer operations are managed by the control unit.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The timing signals that govern the I/O transfers are also generated by the control unit.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Control unit is usually distributed throughout the machine.</a:t>
            </a:r>
          </a:p>
          <a:p>
            <a:r>
              <a:rPr lang="en-US" dirty="0" smtClean="0"/>
              <a:t>How control signals can be generated</a:t>
            </a:r>
          </a:p>
          <a:p>
            <a:pPr lvl="1"/>
            <a:r>
              <a:rPr lang="en-US" dirty="0" smtClean="0"/>
              <a:t>Hard-wired Control</a:t>
            </a:r>
          </a:p>
          <a:p>
            <a:pPr lvl="1"/>
            <a:r>
              <a:rPr lang="en-US" dirty="0" smtClean="0"/>
              <a:t>Micro-programmed Control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46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and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processed by the computer is not necessarily in the memory</a:t>
            </a:r>
          </a:p>
          <a:p>
            <a:r>
              <a:rPr lang="en-US" dirty="0" smtClean="0"/>
              <a:t>Data has to be exchanged among peripheral devices and outside world</a:t>
            </a:r>
          </a:p>
          <a:p>
            <a:r>
              <a:rPr lang="en-US" dirty="0" smtClean="0"/>
              <a:t>The way I/O operations are performed have impact on performance of the computer</a:t>
            </a:r>
          </a:p>
          <a:p>
            <a:r>
              <a:rPr lang="en-US" dirty="0" smtClean="0"/>
              <a:t>Input devices keyboard, mouse, graphic tablet etc.</a:t>
            </a:r>
          </a:p>
          <a:p>
            <a:r>
              <a:rPr lang="en-US" dirty="0" smtClean="0"/>
              <a:t>Output devices: Monitor, printer, plotter etc.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512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I/O is the means by which data are transferred between the processor and the outside world</a:t>
            </a:r>
          </a:p>
          <a:p>
            <a:r>
              <a:rPr lang="en-US" dirty="0" smtClean="0">
                <a:effectLst/>
              </a:rPr>
              <a:t>Devices operate at different speeds to the processor so handshaking is required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7848600" cy="317341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046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Keyboard /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The keyboard and display are coordinated via software</a:t>
            </a:r>
          </a:p>
          <a:p>
            <a:pPr>
              <a:lnSpc>
                <a:spcPct val="80000"/>
              </a:lnSpc>
            </a:pPr>
            <a:r>
              <a:rPr lang="en-US" dirty="0"/>
              <a:t>Register (on device) assigned to the keyboard hardware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DATAIN contains ASCII of last typed character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SIN is the status control flag, normally 0. When a character typed, becomes 1.After the processor reads DATAIN, it is automatically set back to 0</a:t>
            </a:r>
          </a:p>
          <a:p>
            <a:pPr>
              <a:lnSpc>
                <a:spcPct val="80000"/>
              </a:lnSpc>
            </a:pPr>
            <a:r>
              <a:rPr lang="en-US" dirty="0"/>
              <a:t>Register (on device) assigned to the display hardware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DATAOUT receives a character code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SOUT is the status control flag. It is 1 when ready to receive a character, set to 0 when the character is being transferred</a:t>
            </a:r>
          </a:p>
          <a:p>
            <a:pPr>
              <a:lnSpc>
                <a:spcPct val="80000"/>
              </a:lnSpc>
            </a:pPr>
            <a:r>
              <a:rPr lang="en-US" dirty="0"/>
              <a:t>These registers form the respective device </a:t>
            </a: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21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computer accepts information in the form of programs and data through an </a:t>
            </a:r>
            <a:r>
              <a:rPr lang="en-US" dirty="0" smtClean="0"/>
              <a:t>input unit </a:t>
            </a:r>
            <a:r>
              <a:rPr lang="en-US" dirty="0"/>
              <a:t>and stores it in the memory.</a:t>
            </a:r>
          </a:p>
          <a:p>
            <a:r>
              <a:rPr lang="en-US" dirty="0" smtClean="0"/>
              <a:t>Information </a:t>
            </a:r>
            <a:r>
              <a:rPr lang="en-US" dirty="0"/>
              <a:t>stored in the memory is fetched under program control into an </a:t>
            </a:r>
            <a:r>
              <a:rPr lang="en-US" dirty="0" smtClean="0"/>
              <a:t>arithmetic and </a:t>
            </a:r>
            <a:r>
              <a:rPr lang="en-US" dirty="0"/>
              <a:t>logic unit, where it is processed.</a:t>
            </a:r>
          </a:p>
          <a:p>
            <a:r>
              <a:rPr lang="en-US" dirty="0" smtClean="0"/>
              <a:t>Processed </a:t>
            </a:r>
            <a:r>
              <a:rPr lang="en-US" dirty="0"/>
              <a:t>information leaves the computer through an output unit.</a:t>
            </a:r>
          </a:p>
          <a:p>
            <a:r>
              <a:rPr lang="en-US" dirty="0" smtClean="0"/>
              <a:t>All </a:t>
            </a:r>
            <a:r>
              <a:rPr lang="en-US" dirty="0"/>
              <a:t>activities in the computer are directed by the control unit.</a:t>
            </a:r>
          </a:p>
        </p:txBody>
      </p:sp>
    </p:spTree>
    <p:extLst>
      <p:ext uri="{BB962C8B-B14F-4D97-AF65-F5344CB8AC3E}">
        <p14:creationId xmlns="" xmlns:p14="http://schemas.microsoft.com/office/powerpoint/2010/main" val="3480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the course</a:t>
            </a:r>
          </a:p>
          <a:p>
            <a:r>
              <a:rPr lang="en-US" dirty="0" smtClean="0"/>
              <a:t>Basic functional units of the computer</a:t>
            </a:r>
          </a:p>
          <a:p>
            <a:r>
              <a:rPr lang="en-US" dirty="0" smtClean="0"/>
              <a:t>Basic I/O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75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848</Words>
  <Application>Microsoft Office PowerPoint</Application>
  <PresentationFormat>On-screen Show (4:3)</PresentationFormat>
  <Paragraphs>103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Architecture</vt:lpstr>
      <vt:lpstr>About Instructor</vt:lpstr>
      <vt:lpstr>Course Contents</vt:lpstr>
      <vt:lpstr>Recommended Book(s)</vt:lpstr>
      <vt:lpstr>Why Computer Architecture</vt:lpstr>
      <vt:lpstr>Learning Outcome</vt:lpstr>
      <vt:lpstr>Von Neumann Architecture</vt:lpstr>
      <vt:lpstr>Fundamental Concepts</vt:lpstr>
      <vt:lpstr>Execution</vt:lpstr>
      <vt:lpstr>Memory Unit</vt:lpstr>
      <vt:lpstr>Arithmetic and Logic Unit</vt:lpstr>
      <vt:lpstr>Control Unit</vt:lpstr>
      <vt:lpstr>Input and Output</vt:lpstr>
      <vt:lpstr>Basic I/O</vt:lpstr>
      <vt:lpstr>Keyboard / Display</vt:lpstr>
      <vt:lpstr>Computer Operations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21</cp:revision>
  <dcterms:created xsi:type="dcterms:W3CDTF">2013-05-02T12:01:00Z</dcterms:created>
  <dcterms:modified xsi:type="dcterms:W3CDTF">2013-05-03T08:03:41Z</dcterms:modified>
</cp:coreProperties>
</file>