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718" r:id="rId3"/>
    <p:sldId id="719" r:id="rId4"/>
    <p:sldId id="771" r:id="rId5"/>
    <p:sldId id="774" r:id="rId6"/>
    <p:sldId id="775" r:id="rId7"/>
    <p:sldId id="776" r:id="rId8"/>
    <p:sldId id="777" r:id="rId9"/>
    <p:sldId id="778" r:id="rId10"/>
    <p:sldId id="754" r:id="rId11"/>
    <p:sldId id="755" r:id="rId12"/>
    <p:sldId id="764" r:id="rId13"/>
    <p:sldId id="720" r:id="rId14"/>
    <p:sldId id="721" r:id="rId15"/>
    <p:sldId id="722" r:id="rId16"/>
    <p:sldId id="794" r:id="rId17"/>
    <p:sldId id="723" r:id="rId18"/>
    <p:sldId id="724" r:id="rId19"/>
    <p:sldId id="725" r:id="rId20"/>
    <p:sldId id="726" r:id="rId21"/>
    <p:sldId id="727" r:id="rId22"/>
    <p:sldId id="728" r:id="rId23"/>
    <p:sldId id="729" r:id="rId24"/>
    <p:sldId id="730" r:id="rId25"/>
    <p:sldId id="731" r:id="rId26"/>
    <p:sldId id="732" r:id="rId27"/>
    <p:sldId id="733" r:id="rId28"/>
    <p:sldId id="734" r:id="rId29"/>
    <p:sldId id="735" r:id="rId30"/>
    <p:sldId id="736" r:id="rId31"/>
    <p:sldId id="737" r:id="rId32"/>
    <p:sldId id="738" r:id="rId33"/>
    <p:sldId id="739" r:id="rId34"/>
    <p:sldId id="740" r:id="rId35"/>
    <p:sldId id="741" r:id="rId36"/>
    <p:sldId id="742" r:id="rId37"/>
    <p:sldId id="743" r:id="rId38"/>
    <p:sldId id="744" r:id="rId39"/>
    <p:sldId id="745" r:id="rId40"/>
    <p:sldId id="746" r:id="rId41"/>
    <p:sldId id="747" r:id="rId42"/>
    <p:sldId id="748" r:id="rId43"/>
    <p:sldId id="770" r:id="rId44"/>
    <p:sldId id="792" r:id="rId45"/>
    <p:sldId id="793" r:id="rId46"/>
    <p:sldId id="784" r:id="rId47"/>
    <p:sldId id="785" r:id="rId48"/>
    <p:sldId id="786" r:id="rId49"/>
    <p:sldId id="787" r:id="rId50"/>
    <p:sldId id="765" r:id="rId51"/>
    <p:sldId id="766" r:id="rId52"/>
    <p:sldId id="767" r:id="rId53"/>
    <p:sldId id="768" r:id="rId54"/>
    <p:sldId id="769" r:id="rId55"/>
    <p:sldId id="790" r:id="rId56"/>
    <p:sldId id="789" r:id="rId57"/>
  </p:sldIdLst>
  <p:sldSz cx="9144000" cy="6858000" type="letter"/>
  <p:notesSz cx="6985000" cy="9282113"/>
  <p:defaultTextStyle>
    <a:defPPr>
      <a:defRPr lang="en-US"/>
    </a:defPPr>
    <a:lvl1pPr algn="l" rtl="0" eaLnBrk="0" fontAlgn="base" hangingPunct="0">
      <a:lnSpc>
        <a:spcPct val="75000"/>
      </a:lnSpc>
      <a:spcBef>
        <a:spcPct val="65000"/>
      </a:spcBef>
      <a:spcAft>
        <a:spcPct val="0"/>
      </a:spcAft>
      <a:buSzPct val="100000"/>
      <a:buChar char="°"/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75000"/>
      </a:lnSpc>
      <a:spcBef>
        <a:spcPct val="65000"/>
      </a:spcBef>
      <a:spcAft>
        <a:spcPct val="0"/>
      </a:spcAft>
      <a:buSzPct val="100000"/>
      <a:buChar char="°"/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lnSpc>
        <a:spcPct val="75000"/>
      </a:lnSpc>
      <a:spcBef>
        <a:spcPct val="65000"/>
      </a:spcBef>
      <a:spcAft>
        <a:spcPct val="0"/>
      </a:spcAft>
      <a:buSzPct val="100000"/>
      <a:buChar char="°"/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lnSpc>
        <a:spcPct val="75000"/>
      </a:lnSpc>
      <a:spcBef>
        <a:spcPct val="65000"/>
      </a:spcBef>
      <a:spcAft>
        <a:spcPct val="0"/>
      </a:spcAft>
      <a:buSzPct val="100000"/>
      <a:buChar char="°"/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lnSpc>
        <a:spcPct val="75000"/>
      </a:lnSpc>
      <a:spcBef>
        <a:spcPct val="65000"/>
      </a:spcBef>
      <a:spcAft>
        <a:spcPct val="0"/>
      </a:spcAft>
      <a:buSzPct val="100000"/>
      <a:buChar char="°"/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accent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B1B1B1"/>
    <a:srgbClr val="0054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86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9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39778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596900"/>
            <a:ext cx="46228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5463" y="4410075"/>
            <a:ext cx="6019800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975" tIns="45181" rIns="91975" bIns="451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We want this to be in font 11 and justify.</a:t>
            </a:r>
          </a:p>
        </p:txBody>
      </p:sp>
    </p:spTree>
    <p:extLst>
      <p:ext uri="{BB962C8B-B14F-4D97-AF65-F5344CB8AC3E}">
        <p14:creationId xmlns:p14="http://schemas.microsoft.com/office/powerpoint/2010/main" xmlns="" val="9838938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just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smtClean="0">
                <a:cs typeface="+mn-cs"/>
              </a:rPr>
              <a:t>Give qualifications of instructors:</a:t>
            </a:r>
          </a:p>
          <a:p>
            <a:pPr>
              <a:defRPr/>
            </a:pPr>
            <a:endParaRPr lang="en-US" smtClean="0">
              <a:cs typeface="+mn-cs"/>
            </a:endParaRPr>
          </a:p>
          <a:p>
            <a:pPr>
              <a:defRPr/>
            </a:pPr>
            <a:r>
              <a:rPr lang="en-US" smtClean="0">
                <a:cs typeface="+mn-cs"/>
              </a:rPr>
              <a:t>DAP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teaching computer architecture at Berkeley since 1977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Co-athor of textbook used in class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Best known for being one of pioneers of RISC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currently author of article on future of microprocessors in SciAm Sept 1995</a:t>
            </a:r>
          </a:p>
          <a:p>
            <a:pPr>
              <a:defRPr/>
            </a:pPr>
            <a:r>
              <a:rPr lang="en-US" smtClean="0">
                <a:cs typeface="+mn-cs"/>
              </a:rPr>
              <a:t>RY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took 152 as student, TAed 152,instructor in 152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undergrad and grad work at Berkeley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joined NextGen to design fact 80x86 microprocessors</a:t>
            </a:r>
          </a:p>
          <a:p>
            <a:pPr>
              <a:buFontTx/>
              <a:buChar char="•"/>
              <a:defRPr/>
            </a:pPr>
            <a:r>
              <a:rPr lang="en-US" smtClean="0">
                <a:cs typeface="+mn-cs"/>
              </a:rPr>
              <a:t> one of architects of UltraSPARC fastest SPARC mper shipping this Fall</a:t>
            </a:r>
          </a:p>
          <a:p>
            <a:pPr>
              <a:defRPr/>
            </a:pPr>
            <a:r>
              <a:rPr lang="en-US" smtClean="0">
                <a:cs typeface="+mn-cs"/>
              </a:rPr>
              <a:t>	</a:t>
            </a:r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16975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421" tIns="41710" rIns="83421" bIns="41710"/>
          <a:lstStyle>
            <a:lvl1pPr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673F6882-5488-5F49-B041-EA4359DF76FA}" type="slidenum">
              <a:rPr lang="en-US"/>
              <a:pPr/>
              <a:t>44</a:t>
            </a:fld>
            <a:endParaRPr lang="en-US"/>
          </a:p>
        </p:txBody>
      </p:sp>
      <p:sp>
        <p:nvSpPr>
          <p:cNvPr id="5836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71575" y="704850"/>
            <a:ext cx="4641850" cy="34813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96913" y="4408488"/>
            <a:ext cx="5589587" cy="4092575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16975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421" tIns="41710" rIns="83421" bIns="41710"/>
          <a:lstStyle>
            <a:lvl1pPr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B1E20364-1935-FE4B-9893-291D87395181}" type="slidenum">
              <a:rPr lang="en-US"/>
              <a:pPr/>
              <a:t>45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71575" y="704850"/>
            <a:ext cx="4641850" cy="34813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96913" y="4408488"/>
            <a:ext cx="5589587" cy="4092575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56050" y="8816975"/>
            <a:ext cx="3027363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421" tIns="41710" rIns="83421" bIns="41710"/>
          <a:lstStyle>
            <a:lvl1pPr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400" b="1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9pPr>
          </a:lstStyle>
          <a:p>
            <a:fld id="{C9C9F6DA-06C9-A44A-9008-112A5BC28DCF}" type="slidenum">
              <a:rPr lang="en-US"/>
              <a:pPr/>
              <a:t>46</a:t>
            </a:fld>
            <a:endParaRPr lang="en-US"/>
          </a:p>
        </p:txBody>
      </p:sp>
      <p:sp>
        <p:nvSpPr>
          <p:cNvPr id="5529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71575" y="704850"/>
            <a:ext cx="4641850" cy="34813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96913" y="4408488"/>
            <a:ext cx="5589587" cy="4176712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9019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931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63565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481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143000"/>
            <a:ext cx="3848100" cy="220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738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0487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45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50520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96681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4726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39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304800"/>
            <a:ext cx="1962150" cy="304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734050" cy="304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648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304800"/>
            <a:ext cx="7524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Title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848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This is our 1st Level Bullet</a:t>
            </a:r>
          </a:p>
          <a:p>
            <a:pPr lvl="1"/>
            <a:r>
              <a:rPr lang="en-US"/>
              <a:t>This is our 2nd level bullet</a:t>
            </a:r>
          </a:p>
          <a:p>
            <a:pPr lvl="2"/>
            <a:r>
              <a:rPr lang="en-US"/>
              <a:t>This is our 3rd level bullet</a:t>
            </a:r>
          </a:p>
          <a:p>
            <a:pPr lvl="0"/>
            <a:r>
              <a:rPr lang="en-US"/>
              <a:t>This is our next 1st Level Bullet</a:t>
            </a:r>
          </a:p>
          <a:p>
            <a:pPr lvl="1"/>
            <a:r>
              <a:rPr lang="en-US"/>
              <a:t>This is our 2nd level bullet</a:t>
            </a:r>
          </a:p>
          <a:p>
            <a:pPr lvl="2"/>
            <a:r>
              <a:rPr lang="en-US"/>
              <a:t>This is our 3rd level bullet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609600" y="685800"/>
            <a:ext cx="8001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6537325" y="6437313"/>
            <a:ext cx="2225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endParaRPr lang="en-US" sz="1800" b="0">
              <a:cs typeface="+mn-cs"/>
            </a:endParaRPr>
          </a:p>
        </p:txBody>
      </p:sp>
      <p:sp>
        <p:nvSpPr>
          <p:cNvPr id="2" name="Rectangle 3"/>
          <p:cNvSpPr>
            <a:spLocks noChangeArrowheads="1"/>
          </p:cNvSpPr>
          <p:nvPr userDrawn="1"/>
        </p:nvSpPr>
        <p:spPr bwMode="auto">
          <a:xfrm>
            <a:off x="8659813" y="6473825"/>
            <a:ext cx="5603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fld id="{B45058BA-9A4B-4540-90C6-4E045D666E19}" type="slidenum">
              <a:rPr lang="en-US"/>
              <a:pPr>
                <a:buFontTx/>
                <a:buNone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203200" indent="-203200" algn="l" rtl="0" eaLnBrk="0" fontAlgn="base" hangingPunct="0">
        <a:lnSpc>
          <a:spcPct val="75000"/>
        </a:lnSpc>
        <a:spcBef>
          <a:spcPct val="65000"/>
        </a:spcBef>
        <a:spcAft>
          <a:spcPct val="0"/>
        </a:spcAft>
        <a:buSzPct val="100000"/>
        <a:buChar char="°"/>
        <a:defRPr sz="2400" b="1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85800" indent="-190500" algn="l" rtl="0" eaLnBrk="0" fontAlgn="base" hangingPunct="0">
        <a:lnSpc>
          <a:spcPct val="85000"/>
        </a:lnSpc>
        <a:spcBef>
          <a:spcPct val="4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  <a:ea typeface="+mn-ea"/>
        </a:defRPr>
      </a:lvl2pPr>
      <a:lvl3pPr marL="1257300" indent="-342900" algn="l" rtl="0" eaLnBrk="0" fontAlgn="base" hangingPunct="0">
        <a:lnSpc>
          <a:spcPct val="85000"/>
        </a:lnSpc>
        <a:spcBef>
          <a:spcPct val="40000"/>
        </a:spcBef>
        <a:spcAft>
          <a:spcPct val="0"/>
        </a:spcAft>
        <a:buSzPct val="100000"/>
        <a:buChar char="-"/>
        <a:defRPr b="1">
          <a:solidFill>
            <a:schemeClr val="tx1"/>
          </a:solidFill>
          <a:latin typeface="+mn-lt"/>
          <a:ea typeface="+mn-ea"/>
        </a:defRPr>
      </a:lvl3pPr>
      <a:lvl4pPr marL="17145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charset="0"/>
          <a:ea typeface="+mn-ea"/>
        </a:defRPr>
      </a:lvl4pPr>
      <a:lvl5pPr marL="2171700" indent="-3429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+mn-ea"/>
        </a:defRPr>
      </a:lvl5pPr>
      <a:lvl6pPr marL="2628900" indent="-3429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+mn-ea"/>
        </a:defRPr>
      </a:lvl6pPr>
      <a:lvl7pPr marL="3086100" indent="-3429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+mn-ea"/>
        </a:defRPr>
      </a:lvl7pPr>
      <a:lvl8pPr marL="3543300" indent="-3429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+mn-ea"/>
        </a:defRPr>
      </a:lvl8pPr>
      <a:lvl9pPr marL="4000500" indent="-3429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charset="0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96402" y="1608806"/>
            <a:ext cx="6002004" cy="1881438"/>
          </a:xfrm>
        </p:spPr>
        <p:txBody>
          <a:bodyPr anchor="ctr"/>
          <a:lstStyle/>
          <a:p>
            <a:pPr algn="ctr">
              <a:defRPr/>
            </a:pPr>
            <a:r>
              <a:rPr lang="en-US" sz="2800" dirty="0" smtClean="0">
                <a:cs typeface="+mj-cs"/>
              </a:rPr>
              <a:t/>
            </a:r>
            <a:br>
              <a:rPr lang="en-US" sz="2800" dirty="0" smtClean="0">
                <a:cs typeface="+mj-cs"/>
              </a:rPr>
            </a:br>
            <a:r>
              <a:rPr lang="en-US" sz="2800" dirty="0" smtClean="0">
                <a:cs typeface="+mj-cs"/>
              </a:rPr>
              <a:t/>
            </a:r>
            <a:br>
              <a:rPr lang="en-US" sz="2800" dirty="0" smtClean="0">
                <a:cs typeface="+mj-cs"/>
              </a:rPr>
            </a:br>
            <a:r>
              <a:rPr lang="en-US" sz="2800" dirty="0" smtClean="0">
                <a:cs typeface="+mj-cs"/>
              </a:rPr>
              <a:t/>
            </a:r>
            <a:br>
              <a:rPr lang="en-US" sz="2800" dirty="0" smtClean="0">
                <a:cs typeface="+mj-cs"/>
              </a:rPr>
            </a:br>
            <a:r>
              <a:rPr lang="en-US" dirty="0" smtClean="0">
                <a:cs typeface="+mj-cs"/>
              </a:rPr>
              <a:t>Lecture 23</a:t>
            </a:r>
            <a:br>
              <a:rPr lang="en-US" dirty="0" smtClean="0">
                <a:cs typeface="+mj-cs"/>
              </a:rPr>
            </a:br>
            <a:r>
              <a:rPr lang="en-US" sz="2800" i="1" dirty="0" smtClean="0">
                <a:cs typeface="+mj-cs"/>
              </a:rPr>
              <a:t>More Sequential Circuits Analysis</a:t>
            </a:r>
            <a:endParaRPr lang="en-US" sz="2800" i="1" dirty="0" smtClean="0">
              <a:solidFill>
                <a:schemeClr val="hlink"/>
              </a:solidFill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7413738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Analysis of Combinational </a:t>
            </a:r>
            <a:r>
              <a:rPr lang="en-US" dirty="0" smtClean="0">
                <a:cs typeface="Arial" charset="0"/>
              </a:rPr>
              <a:t>Vs. </a:t>
            </a:r>
            <a:r>
              <a:rPr lang="en-US" dirty="0">
                <a:cs typeface="Arial" charset="0"/>
              </a:rPr>
              <a:t>Sequential Circuits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3848100" cy="2209800"/>
          </a:xfr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2400" b="1" u="sng" dirty="0">
                <a:latin typeface="Arial" charset="0"/>
                <a:cs typeface="Arial" charset="0"/>
              </a:rPr>
              <a:t>Combinational :</a:t>
            </a:r>
          </a:p>
          <a:p>
            <a:pPr marL="0" indent="0">
              <a:buFont typeface="Arial" charset="0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Boolean Equations</a:t>
            </a:r>
          </a:p>
          <a:p>
            <a:pPr marL="0" indent="0">
              <a:buFont typeface="Arial" charset="0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Truth Table</a:t>
            </a:r>
          </a:p>
          <a:p>
            <a:pPr marL="0" indent="0">
              <a:buFont typeface="Arial" charset="0"/>
              <a:buChar char="•"/>
            </a:pPr>
            <a:endParaRPr lang="en-US" sz="2400" dirty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Char char="•"/>
            </a:pPr>
            <a:endParaRPr lang="en-US" sz="2400" dirty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Output as a function of inputs</a:t>
            </a:r>
          </a:p>
        </p:txBody>
      </p:sp>
      <p:sp>
        <p:nvSpPr>
          <p:cNvPr id="512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066800"/>
            <a:ext cx="3848100" cy="2209800"/>
          </a:xfr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0" indent="0">
              <a:buFont typeface="Times New Roman" pitchFamily="18" charset="0"/>
              <a:buNone/>
              <a:defRPr/>
            </a:pPr>
            <a:r>
              <a:rPr lang="en-US" sz="2400" b="1" u="sng" dirty="0" smtClean="0">
                <a:ea typeface="+mn-ea"/>
              </a:rPr>
              <a:t>Sequential :</a:t>
            </a:r>
          </a:p>
          <a:p>
            <a:pPr marL="0" indent="0">
              <a:buFont typeface="Arial" charset="0"/>
              <a:buChar char="•"/>
              <a:defRPr/>
            </a:pPr>
            <a:r>
              <a:rPr lang="en-US" sz="2400" dirty="0" smtClean="0">
                <a:ea typeface="+mn-ea"/>
              </a:rPr>
              <a:t>State Equations</a:t>
            </a:r>
          </a:p>
          <a:p>
            <a:pPr marL="0" indent="0">
              <a:buFont typeface="Arial" charset="0"/>
              <a:buChar char="•"/>
              <a:defRPr/>
            </a:pPr>
            <a:r>
              <a:rPr lang="en-US" sz="2400" dirty="0" smtClean="0">
                <a:ea typeface="+mn-ea"/>
              </a:rPr>
              <a:t>State Table</a:t>
            </a:r>
          </a:p>
          <a:p>
            <a:pPr marL="0" indent="0">
              <a:buFont typeface="Arial" charset="0"/>
              <a:buChar char="•"/>
              <a:defRPr/>
            </a:pPr>
            <a:r>
              <a:rPr lang="en-US" sz="2400" dirty="0" smtClean="0">
                <a:ea typeface="+mn-ea"/>
              </a:rPr>
              <a:t>State Diagram</a:t>
            </a:r>
          </a:p>
          <a:p>
            <a:pPr marL="0" indent="0">
              <a:buFont typeface="Arial" charset="0"/>
              <a:buChar char="•"/>
              <a:defRPr/>
            </a:pPr>
            <a:endParaRPr lang="en-US" sz="2400" dirty="0" smtClean="0">
              <a:ea typeface="+mn-ea"/>
            </a:endParaRPr>
          </a:p>
          <a:p>
            <a:pPr marL="0" indent="0">
              <a:buFont typeface="Arial" charset="0"/>
              <a:buChar char="•"/>
              <a:defRPr/>
            </a:pPr>
            <a:r>
              <a:rPr lang="en-US" sz="2400" dirty="0" smtClean="0">
                <a:ea typeface="+mn-ea"/>
              </a:rPr>
              <a:t>Output as a function of input and current state</a:t>
            </a:r>
          </a:p>
          <a:p>
            <a:pPr marL="0" indent="0">
              <a:buFont typeface="Arial" charset="0"/>
              <a:buChar char="•"/>
              <a:defRPr/>
            </a:pPr>
            <a:r>
              <a:rPr lang="en-US" sz="2400" dirty="0" smtClean="0">
                <a:ea typeface="+mn-ea"/>
              </a:rPr>
              <a:t>Next state as a function of inputs and current  state.</a:t>
            </a:r>
          </a:p>
        </p:txBody>
      </p:sp>
    </p:spTree>
    <p:extLst>
      <p:ext uri="{BB962C8B-B14F-4D97-AF65-F5344CB8AC3E}">
        <p14:creationId xmlns:p14="http://schemas.microsoft.com/office/powerpoint/2010/main" xmlns="" val="416899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4643449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Analysis of Sequential Circuits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848600" cy="3883114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Steps: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Obtain state equations</a:t>
            </a:r>
          </a:p>
          <a:p>
            <a:pPr lvl="2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FF input equations</a:t>
            </a:r>
          </a:p>
          <a:p>
            <a:pPr lvl="2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Output equations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Fill the state table</a:t>
            </a:r>
          </a:p>
          <a:p>
            <a:pPr lvl="2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Put all combinations of inputs and current states</a:t>
            </a:r>
          </a:p>
          <a:p>
            <a:pPr lvl="2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Fill the next state and output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Draw the state diagram</a:t>
            </a:r>
          </a:p>
        </p:txBody>
      </p:sp>
    </p:spTree>
    <p:extLst>
      <p:ext uri="{BB962C8B-B14F-4D97-AF65-F5344CB8AC3E}">
        <p14:creationId xmlns:p14="http://schemas.microsoft.com/office/powerpoint/2010/main" xmlns="" val="40674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426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2790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State Table</a:t>
            </a:r>
          </a:p>
          <a:p>
            <a:pPr lvl="1">
              <a:defRPr/>
            </a:pPr>
            <a:r>
              <a:rPr lang="en-US" b="0" dirty="0"/>
              <a:t> </a:t>
            </a:r>
            <a:r>
              <a:rPr lang="en-US" dirty="0"/>
              <a:t>The time sequence of inputs, outputs, and flip-</a:t>
            </a:r>
            <a:r>
              <a:rPr lang="en-US" dirty="0" smtClean="0"/>
              <a:t>flop states </a:t>
            </a:r>
            <a:r>
              <a:rPr lang="en-US" dirty="0"/>
              <a:t>can be enumerated in a </a:t>
            </a:r>
            <a:r>
              <a:rPr lang="en-US" dirty="0" smtClean="0"/>
              <a:t>state table.</a:t>
            </a:r>
          </a:p>
          <a:p>
            <a:pPr>
              <a:defRPr/>
            </a:pPr>
            <a:r>
              <a:rPr lang="en-US" b="0" dirty="0"/>
              <a:t> </a:t>
            </a:r>
            <a:r>
              <a:rPr lang="en-US" dirty="0" smtClean="0"/>
              <a:t>Table consists of </a:t>
            </a:r>
            <a:r>
              <a:rPr lang="en-US" dirty="0"/>
              <a:t>four sections labeled present state. input. next state.  and </a:t>
            </a:r>
            <a:r>
              <a:rPr lang="en-US" dirty="0" smtClean="0"/>
              <a:t>output</a:t>
            </a:r>
          </a:p>
          <a:p>
            <a:pPr>
              <a:defRPr/>
            </a:pPr>
            <a:r>
              <a:rPr lang="en-US" b="0" dirty="0"/>
              <a:t> </a:t>
            </a:r>
            <a:r>
              <a:rPr lang="en-US" dirty="0" smtClean="0"/>
              <a:t>Derivation </a:t>
            </a:r>
            <a:r>
              <a:rPr lang="en-US" dirty="0"/>
              <a:t>of a state table consists of first listing all possible binary </a:t>
            </a:r>
            <a:r>
              <a:rPr lang="en-US" dirty="0" smtClean="0"/>
              <a:t>combinations of </a:t>
            </a:r>
            <a:r>
              <a:rPr lang="en-US" dirty="0"/>
              <a:t>present state and inputs.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00100" y="304800"/>
            <a:ext cx="7261225" cy="381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Clocked Sequential </a:t>
            </a:r>
            <a:r>
              <a:rPr lang="en-US" dirty="0"/>
              <a:t>C</a:t>
            </a:r>
            <a:r>
              <a:rPr lang="en-US" dirty="0" smtClean="0"/>
              <a:t>ircuit </a:t>
            </a:r>
            <a:r>
              <a:rPr lang="en-US" dirty="0"/>
              <a:t>A</a:t>
            </a:r>
            <a:r>
              <a:rPr lang="en-US" dirty="0" smtClean="0"/>
              <a:t>nalysis (State Table)</a:t>
            </a:r>
            <a:endParaRPr lang="en-US" dirty="0"/>
          </a:p>
        </p:txBody>
      </p:sp>
      <p:pic>
        <p:nvPicPr>
          <p:cNvPr id="5632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52800"/>
            <a:ext cx="3810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17900"/>
            <a:ext cx="457200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7860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261225" cy="381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Clocked Sequential </a:t>
            </a:r>
            <a:r>
              <a:rPr lang="en-US" dirty="0"/>
              <a:t>C</a:t>
            </a:r>
            <a:r>
              <a:rPr lang="en-US" dirty="0" smtClean="0"/>
              <a:t>ircuit </a:t>
            </a:r>
            <a:r>
              <a:rPr lang="en-US" dirty="0"/>
              <a:t>A</a:t>
            </a:r>
            <a:r>
              <a:rPr lang="en-US" dirty="0" smtClean="0"/>
              <a:t>nalysis (State Table)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2963"/>
            <a:ext cx="9144000" cy="1414462"/>
          </a:xfrm>
        </p:spPr>
        <p:txBody>
          <a:bodyPr/>
          <a:lstStyle/>
          <a:p>
            <a:pPr>
              <a:defRPr/>
            </a:pP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sequential circuit </a:t>
            </a:r>
            <a:r>
              <a:rPr lang="en-US" dirty="0" smtClean="0"/>
              <a:t>with m </a:t>
            </a:r>
            <a:r>
              <a:rPr lang="en-US" dirty="0"/>
              <a:t>flip-flops and n inputs needs  </a:t>
            </a:r>
            <a:r>
              <a:rPr lang="en-US" dirty="0" smtClean="0"/>
              <a:t>  (2</a:t>
            </a:r>
            <a:r>
              <a:rPr lang="en-US" baseline="30000" dirty="0" smtClean="0"/>
              <a:t>m+n</a:t>
            </a:r>
            <a:r>
              <a:rPr lang="en-US" dirty="0" smtClean="0"/>
              <a:t> -1) </a:t>
            </a:r>
            <a:r>
              <a:rPr lang="en-US" dirty="0"/>
              <a:t>rows in the state table</a:t>
            </a:r>
            <a:r>
              <a:rPr lang="en-US" dirty="0" smtClean="0"/>
              <a:t>.</a:t>
            </a:r>
          </a:p>
          <a:p>
            <a:pPr>
              <a:defRPr/>
            </a:pPr>
            <a:r>
              <a:rPr lang="en-US" dirty="0" smtClean="0"/>
              <a:t>2 FF and 1 in put so (2</a:t>
            </a:r>
            <a:r>
              <a:rPr lang="en-US" baseline="30000" dirty="0" smtClean="0"/>
              <a:t>3</a:t>
            </a:r>
            <a:r>
              <a:rPr lang="en-US" dirty="0" smtClean="0"/>
              <a:t> – 1) = 7, as counting starts from 0 =&gt; 0-7 so </a:t>
            </a:r>
            <a:r>
              <a:rPr lang="en-US" dirty="0" err="1" smtClean="0"/>
              <a:t>ABx</a:t>
            </a:r>
            <a:r>
              <a:rPr lang="en-US" dirty="0" smtClean="0"/>
              <a:t> starts from 000 till 111.</a:t>
            </a:r>
            <a:endParaRPr lang="en-US" dirty="0"/>
          </a:p>
        </p:txBody>
      </p:sp>
      <p:pic>
        <p:nvPicPr>
          <p:cNvPr id="5734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52800"/>
            <a:ext cx="3810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17900"/>
            <a:ext cx="457200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28829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514600"/>
            <a:ext cx="20574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755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7739063" cy="381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Clocked Sequential </a:t>
            </a:r>
            <a:r>
              <a:rPr lang="en-US" dirty="0"/>
              <a:t>C</a:t>
            </a:r>
            <a:r>
              <a:rPr lang="en-US" dirty="0" smtClean="0"/>
              <a:t>ircuit Analysis (State Diagram)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29654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Graphical representation of State Table</a:t>
            </a:r>
          </a:p>
          <a:p>
            <a:pPr>
              <a:defRPr/>
            </a:pPr>
            <a:r>
              <a:rPr lang="en-US" dirty="0" smtClean="0"/>
              <a:t>State </a:t>
            </a:r>
            <a:r>
              <a:rPr lang="en-US" dirty="0"/>
              <a:t>is represented by a </a:t>
            </a:r>
            <a:r>
              <a:rPr lang="en-US" dirty="0" smtClean="0"/>
              <a:t>circle</a:t>
            </a:r>
          </a:p>
          <a:p>
            <a:pPr>
              <a:defRPr/>
            </a:pPr>
            <a:r>
              <a:rPr lang="en-US" dirty="0"/>
              <a:t>T</a:t>
            </a:r>
            <a:r>
              <a:rPr lang="en-US" dirty="0" smtClean="0"/>
              <a:t>ransition between states </a:t>
            </a:r>
            <a:r>
              <a:rPr lang="en-US" dirty="0"/>
              <a:t>is indicated by directed lines connecting the </a:t>
            </a:r>
            <a:r>
              <a:rPr lang="en-US" dirty="0" smtClean="0"/>
              <a:t>circles</a:t>
            </a:r>
          </a:p>
          <a:p>
            <a:pPr>
              <a:defRPr/>
            </a:pPr>
            <a:r>
              <a:rPr lang="en-US" dirty="0" smtClean="0"/>
              <a:t>1/0, 1/1, 0/0, 0/1 are input/output</a:t>
            </a:r>
          </a:p>
          <a:p>
            <a:pPr>
              <a:defRPr/>
            </a:pPr>
            <a:r>
              <a:rPr lang="en-US" dirty="0"/>
              <a:t>A directed line connecting a circle with itself indicates that </a:t>
            </a:r>
            <a:r>
              <a:rPr lang="en-US" dirty="0" smtClean="0"/>
              <a:t>no change </a:t>
            </a:r>
            <a:r>
              <a:rPr lang="en-US" dirty="0"/>
              <a:t>of state occurs</a:t>
            </a:r>
          </a:p>
        </p:txBody>
      </p:sp>
      <p:pic>
        <p:nvPicPr>
          <p:cNvPr id="5837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17900"/>
            <a:ext cx="3886200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565775"/>
            <a:ext cx="4953000" cy="1216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US" dirty="0">
                <a:solidFill>
                  <a:schemeClr val="tx1"/>
                </a:solidFill>
                <a:latin typeface="+mn-lt"/>
              </a:rPr>
              <a:t>State table is easier to derive from a given logic diagram and the state diagram follows directly from the state table.</a:t>
            </a:r>
          </a:p>
        </p:txBody>
      </p:sp>
    </p:spTree>
    <p:extLst>
      <p:ext uri="{BB962C8B-B14F-4D97-AF65-F5344CB8AC3E}">
        <p14:creationId xmlns:p14="http://schemas.microsoft.com/office/powerpoint/2010/main" xmlns="" val="12117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7720013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Flip Flop Input Functions and Characteristic </a:t>
            </a:r>
            <a:r>
              <a:rPr lang="en-US" dirty="0"/>
              <a:t>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>
              <a:defRPr/>
            </a:pPr>
            <a:r>
              <a:rPr lang="en-US" dirty="0"/>
              <a:t>knowledge of the type of flip-flops and a list </a:t>
            </a:r>
            <a:r>
              <a:rPr lang="en-US" dirty="0" smtClean="0"/>
              <a:t>of the </a:t>
            </a:r>
            <a:r>
              <a:rPr lang="en-US" dirty="0"/>
              <a:t>Boolean functions of the combinational circuit provide all the information </a:t>
            </a:r>
            <a:r>
              <a:rPr lang="en-US" dirty="0" smtClean="0"/>
              <a:t>needed to </a:t>
            </a:r>
            <a:r>
              <a:rPr lang="en-US" dirty="0"/>
              <a:t>draw the logic diagram of a sequential circuit.</a:t>
            </a:r>
            <a:r>
              <a:rPr lang="en-US" dirty="0" smtClean="0"/>
              <a:t> </a:t>
            </a:r>
          </a:p>
          <a:p>
            <a:pPr>
              <a:defRPr/>
            </a:pPr>
            <a:r>
              <a:rPr lang="en-US" dirty="0"/>
              <a:t>C</a:t>
            </a:r>
            <a:r>
              <a:rPr lang="en-US" dirty="0" smtClean="0"/>
              <a:t>ombinational circuit that </a:t>
            </a:r>
            <a:r>
              <a:rPr lang="en-US" dirty="0"/>
              <a:t>generates external outputs is described algebraically by the circuit </a:t>
            </a:r>
            <a:r>
              <a:rPr lang="en-US" i="1" u="sng" dirty="0"/>
              <a:t>output </a:t>
            </a:r>
            <a:r>
              <a:rPr lang="en-US" i="1" u="sng" dirty="0" smtClean="0"/>
              <a:t>functions</a:t>
            </a:r>
          </a:p>
          <a:p>
            <a:pPr>
              <a:defRPr/>
            </a:pPr>
            <a:r>
              <a:rPr lang="en-US" dirty="0"/>
              <a:t>the circuit that generates the inputs to flip-flops are described </a:t>
            </a:r>
            <a:r>
              <a:rPr lang="en-US" dirty="0" smtClean="0"/>
              <a:t>algebraically by </a:t>
            </a:r>
            <a:r>
              <a:rPr lang="en-US" dirty="0"/>
              <a:t>a set of Boolean functions </a:t>
            </a:r>
            <a:r>
              <a:rPr lang="en-US" dirty="0" smtClean="0"/>
              <a:t>called flip-f</a:t>
            </a:r>
            <a:r>
              <a:rPr lang="en-US" dirty="0"/>
              <a:t>l</a:t>
            </a:r>
            <a:r>
              <a:rPr lang="en-US" dirty="0" smtClean="0"/>
              <a:t>op </a:t>
            </a:r>
            <a:r>
              <a:rPr lang="en-US" i="1" u="sng" dirty="0"/>
              <a:t>input functions</a:t>
            </a:r>
            <a:endParaRPr lang="en-US" i="1" u="sng" dirty="0" smtClean="0"/>
          </a:p>
          <a:p>
            <a:pPr marL="0" indent="0">
              <a:buFontTx/>
              <a:buNone/>
              <a:defRPr/>
            </a:pPr>
            <a:r>
              <a:rPr lang="en-US" dirty="0" smtClean="0"/>
              <a:t>Due to complicated relationship between Flip Flop input and next state </a:t>
            </a:r>
          </a:p>
          <a:p>
            <a:pPr>
              <a:defRPr/>
            </a:pPr>
            <a:r>
              <a:rPr lang="en-US" dirty="0" smtClean="0"/>
              <a:t>Relationship </a:t>
            </a:r>
            <a:r>
              <a:rPr lang="en-US" dirty="0"/>
              <a:t>between the inputs of the flip-flop and the next state is </a:t>
            </a:r>
            <a:r>
              <a:rPr lang="en-US" dirty="0" smtClean="0"/>
              <a:t>not straightforward.</a:t>
            </a:r>
          </a:p>
          <a:p>
            <a:pPr>
              <a:defRPr/>
            </a:pPr>
            <a:r>
              <a:rPr lang="en-US" dirty="0"/>
              <a:t> C</a:t>
            </a:r>
            <a:r>
              <a:rPr lang="en-US" dirty="0" smtClean="0"/>
              <a:t>haracteristic table rather </a:t>
            </a:r>
            <a:r>
              <a:rPr lang="en-US" dirty="0"/>
              <a:t>than a state </a:t>
            </a:r>
            <a:r>
              <a:rPr lang="en-US" dirty="0" smtClean="0"/>
              <a:t>equation is required</a:t>
            </a:r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Modified </a:t>
            </a:r>
            <a:r>
              <a:rPr lang="en-US" dirty="0"/>
              <a:t>form of the </a:t>
            </a:r>
            <a:r>
              <a:rPr lang="en-US" dirty="0" smtClean="0"/>
              <a:t>characteristic tables is required for  </a:t>
            </a:r>
            <a:r>
              <a:rPr lang="en-US" dirty="0"/>
              <a:t> sequential </a:t>
            </a:r>
            <a:r>
              <a:rPr lang="en-US" dirty="0" smtClean="0"/>
              <a:t>circuit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92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4608513" cy="381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Flip Flop Characteristic Tables</a:t>
            </a:r>
            <a:endParaRPr lang="en-US" dirty="0"/>
          </a:p>
        </p:txBody>
      </p:sp>
      <p:pic>
        <p:nvPicPr>
          <p:cNvPr id="6041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65375"/>
            <a:ext cx="91440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1414463"/>
          </a:xfrm>
        </p:spPr>
        <p:txBody>
          <a:bodyPr/>
          <a:lstStyle/>
          <a:p>
            <a:pPr>
              <a:defRPr/>
            </a:pPr>
            <a:r>
              <a:rPr lang="en-US" i="1" dirty="0"/>
              <a:t>Q(t)</a:t>
            </a:r>
            <a:r>
              <a:rPr lang="en-US" dirty="0"/>
              <a:t> refers to the present state prior to </a:t>
            </a:r>
            <a:r>
              <a:rPr lang="en-US" dirty="0" smtClean="0"/>
              <a:t>the application </a:t>
            </a:r>
            <a:r>
              <a:rPr lang="en-US" dirty="0"/>
              <a:t>of a pulse. </a:t>
            </a:r>
            <a:r>
              <a:rPr lang="en-US" i="1" dirty="0"/>
              <a:t>Q (I + 1)</a:t>
            </a:r>
            <a:r>
              <a:rPr lang="en-US" dirty="0"/>
              <a:t> is the next state one clock period </a:t>
            </a:r>
            <a:r>
              <a:rPr lang="en-US" dirty="0" smtClean="0"/>
              <a:t>later</a:t>
            </a:r>
          </a:p>
          <a:p>
            <a:pPr>
              <a:defRPr/>
            </a:pPr>
            <a:r>
              <a:rPr lang="en-US" dirty="0"/>
              <a:t> </a:t>
            </a:r>
            <a:r>
              <a:rPr lang="en-US" dirty="0" smtClean="0"/>
              <a:t>Clock</a:t>
            </a:r>
            <a:r>
              <a:rPr lang="en-US" dirty="0"/>
              <a:t>-pulse input is not listed in the characteristic table, but is implied to occur </a:t>
            </a:r>
            <a:r>
              <a:rPr lang="en-US" dirty="0" smtClean="0"/>
              <a:t>between time </a:t>
            </a:r>
            <a:r>
              <a:rPr lang="en-US" i="1" dirty="0"/>
              <a:t>t</a:t>
            </a:r>
            <a:r>
              <a:rPr lang="en-US" dirty="0" smtClean="0"/>
              <a:t>  </a:t>
            </a:r>
            <a:r>
              <a:rPr lang="en-US" i="1" dirty="0"/>
              <a:t>and </a:t>
            </a:r>
            <a:r>
              <a:rPr lang="en-US" i="1" dirty="0" smtClean="0"/>
              <a:t>t </a:t>
            </a:r>
            <a:r>
              <a:rPr lang="en-US" i="1" dirty="0"/>
              <a:t>+ l</a:t>
            </a:r>
          </a:p>
        </p:txBody>
      </p:sp>
    </p:spTree>
    <p:extLst>
      <p:ext uri="{BB962C8B-B14F-4D97-AF65-F5344CB8AC3E}">
        <p14:creationId xmlns:p14="http://schemas.microsoft.com/office/powerpoint/2010/main" xmlns="" val="48011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304800"/>
            <a:ext cx="4625975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Flip-Flop Characteristic Tables</a:t>
            </a:r>
          </a:p>
        </p:txBody>
      </p:sp>
      <p:grpSp>
        <p:nvGrpSpPr>
          <p:cNvPr id="446468" name="Group 4"/>
          <p:cNvGrpSpPr>
            <a:grpSpLocks/>
          </p:cNvGrpSpPr>
          <p:nvPr/>
        </p:nvGrpSpPr>
        <p:grpSpPr bwMode="auto">
          <a:xfrm>
            <a:off x="1331913" y="1268413"/>
            <a:ext cx="1619250" cy="1439862"/>
            <a:chOff x="4467" y="913"/>
            <a:chExt cx="1020" cy="907"/>
          </a:xfrm>
        </p:grpSpPr>
        <p:sp>
          <p:nvSpPr>
            <p:cNvPr id="446469" name="Rectangle 5"/>
            <p:cNvSpPr>
              <a:spLocks noChangeArrowheads="1"/>
            </p:cNvSpPr>
            <p:nvPr/>
          </p:nvSpPr>
          <p:spPr bwMode="auto">
            <a:xfrm>
              <a:off x="4694" y="913"/>
              <a:ext cx="567" cy="90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470" name="Rectangle 6"/>
            <p:cNvSpPr>
              <a:spLocks noChangeArrowheads="1"/>
            </p:cNvSpPr>
            <p:nvPr/>
          </p:nvSpPr>
          <p:spPr bwMode="auto">
            <a:xfrm>
              <a:off x="469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D</a:t>
              </a:r>
            </a:p>
          </p:txBody>
        </p:sp>
        <p:sp>
          <p:nvSpPr>
            <p:cNvPr id="446471" name="Line 7"/>
            <p:cNvSpPr>
              <a:spLocks noChangeShapeType="1"/>
            </p:cNvSpPr>
            <p:nvPr/>
          </p:nvSpPr>
          <p:spPr bwMode="auto">
            <a:xfrm>
              <a:off x="4694" y="1480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472" name="Line 8"/>
            <p:cNvSpPr>
              <a:spLocks noChangeShapeType="1"/>
            </p:cNvSpPr>
            <p:nvPr/>
          </p:nvSpPr>
          <p:spPr bwMode="auto">
            <a:xfrm flipH="1">
              <a:off x="4694" y="1593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473" name="Line 9"/>
            <p:cNvSpPr>
              <a:spLocks noChangeShapeType="1"/>
            </p:cNvSpPr>
            <p:nvPr/>
          </p:nvSpPr>
          <p:spPr bwMode="auto">
            <a:xfrm flipH="1">
              <a:off x="4467" y="1139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474" name="Line 10"/>
            <p:cNvSpPr>
              <a:spLocks noChangeShapeType="1"/>
            </p:cNvSpPr>
            <p:nvPr/>
          </p:nvSpPr>
          <p:spPr bwMode="auto">
            <a:xfrm flipH="1">
              <a:off x="4467" y="1593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475" name="Line 11"/>
            <p:cNvSpPr>
              <a:spLocks noChangeShapeType="1"/>
            </p:cNvSpPr>
            <p:nvPr/>
          </p:nvSpPr>
          <p:spPr bwMode="auto">
            <a:xfrm flipH="1">
              <a:off x="5261" y="1139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476" name="Line 12"/>
            <p:cNvSpPr>
              <a:spLocks noChangeShapeType="1"/>
            </p:cNvSpPr>
            <p:nvPr/>
          </p:nvSpPr>
          <p:spPr bwMode="auto">
            <a:xfrm flipH="1">
              <a:off x="5261" y="1593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477" name="Rectangle 13"/>
            <p:cNvSpPr>
              <a:spLocks noChangeArrowheads="1"/>
            </p:cNvSpPr>
            <p:nvPr/>
          </p:nvSpPr>
          <p:spPr bwMode="auto">
            <a:xfrm>
              <a:off x="503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Q</a:t>
              </a:r>
            </a:p>
          </p:txBody>
        </p:sp>
        <p:sp>
          <p:nvSpPr>
            <p:cNvPr id="446478" name="Oval 14"/>
            <p:cNvSpPr>
              <a:spLocks noChangeAspect="1" noChangeArrowheads="1"/>
            </p:cNvSpPr>
            <p:nvPr/>
          </p:nvSpPr>
          <p:spPr bwMode="auto">
            <a:xfrm>
              <a:off x="5261" y="1551"/>
              <a:ext cx="79" cy="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539" name="Group 15"/>
            <p:cNvGrpSpPr>
              <a:grpSpLocks/>
            </p:cNvGrpSpPr>
            <p:nvPr/>
          </p:nvGrpSpPr>
          <p:grpSpPr bwMode="auto">
            <a:xfrm>
              <a:off x="5034" y="1492"/>
              <a:ext cx="227" cy="191"/>
              <a:chOff x="5034" y="1492"/>
              <a:chExt cx="227" cy="191"/>
            </a:xfrm>
          </p:grpSpPr>
          <p:sp>
            <p:nvSpPr>
              <p:cNvPr id="446480" name="Rectangle 16"/>
              <p:cNvSpPr>
                <a:spLocks noChangeArrowheads="1"/>
              </p:cNvSpPr>
              <p:nvPr/>
            </p:nvSpPr>
            <p:spPr bwMode="auto">
              <a:xfrm>
                <a:off x="5034" y="1499"/>
                <a:ext cx="227" cy="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i="1" dirty="0">
                    <a:solidFill>
                      <a:schemeClr val="accent2"/>
                    </a:solidFill>
                    <a:latin typeface="Times New Roman" charset="0"/>
                    <a:cs typeface="Times New Roman" charset="0"/>
                  </a:rPr>
                  <a:t>Q</a:t>
                </a:r>
              </a:p>
            </p:txBody>
          </p:sp>
          <p:sp>
            <p:nvSpPr>
              <p:cNvPr id="446481" name="Line 17"/>
              <p:cNvSpPr>
                <a:spLocks noChangeShapeType="1"/>
              </p:cNvSpPr>
              <p:nvPr/>
            </p:nvSpPr>
            <p:spPr bwMode="auto">
              <a:xfrm flipH="1">
                <a:off x="5099" y="1492"/>
                <a:ext cx="11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aphicFrame>
        <p:nvGraphicFramePr>
          <p:cNvPr id="446579" name="Group 115"/>
          <p:cNvGraphicFramePr>
            <a:graphicFrameLocks noGrp="1"/>
          </p:cNvGraphicFramePr>
          <p:nvPr/>
        </p:nvGraphicFramePr>
        <p:xfrm>
          <a:off x="4030663" y="1309688"/>
          <a:ext cx="1800225" cy="1219200"/>
        </p:xfrm>
        <a:graphic>
          <a:graphicData uri="http://schemas.openxmlformats.org/drawingml/2006/table">
            <a:tbl>
              <a:tblPr/>
              <a:tblGrid>
                <a:gridCol w="539750"/>
                <a:gridCol w="1260475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D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+1)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6542" name="Rectangle 78"/>
          <p:cNvSpPr>
            <a:spLocks noChangeArrowheads="1"/>
          </p:cNvSpPr>
          <p:nvPr/>
        </p:nvSpPr>
        <p:spPr bwMode="auto">
          <a:xfrm>
            <a:off x="6192838" y="1652588"/>
            <a:ext cx="1620837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solidFill>
                  <a:srgbClr val="996600"/>
                </a:solidFill>
                <a:latin typeface="Times New Roman" charset="0"/>
                <a:cs typeface="Times New Roman" charset="0"/>
              </a:rPr>
              <a:t>Reset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solidFill>
                  <a:srgbClr val="009900"/>
                </a:solidFill>
                <a:latin typeface="Times New Roman" charset="0"/>
                <a:cs typeface="Times New Roman" charset="0"/>
              </a:rPr>
              <a:t>Set</a:t>
            </a:r>
          </a:p>
        </p:txBody>
      </p:sp>
      <p:graphicFrame>
        <p:nvGraphicFramePr>
          <p:cNvPr id="446543" name="Group 79"/>
          <p:cNvGraphicFramePr>
            <a:graphicFrameLocks noGrp="1"/>
          </p:cNvGraphicFramePr>
          <p:nvPr/>
        </p:nvGraphicFramePr>
        <p:xfrm>
          <a:off x="3851275" y="2889250"/>
          <a:ext cx="2160588" cy="2032000"/>
        </p:xfrm>
        <a:graphic>
          <a:graphicData uri="http://schemas.openxmlformats.org/drawingml/2006/table">
            <a:tbl>
              <a:tblPr/>
              <a:tblGrid>
                <a:gridCol w="539750"/>
                <a:gridCol w="539750"/>
                <a:gridCol w="1081088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J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K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+1)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ja-JP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’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6568" name="Rectangle 104"/>
          <p:cNvSpPr>
            <a:spLocks noChangeArrowheads="1"/>
          </p:cNvSpPr>
          <p:nvPr/>
        </p:nvSpPr>
        <p:spPr bwMode="auto">
          <a:xfrm>
            <a:off x="6192838" y="3168650"/>
            <a:ext cx="1620837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latin typeface="Times New Roman" charset="0"/>
                <a:cs typeface="Times New Roman" charset="0"/>
              </a:rPr>
              <a:t>No change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solidFill>
                  <a:srgbClr val="996600"/>
                </a:solidFill>
                <a:latin typeface="Times New Roman" charset="0"/>
                <a:cs typeface="Times New Roman" charset="0"/>
              </a:rPr>
              <a:t>Reset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solidFill>
                  <a:srgbClr val="009900"/>
                </a:solidFill>
                <a:latin typeface="Times New Roman" charset="0"/>
                <a:cs typeface="Times New Roman" charset="0"/>
              </a:rPr>
              <a:t>Set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latin typeface="Times New Roman" charset="0"/>
                <a:cs typeface="Times New Roman" charset="0"/>
              </a:rPr>
              <a:t>Toggle</a:t>
            </a:r>
          </a:p>
        </p:txBody>
      </p:sp>
      <p:grpSp>
        <p:nvGrpSpPr>
          <p:cNvPr id="446580" name="Group 116"/>
          <p:cNvGrpSpPr>
            <a:grpSpLocks/>
          </p:cNvGrpSpPr>
          <p:nvPr/>
        </p:nvGrpSpPr>
        <p:grpSpPr bwMode="auto">
          <a:xfrm>
            <a:off x="1331913" y="3068638"/>
            <a:ext cx="1619250" cy="1620837"/>
            <a:chOff x="2653" y="3067"/>
            <a:chExt cx="1020" cy="1021"/>
          </a:xfrm>
        </p:grpSpPr>
        <p:sp>
          <p:nvSpPr>
            <p:cNvPr id="446581" name="Rectangle 117"/>
            <p:cNvSpPr>
              <a:spLocks noChangeArrowheads="1"/>
            </p:cNvSpPr>
            <p:nvPr/>
          </p:nvSpPr>
          <p:spPr bwMode="auto">
            <a:xfrm>
              <a:off x="2880" y="3067"/>
              <a:ext cx="567" cy="102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82" name="Rectangle 118"/>
            <p:cNvSpPr>
              <a:spLocks noChangeArrowheads="1"/>
            </p:cNvSpPr>
            <p:nvPr/>
          </p:nvSpPr>
          <p:spPr bwMode="auto">
            <a:xfrm>
              <a:off x="2880" y="3180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J</a:t>
              </a:r>
            </a:p>
          </p:txBody>
        </p:sp>
        <p:sp>
          <p:nvSpPr>
            <p:cNvPr id="446583" name="Line 119"/>
            <p:cNvSpPr>
              <a:spLocks noChangeShapeType="1"/>
            </p:cNvSpPr>
            <p:nvPr/>
          </p:nvSpPr>
          <p:spPr bwMode="auto">
            <a:xfrm>
              <a:off x="2880" y="3466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84" name="Line 120"/>
            <p:cNvSpPr>
              <a:spLocks noChangeShapeType="1"/>
            </p:cNvSpPr>
            <p:nvPr/>
          </p:nvSpPr>
          <p:spPr bwMode="auto">
            <a:xfrm flipH="1">
              <a:off x="2880" y="3579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85" name="Line 121"/>
            <p:cNvSpPr>
              <a:spLocks noChangeShapeType="1"/>
            </p:cNvSpPr>
            <p:nvPr/>
          </p:nvSpPr>
          <p:spPr bwMode="auto">
            <a:xfrm flipH="1">
              <a:off x="2653" y="3293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86" name="Line 122"/>
            <p:cNvSpPr>
              <a:spLocks noChangeShapeType="1"/>
            </p:cNvSpPr>
            <p:nvPr/>
          </p:nvSpPr>
          <p:spPr bwMode="auto">
            <a:xfrm flipH="1">
              <a:off x="2653" y="3579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87" name="Line 123"/>
            <p:cNvSpPr>
              <a:spLocks noChangeShapeType="1"/>
            </p:cNvSpPr>
            <p:nvPr/>
          </p:nvSpPr>
          <p:spPr bwMode="auto">
            <a:xfrm flipH="1">
              <a:off x="3447" y="3293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88" name="Line 124"/>
            <p:cNvSpPr>
              <a:spLocks noChangeShapeType="1"/>
            </p:cNvSpPr>
            <p:nvPr/>
          </p:nvSpPr>
          <p:spPr bwMode="auto">
            <a:xfrm flipH="1">
              <a:off x="3447" y="3861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89" name="Rectangle 125"/>
            <p:cNvSpPr>
              <a:spLocks noChangeArrowheads="1"/>
            </p:cNvSpPr>
            <p:nvPr/>
          </p:nvSpPr>
          <p:spPr bwMode="auto">
            <a:xfrm>
              <a:off x="3220" y="3180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Q</a:t>
              </a:r>
            </a:p>
          </p:txBody>
        </p:sp>
        <p:sp>
          <p:nvSpPr>
            <p:cNvPr id="446590" name="Oval 126"/>
            <p:cNvSpPr>
              <a:spLocks noChangeAspect="1" noChangeArrowheads="1"/>
            </p:cNvSpPr>
            <p:nvPr/>
          </p:nvSpPr>
          <p:spPr bwMode="auto">
            <a:xfrm>
              <a:off x="3447" y="3819"/>
              <a:ext cx="79" cy="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524" name="Group 127"/>
            <p:cNvGrpSpPr>
              <a:grpSpLocks/>
            </p:cNvGrpSpPr>
            <p:nvPr/>
          </p:nvGrpSpPr>
          <p:grpSpPr bwMode="auto">
            <a:xfrm>
              <a:off x="3220" y="3760"/>
              <a:ext cx="227" cy="191"/>
              <a:chOff x="5034" y="1492"/>
              <a:chExt cx="227" cy="191"/>
            </a:xfrm>
          </p:grpSpPr>
          <p:sp>
            <p:nvSpPr>
              <p:cNvPr id="446592" name="Rectangle 128"/>
              <p:cNvSpPr>
                <a:spLocks noChangeArrowheads="1"/>
              </p:cNvSpPr>
              <p:nvPr/>
            </p:nvSpPr>
            <p:spPr bwMode="auto">
              <a:xfrm>
                <a:off x="5034" y="1499"/>
                <a:ext cx="227" cy="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i="1" dirty="0">
                    <a:solidFill>
                      <a:schemeClr val="accent2"/>
                    </a:solidFill>
                    <a:latin typeface="Times New Roman" charset="0"/>
                    <a:cs typeface="Times New Roman" charset="0"/>
                  </a:rPr>
                  <a:t>Q</a:t>
                </a:r>
              </a:p>
            </p:txBody>
          </p:sp>
          <p:sp>
            <p:nvSpPr>
              <p:cNvPr id="446593" name="Line 129"/>
              <p:cNvSpPr>
                <a:spLocks noChangeShapeType="1"/>
              </p:cNvSpPr>
              <p:nvPr/>
            </p:nvSpPr>
            <p:spPr bwMode="auto">
              <a:xfrm flipH="1">
                <a:off x="5099" y="1492"/>
                <a:ext cx="11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46594" name="Line 130"/>
            <p:cNvSpPr>
              <a:spLocks noChangeShapeType="1"/>
            </p:cNvSpPr>
            <p:nvPr/>
          </p:nvSpPr>
          <p:spPr bwMode="auto">
            <a:xfrm flipH="1">
              <a:off x="2653" y="386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95" name="Rectangle 131"/>
            <p:cNvSpPr>
              <a:spLocks noChangeArrowheads="1"/>
            </p:cNvSpPr>
            <p:nvPr/>
          </p:nvSpPr>
          <p:spPr bwMode="auto">
            <a:xfrm>
              <a:off x="2880" y="3767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K</a:t>
              </a:r>
            </a:p>
          </p:txBody>
        </p:sp>
      </p:grpSp>
      <p:grpSp>
        <p:nvGrpSpPr>
          <p:cNvPr id="446597" name="Group 133"/>
          <p:cNvGrpSpPr>
            <a:grpSpLocks/>
          </p:cNvGrpSpPr>
          <p:nvPr/>
        </p:nvGrpSpPr>
        <p:grpSpPr bwMode="auto">
          <a:xfrm>
            <a:off x="1331913" y="5049838"/>
            <a:ext cx="1619250" cy="1439862"/>
            <a:chOff x="4467" y="913"/>
            <a:chExt cx="1020" cy="907"/>
          </a:xfrm>
        </p:grpSpPr>
        <p:sp>
          <p:nvSpPr>
            <p:cNvPr id="446598" name="Rectangle 134"/>
            <p:cNvSpPr>
              <a:spLocks noChangeArrowheads="1"/>
            </p:cNvSpPr>
            <p:nvPr/>
          </p:nvSpPr>
          <p:spPr bwMode="auto">
            <a:xfrm>
              <a:off x="4694" y="913"/>
              <a:ext cx="567" cy="90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599" name="Rectangle 135"/>
            <p:cNvSpPr>
              <a:spLocks noChangeArrowheads="1"/>
            </p:cNvSpPr>
            <p:nvPr/>
          </p:nvSpPr>
          <p:spPr bwMode="auto">
            <a:xfrm>
              <a:off x="469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T</a:t>
              </a:r>
            </a:p>
          </p:txBody>
        </p:sp>
        <p:sp>
          <p:nvSpPr>
            <p:cNvPr id="446600" name="Line 136"/>
            <p:cNvSpPr>
              <a:spLocks noChangeShapeType="1"/>
            </p:cNvSpPr>
            <p:nvPr/>
          </p:nvSpPr>
          <p:spPr bwMode="auto">
            <a:xfrm>
              <a:off x="4694" y="1480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601" name="Line 137"/>
            <p:cNvSpPr>
              <a:spLocks noChangeShapeType="1"/>
            </p:cNvSpPr>
            <p:nvPr/>
          </p:nvSpPr>
          <p:spPr bwMode="auto">
            <a:xfrm flipH="1">
              <a:off x="4694" y="1593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602" name="Line 138"/>
            <p:cNvSpPr>
              <a:spLocks noChangeShapeType="1"/>
            </p:cNvSpPr>
            <p:nvPr/>
          </p:nvSpPr>
          <p:spPr bwMode="auto">
            <a:xfrm flipH="1">
              <a:off x="4467" y="1139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603" name="Line 139"/>
            <p:cNvSpPr>
              <a:spLocks noChangeShapeType="1"/>
            </p:cNvSpPr>
            <p:nvPr/>
          </p:nvSpPr>
          <p:spPr bwMode="auto">
            <a:xfrm flipH="1">
              <a:off x="4467" y="1593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604" name="Line 140"/>
            <p:cNvSpPr>
              <a:spLocks noChangeShapeType="1"/>
            </p:cNvSpPr>
            <p:nvPr/>
          </p:nvSpPr>
          <p:spPr bwMode="auto">
            <a:xfrm flipH="1">
              <a:off x="5261" y="1139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605" name="Line 141"/>
            <p:cNvSpPr>
              <a:spLocks noChangeShapeType="1"/>
            </p:cNvSpPr>
            <p:nvPr/>
          </p:nvSpPr>
          <p:spPr bwMode="auto">
            <a:xfrm flipH="1">
              <a:off x="5261" y="1593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6606" name="Rectangle 142"/>
            <p:cNvSpPr>
              <a:spLocks noChangeArrowheads="1"/>
            </p:cNvSpPr>
            <p:nvPr/>
          </p:nvSpPr>
          <p:spPr bwMode="auto">
            <a:xfrm>
              <a:off x="503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Q</a:t>
              </a:r>
            </a:p>
          </p:txBody>
        </p:sp>
        <p:sp>
          <p:nvSpPr>
            <p:cNvPr id="446607" name="Oval 143"/>
            <p:cNvSpPr>
              <a:spLocks noChangeAspect="1" noChangeArrowheads="1"/>
            </p:cNvSpPr>
            <p:nvPr/>
          </p:nvSpPr>
          <p:spPr bwMode="auto">
            <a:xfrm>
              <a:off x="5261" y="1551"/>
              <a:ext cx="79" cy="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511" name="Group 144"/>
            <p:cNvGrpSpPr>
              <a:grpSpLocks/>
            </p:cNvGrpSpPr>
            <p:nvPr/>
          </p:nvGrpSpPr>
          <p:grpSpPr bwMode="auto">
            <a:xfrm>
              <a:off x="5034" y="1492"/>
              <a:ext cx="227" cy="191"/>
              <a:chOff x="5034" y="1492"/>
              <a:chExt cx="227" cy="191"/>
            </a:xfrm>
          </p:grpSpPr>
          <p:sp>
            <p:nvSpPr>
              <p:cNvPr id="446609" name="Rectangle 145"/>
              <p:cNvSpPr>
                <a:spLocks noChangeArrowheads="1"/>
              </p:cNvSpPr>
              <p:nvPr/>
            </p:nvSpPr>
            <p:spPr bwMode="auto">
              <a:xfrm>
                <a:off x="5034" y="1499"/>
                <a:ext cx="227" cy="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i="1" dirty="0">
                    <a:solidFill>
                      <a:schemeClr val="accent2"/>
                    </a:solidFill>
                    <a:latin typeface="Times New Roman" charset="0"/>
                    <a:cs typeface="Times New Roman" charset="0"/>
                  </a:rPr>
                  <a:t>Q</a:t>
                </a:r>
              </a:p>
            </p:txBody>
          </p:sp>
          <p:sp>
            <p:nvSpPr>
              <p:cNvPr id="446610" name="Line 146"/>
              <p:cNvSpPr>
                <a:spLocks noChangeShapeType="1"/>
              </p:cNvSpPr>
              <p:nvPr/>
            </p:nvSpPr>
            <p:spPr bwMode="auto">
              <a:xfrm flipH="1">
                <a:off x="5099" y="1492"/>
                <a:ext cx="11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aphicFrame>
        <p:nvGraphicFramePr>
          <p:cNvPr id="446611" name="Group 147"/>
          <p:cNvGraphicFramePr>
            <a:graphicFrameLocks noGrp="1"/>
          </p:cNvGraphicFramePr>
          <p:nvPr/>
        </p:nvGraphicFramePr>
        <p:xfrm>
          <a:off x="4030663" y="5270500"/>
          <a:ext cx="1800225" cy="1219200"/>
        </p:xfrm>
        <a:graphic>
          <a:graphicData uri="http://schemas.openxmlformats.org/drawingml/2006/table">
            <a:tbl>
              <a:tblPr/>
              <a:tblGrid>
                <a:gridCol w="539750"/>
                <a:gridCol w="1260475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+1)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ja-JP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’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6625" name="Rectangle 161"/>
          <p:cNvSpPr>
            <a:spLocks noChangeArrowheads="1"/>
          </p:cNvSpPr>
          <p:nvPr/>
        </p:nvSpPr>
        <p:spPr bwMode="auto">
          <a:xfrm>
            <a:off x="6192838" y="5613400"/>
            <a:ext cx="1620837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latin typeface="Times New Roman" charset="0"/>
                <a:cs typeface="Times New Roman" charset="0"/>
              </a:rPr>
              <a:t>No change</a:t>
            </a:r>
            <a:endParaRPr lang="en-US" dirty="0">
              <a:solidFill>
                <a:srgbClr val="996600"/>
              </a:solidFill>
              <a:latin typeface="Times New Roman" charset="0"/>
              <a:cs typeface="Times New Roman" charset="0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dirty="0">
                <a:latin typeface="Times New Roman" charset="0"/>
                <a:cs typeface="Times New Roman" charset="0"/>
              </a:rPr>
              <a:t>Toggle</a:t>
            </a:r>
          </a:p>
        </p:txBody>
      </p:sp>
    </p:spTree>
    <p:extLst>
      <p:ext uri="{BB962C8B-B14F-4D97-AF65-F5344CB8AC3E}">
        <p14:creationId xmlns:p14="http://schemas.microsoft.com/office/powerpoint/2010/main" xmlns="" val="3626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46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46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4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4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542" grpId="0"/>
      <p:bldP spid="446568" grpId="0"/>
      <p:bldP spid="4466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Flip-Flop Characteristic Equations</a:t>
            </a:r>
          </a:p>
        </p:txBody>
      </p:sp>
      <p:grpSp>
        <p:nvGrpSpPr>
          <p:cNvPr id="447491" name="Group 3"/>
          <p:cNvGrpSpPr>
            <a:grpSpLocks/>
          </p:cNvGrpSpPr>
          <p:nvPr/>
        </p:nvGrpSpPr>
        <p:grpSpPr bwMode="auto">
          <a:xfrm>
            <a:off x="381000" y="1268413"/>
            <a:ext cx="1619250" cy="1439862"/>
            <a:chOff x="4467" y="913"/>
            <a:chExt cx="1020" cy="907"/>
          </a:xfrm>
        </p:grpSpPr>
        <p:sp>
          <p:nvSpPr>
            <p:cNvPr id="447492" name="Rectangle 4"/>
            <p:cNvSpPr>
              <a:spLocks noChangeArrowheads="1"/>
            </p:cNvSpPr>
            <p:nvPr/>
          </p:nvSpPr>
          <p:spPr bwMode="auto">
            <a:xfrm>
              <a:off x="4694" y="913"/>
              <a:ext cx="567" cy="90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493" name="Rectangle 5"/>
            <p:cNvSpPr>
              <a:spLocks noChangeArrowheads="1"/>
            </p:cNvSpPr>
            <p:nvPr/>
          </p:nvSpPr>
          <p:spPr bwMode="auto">
            <a:xfrm>
              <a:off x="469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D</a:t>
              </a:r>
            </a:p>
          </p:txBody>
        </p:sp>
        <p:sp>
          <p:nvSpPr>
            <p:cNvPr id="447494" name="Line 6"/>
            <p:cNvSpPr>
              <a:spLocks noChangeShapeType="1"/>
            </p:cNvSpPr>
            <p:nvPr/>
          </p:nvSpPr>
          <p:spPr bwMode="auto">
            <a:xfrm>
              <a:off x="4694" y="1480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495" name="Line 7"/>
            <p:cNvSpPr>
              <a:spLocks noChangeShapeType="1"/>
            </p:cNvSpPr>
            <p:nvPr/>
          </p:nvSpPr>
          <p:spPr bwMode="auto">
            <a:xfrm flipH="1">
              <a:off x="4694" y="1593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496" name="Line 8"/>
            <p:cNvSpPr>
              <a:spLocks noChangeShapeType="1"/>
            </p:cNvSpPr>
            <p:nvPr/>
          </p:nvSpPr>
          <p:spPr bwMode="auto">
            <a:xfrm flipH="1">
              <a:off x="4467" y="1139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497" name="Line 9"/>
            <p:cNvSpPr>
              <a:spLocks noChangeShapeType="1"/>
            </p:cNvSpPr>
            <p:nvPr/>
          </p:nvSpPr>
          <p:spPr bwMode="auto">
            <a:xfrm flipH="1">
              <a:off x="4467" y="1593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498" name="Line 10"/>
            <p:cNvSpPr>
              <a:spLocks noChangeShapeType="1"/>
            </p:cNvSpPr>
            <p:nvPr/>
          </p:nvSpPr>
          <p:spPr bwMode="auto">
            <a:xfrm flipH="1">
              <a:off x="5261" y="1139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499" name="Line 11"/>
            <p:cNvSpPr>
              <a:spLocks noChangeShapeType="1"/>
            </p:cNvSpPr>
            <p:nvPr/>
          </p:nvSpPr>
          <p:spPr bwMode="auto">
            <a:xfrm flipH="1">
              <a:off x="5261" y="1593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00" name="Rectangle 12"/>
            <p:cNvSpPr>
              <a:spLocks noChangeArrowheads="1"/>
            </p:cNvSpPr>
            <p:nvPr/>
          </p:nvSpPr>
          <p:spPr bwMode="auto">
            <a:xfrm>
              <a:off x="503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Q</a:t>
              </a:r>
            </a:p>
          </p:txBody>
        </p:sp>
        <p:sp>
          <p:nvSpPr>
            <p:cNvPr id="447501" name="Oval 13"/>
            <p:cNvSpPr>
              <a:spLocks noChangeAspect="1" noChangeArrowheads="1"/>
            </p:cNvSpPr>
            <p:nvPr/>
          </p:nvSpPr>
          <p:spPr bwMode="auto">
            <a:xfrm>
              <a:off x="5261" y="1551"/>
              <a:ext cx="79" cy="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2563" name="Group 14"/>
            <p:cNvGrpSpPr>
              <a:grpSpLocks/>
            </p:cNvGrpSpPr>
            <p:nvPr/>
          </p:nvGrpSpPr>
          <p:grpSpPr bwMode="auto">
            <a:xfrm>
              <a:off x="5034" y="1492"/>
              <a:ext cx="227" cy="191"/>
              <a:chOff x="5034" y="1492"/>
              <a:chExt cx="227" cy="191"/>
            </a:xfrm>
          </p:grpSpPr>
          <p:sp>
            <p:nvSpPr>
              <p:cNvPr id="447503" name="Rectangle 15"/>
              <p:cNvSpPr>
                <a:spLocks noChangeArrowheads="1"/>
              </p:cNvSpPr>
              <p:nvPr/>
            </p:nvSpPr>
            <p:spPr bwMode="auto">
              <a:xfrm>
                <a:off x="5034" y="1499"/>
                <a:ext cx="227" cy="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i="1" dirty="0">
                    <a:solidFill>
                      <a:schemeClr val="accent2"/>
                    </a:solidFill>
                    <a:latin typeface="Times New Roman" charset="0"/>
                    <a:cs typeface="Times New Roman" charset="0"/>
                  </a:rPr>
                  <a:t>Q</a:t>
                </a:r>
              </a:p>
            </p:txBody>
          </p:sp>
          <p:sp>
            <p:nvSpPr>
              <p:cNvPr id="447504" name="Line 16"/>
              <p:cNvSpPr>
                <a:spLocks noChangeShapeType="1"/>
              </p:cNvSpPr>
              <p:nvPr/>
            </p:nvSpPr>
            <p:spPr bwMode="auto">
              <a:xfrm flipH="1">
                <a:off x="5099" y="1492"/>
                <a:ext cx="11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aphicFrame>
        <p:nvGraphicFramePr>
          <p:cNvPr id="447505" name="Group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0818972"/>
              </p:ext>
            </p:extLst>
          </p:nvPr>
        </p:nvGraphicFramePr>
        <p:xfrm>
          <a:off x="3079750" y="1309688"/>
          <a:ext cx="1800225" cy="1219200"/>
        </p:xfrm>
        <a:graphic>
          <a:graphicData uri="http://schemas.openxmlformats.org/drawingml/2006/table">
            <a:tbl>
              <a:tblPr/>
              <a:tblGrid>
                <a:gridCol w="539750"/>
                <a:gridCol w="1260475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D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+1)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7519" name="Rectangle 31"/>
          <p:cNvSpPr>
            <a:spLocks noChangeArrowheads="1"/>
          </p:cNvSpPr>
          <p:nvPr/>
        </p:nvSpPr>
        <p:spPr bwMode="auto">
          <a:xfrm>
            <a:off x="5410200" y="1752600"/>
            <a:ext cx="1620838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i="1" dirty="0">
                <a:solidFill>
                  <a:srgbClr val="000000"/>
                </a:solidFill>
                <a:latin typeface="+mn-lt"/>
                <a:cs typeface="Times New Roman" charset="0"/>
              </a:rPr>
              <a:t>Q</a:t>
            </a: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(</a:t>
            </a:r>
            <a:r>
              <a:rPr lang="en-US" i="1" dirty="0">
                <a:solidFill>
                  <a:srgbClr val="000000"/>
                </a:solidFill>
                <a:latin typeface="+mn-lt"/>
                <a:cs typeface="Times New Roman" charset="0"/>
              </a:rPr>
              <a:t>t</a:t>
            </a: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+1) = </a:t>
            </a:r>
            <a:r>
              <a:rPr lang="en-US" i="1" dirty="0">
                <a:solidFill>
                  <a:srgbClr val="000000"/>
                </a:solidFill>
                <a:latin typeface="+mn-lt"/>
                <a:cs typeface="Times New Roman" charset="0"/>
              </a:rPr>
              <a:t>D</a:t>
            </a:r>
          </a:p>
        </p:txBody>
      </p:sp>
      <p:graphicFrame>
        <p:nvGraphicFramePr>
          <p:cNvPr id="447520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9742554"/>
              </p:ext>
            </p:extLst>
          </p:nvPr>
        </p:nvGraphicFramePr>
        <p:xfrm>
          <a:off x="2900362" y="2889250"/>
          <a:ext cx="2160588" cy="2032000"/>
        </p:xfrm>
        <a:graphic>
          <a:graphicData uri="http://schemas.openxmlformats.org/drawingml/2006/table">
            <a:tbl>
              <a:tblPr/>
              <a:tblGrid>
                <a:gridCol w="539750"/>
                <a:gridCol w="539750"/>
                <a:gridCol w="1081088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J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K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+1)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ja-JP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’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7545" name="Rectangle 57"/>
          <p:cNvSpPr>
            <a:spLocks noChangeArrowheads="1"/>
          </p:cNvSpPr>
          <p:nvPr/>
        </p:nvSpPr>
        <p:spPr bwMode="auto">
          <a:xfrm>
            <a:off x="5486400" y="3608388"/>
            <a:ext cx="340677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Q</a:t>
            </a:r>
            <a:r>
              <a:rPr lang="en-US" dirty="0">
                <a:solidFill>
                  <a:schemeClr val="tx1"/>
                </a:solidFill>
                <a:latin typeface="+mn-lt"/>
                <a:cs typeface="Times New Roman" charset="0"/>
              </a:rPr>
              <a:t>(</a:t>
            </a:r>
            <a:r>
              <a:rPr 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t</a:t>
            </a:r>
            <a:r>
              <a:rPr lang="en-US" dirty="0">
                <a:solidFill>
                  <a:schemeClr val="tx1"/>
                </a:solidFill>
                <a:latin typeface="+mn-lt"/>
                <a:cs typeface="Times New Roman" charset="0"/>
              </a:rPr>
              <a:t>+1) = </a:t>
            </a:r>
            <a:r>
              <a:rPr 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JQ</a:t>
            </a:r>
            <a:r>
              <a:rPr lang="ja-JP" alt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’</a:t>
            </a:r>
            <a:r>
              <a:rPr 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  <a:cs typeface="Times New Roman" charset="0"/>
              </a:rPr>
              <a:t>+</a:t>
            </a:r>
            <a:r>
              <a:rPr 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 K</a:t>
            </a:r>
            <a:r>
              <a:rPr lang="ja-JP" alt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’</a:t>
            </a:r>
            <a:r>
              <a:rPr lang="en-US" i="1" dirty="0">
                <a:solidFill>
                  <a:schemeClr val="tx1"/>
                </a:solidFill>
                <a:latin typeface="+mn-lt"/>
                <a:cs typeface="Times New Roman" charset="0"/>
              </a:rPr>
              <a:t>Q</a:t>
            </a:r>
          </a:p>
        </p:txBody>
      </p:sp>
      <p:grpSp>
        <p:nvGrpSpPr>
          <p:cNvPr id="447546" name="Group 58"/>
          <p:cNvGrpSpPr>
            <a:grpSpLocks/>
          </p:cNvGrpSpPr>
          <p:nvPr/>
        </p:nvGrpSpPr>
        <p:grpSpPr bwMode="auto">
          <a:xfrm>
            <a:off x="381000" y="3068638"/>
            <a:ext cx="1619250" cy="1620837"/>
            <a:chOff x="2653" y="3067"/>
            <a:chExt cx="1020" cy="1021"/>
          </a:xfrm>
        </p:grpSpPr>
        <p:sp>
          <p:nvSpPr>
            <p:cNvPr id="447547" name="Rectangle 59"/>
            <p:cNvSpPr>
              <a:spLocks noChangeArrowheads="1"/>
            </p:cNvSpPr>
            <p:nvPr/>
          </p:nvSpPr>
          <p:spPr bwMode="auto">
            <a:xfrm>
              <a:off x="2880" y="3067"/>
              <a:ext cx="567" cy="102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48" name="Rectangle 60"/>
            <p:cNvSpPr>
              <a:spLocks noChangeArrowheads="1"/>
            </p:cNvSpPr>
            <p:nvPr/>
          </p:nvSpPr>
          <p:spPr bwMode="auto">
            <a:xfrm>
              <a:off x="2880" y="3180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J</a:t>
              </a:r>
            </a:p>
          </p:txBody>
        </p:sp>
        <p:sp>
          <p:nvSpPr>
            <p:cNvPr id="447549" name="Line 61"/>
            <p:cNvSpPr>
              <a:spLocks noChangeShapeType="1"/>
            </p:cNvSpPr>
            <p:nvPr/>
          </p:nvSpPr>
          <p:spPr bwMode="auto">
            <a:xfrm>
              <a:off x="2880" y="3466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50" name="Line 62"/>
            <p:cNvSpPr>
              <a:spLocks noChangeShapeType="1"/>
            </p:cNvSpPr>
            <p:nvPr/>
          </p:nvSpPr>
          <p:spPr bwMode="auto">
            <a:xfrm flipH="1">
              <a:off x="2880" y="3579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51" name="Line 63"/>
            <p:cNvSpPr>
              <a:spLocks noChangeShapeType="1"/>
            </p:cNvSpPr>
            <p:nvPr/>
          </p:nvSpPr>
          <p:spPr bwMode="auto">
            <a:xfrm flipH="1">
              <a:off x="2653" y="3293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52" name="Line 64"/>
            <p:cNvSpPr>
              <a:spLocks noChangeShapeType="1"/>
            </p:cNvSpPr>
            <p:nvPr/>
          </p:nvSpPr>
          <p:spPr bwMode="auto">
            <a:xfrm flipH="1">
              <a:off x="2653" y="3579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53" name="Line 65"/>
            <p:cNvSpPr>
              <a:spLocks noChangeShapeType="1"/>
            </p:cNvSpPr>
            <p:nvPr/>
          </p:nvSpPr>
          <p:spPr bwMode="auto">
            <a:xfrm flipH="1">
              <a:off x="3447" y="3293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54" name="Line 66"/>
            <p:cNvSpPr>
              <a:spLocks noChangeShapeType="1"/>
            </p:cNvSpPr>
            <p:nvPr/>
          </p:nvSpPr>
          <p:spPr bwMode="auto">
            <a:xfrm flipH="1">
              <a:off x="3447" y="3861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55" name="Rectangle 67"/>
            <p:cNvSpPr>
              <a:spLocks noChangeArrowheads="1"/>
            </p:cNvSpPr>
            <p:nvPr/>
          </p:nvSpPr>
          <p:spPr bwMode="auto">
            <a:xfrm>
              <a:off x="3220" y="3180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Q</a:t>
              </a:r>
            </a:p>
          </p:txBody>
        </p:sp>
        <p:sp>
          <p:nvSpPr>
            <p:cNvPr id="447556" name="Oval 68"/>
            <p:cNvSpPr>
              <a:spLocks noChangeAspect="1" noChangeArrowheads="1"/>
            </p:cNvSpPr>
            <p:nvPr/>
          </p:nvSpPr>
          <p:spPr bwMode="auto">
            <a:xfrm>
              <a:off x="3447" y="3819"/>
              <a:ext cx="79" cy="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2548" name="Group 69"/>
            <p:cNvGrpSpPr>
              <a:grpSpLocks/>
            </p:cNvGrpSpPr>
            <p:nvPr/>
          </p:nvGrpSpPr>
          <p:grpSpPr bwMode="auto">
            <a:xfrm>
              <a:off x="3220" y="3760"/>
              <a:ext cx="227" cy="191"/>
              <a:chOff x="5034" y="1492"/>
              <a:chExt cx="227" cy="191"/>
            </a:xfrm>
          </p:grpSpPr>
          <p:sp>
            <p:nvSpPr>
              <p:cNvPr id="447558" name="Rectangle 70"/>
              <p:cNvSpPr>
                <a:spLocks noChangeArrowheads="1"/>
              </p:cNvSpPr>
              <p:nvPr/>
            </p:nvSpPr>
            <p:spPr bwMode="auto">
              <a:xfrm>
                <a:off x="5034" y="1499"/>
                <a:ext cx="227" cy="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i="1" dirty="0">
                    <a:solidFill>
                      <a:schemeClr val="accent2"/>
                    </a:solidFill>
                    <a:latin typeface="Times New Roman" charset="0"/>
                    <a:cs typeface="Times New Roman" charset="0"/>
                  </a:rPr>
                  <a:t>Q</a:t>
                </a:r>
              </a:p>
            </p:txBody>
          </p:sp>
          <p:sp>
            <p:nvSpPr>
              <p:cNvPr id="447559" name="Line 71"/>
              <p:cNvSpPr>
                <a:spLocks noChangeShapeType="1"/>
              </p:cNvSpPr>
              <p:nvPr/>
            </p:nvSpPr>
            <p:spPr bwMode="auto">
              <a:xfrm flipH="1">
                <a:off x="5099" y="1492"/>
                <a:ext cx="11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47560" name="Line 72"/>
            <p:cNvSpPr>
              <a:spLocks noChangeShapeType="1"/>
            </p:cNvSpPr>
            <p:nvPr/>
          </p:nvSpPr>
          <p:spPr bwMode="auto">
            <a:xfrm flipH="1">
              <a:off x="2653" y="386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61" name="Rectangle 73"/>
            <p:cNvSpPr>
              <a:spLocks noChangeArrowheads="1"/>
            </p:cNvSpPr>
            <p:nvPr/>
          </p:nvSpPr>
          <p:spPr bwMode="auto">
            <a:xfrm>
              <a:off x="2880" y="3767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K</a:t>
              </a:r>
            </a:p>
          </p:txBody>
        </p:sp>
      </p:grpSp>
      <p:grpSp>
        <p:nvGrpSpPr>
          <p:cNvPr id="447563" name="Group 75"/>
          <p:cNvGrpSpPr>
            <a:grpSpLocks/>
          </p:cNvGrpSpPr>
          <p:nvPr/>
        </p:nvGrpSpPr>
        <p:grpSpPr bwMode="auto">
          <a:xfrm>
            <a:off x="381000" y="5049838"/>
            <a:ext cx="1619250" cy="1439862"/>
            <a:chOff x="4467" y="913"/>
            <a:chExt cx="1020" cy="907"/>
          </a:xfrm>
        </p:grpSpPr>
        <p:sp>
          <p:nvSpPr>
            <p:cNvPr id="447564" name="Rectangle 76"/>
            <p:cNvSpPr>
              <a:spLocks noChangeArrowheads="1"/>
            </p:cNvSpPr>
            <p:nvPr/>
          </p:nvSpPr>
          <p:spPr bwMode="auto">
            <a:xfrm>
              <a:off x="4694" y="913"/>
              <a:ext cx="567" cy="90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65" name="Rectangle 77"/>
            <p:cNvSpPr>
              <a:spLocks noChangeArrowheads="1"/>
            </p:cNvSpPr>
            <p:nvPr/>
          </p:nvSpPr>
          <p:spPr bwMode="auto">
            <a:xfrm>
              <a:off x="469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T</a:t>
              </a:r>
            </a:p>
          </p:txBody>
        </p:sp>
        <p:sp>
          <p:nvSpPr>
            <p:cNvPr id="447566" name="Line 78"/>
            <p:cNvSpPr>
              <a:spLocks noChangeShapeType="1"/>
            </p:cNvSpPr>
            <p:nvPr/>
          </p:nvSpPr>
          <p:spPr bwMode="auto">
            <a:xfrm>
              <a:off x="4694" y="1480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67" name="Line 79"/>
            <p:cNvSpPr>
              <a:spLocks noChangeShapeType="1"/>
            </p:cNvSpPr>
            <p:nvPr/>
          </p:nvSpPr>
          <p:spPr bwMode="auto">
            <a:xfrm flipH="1">
              <a:off x="4694" y="1593"/>
              <a:ext cx="113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68" name="Line 80"/>
            <p:cNvSpPr>
              <a:spLocks noChangeShapeType="1"/>
            </p:cNvSpPr>
            <p:nvPr/>
          </p:nvSpPr>
          <p:spPr bwMode="auto">
            <a:xfrm flipH="1">
              <a:off x="4467" y="1139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69" name="Line 81"/>
            <p:cNvSpPr>
              <a:spLocks noChangeShapeType="1"/>
            </p:cNvSpPr>
            <p:nvPr/>
          </p:nvSpPr>
          <p:spPr bwMode="auto">
            <a:xfrm flipH="1">
              <a:off x="4467" y="1593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70" name="Line 82"/>
            <p:cNvSpPr>
              <a:spLocks noChangeShapeType="1"/>
            </p:cNvSpPr>
            <p:nvPr/>
          </p:nvSpPr>
          <p:spPr bwMode="auto">
            <a:xfrm flipH="1">
              <a:off x="5261" y="1139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71" name="Line 83"/>
            <p:cNvSpPr>
              <a:spLocks noChangeShapeType="1"/>
            </p:cNvSpPr>
            <p:nvPr/>
          </p:nvSpPr>
          <p:spPr bwMode="auto">
            <a:xfrm flipH="1">
              <a:off x="5261" y="1593"/>
              <a:ext cx="2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7572" name="Rectangle 84"/>
            <p:cNvSpPr>
              <a:spLocks noChangeArrowheads="1"/>
            </p:cNvSpPr>
            <p:nvPr/>
          </p:nvSpPr>
          <p:spPr bwMode="auto">
            <a:xfrm>
              <a:off x="5034" y="1026"/>
              <a:ext cx="227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i="1" dirty="0">
                  <a:solidFill>
                    <a:schemeClr val="accent2"/>
                  </a:solidFill>
                  <a:latin typeface="Times New Roman" charset="0"/>
                  <a:cs typeface="Times New Roman" charset="0"/>
                </a:rPr>
                <a:t>Q</a:t>
              </a:r>
            </a:p>
          </p:txBody>
        </p:sp>
        <p:sp>
          <p:nvSpPr>
            <p:cNvPr id="447573" name="Oval 85"/>
            <p:cNvSpPr>
              <a:spLocks noChangeAspect="1" noChangeArrowheads="1"/>
            </p:cNvSpPr>
            <p:nvPr/>
          </p:nvSpPr>
          <p:spPr bwMode="auto">
            <a:xfrm>
              <a:off x="5261" y="1551"/>
              <a:ext cx="79" cy="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2535" name="Group 86"/>
            <p:cNvGrpSpPr>
              <a:grpSpLocks/>
            </p:cNvGrpSpPr>
            <p:nvPr/>
          </p:nvGrpSpPr>
          <p:grpSpPr bwMode="auto">
            <a:xfrm>
              <a:off x="5034" y="1492"/>
              <a:ext cx="227" cy="191"/>
              <a:chOff x="5034" y="1492"/>
              <a:chExt cx="227" cy="191"/>
            </a:xfrm>
          </p:grpSpPr>
          <p:sp>
            <p:nvSpPr>
              <p:cNvPr id="447575" name="Rectangle 87"/>
              <p:cNvSpPr>
                <a:spLocks noChangeArrowheads="1"/>
              </p:cNvSpPr>
              <p:nvPr/>
            </p:nvSpPr>
            <p:spPr bwMode="auto">
              <a:xfrm>
                <a:off x="5034" y="1499"/>
                <a:ext cx="227" cy="1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i="1" dirty="0">
                    <a:solidFill>
                      <a:schemeClr val="accent2"/>
                    </a:solidFill>
                    <a:latin typeface="Times New Roman" charset="0"/>
                    <a:cs typeface="Times New Roman" charset="0"/>
                  </a:rPr>
                  <a:t>Q</a:t>
                </a:r>
              </a:p>
            </p:txBody>
          </p:sp>
          <p:sp>
            <p:nvSpPr>
              <p:cNvPr id="447576" name="Line 88"/>
              <p:cNvSpPr>
                <a:spLocks noChangeShapeType="1"/>
              </p:cNvSpPr>
              <p:nvPr/>
            </p:nvSpPr>
            <p:spPr bwMode="auto">
              <a:xfrm flipH="1">
                <a:off x="5099" y="1492"/>
                <a:ext cx="11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aphicFrame>
        <p:nvGraphicFramePr>
          <p:cNvPr id="447577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190797"/>
              </p:ext>
            </p:extLst>
          </p:nvPr>
        </p:nvGraphicFramePr>
        <p:xfrm>
          <a:off x="3079750" y="5270500"/>
          <a:ext cx="1800225" cy="1219200"/>
        </p:xfrm>
        <a:graphic>
          <a:graphicData uri="http://schemas.openxmlformats.org/drawingml/2006/table">
            <a:tbl>
              <a:tblPr/>
              <a:tblGrid>
                <a:gridCol w="539750"/>
                <a:gridCol w="1260475"/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+1)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ja-JP" alt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’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</a:t>
                      </a:r>
                      <a:r>
                        <a:rPr kumimoji="0" lang="en-US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7591" name="Rectangle 103"/>
          <p:cNvSpPr>
            <a:spLocks noChangeArrowheads="1"/>
          </p:cNvSpPr>
          <p:nvPr/>
        </p:nvSpPr>
        <p:spPr bwMode="auto">
          <a:xfrm>
            <a:off x="5562600" y="5638800"/>
            <a:ext cx="233997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i="1" dirty="0">
                <a:solidFill>
                  <a:srgbClr val="000000"/>
                </a:solidFill>
                <a:latin typeface="+mn-lt"/>
                <a:cs typeface="Times New Roman" charset="0"/>
              </a:rPr>
              <a:t>Q</a:t>
            </a: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(</a:t>
            </a:r>
            <a:r>
              <a:rPr lang="en-US" i="1" dirty="0">
                <a:solidFill>
                  <a:srgbClr val="000000"/>
                </a:solidFill>
                <a:latin typeface="+mn-lt"/>
                <a:cs typeface="Times New Roman" charset="0"/>
              </a:rPr>
              <a:t>t</a:t>
            </a: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+1) = </a:t>
            </a:r>
            <a:r>
              <a:rPr lang="en-US" i="1" dirty="0">
                <a:solidFill>
                  <a:srgbClr val="000000"/>
                </a:solidFill>
                <a:latin typeface="+mn-lt"/>
                <a:cs typeface="Times New Roman" charset="0"/>
              </a:rPr>
              <a:t>T</a:t>
            </a: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  <a:sym typeface="Symbol" charset="0"/>
              </a:rPr>
              <a:t></a:t>
            </a: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+mn-lt"/>
                <a:cs typeface="Times New Roman" charset="0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xmlns="" val="352684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7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7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7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7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47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7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7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4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4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519" grpId="0"/>
      <p:bldP spid="447545" grpId="0"/>
      <p:bldP spid="4475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158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1770216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State Table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90800"/>
            <a:ext cx="61531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3549650" y="1828800"/>
            <a:ext cx="1439141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000" b="1" dirty="0">
                <a:solidFill>
                  <a:schemeClr val="tx1"/>
                </a:solidFill>
              </a:rPr>
              <a:t>4 sections</a:t>
            </a:r>
          </a:p>
        </p:txBody>
      </p:sp>
      <p:cxnSp>
        <p:nvCxnSpPr>
          <p:cNvPr id="7174" name="Straight Arrow Connector 8"/>
          <p:cNvCxnSpPr>
            <a:cxnSpLocks noChangeShapeType="1"/>
          </p:cNvCxnSpPr>
          <p:nvPr/>
        </p:nvCxnSpPr>
        <p:spPr bwMode="auto">
          <a:xfrm rot="10800000" flipV="1">
            <a:off x="2590800" y="2209800"/>
            <a:ext cx="9144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75" name="Straight Arrow Connector 9"/>
          <p:cNvCxnSpPr>
            <a:cxnSpLocks noChangeShapeType="1"/>
          </p:cNvCxnSpPr>
          <p:nvPr/>
        </p:nvCxnSpPr>
        <p:spPr bwMode="auto">
          <a:xfrm rot="16200000" flipH="1">
            <a:off x="3733800" y="24384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76" name="Straight Arrow Connector 10"/>
          <p:cNvCxnSpPr>
            <a:cxnSpLocks noChangeShapeType="1"/>
          </p:cNvCxnSpPr>
          <p:nvPr/>
        </p:nvCxnSpPr>
        <p:spPr bwMode="auto">
          <a:xfrm>
            <a:off x="4572000" y="2286000"/>
            <a:ext cx="8382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77" name="Straight Arrow Connector 11"/>
          <p:cNvCxnSpPr>
            <a:cxnSpLocks noChangeShapeType="1"/>
          </p:cNvCxnSpPr>
          <p:nvPr/>
        </p:nvCxnSpPr>
        <p:spPr bwMode="auto">
          <a:xfrm>
            <a:off x="5181600" y="2057400"/>
            <a:ext cx="18288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36754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3411591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State Table (2-D Form)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67000"/>
            <a:ext cx="62007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4876800" y="3345976"/>
            <a:ext cx="152400" cy="3116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0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324526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6363" y="838200"/>
            <a:ext cx="639127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197917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State Diagram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114800"/>
            <a:ext cx="8915400" cy="1978025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The </a:t>
            </a:r>
            <a:r>
              <a:rPr lang="en-US" b="1" dirty="0" smtClean="0">
                <a:ea typeface="+mn-ea"/>
              </a:rPr>
              <a:t>state diagram </a:t>
            </a:r>
            <a:r>
              <a:rPr lang="en-US" dirty="0" smtClean="0">
                <a:ea typeface="+mn-ea"/>
              </a:rPr>
              <a:t>is a graphical representation of a state table (provides same information)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Circles are states (FFs), Arrows are transitions between states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Labels of arrows represent inputs and outputs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588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05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1650893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1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0" y="832594"/>
            <a:ext cx="5562600" cy="3206006"/>
          </a:xfrm>
        </p:spPr>
        <p:txBody>
          <a:bodyPr/>
          <a:lstStyle/>
          <a:p>
            <a:r>
              <a:rPr lang="en-US" sz="2400" dirty="0">
                <a:cs typeface="Arial" charset="0"/>
              </a:rPr>
              <a:t>Analyze this circuit?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Is this a sequential circuit</a:t>
            </a:r>
            <a:r>
              <a:rPr lang="en-US" sz="2400" dirty="0" smtClean="0">
                <a:cs typeface="Arial" charset="0"/>
              </a:rPr>
              <a:t>? Why</a:t>
            </a:r>
            <a:r>
              <a:rPr lang="en-US" sz="2400" dirty="0">
                <a:cs typeface="Arial" charset="0"/>
              </a:rPr>
              <a:t>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inputs?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outputs?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states?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What type of memory?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1100" y="1863725"/>
            <a:ext cx="4152900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927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1 (cont.)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00"/>
            <a:ext cx="388620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4318000"/>
          <a:ext cx="2686050" cy="1854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95350"/>
                <a:gridCol w="895350"/>
                <a:gridCol w="8953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Q(t)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Q(t+1)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91000" y="4830763"/>
          <a:ext cx="1790700" cy="111283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95350"/>
                <a:gridCol w="895350"/>
              </a:tblGrid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</a:t>
                      </a:r>
                      <a:endParaRPr lang="en-US" sz="1800" dirty="0"/>
                    </a:p>
                  </a:txBody>
                  <a:tcPr marT="45733" marB="4573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Q(t+1)</a:t>
                      </a:r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 marT="45733" marB="4573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marT="45733" marB="4573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96" name="TextBox 7"/>
          <p:cNvSpPr txBox="1">
            <a:spLocks noChangeArrowheads="1"/>
          </p:cNvSpPr>
          <p:nvPr/>
        </p:nvSpPr>
        <p:spPr bwMode="auto">
          <a:xfrm>
            <a:off x="6408738" y="5181600"/>
            <a:ext cx="165547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00000"/>
                </a:solidFill>
                <a:latin typeface="+mn-lt"/>
              </a:rPr>
              <a:t>Q(t+1) = D</a:t>
            </a:r>
          </a:p>
        </p:txBody>
      </p:sp>
      <p:sp>
        <p:nvSpPr>
          <p:cNvPr id="11297" name="TextBox 8"/>
          <p:cNvSpPr txBox="1">
            <a:spLocks noChangeArrowheads="1"/>
          </p:cNvSpPr>
          <p:nvPr/>
        </p:nvSpPr>
        <p:spPr bwMode="auto">
          <a:xfrm>
            <a:off x="381000" y="3810000"/>
            <a:ext cx="61722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dirty="0">
                <a:solidFill>
                  <a:srgbClr val="000000"/>
                </a:solidFill>
                <a:latin typeface="+mn-lt"/>
              </a:rPr>
              <a:t>Characteristic Tables and Equations</a:t>
            </a:r>
          </a:p>
        </p:txBody>
      </p:sp>
      <p:sp>
        <p:nvSpPr>
          <p:cNvPr id="11298" name="Rectangle 9"/>
          <p:cNvSpPr>
            <a:spLocks noChangeArrowheads="1"/>
          </p:cNvSpPr>
          <p:nvPr/>
        </p:nvSpPr>
        <p:spPr bwMode="auto">
          <a:xfrm>
            <a:off x="304800" y="2286000"/>
            <a:ext cx="34290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00000"/>
                </a:solidFill>
                <a:latin typeface="+mn-lt"/>
              </a:rPr>
              <a:t>D Flip Flop (review)</a:t>
            </a:r>
          </a:p>
        </p:txBody>
      </p:sp>
    </p:spTree>
    <p:extLst>
      <p:ext uri="{BB962C8B-B14F-4D97-AF65-F5344CB8AC3E}">
        <p14:creationId xmlns:p14="http://schemas.microsoft.com/office/powerpoint/2010/main" xmlns="" val="33517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1 (cont.)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863725"/>
            <a:ext cx="4152900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44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1 (cont.)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3429000" cy="189487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" charset="0"/>
                <a:cs typeface="Arial" charset="0"/>
              </a:rPr>
              <a:t>State equations:</a:t>
            </a:r>
          </a:p>
          <a:p>
            <a:pPr marL="0" indent="0">
              <a:buNone/>
            </a:pPr>
            <a:r>
              <a:rPr lang="en-US" dirty="0" smtClean="0">
                <a:latin typeface="Arial" charset="0"/>
                <a:cs typeface="Arial" charset="0"/>
              </a:rPr>
              <a:t>D</a:t>
            </a:r>
            <a:r>
              <a:rPr lang="en-US" baseline="-25000" dirty="0" smtClean="0">
                <a:latin typeface="Arial" charset="0"/>
                <a:cs typeface="Arial" charset="0"/>
              </a:rPr>
              <a:t>A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= AX + BX</a:t>
            </a:r>
          </a:p>
          <a:p>
            <a:pPr marL="0" indent="0">
              <a:buNone/>
            </a:pPr>
            <a:r>
              <a:rPr lang="en-US" dirty="0" smtClean="0">
                <a:latin typeface="Arial" charset="0"/>
                <a:cs typeface="Arial" charset="0"/>
              </a:rPr>
              <a:t>D</a:t>
            </a:r>
            <a:r>
              <a:rPr lang="en-US" baseline="-25000" dirty="0" smtClean="0">
                <a:latin typeface="Arial" charset="0"/>
                <a:cs typeface="Arial" charset="0"/>
              </a:rPr>
              <a:t>B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= A’ X</a:t>
            </a:r>
          </a:p>
          <a:p>
            <a:pPr marL="0" indent="0">
              <a:buNone/>
            </a:pPr>
            <a:r>
              <a:rPr lang="en-US" dirty="0" smtClean="0">
                <a:latin typeface="Arial" charset="0"/>
                <a:cs typeface="Arial" charset="0"/>
              </a:rPr>
              <a:t>Y </a:t>
            </a:r>
            <a:r>
              <a:rPr lang="en-US" dirty="0">
                <a:latin typeface="Arial" charset="0"/>
                <a:cs typeface="Arial" charset="0"/>
              </a:rPr>
              <a:t>= (A + B) X’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863725"/>
            <a:ext cx="4152900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4516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1 (cont.)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38200" y="1719193"/>
            <a:ext cx="3429000" cy="292900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D</a:t>
            </a:r>
            <a:r>
              <a:rPr lang="en-US" baseline="-25000" dirty="0" smtClean="0">
                <a:cs typeface="Arial" charset="0"/>
              </a:rPr>
              <a:t>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AX + BX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D</a:t>
            </a:r>
            <a:r>
              <a:rPr lang="en-US" baseline="-25000" dirty="0" smtClean="0">
                <a:cs typeface="Arial" charset="0"/>
              </a:rPr>
              <a:t>B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A’ X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Y </a:t>
            </a:r>
            <a:r>
              <a:rPr lang="en-US" dirty="0">
                <a:cs typeface="Arial" charset="0"/>
              </a:rPr>
              <a:t>= (A + B) X’</a:t>
            </a:r>
          </a:p>
          <a:p>
            <a:pPr marL="0" indent="0">
              <a:buNone/>
            </a:pPr>
            <a:r>
              <a:rPr lang="en-US" b="1" dirty="0" smtClean="0">
                <a:cs typeface="Arial" charset="0"/>
              </a:rPr>
              <a:t>State </a:t>
            </a:r>
            <a:r>
              <a:rPr lang="en-US" b="1" dirty="0">
                <a:cs typeface="Arial" charset="0"/>
              </a:rPr>
              <a:t>table:</a:t>
            </a:r>
          </a:p>
          <a:p>
            <a:endParaRPr lang="en-US" dirty="0">
              <a:cs typeface="Arial" charset="0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863725"/>
            <a:ext cx="4152900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91000"/>
            <a:ext cx="31051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8835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1 (cont.)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762000" y="993775"/>
            <a:ext cx="3429000" cy="344607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D</a:t>
            </a:r>
            <a:r>
              <a:rPr lang="en-US" baseline="-25000" dirty="0" smtClean="0">
                <a:cs typeface="Arial" charset="0"/>
              </a:rPr>
              <a:t>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AX + BX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D</a:t>
            </a:r>
            <a:r>
              <a:rPr lang="en-US" baseline="-25000" dirty="0" smtClean="0">
                <a:cs typeface="Arial" charset="0"/>
              </a:rPr>
              <a:t>B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A’ X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Y </a:t>
            </a:r>
            <a:r>
              <a:rPr lang="en-US" dirty="0">
                <a:cs typeface="Arial" charset="0"/>
              </a:rPr>
              <a:t>= (A + B) X</a:t>
            </a:r>
            <a:r>
              <a:rPr lang="en-US" dirty="0" smtClean="0">
                <a:cs typeface="Arial" charset="0"/>
              </a:rPr>
              <a:t>’</a:t>
            </a:r>
            <a:endParaRPr lang="en-US" sz="1600" dirty="0" smtClean="0">
              <a:cs typeface="Arial" charset="0"/>
            </a:endParaRPr>
          </a:p>
          <a:p>
            <a:pPr marL="0" indent="0">
              <a:buNone/>
            </a:pPr>
            <a:endParaRPr lang="en-US" dirty="0">
              <a:cs typeface="Arial" charset="0"/>
            </a:endParaRPr>
          </a:p>
          <a:p>
            <a:pPr marL="0" indent="0">
              <a:buNone/>
            </a:pPr>
            <a:r>
              <a:rPr lang="en-US" b="1" dirty="0">
                <a:cs typeface="Arial" charset="0"/>
              </a:rPr>
              <a:t>State table (2D):</a:t>
            </a:r>
          </a:p>
          <a:p>
            <a:endParaRPr lang="en-US" dirty="0">
              <a:cs typeface="Arial" charset="0"/>
            </a:endParaRP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863725"/>
            <a:ext cx="4152900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43338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39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1 (cont.)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3429000" cy="344607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D</a:t>
            </a:r>
            <a:r>
              <a:rPr lang="en-US" baseline="-25000" dirty="0" smtClean="0">
                <a:cs typeface="Arial" charset="0"/>
              </a:rPr>
              <a:t>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AX + BX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D</a:t>
            </a:r>
            <a:r>
              <a:rPr lang="en-US" baseline="-25000" dirty="0" smtClean="0">
                <a:cs typeface="Arial" charset="0"/>
              </a:rPr>
              <a:t>B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A’ X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Y </a:t>
            </a:r>
            <a:r>
              <a:rPr lang="en-US" dirty="0">
                <a:cs typeface="Arial" charset="0"/>
              </a:rPr>
              <a:t>= (A + B) X</a:t>
            </a:r>
            <a:r>
              <a:rPr lang="en-US" dirty="0" smtClean="0">
                <a:cs typeface="Arial" charset="0"/>
              </a:rPr>
              <a:t>’</a:t>
            </a:r>
            <a:endParaRPr lang="en-US" sz="1000" dirty="0" smtClean="0">
              <a:cs typeface="Arial" charset="0"/>
            </a:endParaRPr>
          </a:p>
          <a:p>
            <a:pPr marL="0" indent="0">
              <a:buNone/>
            </a:pPr>
            <a:endParaRPr lang="en-US" dirty="0">
              <a:cs typeface="Arial" charset="0"/>
            </a:endParaRPr>
          </a:p>
          <a:p>
            <a:pPr marL="0" indent="0">
              <a:buNone/>
            </a:pPr>
            <a:r>
              <a:rPr lang="en-US" b="1" dirty="0">
                <a:cs typeface="Arial" charset="0"/>
              </a:rPr>
              <a:t>State table:</a:t>
            </a:r>
          </a:p>
          <a:p>
            <a:endParaRPr lang="en-US" dirty="0">
              <a:cs typeface="Arial" charset="0"/>
            </a:endParaRPr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31051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1100" y="2476500"/>
            <a:ext cx="32385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603875" y="1981200"/>
            <a:ext cx="232257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81D58"/>
                </a:solidFill>
                <a:latin typeface="+mn-lt"/>
              </a:rPr>
              <a:t>State diagram:</a:t>
            </a:r>
          </a:p>
        </p:txBody>
      </p:sp>
    </p:spTree>
    <p:extLst>
      <p:ext uri="{BB962C8B-B14F-4D97-AF65-F5344CB8AC3E}">
        <p14:creationId xmlns:p14="http://schemas.microsoft.com/office/powerpoint/2010/main" xmlns="" val="208964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1650893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2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05000"/>
            <a:ext cx="48196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81000" y="4114800"/>
            <a:ext cx="7693025" cy="25146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Analyze this circuit.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What about the output?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</a:rPr>
              <a:t>This circuit is an example of a </a:t>
            </a:r>
            <a:r>
              <a:rPr lang="en-US" b="1" dirty="0" smtClean="0">
                <a:ea typeface="+mn-ea"/>
              </a:rPr>
              <a:t>Moore machine </a:t>
            </a:r>
            <a:r>
              <a:rPr lang="en-US" dirty="0" smtClean="0">
                <a:ea typeface="+mn-ea"/>
              </a:rPr>
              <a:t>(output depends only on current state)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dirty="0" smtClean="0">
                <a:ea typeface="+mn-ea"/>
              </a:rPr>
              <a:t>Mealy machines </a:t>
            </a:r>
            <a:r>
              <a:rPr lang="en-US" dirty="0" smtClean="0">
                <a:ea typeface="+mn-ea"/>
              </a:rPr>
              <a:t>is the other type (output depends on inputs and current states)</a:t>
            </a: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678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2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191000"/>
            <a:ext cx="2895600" cy="685800"/>
          </a:xfrm>
        </p:spPr>
        <p:txBody>
          <a:bodyPr>
            <a:noAutofit/>
          </a:bodyPr>
          <a:lstStyle/>
          <a:p>
            <a:pPr>
              <a:buFont typeface="Times New Roman" pitchFamily="18" charset="0"/>
              <a:buNone/>
              <a:defRPr/>
            </a:pPr>
            <a:r>
              <a:rPr lang="en-US" b="1" dirty="0" smtClean="0">
                <a:ea typeface="+mn-ea"/>
              </a:rPr>
              <a:t>Equation:</a:t>
            </a:r>
          </a:p>
          <a:p>
            <a:pPr>
              <a:buFont typeface="Times New Roman" pitchFamily="18" charset="0"/>
              <a:buNone/>
              <a:defRPr/>
            </a:pPr>
            <a:r>
              <a:rPr lang="en-US" dirty="0" smtClean="0">
                <a:ea typeface="+mn-ea"/>
              </a:rPr>
              <a:t>D</a:t>
            </a:r>
            <a:r>
              <a:rPr lang="en-US" baseline="-25000" dirty="0" smtClean="0">
                <a:ea typeface="+mn-ea"/>
              </a:rPr>
              <a:t>A</a:t>
            </a:r>
            <a:r>
              <a:rPr lang="en-US" dirty="0" smtClean="0">
                <a:ea typeface="+mn-ea"/>
              </a:rPr>
              <a:t> = A </a:t>
            </a:r>
            <a:r>
              <a:rPr lang="en-US" dirty="0" smtClean="0">
                <a:ea typeface="+mn-ea"/>
                <a:sym typeface="Symbol" pitchFamily="18" charset="2"/>
              </a:rPr>
              <a:t></a:t>
            </a:r>
            <a:r>
              <a:rPr lang="en-US" dirty="0" smtClean="0">
                <a:ea typeface="+mn-ea"/>
              </a:rPr>
              <a:t> X </a:t>
            </a:r>
            <a:r>
              <a:rPr lang="en-US" dirty="0" smtClean="0">
                <a:ea typeface="+mn-ea"/>
                <a:sym typeface="Symbol" pitchFamily="18" charset="2"/>
              </a:rPr>
              <a:t></a:t>
            </a:r>
            <a:r>
              <a:rPr lang="en-US" dirty="0" smtClean="0">
                <a:ea typeface="+mn-ea"/>
              </a:rPr>
              <a:t> Y</a:t>
            </a:r>
            <a:endParaRPr lang="en-US" dirty="0">
              <a:ea typeface="+mn-ea"/>
            </a:endParaRPr>
          </a:p>
        </p:txBody>
      </p:sp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05000"/>
            <a:ext cx="48196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5674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2 (cont.)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05000"/>
            <a:ext cx="481965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0850" y="3886200"/>
            <a:ext cx="14287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495800"/>
            <a:ext cx="41814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0" y="4191000"/>
            <a:ext cx="2743200" cy="685800"/>
          </a:xfrm>
        </p:spPr>
        <p:txBody>
          <a:bodyPr>
            <a:noAutofit/>
          </a:bodyPr>
          <a:lstStyle/>
          <a:p>
            <a:pPr>
              <a:buFont typeface="Times New Roman" pitchFamily="18" charset="0"/>
              <a:buNone/>
              <a:defRPr/>
            </a:pPr>
            <a:r>
              <a:rPr lang="en-US" b="1" dirty="0" smtClean="0">
                <a:ea typeface="+mn-ea"/>
              </a:rPr>
              <a:t>Equation:</a:t>
            </a:r>
          </a:p>
          <a:p>
            <a:pPr>
              <a:buFont typeface="Times New Roman" pitchFamily="18" charset="0"/>
              <a:buNone/>
              <a:defRPr/>
            </a:pPr>
            <a:r>
              <a:rPr lang="en-US" dirty="0" smtClean="0">
                <a:ea typeface="+mn-ea"/>
              </a:rPr>
              <a:t>D</a:t>
            </a:r>
            <a:r>
              <a:rPr lang="en-US" baseline="-25000" dirty="0" smtClean="0">
                <a:ea typeface="+mn-ea"/>
              </a:rPr>
              <a:t>A</a:t>
            </a:r>
            <a:r>
              <a:rPr lang="en-US" dirty="0" smtClean="0">
                <a:ea typeface="+mn-ea"/>
              </a:rPr>
              <a:t> = A </a:t>
            </a:r>
            <a:r>
              <a:rPr lang="en-US" dirty="0" smtClean="0">
                <a:ea typeface="+mn-ea"/>
                <a:sym typeface="Symbol" pitchFamily="18" charset="2"/>
              </a:rPr>
              <a:t></a:t>
            </a:r>
            <a:r>
              <a:rPr lang="en-US" dirty="0" smtClean="0">
                <a:ea typeface="+mn-ea"/>
              </a:rPr>
              <a:t> X </a:t>
            </a:r>
            <a:r>
              <a:rPr lang="en-US" dirty="0" smtClean="0">
                <a:ea typeface="+mn-ea"/>
                <a:sym typeface="Symbol" pitchFamily="18" charset="2"/>
              </a:rPr>
              <a:t></a:t>
            </a:r>
            <a:r>
              <a:rPr lang="en-US" dirty="0" smtClean="0">
                <a:ea typeface="+mn-ea"/>
              </a:rPr>
              <a:t> Y</a:t>
            </a: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7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1650893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3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0" y="3679795"/>
            <a:ext cx="5257800" cy="3025805"/>
          </a:xfrm>
        </p:spPr>
        <p:txBody>
          <a:bodyPr/>
          <a:lstStyle/>
          <a:p>
            <a:r>
              <a:rPr lang="en-US" sz="2400" dirty="0">
                <a:cs typeface="Arial" charset="0"/>
              </a:rPr>
              <a:t>Analyze this circuit?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Is this a sequential circuit? Why?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inputs?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outputs?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states?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What type of memory?</a:t>
            </a:r>
          </a:p>
        </p:txBody>
      </p:sp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44196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4863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3 (cont.)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81200"/>
            <a:ext cx="12001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04950" y="4318000"/>
          <a:ext cx="2686050" cy="1857375"/>
        </p:xfrm>
        <a:graphic>
          <a:graphicData uri="http://schemas.openxmlformats.org/drawingml/2006/table">
            <a:tbl>
              <a:tblPr/>
              <a:tblGrid>
                <a:gridCol w="895350"/>
                <a:gridCol w="895350"/>
                <a:gridCol w="8953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J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K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Q(t+1)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Q(t)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Q’(t)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27" name="TextBox 7"/>
          <p:cNvSpPr txBox="1">
            <a:spLocks noChangeArrowheads="1"/>
          </p:cNvSpPr>
          <p:nvPr/>
        </p:nvSpPr>
        <p:spPr bwMode="auto">
          <a:xfrm>
            <a:off x="4930775" y="5181600"/>
            <a:ext cx="2810235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081D58"/>
                </a:solidFill>
                <a:latin typeface="+mn-lt"/>
              </a:rPr>
              <a:t>Q(t+1) = JQ’ + K’Q</a:t>
            </a:r>
          </a:p>
        </p:txBody>
      </p:sp>
      <p:sp>
        <p:nvSpPr>
          <p:cNvPr id="21528" name="TextBox 8"/>
          <p:cNvSpPr txBox="1">
            <a:spLocks noChangeArrowheads="1"/>
          </p:cNvSpPr>
          <p:nvPr/>
        </p:nvSpPr>
        <p:spPr bwMode="auto">
          <a:xfrm>
            <a:off x="838200" y="3810000"/>
            <a:ext cx="5791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dirty="0">
                <a:solidFill>
                  <a:srgbClr val="081D58"/>
                </a:solidFill>
                <a:latin typeface="+mn-lt"/>
              </a:rPr>
              <a:t>Characteristic Tables and Equations</a:t>
            </a:r>
          </a:p>
        </p:txBody>
      </p:sp>
      <p:sp>
        <p:nvSpPr>
          <p:cNvPr id="21529" name="Rectangle 9"/>
          <p:cNvSpPr>
            <a:spLocks noChangeArrowheads="1"/>
          </p:cNvSpPr>
          <p:nvPr/>
        </p:nvSpPr>
        <p:spPr bwMode="auto">
          <a:xfrm>
            <a:off x="304800" y="2286000"/>
            <a:ext cx="34290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81D58"/>
                </a:solidFill>
              </a:rPr>
              <a:t>JK Flip Flop (review)</a:t>
            </a:r>
          </a:p>
        </p:txBody>
      </p:sp>
    </p:spTree>
    <p:extLst>
      <p:ext uri="{BB962C8B-B14F-4D97-AF65-F5344CB8AC3E}">
        <p14:creationId xmlns:p14="http://schemas.microsoft.com/office/powerpoint/2010/main" xmlns="" val="21181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3 (cont.)</a:t>
            </a:r>
          </a:p>
        </p:txBody>
      </p:sp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28825"/>
            <a:ext cx="44196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201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3 (cont.)</a:t>
            </a:r>
          </a:p>
        </p:txBody>
      </p:sp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19400"/>
            <a:ext cx="44196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4038600" cy="383848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J</a:t>
            </a:r>
            <a:r>
              <a:rPr lang="en-US" baseline="-25000" dirty="0" smtClean="0">
                <a:cs typeface="Arial" charset="0"/>
              </a:rPr>
              <a:t>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B, K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 = B X’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J</a:t>
            </a:r>
            <a:r>
              <a:rPr lang="en-US" baseline="-25000" dirty="0" smtClean="0">
                <a:cs typeface="Arial" charset="0"/>
              </a:rPr>
              <a:t>B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X’, K</a:t>
            </a:r>
            <a:r>
              <a:rPr lang="en-US" baseline="-25000" dirty="0">
                <a:cs typeface="Arial" charset="0"/>
              </a:rPr>
              <a:t>B</a:t>
            </a:r>
            <a:r>
              <a:rPr lang="en-US" dirty="0">
                <a:cs typeface="Arial" charset="0"/>
              </a:rPr>
              <a:t> = A </a:t>
            </a:r>
            <a:r>
              <a:rPr lang="en-US" dirty="0">
                <a:cs typeface="Arial" charset="0"/>
                <a:sym typeface="Symbol" charset="0"/>
              </a:rPr>
              <a:t></a:t>
            </a:r>
            <a:r>
              <a:rPr lang="en-US" dirty="0">
                <a:cs typeface="Arial" charset="0"/>
              </a:rPr>
              <a:t> X</a:t>
            </a:r>
          </a:p>
          <a:p>
            <a:pPr marL="0" indent="0">
              <a:buNone/>
            </a:pPr>
            <a:r>
              <a:rPr lang="en-US" b="1" dirty="0" smtClean="0">
                <a:cs typeface="Arial" charset="0"/>
              </a:rPr>
              <a:t>by </a:t>
            </a:r>
            <a:r>
              <a:rPr lang="en-US" b="1" dirty="0">
                <a:cs typeface="Arial" charset="0"/>
              </a:rPr>
              <a:t>substitution:</a:t>
            </a:r>
            <a:r>
              <a:rPr lang="en-US" dirty="0">
                <a:cs typeface="Arial" charset="0"/>
              </a:rPr>
              <a:t/>
            </a:r>
            <a:br>
              <a:rPr lang="en-US" dirty="0">
                <a:cs typeface="Arial" charset="0"/>
              </a:rPr>
            </a:br>
            <a:endParaRPr lang="en-US" sz="1000" dirty="0" smtClean="0">
              <a:cs typeface="Arial" charset="0"/>
            </a:endParaRP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A = </a:t>
            </a:r>
            <a:r>
              <a:rPr lang="en-US" dirty="0">
                <a:cs typeface="Arial" charset="0"/>
              </a:rPr>
              <a:t>J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A’ + </a:t>
            </a:r>
            <a:r>
              <a:rPr lang="en-US" dirty="0" smtClean="0">
                <a:cs typeface="Arial" charset="0"/>
              </a:rPr>
              <a:t>K</a:t>
            </a:r>
            <a:r>
              <a:rPr lang="en-US" baseline="-25000" dirty="0" smtClean="0">
                <a:cs typeface="Arial" charset="0"/>
              </a:rPr>
              <a:t>A</a:t>
            </a:r>
            <a:r>
              <a:rPr lang="en-US" dirty="0" smtClean="0">
                <a:cs typeface="Arial" charset="0"/>
              </a:rPr>
              <a:t>’A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    = </a:t>
            </a:r>
            <a:r>
              <a:rPr lang="en-US" dirty="0">
                <a:cs typeface="Arial" charset="0"/>
              </a:rPr>
              <a:t>A’ B + A B’ + A X</a:t>
            </a:r>
            <a:br>
              <a:rPr lang="en-US" dirty="0">
                <a:cs typeface="Arial" charset="0"/>
              </a:rPr>
            </a:br>
            <a:endParaRPr lang="en-US" dirty="0">
              <a:cs typeface="Arial" charset="0"/>
            </a:endParaRP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B </a:t>
            </a:r>
            <a:r>
              <a:rPr lang="en-US" dirty="0">
                <a:cs typeface="Arial" charset="0"/>
              </a:rPr>
              <a:t>= B’ X’ + A B X + A’ B X’</a:t>
            </a:r>
          </a:p>
        </p:txBody>
      </p:sp>
    </p:spTree>
    <p:extLst>
      <p:ext uri="{BB962C8B-B14F-4D97-AF65-F5344CB8AC3E}">
        <p14:creationId xmlns:p14="http://schemas.microsoft.com/office/powerpoint/2010/main" xmlns="" val="405739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3 (cont.)</a:t>
            </a:r>
          </a:p>
        </p:txBody>
      </p:sp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"/>
            <a:ext cx="44196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3962400" cy="356148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J</a:t>
            </a:r>
            <a:r>
              <a:rPr lang="en-US" baseline="-25000" dirty="0" smtClean="0">
                <a:cs typeface="Arial" charset="0"/>
              </a:rPr>
              <a:t>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B, K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 = B X’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J</a:t>
            </a:r>
            <a:r>
              <a:rPr lang="en-US" baseline="-25000" dirty="0" smtClean="0">
                <a:cs typeface="Arial" charset="0"/>
              </a:rPr>
              <a:t>B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>
                <a:cs typeface="Arial" charset="0"/>
              </a:rPr>
              <a:t>= X’, K</a:t>
            </a:r>
            <a:r>
              <a:rPr lang="en-US" baseline="-25000" dirty="0">
                <a:cs typeface="Arial" charset="0"/>
              </a:rPr>
              <a:t>B</a:t>
            </a:r>
            <a:r>
              <a:rPr lang="en-US" dirty="0">
                <a:cs typeface="Arial" charset="0"/>
              </a:rPr>
              <a:t> = A </a:t>
            </a:r>
            <a:r>
              <a:rPr lang="en-US" dirty="0">
                <a:cs typeface="Arial" charset="0"/>
                <a:sym typeface="Symbol" charset="0"/>
              </a:rPr>
              <a:t></a:t>
            </a:r>
            <a:r>
              <a:rPr lang="en-US" dirty="0">
                <a:cs typeface="Arial" charset="0"/>
              </a:rPr>
              <a:t> X</a:t>
            </a:r>
          </a:p>
          <a:p>
            <a:pPr marL="0" indent="0">
              <a:buNone/>
            </a:pPr>
            <a:r>
              <a:rPr lang="en-US" b="1" dirty="0" smtClean="0">
                <a:cs typeface="Arial" charset="0"/>
              </a:rPr>
              <a:t>by </a:t>
            </a:r>
            <a:r>
              <a:rPr lang="en-US" b="1" dirty="0">
                <a:cs typeface="Arial" charset="0"/>
              </a:rPr>
              <a:t>substitution</a:t>
            </a:r>
            <a:r>
              <a:rPr lang="en-US" b="1" dirty="0" smtClean="0">
                <a:cs typeface="Arial" charset="0"/>
              </a:rPr>
              <a:t>:</a:t>
            </a:r>
          </a:p>
          <a:p>
            <a:pPr marL="0" indent="0">
              <a:buNone/>
            </a:pPr>
            <a:r>
              <a:rPr lang="en-US" sz="1000" dirty="0">
                <a:cs typeface="Arial" charset="0"/>
              </a:rPr>
              <a:t/>
            </a:r>
            <a:br>
              <a:rPr lang="en-US" sz="1000" dirty="0">
                <a:cs typeface="Arial" charset="0"/>
              </a:rPr>
            </a:br>
            <a:r>
              <a:rPr lang="en-US" dirty="0">
                <a:cs typeface="Arial" charset="0"/>
              </a:rPr>
              <a:t>A = J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A’ + </a:t>
            </a:r>
            <a:r>
              <a:rPr lang="en-US" dirty="0" smtClean="0">
                <a:cs typeface="Arial" charset="0"/>
              </a:rPr>
              <a:t>K</a:t>
            </a:r>
            <a:r>
              <a:rPr lang="en-US" baseline="-25000" dirty="0" smtClean="0">
                <a:cs typeface="Arial" charset="0"/>
              </a:rPr>
              <a:t>A</a:t>
            </a:r>
            <a:r>
              <a:rPr lang="en-US" dirty="0" smtClean="0">
                <a:cs typeface="Arial" charset="0"/>
              </a:rPr>
              <a:t>’A</a:t>
            </a:r>
          </a:p>
          <a:p>
            <a:pPr marL="0" indent="0">
              <a:buNone/>
            </a:pP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   = </a:t>
            </a:r>
            <a:r>
              <a:rPr lang="en-US" dirty="0">
                <a:cs typeface="Arial" charset="0"/>
              </a:rPr>
              <a:t>A’ B + A B’ + A </a:t>
            </a:r>
            <a:r>
              <a:rPr lang="en-US" dirty="0" smtClean="0">
                <a:cs typeface="Arial" charset="0"/>
              </a:rPr>
              <a:t>X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B = </a:t>
            </a:r>
            <a:r>
              <a:rPr lang="en-US" dirty="0">
                <a:cs typeface="Arial" charset="0"/>
              </a:rPr>
              <a:t>B’ X’ + A B X + A’ B X’</a:t>
            </a:r>
          </a:p>
        </p:txBody>
      </p: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3950" y="3429000"/>
            <a:ext cx="35242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7188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3 (cont.)</a:t>
            </a:r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-28575"/>
            <a:ext cx="44196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3429000" cy="2597378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cs typeface="Arial" charset="0"/>
              </a:rPr>
              <a:t>State equations:</a:t>
            </a:r>
          </a:p>
          <a:p>
            <a:pPr marL="0" indent="0">
              <a:buNone/>
            </a:pPr>
            <a:r>
              <a:rPr lang="en-US" sz="1800" dirty="0" smtClean="0">
                <a:cs typeface="Arial" charset="0"/>
              </a:rPr>
              <a:t>J</a:t>
            </a:r>
            <a:r>
              <a:rPr lang="en-US" sz="1800" baseline="-25000" dirty="0" smtClean="0">
                <a:cs typeface="Arial" charset="0"/>
              </a:rPr>
              <a:t>A</a:t>
            </a:r>
            <a:r>
              <a:rPr lang="en-US" sz="1800" dirty="0" smtClean="0">
                <a:cs typeface="Arial" charset="0"/>
              </a:rPr>
              <a:t> </a:t>
            </a:r>
            <a:r>
              <a:rPr lang="en-US" sz="1800" dirty="0">
                <a:cs typeface="Arial" charset="0"/>
              </a:rPr>
              <a:t>= B, K</a:t>
            </a:r>
            <a:r>
              <a:rPr lang="en-US" sz="1800" baseline="-25000" dirty="0">
                <a:cs typeface="Arial" charset="0"/>
              </a:rPr>
              <a:t>A</a:t>
            </a:r>
            <a:r>
              <a:rPr lang="en-US" sz="1800" dirty="0">
                <a:cs typeface="Arial" charset="0"/>
              </a:rPr>
              <a:t> = B X’</a:t>
            </a:r>
          </a:p>
          <a:p>
            <a:pPr marL="0" indent="0">
              <a:buNone/>
            </a:pPr>
            <a:r>
              <a:rPr lang="en-US" sz="1800" dirty="0" smtClean="0">
                <a:cs typeface="Arial" charset="0"/>
              </a:rPr>
              <a:t>J</a:t>
            </a:r>
            <a:r>
              <a:rPr lang="en-US" sz="1800" baseline="-25000" dirty="0" smtClean="0">
                <a:cs typeface="Arial" charset="0"/>
              </a:rPr>
              <a:t>B</a:t>
            </a:r>
            <a:r>
              <a:rPr lang="en-US" sz="1800" dirty="0" smtClean="0">
                <a:cs typeface="Arial" charset="0"/>
              </a:rPr>
              <a:t> </a:t>
            </a:r>
            <a:r>
              <a:rPr lang="en-US" sz="1800" dirty="0">
                <a:cs typeface="Arial" charset="0"/>
              </a:rPr>
              <a:t>= X’, K</a:t>
            </a:r>
            <a:r>
              <a:rPr lang="en-US" sz="1800" baseline="-25000" dirty="0">
                <a:cs typeface="Arial" charset="0"/>
              </a:rPr>
              <a:t>B</a:t>
            </a:r>
            <a:r>
              <a:rPr lang="en-US" sz="1800" dirty="0">
                <a:cs typeface="Arial" charset="0"/>
              </a:rPr>
              <a:t> = A </a:t>
            </a:r>
            <a:r>
              <a:rPr lang="en-US" sz="1800" dirty="0">
                <a:cs typeface="Arial" charset="0"/>
                <a:sym typeface="Symbol" charset="0"/>
              </a:rPr>
              <a:t></a:t>
            </a:r>
            <a:r>
              <a:rPr lang="en-US" sz="1800" dirty="0">
                <a:cs typeface="Arial" charset="0"/>
              </a:rPr>
              <a:t> X</a:t>
            </a:r>
          </a:p>
          <a:p>
            <a:pPr marL="0" indent="0">
              <a:buNone/>
            </a:pPr>
            <a:r>
              <a:rPr lang="en-US" sz="1800" b="1" dirty="0" smtClean="0">
                <a:cs typeface="Arial" charset="0"/>
              </a:rPr>
              <a:t>by substitution:</a:t>
            </a:r>
            <a:endParaRPr lang="en-US" sz="1800" dirty="0" smtClean="0">
              <a:cs typeface="Arial" charset="0"/>
            </a:endParaRPr>
          </a:p>
          <a:p>
            <a:pPr marL="0" indent="0">
              <a:buNone/>
            </a:pPr>
            <a:r>
              <a:rPr lang="en-US" sz="1800" dirty="0" smtClean="0">
                <a:cs typeface="Arial" charset="0"/>
              </a:rPr>
              <a:t>A </a:t>
            </a:r>
            <a:r>
              <a:rPr lang="en-US" sz="1800" dirty="0">
                <a:cs typeface="Arial" charset="0"/>
              </a:rPr>
              <a:t>= J</a:t>
            </a:r>
            <a:r>
              <a:rPr lang="en-US" sz="1800" baseline="-25000" dirty="0">
                <a:cs typeface="Arial" charset="0"/>
              </a:rPr>
              <a:t>A</a:t>
            </a:r>
            <a:r>
              <a:rPr lang="en-US" sz="1800" dirty="0">
                <a:cs typeface="Arial" charset="0"/>
              </a:rPr>
              <a:t>A’ + </a:t>
            </a:r>
            <a:r>
              <a:rPr lang="en-US" sz="1800" dirty="0" smtClean="0">
                <a:cs typeface="Arial" charset="0"/>
              </a:rPr>
              <a:t>K</a:t>
            </a:r>
            <a:r>
              <a:rPr lang="en-US" sz="1800" baseline="-25000" dirty="0" smtClean="0">
                <a:cs typeface="Arial" charset="0"/>
              </a:rPr>
              <a:t>A</a:t>
            </a:r>
            <a:r>
              <a:rPr lang="en-US" sz="1800" dirty="0" smtClean="0">
                <a:cs typeface="Arial" charset="0"/>
              </a:rPr>
              <a:t>’A</a:t>
            </a:r>
            <a:endParaRPr lang="en-US" sz="1800" dirty="0">
              <a:cs typeface="Arial" charset="0"/>
            </a:endParaRPr>
          </a:p>
          <a:p>
            <a:pPr marL="0" indent="0">
              <a:buNone/>
            </a:pPr>
            <a:r>
              <a:rPr lang="en-US" sz="1800" dirty="0" smtClean="0">
                <a:cs typeface="Arial" charset="0"/>
              </a:rPr>
              <a:t>= </a:t>
            </a:r>
            <a:r>
              <a:rPr lang="en-US" sz="1800" dirty="0">
                <a:cs typeface="Arial" charset="0"/>
              </a:rPr>
              <a:t>A’ B + A B’ + A </a:t>
            </a:r>
            <a:r>
              <a:rPr lang="en-US" sz="1800" dirty="0" smtClean="0">
                <a:cs typeface="Arial" charset="0"/>
              </a:rPr>
              <a:t>X</a:t>
            </a:r>
          </a:p>
          <a:p>
            <a:pPr marL="0" indent="0">
              <a:buNone/>
            </a:pPr>
            <a:r>
              <a:rPr lang="en-US" sz="1800" dirty="0" smtClean="0">
                <a:cs typeface="Arial" charset="0"/>
              </a:rPr>
              <a:t>B </a:t>
            </a:r>
            <a:r>
              <a:rPr lang="en-US" sz="1800" dirty="0">
                <a:cs typeface="Arial" charset="0"/>
              </a:rPr>
              <a:t>= B’ X’ + A B X + A’ B X’</a:t>
            </a:r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2550" y="3524250"/>
            <a:ext cx="35242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05200"/>
            <a:ext cx="3352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9403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1650893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4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3263" y="1981200"/>
            <a:ext cx="5672137" cy="397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6246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4 (cont.)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52400" y="1905000"/>
            <a:ext cx="3429000" cy="403542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J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 = BX’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K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 = BX’ + B’X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D</a:t>
            </a:r>
            <a:r>
              <a:rPr lang="en-US" baseline="-25000" dirty="0">
                <a:cs typeface="Arial" charset="0"/>
              </a:rPr>
              <a:t>B</a:t>
            </a:r>
            <a:r>
              <a:rPr lang="en-US" dirty="0">
                <a:cs typeface="Arial" charset="0"/>
              </a:rPr>
              <a:t> = X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Y = X’AB</a:t>
            </a:r>
          </a:p>
          <a:p>
            <a:pPr>
              <a:buFont typeface="Wingdings" charset="0"/>
              <a:buNone/>
            </a:pPr>
            <a:r>
              <a:rPr lang="en-US" b="1" dirty="0">
                <a:cs typeface="Arial" charset="0"/>
              </a:rPr>
              <a:t>by substitution:</a:t>
            </a:r>
            <a:endParaRPr lang="en-US" dirty="0">
              <a:cs typeface="Arial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A(t+1) = J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A’ + K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’A</a:t>
            </a:r>
          </a:p>
        </p:txBody>
      </p:sp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3263" y="1981200"/>
            <a:ext cx="5672137" cy="397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3663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4 (cont.)</a:t>
            </a:r>
          </a:p>
        </p:txBody>
      </p:sp>
      <p:graphicFrame>
        <p:nvGraphicFramePr>
          <p:cNvPr id="7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9524179"/>
              </p:ext>
            </p:extLst>
          </p:nvPr>
        </p:nvGraphicFramePr>
        <p:xfrm>
          <a:off x="3657600" y="1981200"/>
          <a:ext cx="5334000" cy="4216455"/>
        </p:xfrm>
        <a:graphic>
          <a:graphicData uri="http://schemas.openxmlformats.org/drawingml/2006/table">
            <a:tbl>
              <a:tblPr/>
              <a:tblGrid>
                <a:gridCol w="685800"/>
                <a:gridCol w="838200"/>
                <a:gridCol w="1104900"/>
                <a:gridCol w="876300"/>
                <a:gridCol w="914400"/>
                <a:gridCol w="914400"/>
              </a:tblGrid>
              <a:tr h="4317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Current State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Input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Next State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Output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7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A(t)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B(t)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X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A(t+1)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B(t+1)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Y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8570" marB="4857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38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3581400" cy="403542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J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 = BX’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K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 = BX’ + B’X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D</a:t>
            </a:r>
            <a:r>
              <a:rPr lang="en-US" baseline="-25000" dirty="0">
                <a:cs typeface="Arial" charset="0"/>
              </a:rPr>
              <a:t>B</a:t>
            </a:r>
            <a:r>
              <a:rPr lang="en-US" dirty="0">
                <a:cs typeface="Arial" charset="0"/>
              </a:rPr>
              <a:t> = X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Y = X’AB</a:t>
            </a:r>
          </a:p>
          <a:p>
            <a:pPr>
              <a:buFont typeface="Wingdings" charset="0"/>
              <a:buNone/>
            </a:pPr>
            <a:r>
              <a:rPr lang="en-US" b="1" dirty="0">
                <a:cs typeface="Arial" charset="0"/>
              </a:rPr>
              <a:t>by substitution:</a:t>
            </a:r>
            <a:endParaRPr lang="en-US" dirty="0">
              <a:cs typeface="Arial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A(t+1) = J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A’ + K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’A</a:t>
            </a:r>
          </a:p>
        </p:txBody>
      </p:sp>
    </p:spTree>
    <p:extLst>
      <p:ext uri="{BB962C8B-B14F-4D97-AF65-F5344CB8AC3E}">
        <p14:creationId xmlns:p14="http://schemas.microsoft.com/office/powerpoint/2010/main" xmlns="" val="329470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1650893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5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38338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848600" y="3048000"/>
            <a:ext cx="8382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3429000" cy="3483005"/>
          </a:xfrm>
        </p:spPr>
        <p:txBody>
          <a:bodyPr/>
          <a:lstStyle/>
          <a:p>
            <a:r>
              <a:rPr lang="en-US" sz="2400" dirty="0">
                <a:cs typeface="Arial" charset="0"/>
              </a:rPr>
              <a:t>Analyze this circuit?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Is this a sequential circuit? Why?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inputs?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outputs?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How many states?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What type of memory?</a:t>
            </a:r>
          </a:p>
        </p:txBody>
      </p:sp>
    </p:spTree>
    <p:extLst>
      <p:ext uri="{BB962C8B-B14F-4D97-AF65-F5344CB8AC3E}">
        <p14:creationId xmlns:p14="http://schemas.microsoft.com/office/powerpoint/2010/main" xmlns="" val="206277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5 (cont.)</a:t>
            </a: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7848600" y="3048000"/>
            <a:ext cx="8382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7825" y="2209800"/>
            <a:ext cx="2238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8009635"/>
              </p:ext>
            </p:extLst>
          </p:nvPr>
        </p:nvGraphicFramePr>
        <p:xfrm>
          <a:off x="1790700" y="4678363"/>
          <a:ext cx="1790700" cy="1114425"/>
        </p:xfrm>
        <a:graphic>
          <a:graphicData uri="http://schemas.openxmlformats.org/drawingml/2006/table">
            <a:tbl>
              <a:tblPr/>
              <a:tblGrid>
                <a:gridCol w="895350"/>
                <a:gridCol w="8953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Q(t+1)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Q(t)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Q’(t)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5" name="TextBox 7"/>
          <p:cNvSpPr txBox="1">
            <a:spLocks noChangeArrowheads="1"/>
          </p:cNvSpPr>
          <p:nvPr/>
        </p:nvSpPr>
        <p:spPr bwMode="auto">
          <a:xfrm>
            <a:off x="4940300" y="5181600"/>
            <a:ext cx="2792802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000000"/>
                </a:solidFill>
                <a:latin typeface="+mn-lt"/>
              </a:rPr>
              <a:t>Q(t+1) = TQ’ + T’Q</a:t>
            </a:r>
          </a:p>
        </p:txBody>
      </p:sp>
      <p:sp>
        <p:nvSpPr>
          <p:cNvPr id="30736" name="TextBox 8"/>
          <p:cNvSpPr txBox="1">
            <a:spLocks noChangeArrowheads="1"/>
          </p:cNvSpPr>
          <p:nvPr/>
        </p:nvSpPr>
        <p:spPr bwMode="auto">
          <a:xfrm>
            <a:off x="304800" y="4191000"/>
            <a:ext cx="63246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dirty="0">
                <a:solidFill>
                  <a:srgbClr val="000000"/>
                </a:solidFill>
                <a:latin typeface="+mn-lt"/>
              </a:rPr>
              <a:t>Characteristic Tables and Equations</a:t>
            </a:r>
          </a:p>
        </p:txBody>
      </p:sp>
      <p:sp>
        <p:nvSpPr>
          <p:cNvPr id="30737" name="Rectangle 9"/>
          <p:cNvSpPr>
            <a:spLocks noChangeArrowheads="1"/>
          </p:cNvSpPr>
          <p:nvPr/>
        </p:nvSpPr>
        <p:spPr bwMode="auto">
          <a:xfrm>
            <a:off x="304800" y="2286000"/>
            <a:ext cx="34290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</a:rPr>
              <a:t>T Flip Flop (review)</a:t>
            </a:r>
          </a:p>
        </p:txBody>
      </p:sp>
    </p:spTree>
    <p:extLst>
      <p:ext uri="{BB962C8B-B14F-4D97-AF65-F5344CB8AC3E}">
        <p14:creationId xmlns:p14="http://schemas.microsoft.com/office/powerpoint/2010/main" xmlns="" val="330400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5 (cont.)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38338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7848600" y="3048000"/>
            <a:ext cx="8382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1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5 (cont.)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38338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7848600" y="3048000"/>
            <a:ext cx="8382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3810000" cy="348300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b="1" dirty="0">
                <a:latin typeface="Arial" charset="0"/>
                <a:cs typeface="Arial" charset="0"/>
              </a:rPr>
              <a:t>State equations: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T</a:t>
            </a:r>
            <a:r>
              <a:rPr lang="en-US" baseline="-25000" dirty="0">
                <a:latin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cs typeface="Arial" charset="0"/>
              </a:rPr>
              <a:t> = BX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T</a:t>
            </a:r>
            <a:r>
              <a:rPr lang="en-US" baseline="-25000" dirty="0">
                <a:latin typeface="Arial" charset="0"/>
                <a:cs typeface="Arial" charset="0"/>
              </a:rPr>
              <a:t>B</a:t>
            </a:r>
            <a:r>
              <a:rPr lang="en-US" dirty="0">
                <a:latin typeface="Arial" charset="0"/>
                <a:cs typeface="Arial" charset="0"/>
              </a:rPr>
              <a:t> = X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Y = AB</a:t>
            </a:r>
          </a:p>
          <a:p>
            <a:pPr>
              <a:buFont typeface="Wingdings" charset="0"/>
              <a:buNone/>
            </a:pPr>
            <a:r>
              <a:rPr lang="en-US" b="1" dirty="0">
                <a:latin typeface="Arial" charset="0"/>
                <a:cs typeface="Arial" charset="0"/>
              </a:rPr>
              <a:t>by substitution:</a:t>
            </a:r>
            <a:endParaRPr lang="en-US" dirty="0">
              <a:latin typeface="Arial" charset="0"/>
              <a:cs typeface="Arial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A(t+1) = T</a:t>
            </a:r>
            <a:r>
              <a:rPr lang="en-US" baseline="-25000" dirty="0">
                <a:latin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cs typeface="Arial" charset="0"/>
              </a:rPr>
              <a:t>A’ + T</a:t>
            </a:r>
            <a:r>
              <a:rPr lang="en-US" baseline="-25000" dirty="0">
                <a:latin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cs typeface="Arial" charset="0"/>
              </a:rPr>
              <a:t>’A</a:t>
            </a:r>
          </a:p>
        </p:txBody>
      </p:sp>
    </p:spTree>
    <p:extLst>
      <p:ext uri="{BB962C8B-B14F-4D97-AF65-F5344CB8AC3E}">
        <p14:creationId xmlns:p14="http://schemas.microsoft.com/office/powerpoint/2010/main" xmlns="" val="382275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5 (cont.)</a:t>
            </a: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38338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848600" y="3048000"/>
            <a:ext cx="8382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Content Placeholder 2"/>
          <p:cNvSpPr>
            <a:spLocks noGrp="1"/>
          </p:cNvSpPr>
          <p:nvPr>
            <p:ph idx="1"/>
          </p:nvPr>
        </p:nvSpPr>
        <p:spPr>
          <a:xfrm>
            <a:off x="533400" y="917575"/>
            <a:ext cx="3733800" cy="348300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b="1" dirty="0">
                <a:cs typeface="Arial" charset="0"/>
              </a:rPr>
              <a:t>State equations: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T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 = BX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T</a:t>
            </a:r>
            <a:r>
              <a:rPr lang="en-US" baseline="-25000" dirty="0">
                <a:cs typeface="Arial" charset="0"/>
              </a:rPr>
              <a:t>B</a:t>
            </a:r>
            <a:r>
              <a:rPr lang="en-US" dirty="0">
                <a:cs typeface="Arial" charset="0"/>
              </a:rPr>
              <a:t> = X</a:t>
            </a: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Y = AB</a:t>
            </a:r>
          </a:p>
          <a:p>
            <a:pPr>
              <a:buFont typeface="Wingdings" charset="0"/>
              <a:buNone/>
            </a:pPr>
            <a:r>
              <a:rPr lang="en-US" b="1" dirty="0">
                <a:cs typeface="Arial" charset="0"/>
              </a:rPr>
              <a:t>by substitution:</a:t>
            </a:r>
            <a:endParaRPr lang="en-US" dirty="0">
              <a:cs typeface="Arial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cs typeface="Arial" charset="0"/>
              </a:rPr>
              <a:t>A(t+1) = T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A’ + T</a:t>
            </a:r>
            <a:r>
              <a:rPr lang="en-US" baseline="-25000" dirty="0">
                <a:cs typeface="Arial" charset="0"/>
              </a:rPr>
              <a:t>A</a:t>
            </a:r>
            <a:r>
              <a:rPr lang="en-US" dirty="0">
                <a:cs typeface="Arial" charset="0"/>
              </a:rPr>
              <a:t>’A</a:t>
            </a:r>
          </a:p>
        </p:txBody>
      </p:sp>
      <p:pic>
        <p:nvPicPr>
          <p:cNvPr id="337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76725"/>
            <a:ext cx="40290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274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2676564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Example 5 (cont.)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000125"/>
            <a:ext cx="38338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3657600" cy="348300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b="1" dirty="0">
                <a:latin typeface="Arial" charset="0"/>
                <a:cs typeface="Arial" charset="0"/>
              </a:rPr>
              <a:t>State equations: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T</a:t>
            </a:r>
            <a:r>
              <a:rPr lang="en-US" baseline="-25000" dirty="0">
                <a:latin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cs typeface="Arial" charset="0"/>
              </a:rPr>
              <a:t> = BX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T</a:t>
            </a:r>
            <a:r>
              <a:rPr lang="en-US" baseline="-25000" dirty="0">
                <a:latin typeface="Arial" charset="0"/>
                <a:cs typeface="Arial" charset="0"/>
              </a:rPr>
              <a:t>B</a:t>
            </a:r>
            <a:r>
              <a:rPr lang="en-US" dirty="0">
                <a:latin typeface="Arial" charset="0"/>
                <a:cs typeface="Arial" charset="0"/>
              </a:rPr>
              <a:t> = X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Y = AB</a:t>
            </a:r>
          </a:p>
          <a:p>
            <a:pPr>
              <a:buFont typeface="Wingdings" charset="0"/>
              <a:buNone/>
            </a:pPr>
            <a:r>
              <a:rPr lang="en-US" b="1" dirty="0">
                <a:latin typeface="Arial" charset="0"/>
                <a:cs typeface="Arial" charset="0"/>
              </a:rPr>
              <a:t>by substitution:</a:t>
            </a:r>
            <a:endParaRPr lang="en-US" dirty="0">
              <a:latin typeface="Arial" charset="0"/>
              <a:cs typeface="Arial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A(t+1) = T</a:t>
            </a:r>
            <a:r>
              <a:rPr lang="en-US" baseline="-25000" dirty="0">
                <a:latin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cs typeface="Arial" charset="0"/>
              </a:rPr>
              <a:t>A’ + T</a:t>
            </a:r>
            <a:r>
              <a:rPr lang="en-US" baseline="-25000" dirty="0">
                <a:latin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cs typeface="Arial" charset="0"/>
              </a:rPr>
              <a:t>’A</a:t>
            </a:r>
          </a:p>
        </p:txBody>
      </p:sp>
      <p:pic>
        <p:nvPicPr>
          <p:cNvPr id="348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95750"/>
            <a:ext cx="22479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824" name="Straight Arrow Connector 10"/>
          <p:cNvCxnSpPr>
            <a:cxnSpLocks noChangeShapeType="1"/>
          </p:cNvCxnSpPr>
          <p:nvPr/>
        </p:nvCxnSpPr>
        <p:spPr bwMode="auto">
          <a:xfrm flipH="1" flipV="1">
            <a:off x="2362200" y="4876800"/>
            <a:ext cx="19050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4825" name="TextBox 12"/>
          <p:cNvSpPr txBox="1">
            <a:spLocks noChangeArrowheads="1"/>
          </p:cNvSpPr>
          <p:nvPr/>
        </p:nvSpPr>
        <p:spPr bwMode="auto">
          <a:xfrm>
            <a:off x="2637835" y="5105400"/>
            <a:ext cx="6429965" cy="90178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>
              <a:buNone/>
            </a:pPr>
            <a:r>
              <a:rPr lang="en-US" dirty="0">
                <a:solidFill>
                  <a:srgbClr val="000000"/>
                </a:solidFill>
              </a:rPr>
              <a:t>The output depends only on current state.</a:t>
            </a:r>
          </a:p>
          <a:p>
            <a:pPr algn="l">
              <a:buNone/>
            </a:pPr>
            <a:r>
              <a:rPr lang="en-US" dirty="0">
                <a:solidFill>
                  <a:srgbClr val="000000"/>
                </a:solidFill>
              </a:rPr>
              <a:t>This is a </a:t>
            </a:r>
            <a:r>
              <a:rPr lang="en-US" b="1" dirty="0">
                <a:solidFill>
                  <a:srgbClr val="000000"/>
                </a:solidFill>
              </a:rPr>
              <a:t>Moore</a:t>
            </a:r>
            <a:r>
              <a:rPr lang="en-US" dirty="0">
                <a:solidFill>
                  <a:srgbClr val="000000"/>
                </a:solidFill>
              </a:rPr>
              <a:t> machine</a:t>
            </a:r>
          </a:p>
        </p:txBody>
      </p:sp>
      <p:sp>
        <p:nvSpPr>
          <p:cNvPr id="34826" name="TextBox 13"/>
          <p:cNvSpPr txBox="1">
            <a:spLocks noChangeArrowheads="1"/>
          </p:cNvSpPr>
          <p:nvPr/>
        </p:nvSpPr>
        <p:spPr bwMode="auto">
          <a:xfrm>
            <a:off x="3346450" y="6168479"/>
            <a:ext cx="4044950" cy="3847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</a:rPr>
              <a:t>What does this circuit do?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7543800" y="2209800"/>
            <a:ext cx="7620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63500" tIns="25400" rIns="63500" bIns="254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l" defTabSz="914400" rtl="0" eaLnBrk="0" fontAlgn="base" latinLnBrk="0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ClrTx/>
              <a:buSzPct val="100000"/>
              <a:buFontTx/>
              <a:buChar char="°"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accent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003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6421730" cy="380617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Mealy </a:t>
            </a:r>
            <a:r>
              <a:rPr lang="en-US" dirty="0" err="1">
                <a:cs typeface="Arial" charset="0"/>
              </a:rPr>
              <a:t>vs</a:t>
            </a:r>
            <a:r>
              <a:rPr lang="en-US" dirty="0">
                <a:cs typeface="Arial" charset="0"/>
              </a:rPr>
              <a:t> Moore Finite State Machine (FSM)</a:t>
            </a:r>
          </a:p>
        </p:txBody>
      </p:sp>
      <p:sp>
        <p:nvSpPr>
          <p:cNvPr id="35843" name="Content Placeholder 4"/>
          <p:cNvSpPr>
            <a:spLocks noGrp="1"/>
          </p:cNvSpPr>
          <p:nvPr>
            <p:ph sz="half" idx="1"/>
          </p:nvPr>
        </p:nvSpPr>
        <p:spPr>
          <a:xfrm>
            <a:off x="304800" y="990600"/>
            <a:ext cx="3848100" cy="2209800"/>
          </a:xfr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2400" b="1" dirty="0">
                <a:cs typeface="Arial" charset="0"/>
              </a:rPr>
              <a:t>Mealy FSM:</a:t>
            </a:r>
          </a:p>
          <a:p>
            <a:pPr marL="0" indent="0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 Output depends on current state and input</a:t>
            </a:r>
          </a:p>
          <a:p>
            <a:pPr marL="0" indent="0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 Output is not synchronized with the clock</a:t>
            </a:r>
          </a:p>
        </p:txBody>
      </p:sp>
      <p:sp>
        <p:nvSpPr>
          <p:cNvPr id="35844" name="Content Placeholder 5"/>
          <p:cNvSpPr>
            <a:spLocks noGrp="1"/>
          </p:cNvSpPr>
          <p:nvPr>
            <p:ph sz="half" idx="2"/>
          </p:nvPr>
        </p:nvSpPr>
        <p:spPr>
          <a:xfrm>
            <a:off x="5181600" y="995853"/>
            <a:ext cx="3848100" cy="1137747"/>
          </a:xfr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indent="0"/>
            <a:r>
              <a:rPr lang="en-US" sz="2400" b="1" dirty="0">
                <a:cs typeface="Arial" charset="0"/>
              </a:rPr>
              <a:t>Moore FSM:</a:t>
            </a:r>
          </a:p>
          <a:p>
            <a:pPr marL="0" indent="0"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 Output depends on current state only</a:t>
            </a:r>
          </a:p>
        </p:txBody>
      </p:sp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2300" y="3562350"/>
            <a:ext cx="22479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208463"/>
            <a:ext cx="2514600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124200" y="3429000"/>
            <a:ext cx="3657600" cy="3135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>
            <a:lvl1pPr marL="203200" indent="-203200" algn="l" rtl="0" eaLnBrk="0" fontAlgn="base" hangingPunct="0">
              <a:lnSpc>
                <a:spcPct val="75000"/>
              </a:lnSpc>
              <a:spcBef>
                <a:spcPct val="65000"/>
              </a:spcBef>
              <a:spcAft>
                <a:spcPct val="0"/>
              </a:spcAft>
              <a:buSzPct val="100000"/>
              <a:buChar char="°"/>
              <a:defRPr sz="28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685800" indent="-19050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257300" indent="-342900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SzPct val="100000"/>
              <a:buChar char="-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7145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charset="0"/>
                <a:ea typeface="+mn-ea"/>
              </a:defRPr>
            </a:lvl4pPr>
            <a:lvl5pPr marL="21717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charset="0"/>
                <a:ea typeface="+mn-ea"/>
              </a:defRPr>
            </a:lvl5pPr>
            <a:lvl6pPr marL="2628900" indent="-3429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charset="0"/>
                <a:ea typeface="+mn-ea"/>
              </a:defRPr>
            </a:lvl6pPr>
            <a:lvl7pPr marL="3086100" indent="-3429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charset="0"/>
                <a:ea typeface="+mn-ea"/>
              </a:defRPr>
            </a:lvl7pPr>
            <a:lvl8pPr marL="3543300" indent="-3429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charset="0"/>
                <a:ea typeface="+mn-ea"/>
              </a:defRPr>
            </a:lvl8pPr>
            <a:lvl9pPr marL="4000500" indent="-3429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charset="0"/>
                <a:ea typeface="+mn-ea"/>
              </a:defRPr>
            </a:lvl9pPr>
          </a:lstStyle>
          <a:p>
            <a:r>
              <a:rPr lang="en-US" sz="1600" smtClean="0">
                <a:cs typeface="Times New Roman" charset="0"/>
              </a:rPr>
              <a:t>Label form:</a:t>
            </a:r>
          </a:p>
          <a:p>
            <a:pPr lvl="1"/>
            <a:r>
              <a:rPr lang="en-US" sz="1600" smtClean="0">
                <a:cs typeface="Times New Roman" charset="0"/>
              </a:rPr>
              <a:t>On </a:t>
            </a:r>
            <a:r>
              <a:rPr lang="en-US" sz="1600" u="sng" smtClean="0">
                <a:cs typeface="Times New Roman" charset="0"/>
              </a:rPr>
              <a:t>circle</a:t>
            </a:r>
            <a:r>
              <a:rPr lang="en-US" sz="1600" smtClean="0">
                <a:cs typeface="Times New Roman" charset="0"/>
              </a:rPr>
              <a:t> with output included:</a:t>
            </a:r>
          </a:p>
          <a:p>
            <a:pPr lvl="2"/>
            <a:r>
              <a:rPr lang="en-US" sz="1600" smtClean="0">
                <a:cs typeface="Times New Roman" charset="0"/>
              </a:rPr>
              <a:t>state/output</a:t>
            </a:r>
          </a:p>
          <a:p>
            <a:pPr lvl="2"/>
            <a:r>
              <a:rPr lang="en-US" sz="1600" smtClean="0">
                <a:cs typeface="Times New Roman" charset="0"/>
              </a:rPr>
              <a:t>Moore type output depends only on state</a:t>
            </a:r>
          </a:p>
          <a:p>
            <a:pPr lvl="1"/>
            <a:r>
              <a:rPr lang="en-US" sz="1600" smtClean="0">
                <a:cs typeface="Times New Roman" charset="0"/>
              </a:rPr>
              <a:t>On </a:t>
            </a:r>
            <a:r>
              <a:rPr lang="en-US" sz="1600" u="sng" smtClean="0">
                <a:cs typeface="Times New Roman" charset="0"/>
              </a:rPr>
              <a:t>directed arc</a:t>
            </a:r>
            <a:r>
              <a:rPr lang="en-US" sz="1600" smtClean="0">
                <a:cs typeface="Times New Roman" charset="0"/>
              </a:rPr>
              <a:t> with the </a:t>
            </a:r>
            <a:r>
              <a:rPr lang="en-US" sz="1600" u="sng" smtClean="0">
                <a:cs typeface="Times New Roman" charset="0"/>
              </a:rPr>
              <a:t>output</a:t>
            </a:r>
            <a:r>
              <a:rPr lang="en-US" sz="1600" smtClean="0">
                <a:cs typeface="Times New Roman" charset="0"/>
              </a:rPr>
              <a:t> included:</a:t>
            </a:r>
          </a:p>
          <a:p>
            <a:pPr lvl="2"/>
            <a:r>
              <a:rPr lang="en-US" sz="1600" smtClean="0">
                <a:cs typeface="Times New Roman" charset="0"/>
              </a:rPr>
              <a:t>input/output</a:t>
            </a:r>
          </a:p>
          <a:p>
            <a:pPr lvl="2"/>
            <a:r>
              <a:rPr lang="en-US" sz="1600" smtClean="0">
                <a:cs typeface="Times New Roman" charset="0"/>
              </a:rPr>
              <a:t>Mealy type output depends on state and input</a:t>
            </a:r>
            <a:endParaRPr lang="en-US" sz="1600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0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3770313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Mealy and Moore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848600" cy="30035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Customary to distinguish between two models of sequential circuits</a:t>
            </a:r>
          </a:p>
          <a:p>
            <a:pPr>
              <a:defRPr/>
            </a:pPr>
            <a:r>
              <a:rPr lang="en-US" dirty="0" smtClean="0"/>
              <a:t>General </a:t>
            </a:r>
            <a:r>
              <a:rPr lang="en-US" dirty="0"/>
              <a:t>model of a sequential circuit has inputs, outputs, and internal </a:t>
            </a:r>
            <a:r>
              <a:rPr lang="en-US" dirty="0" smtClean="0"/>
              <a:t>states</a:t>
            </a:r>
          </a:p>
          <a:p>
            <a:pPr>
              <a:defRPr/>
            </a:pPr>
            <a:r>
              <a:rPr lang="en-US" dirty="0"/>
              <a:t>Mealy model, the outputs are functions of both </a:t>
            </a:r>
            <a:r>
              <a:rPr lang="en-US" dirty="0" smtClean="0"/>
              <a:t>the present </a:t>
            </a:r>
            <a:r>
              <a:rPr lang="en-US" dirty="0"/>
              <a:t>state and </a:t>
            </a:r>
            <a:r>
              <a:rPr lang="en-US" dirty="0" smtClean="0"/>
              <a:t>inputs</a:t>
            </a:r>
          </a:p>
          <a:p>
            <a:pPr>
              <a:defRPr/>
            </a:pPr>
            <a:r>
              <a:rPr lang="en-US" dirty="0"/>
              <a:t>Moore model, the outputs are a function of the </a:t>
            </a:r>
            <a:r>
              <a:rPr lang="en-US" dirty="0" smtClean="0"/>
              <a:t>present state </a:t>
            </a:r>
            <a:r>
              <a:rPr lang="en-US" dirty="0"/>
              <a:t>only</a:t>
            </a:r>
          </a:p>
        </p:txBody>
      </p:sp>
    </p:spTree>
    <p:extLst>
      <p:ext uri="{BB962C8B-B14F-4D97-AF65-F5344CB8AC3E}">
        <p14:creationId xmlns:p14="http://schemas.microsoft.com/office/powerpoint/2010/main" xmlns="" val="22578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4325"/>
            <a:ext cx="5173663" cy="390525"/>
          </a:xfrm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/>
              <a:t>Sequential Circuits: State Diagram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7775" y="1279525"/>
            <a:ext cx="4106863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881813" y="2314575"/>
            <a:ext cx="625475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2249" rIns="81639" bIns="40820"/>
          <a:lstStyle/>
          <a:p>
            <a:pPr>
              <a:lnSpc>
                <a:spcPct val="95000"/>
              </a:lnSpc>
              <a:buFontTx/>
              <a:buNone/>
              <a:defRPr/>
            </a:pPr>
            <a:r>
              <a:rPr lang="en-US" sz="1800" dirty="0">
                <a:solidFill>
                  <a:srgbClr val="800000"/>
                </a:solidFill>
                <a:latin typeface="Times New Roman" charset="0"/>
              </a:rPr>
              <a:t>State</a:t>
            </a: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H="1">
            <a:off x="6307138" y="2598738"/>
            <a:ext cx="625475" cy="479425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7023100" y="3841750"/>
            <a:ext cx="80645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22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buFontTx/>
              <a:buNone/>
              <a:defRPr/>
            </a:pPr>
            <a:r>
              <a:rPr lang="en-US" sz="1800" dirty="0" smtClean="0">
                <a:solidFill>
                  <a:srgbClr val="006B6B"/>
                </a:solidFill>
                <a:latin typeface="Times New Roman" charset="0"/>
              </a:rPr>
              <a:t>Output</a:t>
            </a:r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H="1" flipV="1">
            <a:off x="6329363" y="3557588"/>
            <a:ext cx="722312" cy="384175"/>
          </a:xfrm>
          <a:prstGeom prst="line">
            <a:avLst/>
          </a:prstGeom>
          <a:noFill/>
          <a:ln w="9525">
            <a:solidFill>
              <a:srgbClr val="006B6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1900238" y="1525588"/>
            <a:ext cx="65405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2249" rIns="81639" bIns="40820"/>
          <a:lstStyle/>
          <a:p>
            <a:pPr>
              <a:lnSpc>
                <a:spcPct val="95000"/>
              </a:lnSpc>
              <a:buFontTx/>
              <a:buNone/>
              <a:defRPr/>
            </a:pPr>
            <a:r>
              <a:rPr lang="en-US" sz="1800" dirty="0">
                <a:solidFill>
                  <a:srgbClr val="008000"/>
                </a:solidFill>
                <a:latin typeface="Times New Roman" charset="0"/>
              </a:rPr>
              <a:t>Input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2552700" y="1757363"/>
            <a:ext cx="622300" cy="20637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11125" y="2209800"/>
            <a:ext cx="2479675" cy="442913"/>
          </a:xfrm>
          <a:prstGeom prst="rect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6821" rIns="81639" bIns="4082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buFontTx/>
              <a:buNone/>
              <a:defRPr/>
            </a:pPr>
            <a:r>
              <a:rPr lang="en-US" dirty="0" smtClean="0">
                <a:latin typeface="+mn-lt"/>
              </a:rPr>
              <a:t>Moore Machine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0" y="6070600"/>
            <a:ext cx="91440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1106" rIns="81639" bIns="4082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>
              <a:lnSpc>
                <a:spcPct val="50000"/>
              </a:lnSpc>
              <a:buFontTx/>
              <a:buNone/>
              <a:defRPr/>
            </a:pPr>
            <a:r>
              <a:rPr lang="en-US" dirty="0" smtClean="0">
                <a:latin typeface="+mn-lt"/>
              </a:rPr>
              <a:t>Each node in the graph represents a state in the  sequential </a:t>
            </a:r>
          </a:p>
          <a:p>
            <a:pPr>
              <a:lnSpc>
                <a:spcPct val="50000"/>
              </a:lnSpc>
              <a:buFontTx/>
              <a:buNone/>
              <a:defRPr/>
            </a:pPr>
            <a:r>
              <a:rPr lang="en-US" dirty="0" smtClean="0">
                <a:latin typeface="+mn-lt"/>
              </a:rPr>
              <a:t>circuit.</a:t>
            </a:r>
          </a:p>
        </p:txBody>
      </p:sp>
      <p:sp>
        <p:nvSpPr>
          <p:cNvPr id="2" name="Rectangle 1"/>
          <p:cNvSpPr/>
          <p:nvPr/>
        </p:nvSpPr>
        <p:spPr>
          <a:xfrm>
            <a:off x="3124200" y="834479"/>
            <a:ext cx="594360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latin typeface="+mn-lt"/>
                <a:cs typeface="Arial" charset="0"/>
              </a:rPr>
              <a:t>Output depends on current state only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48696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4325"/>
            <a:ext cx="5173663" cy="390525"/>
          </a:xfrm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/>
              <a:t>Sequential Circuits: State Diagram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28600" y="838200"/>
            <a:ext cx="2192338" cy="442913"/>
          </a:xfrm>
          <a:prstGeom prst="rect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6821" rIns="81639" bIns="4082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buFontTx/>
              <a:buNone/>
              <a:defRPr/>
            </a:pPr>
            <a:r>
              <a:rPr lang="en-US" dirty="0" smtClean="0">
                <a:latin typeface="+mn-lt"/>
              </a:rPr>
              <a:t>Mealy Machine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76200" y="5967413"/>
            <a:ext cx="8839200" cy="111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1106" rIns="81639" bIns="4082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>
              <a:lnSpc>
                <a:spcPct val="50000"/>
              </a:lnSpc>
              <a:buFontTx/>
              <a:buNone/>
              <a:defRPr/>
            </a:pPr>
            <a:r>
              <a:rPr lang="en-US" dirty="0" smtClean="0">
                <a:latin typeface="+mn-lt"/>
              </a:rPr>
              <a:t>Each node in the graph represents a state in the  sequential </a:t>
            </a:r>
          </a:p>
          <a:p>
            <a:pPr>
              <a:lnSpc>
                <a:spcPct val="50000"/>
              </a:lnSpc>
              <a:buFontTx/>
              <a:buNone/>
              <a:defRPr/>
            </a:pPr>
            <a:r>
              <a:rPr lang="en-US" dirty="0" smtClean="0">
                <a:latin typeface="+mn-lt"/>
              </a:rPr>
              <a:t>circuit.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2312" y="838200"/>
            <a:ext cx="5805488" cy="337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2743200" y="1541463"/>
            <a:ext cx="1274762" cy="439737"/>
            <a:chOff x="3144838" y="1309688"/>
            <a:chExt cx="1274762" cy="439737"/>
          </a:xfrm>
        </p:grpSpPr>
        <p:sp>
          <p:nvSpPr>
            <p:cNvPr id="16389" name="Text Box 5"/>
            <p:cNvSpPr txBox="1">
              <a:spLocks noChangeArrowheads="1"/>
            </p:cNvSpPr>
            <p:nvPr/>
          </p:nvSpPr>
          <p:spPr bwMode="auto">
            <a:xfrm>
              <a:off x="3144838" y="1309688"/>
              <a:ext cx="654050" cy="341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1639" tIns="52249" rIns="81639" bIns="40820"/>
            <a:lstStyle/>
            <a:p>
              <a:pPr>
                <a:lnSpc>
                  <a:spcPct val="95000"/>
                </a:lnSpc>
                <a:buFontTx/>
                <a:buNone/>
                <a:defRPr/>
              </a:pPr>
              <a:r>
                <a:rPr lang="en-US" sz="1800" dirty="0">
                  <a:solidFill>
                    <a:srgbClr val="000000"/>
                  </a:solidFill>
                  <a:latin typeface="Times New Roman" charset="0"/>
                </a:rPr>
                <a:t>Input</a:t>
              </a:r>
            </a:p>
          </p:txBody>
        </p:sp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3797300" y="1543050"/>
              <a:ext cx="622300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756525" y="1989138"/>
            <a:ext cx="625475" cy="1211262"/>
            <a:chOff x="7756525" y="1836738"/>
            <a:chExt cx="625475" cy="1211262"/>
          </a:xfrm>
        </p:grpSpPr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7756525" y="1836738"/>
              <a:ext cx="625475" cy="341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81639" tIns="52249" rIns="81639" bIns="40820"/>
            <a:lstStyle/>
            <a:p>
              <a:pPr>
                <a:lnSpc>
                  <a:spcPct val="95000"/>
                </a:lnSpc>
                <a:buFontTx/>
                <a:buNone/>
                <a:defRPr/>
              </a:pPr>
              <a:r>
                <a:rPr lang="en-US" sz="1800" dirty="0">
                  <a:solidFill>
                    <a:srgbClr val="800000"/>
                  </a:solidFill>
                  <a:latin typeface="Times New Roman" charset="0"/>
                </a:rPr>
                <a:t>State</a:t>
              </a:r>
            </a:p>
          </p:txBody>
        </p:sp>
        <p:sp>
          <p:nvSpPr>
            <p:cNvPr id="16392" name="Line 8"/>
            <p:cNvSpPr>
              <a:spLocks noChangeShapeType="1"/>
            </p:cNvSpPr>
            <p:nvPr/>
          </p:nvSpPr>
          <p:spPr bwMode="auto">
            <a:xfrm>
              <a:off x="8047038" y="2154238"/>
              <a:ext cx="1587" cy="893762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82945" tIns="41473" rIns="82945" bIns="41473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667000" y="2514600"/>
            <a:ext cx="80645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52249" rIns="81639" bIns="4082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buFontTx/>
              <a:buNone/>
              <a:defRPr/>
            </a:pPr>
            <a:r>
              <a:rPr lang="en-US" sz="1800" dirty="0" smtClean="0">
                <a:latin typeface="Times New Roman" charset="0"/>
              </a:rPr>
              <a:t>Output</a:t>
            </a: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V="1">
            <a:off x="3505200" y="2438399"/>
            <a:ext cx="685800" cy="3047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" y="4267200"/>
            <a:ext cx="4572000" cy="15019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charset="0"/>
              </a:rPr>
              <a:t> Output </a:t>
            </a:r>
            <a:r>
              <a:rPr lang="en-US" sz="2800" dirty="0">
                <a:solidFill>
                  <a:srgbClr val="000000"/>
                </a:solidFill>
                <a:cs typeface="Arial" charset="0"/>
              </a:rPr>
              <a:t>depends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 on current state and input</a:t>
            </a:r>
          </a:p>
          <a:p>
            <a:pPr marL="0" indent="0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charset="0"/>
              </a:rPr>
              <a:t> Output is not synchronized with the clock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0635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522288" y="273050"/>
            <a:ext cx="4164012" cy="390525"/>
          </a:xfrm>
        </p:spPr>
        <p:txBody>
          <a:bodyPr tIns="35203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en-US"/>
              <a:t>Sequential Circuits: Models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4275" y="1590675"/>
            <a:ext cx="6710363" cy="419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613983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ChangeArrowheads="1"/>
          </p:cNvSpPr>
          <p:nvPr/>
        </p:nvSpPr>
        <p:spPr bwMode="auto">
          <a:xfrm>
            <a:off x="381000" y="152400"/>
            <a:ext cx="487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87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>
                <a:solidFill>
                  <a:schemeClr val="tx2"/>
                </a:solidFill>
              </a:rPr>
              <a:t>Mealy Machine</a:t>
            </a:r>
          </a:p>
        </p:txBody>
      </p:sp>
      <p:sp>
        <p:nvSpPr>
          <p:cNvPr id="522243" name="Rectangle 3"/>
          <p:cNvSpPr>
            <a:spLocks noChangeArrowheads="1"/>
          </p:cNvSpPr>
          <p:nvPr/>
        </p:nvSpPr>
        <p:spPr bwMode="auto">
          <a:xfrm rot="-5400000">
            <a:off x="4076700" y="3390900"/>
            <a:ext cx="2819400" cy="914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imes New Roman" charset="0"/>
              </a:rPr>
              <a:t> </a:t>
            </a:r>
          </a:p>
        </p:txBody>
      </p:sp>
      <p:sp>
        <p:nvSpPr>
          <p:cNvPr id="522244" name="Rectangle 4"/>
          <p:cNvSpPr>
            <a:spLocks noChangeArrowheads="1"/>
          </p:cNvSpPr>
          <p:nvPr/>
        </p:nvSpPr>
        <p:spPr bwMode="auto">
          <a:xfrm>
            <a:off x="1981200" y="2819400"/>
            <a:ext cx="1371600" cy="198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Comb.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Logic</a:t>
            </a:r>
          </a:p>
        </p:txBody>
      </p:sp>
      <p:sp>
        <p:nvSpPr>
          <p:cNvPr id="522245" name="Line 5"/>
          <p:cNvSpPr>
            <a:spLocks noChangeShapeType="1"/>
          </p:cNvSpPr>
          <p:nvPr/>
        </p:nvSpPr>
        <p:spPr bwMode="auto">
          <a:xfrm>
            <a:off x="990600" y="44196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46" name="Line 6"/>
          <p:cNvSpPr>
            <a:spLocks noChangeShapeType="1"/>
          </p:cNvSpPr>
          <p:nvPr/>
        </p:nvSpPr>
        <p:spPr bwMode="auto">
          <a:xfrm>
            <a:off x="1600200" y="4419600"/>
            <a:ext cx="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47" name="Line 7"/>
          <p:cNvSpPr>
            <a:spLocks noChangeShapeType="1"/>
          </p:cNvSpPr>
          <p:nvPr/>
        </p:nvSpPr>
        <p:spPr bwMode="auto">
          <a:xfrm>
            <a:off x="1600200" y="6096000"/>
            <a:ext cx="541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48" name="Line 8"/>
          <p:cNvSpPr>
            <a:spLocks noChangeShapeType="1"/>
          </p:cNvSpPr>
          <p:nvPr/>
        </p:nvSpPr>
        <p:spPr bwMode="auto">
          <a:xfrm>
            <a:off x="3352800" y="36576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50" name="Line 10"/>
          <p:cNvSpPr>
            <a:spLocks noChangeShapeType="1"/>
          </p:cNvSpPr>
          <p:nvPr/>
        </p:nvSpPr>
        <p:spPr bwMode="auto">
          <a:xfrm flipV="1">
            <a:off x="5486400" y="52578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51" name="Line 11"/>
          <p:cNvSpPr>
            <a:spLocks noChangeShapeType="1"/>
          </p:cNvSpPr>
          <p:nvPr/>
        </p:nvSpPr>
        <p:spPr bwMode="auto">
          <a:xfrm>
            <a:off x="1524000" y="3048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52" name="Line 12"/>
          <p:cNvSpPr>
            <a:spLocks noChangeShapeType="1"/>
          </p:cNvSpPr>
          <p:nvPr/>
        </p:nvSpPr>
        <p:spPr bwMode="auto">
          <a:xfrm flipV="1">
            <a:off x="1524000" y="19812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53" name="Line 13"/>
          <p:cNvSpPr>
            <a:spLocks noChangeShapeType="1"/>
          </p:cNvSpPr>
          <p:nvPr/>
        </p:nvSpPr>
        <p:spPr bwMode="auto">
          <a:xfrm>
            <a:off x="1524000" y="1981200"/>
            <a:ext cx="487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54" name="Line 14"/>
          <p:cNvSpPr>
            <a:spLocks noChangeShapeType="1"/>
          </p:cNvSpPr>
          <p:nvPr/>
        </p:nvSpPr>
        <p:spPr bwMode="auto">
          <a:xfrm>
            <a:off x="6400800" y="1981200"/>
            <a:ext cx="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55" name="Line 15"/>
          <p:cNvSpPr>
            <a:spLocks noChangeShapeType="1"/>
          </p:cNvSpPr>
          <p:nvPr/>
        </p:nvSpPr>
        <p:spPr bwMode="auto">
          <a:xfrm flipH="1">
            <a:off x="5943600" y="3657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56" name="Text Box 16"/>
          <p:cNvSpPr txBox="1">
            <a:spLocks noChangeArrowheads="1"/>
          </p:cNvSpPr>
          <p:nvPr/>
        </p:nvSpPr>
        <p:spPr bwMode="auto">
          <a:xfrm>
            <a:off x="365125" y="4224338"/>
            <a:ext cx="69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X(t)</a:t>
            </a:r>
          </a:p>
        </p:txBody>
      </p:sp>
      <p:sp>
        <p:nvSpPr>
          <p:cNvPr id="522257" name="Text Box 17"/>
          <p:cNvSpPr txBox="1">
            <a:spLocks noChangeArrowheads="1"/>
          </p:cNvSpPr>
          <p:nvPr/>
        </p:nvSpPr>
        <p:spPr bwMode="auto">
          <a:xfrm>
            <a:off x="3565525" y="3157538"/>
            <a:ext cx="1125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Q(t+1)</a:t>
            </a:r>
          </a:p>
        </p:txBody>
      </p:sp>
      <p:sp>
        <p:nvSpPr>
          <p:cNvPr id="522258" name="Text Box 18"/>
          <p:cNvSpPr txBox="1">
            <a:spLocks noChangeArrowheads="1"/>
          </p:cNvSpPr>
          <p:nvPr/>
        </p:nvSpPr>
        <p:spPr bwMode="auto">
          <a:xfrm>
            <a:off x="6172200" y="3725863"/>
            <a:ext cx="73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Q(t)</a:t>
            </a:r>
          </a:p>
        </p:txBody>
      </p:sp>
      <p:sp>
        <p:nvSpPr>
          <p:cNvPr id="522259" name="Text Box 19"/>
          <p:cNvSpPr txBox="1">
            <a:spLocks noChangeArrowheads="1"/>
          </p:cNvSpPr>
          <p:nvPr/>
        </p:nvSpPr>
        <p:spPr bwMode="auto">
          <a:xfrm>
            <a:off x="8232775" y="4106863"/>
            <a:ext cx="69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Y(t)</a:t>
            </a:r>
          </a:p>
        </p:txBody>
      </p:sp>
      <p:sp>
        <p:nvSpPr>
          <p:cNvPr id="522260" name="Text Box 20"/>
          <p:cNvSpPr txBox="1">
            <a:spLocks noChangeArrowheads="1"/>
          </p:cNvSpPr>
          <p:nvPr/>
        </p:nvSpPr>
        <p:spPr bwMode="auto">
          <a:xfrm>
            <a:off x="5241925" y="5519738"/>
            <a:ext cx="547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clk</a:t>
            </a:r>
          </a:p>
        </p:txBody>
      </p:sp>
      <p:sp>
        <p:nvSpPr>
          <p:cNvPr id="522262" name="Text Box 22"/>
          <p:cNvSpPr txBox="1">
            <a:spLocks noChangeArrowheads="1"/>
          </p:cNvSpPr>
          <p:nvPr/>
        </p:nvSpPr>
        <p:spPr bwMode="auto">
          <a:xfrm>
            <a:off x="5943600" y="4171950"/>
            <a:ext cx="10223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sz="2000" b="0">
                <a:solidFill>
                  <a:schemeClr val="tx1"/>
                </a:solidFill>
                <a:latin typeface="Tahoma" charset="0"/>
              </a:rPr>
              <a:t>present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sz="2000" b="0">
                <a:solidFill>
                  <a:schemeClr val="tx1"/>
                </a:solidFill>
                <a:latin typeface="Tahoma" charset="0"/>
              </a:rPr>
              <a:t>  state</a:t>
            </a:r>
          </a:p>
        </p:txBody>
      </p:sp>
      <p:sp>
        <p:nvSpPr>
          <p:cNvPr id="522263" name="Text Box 23"/>
          <p:cNvSpPr txBox="1">
            <a:spLocks noChangeArrowheads="1"/>
          </p:cNvSpPr>
          <p:nvPr/>
        </p:nvSpPr>
        <p:spPr bwMode="auto">
          <a:xfrm>
            <a:off x="288925" y="4681538"/>
            <a:ext cx="1190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present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  input</a:t>
            </a:r>
          </a:p>
        </p:txBody>
      </p:sp>
      <p:sp>
        <p:nvSpPr>
          <p:cNvPr id="522264" name="Text Box 24"/>
          <p:cNvSpPr txBox="1">
            <a:spLocks noChangeArrowheads="1"/>
          </p:cNvSpPr>
          <p:nvPr/>
        </p:nvSpPr>
        <p:spPr bwMode="auto">
          <a:xfrm>
            <a:off x="3754438" y="3649663"/>
            <a:ext cx="844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next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state</a:t>
            </a:r>
          </a:p>
        </p:txBody>
      </p:sp>
      <p:sp>
        <p:nvSpPr>
          <p:cNvPr id="522265" name="Rectangle 25"/>
          <p:cNvSpPr>
            <a:spLocks noChangeArrowheads="1"/>
          </p:cNvSpPr>
          <p:nvPr/>
        </p:nvSpPr>
        <p:spPr bwMode="auto">
          <a:xfrm>
            <a:off x="7010400" y="2895600"/>
            <a:ext cx="1143000" cy="3581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Comb.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Logic</a:t>
            </a:r>
          </a:p>
        </p:txBody>
      </p:sp>
      <p:sp>
        <p:nvSpPr>
          <p:cNvPr id="522266" name="Line 26"/>
          <p:cNvSpPr>
            <a:spLocks noChangeShapeType="1"/>
          </p:cNvSpPr>
          <p:nvPr/>
        </p:nvSpPr>
        <p:spPr bwMode="auto">
          <a:xfrm>
            <a:off x="6400800" y="36576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67" name="Line 27"/>
          <p:cNvSpPr>
            <a:spLocks noChangeShapeType="1"/>
          </p:cNvSpPr>
          <p:nvPr/>
        </p:nvSpPr>
        <p:spPr bwMode="auto">
          <a:xfrm>
            <a:off x="8153400" y="47244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68" name="Oval 28"/>
          <p:cNvSpPr>
            <a:spLocks noChangeArrowheads="1"/>
          </p:cNvSpPr>
          <p:nvPr/>
        </p:nvSpPr>
        <p:spPr bwMode="auto">
          <a:xfrm>
            <a:off x="1524000" y="4343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69" name="Oval 29"/>
          <p:cNvSpPr>
            <a:spLocks noChangeArrowheads="1"/>
          </p:cNvSpPr>
          <p:nvPr/>
        </p:nvSpPr>
        <p:spPr bwMode="auto">
          <a:xfrm>
            <a:off x="6324600" y="3581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70" name="Text Box 30"/>
          <p:cNvSpPr txBox="1">
            <a:spLocks noChangeArrowheads="1"/>
          </p:cNvSpPr>
          <p:nvPr/>
        </p:nvSpPr>
        <p:spPr bwMode="auto">
          <a:xfrm>
            <a:off x="838200" y="762000"/>
            <a:ext cx="708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+mn-lt"/>
              </a:rPr>
              <a:t> Output based on state and present input</a:t>
            </a:r>
          </a:p>
        </p:txBody>
      </p:sp>
      <p:sp>
        <p:nvSpPr>
          <p:cNvPr id="522272" name="Text Box 32"/>
          <p:cNvSpPr txBox="1">
            <a:spLocks noChangeArrowheads="1"/>
          </p:cNvSpPr>
          <p:nvPr/>
        </p:nvSpPr>
        <p:spPr bwMode="auto">
          <a:xfrm>
            <a:off x="5105400" y="3352800"/>
            <a:ext cx="708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sz="1800" b="0">
                <a:solidFill>
                  <a:schemeClr val="tx1"/>
                </a:solidFill>
                <a:latin typeface="Tahoma" charset="0"/>
              </a:rPr>
              <a:t>Flip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sz="1800" b="0">
                <a:solidFill>
                  <a:schemeClr val="tx1"/>
                </a:solidFill>
                <a:latin typeface="Tahoma" charset="0"/>
              </a:rPr>
              <a:t>Flops</a:t>
            </a:r>
          </a:p>
        </p:txBody>
      </p:sp>
    </p:spTree>
    <p:extLst>
      <p:ext uri="{BB962C8B-B14F-4D97-AF65-F5344CB8AC3E}">
        <p14:creationId xmlns:p14="http://schemas.microsoft.com/office/powerpoint/2010/main" xmlns="" val="259380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ChangeArrowheads="1"/>
          </p:cNvSpPr>
          <p:nvPr/>
        </p:nvSpPr>
        <p:spPr bwMode="auto">
          <a:xfrm>
            <a:off x="533400" y="0"/>
            <a:ext cx="5181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87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>
                <a:solidFill>
                  <a:schemeClr val="tx2"/>
                </a:solidFill>
              </a:rPr>
              <a:t>Moore Machine</a:t>
            </a:r>
          </a:p>
        </p:txBody>
      </p:sp>
      <p:sp>
        <p:nvSpPr>
          <p:cNvPr id="523267" name="Rectangle 3"/>
          <p:cNvSpPr>
            <a:spLocks noChangeArrowheads="1"/>
          </p:cNvSpPr>
          <p:nvPr/>
        </p:nvSpPr>
        <p:spPr bwMode="auto">
          <a:xfrm rot="-5400000">
            <a:off x="4076700" y="3390900"/>
            <a:ext cx="2819400" cy="914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endParaRPr lang="en-US" b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23268" name="Rectangle 4"/>
          <p:cNvSpPr>
            <a:spLocks noChangeArrowheads="1"/>
          </p:cNvSpPr>
          <p:nvPr/>
        </p:nvSpPr>
        <p:spPr bwMode="auto">
          <a:xfrm>
            <a:off x="1981200" y="2819400"/>
            <a:ext cx="1371600" cy="198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Comb.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Logic</a:t>
            </a:r>
          </a:p>
        </p:txBody>
      </p:sp>
      <p:sp>
        <p:nvSpPr>
          <p:cNvPr id="523269" name="Line 5"/>
          <p:cNvSpPr>
            <a:spLocks noChangeShapeType="1"/>
          </p:cNvSpPr>
          <p:nvPr/>
        </p:nvSpPr>
        <p:spPr bwMode="auto">
          <a:xfrm>
            <a:off x="990600" y="44196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0" name="Line 6"/>
          <p:cNvSpPr>
            <a:spLocks noChangeShapeType="1"/>
          </p:cNvSpPr>
          <p:nvPr/>
        </p:nvSpPr>
        <p:spPr bwMode="auto">
          <a:xfrm>
            <a:off x="3352800" y="36576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2" name="Line 8"/>
          <p:cNvSpPr>
            <a:spLocks noChangeShapeType="1"/>
          </p:cNvSpPr>
          <p:nvPr/>
        </p:nvSpPr>
        <p:spPr bwMode="auto">
          <a:xfrm flipV="1">
            <a:off x="5486400" y="52578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3" name="Line 9"/>
          <p:cNvSpPr>
            <a:spLocks noChangeShapeType="1"/>
          </p:cNvSpPr>
          <p:nvPr/>
        </p:nvSpPr>
        <p:spPr bwMode="auto">
          <a:xfrm>
            <a:off x="1524000" y="3048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4" name="Line 10"/>
          <p:cNvSpPr>
            <a:spLocks noChangeShapeType="1"/>
          </p:cNvSpPr>
          <p:nvPr/>
        </p:nvSpPr>
        <p:spPr bwMode="auto">
          <a:xfrm flipV="1">
            <a:off x="1524000" y="19812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5" name="Line 11"/>
          <p:cNvSpPr>
            <a:spLocks noChangeShapeType="1"/>
          </p:cNvSpPr>
          <p:nvPr/>
        </p:nvSpPr>
        <p:spPr bwMode="auto">
          <a:xfrm>
            <a:off x="1524000" y="1981200"/>
            <a:ext cx="487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6" name="Line 12"/>
          <p:cNvSpPr>
            <a:spLocks noChangeShapeType="1"/>
          </p:cNvSpPr>
          <p:nvPr/>
        </p:nvSpPr>
        <p:spPr bwMode="auto">
          <a:xfrm>
            <a:off x="6400800" y="1981200"/>
            <a:ext cx="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7" name="Line 13"/>
          <p:cNvSpPr>
            <a:spLocks noChangeShapeType="1"/>
          </p:cNvSpPr>
          <p:nvPr/>
        </p:nvSpPr>
        <p:spPr bwMode="auto">
          <a:xfrm flipH="1">
            <a:off x="5943600" y="3657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78" name="Text Box 14"/>
          <p:cNvSpPr txBox="1">
            <a:spLocks noChangeArrowheads="1"/>
          </p:cNvSpPr>
          <p:nvPr/>
        </p:nvSpPr>
        <p:spPr bwMode="auto">
          <a:xfrm>
            <a:off x="365125" y="4224338"/>
            <a:ext cx="69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X(t)</a:t>
            </a:r>
          </a:p>
        </p:txBody>
      </p:sp>
      <p:sp>
        <p:nvSpPr>
          <p:cNvPr id="523279" name="Text Box 15"/>
          <p:cNvSpPr txBox="1">
            <a:spLocks noChangeArrowheads="1"/>
          </p:cNvSpPr>
          <p:nvPr/>
        </p:nvSpPr>
        <p:spPr bwMode="auto">
          <a:xfrm>
            <a:off x="3565525" y="3157538"/>
            <a:ext cx="1125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Q(t+1)</a:t>
            </a:r>
          </a:p>
        </p:txBody>
      </p:sp>
      <p:sp>
        <p:nvSpPr>
          <p:cNvPr id="523280" name="Text Box 16"/>
          <p:cNvSpPr txBox="1">
            <a:spLocks noChangeArrowheads="1"/>
          </p:cNvSpPr>
          <p:nvPr/>
        </p:nvSpPr>
        <p:spPr bwMode="auto">
          <a:xfrm>
            <a:off x="6172200" y="3725863"/>
            <a:ext cx="73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Q(t)</a:t>
            </a:r>
          </a:p>
        </p:txBody>
      </p:sp>
      <p:sp>
        <p:nvSpPr>
          <p:cNvPr id="523281" name="Text Box 17"/>
          <p:cNvSpPr txBox="1">
            <a:spLocks noChangeArrowheads="1"/>
          </p:cNvSpPr>
          <p:nvPr/>
        </p:nvSpPr>
        <p:spPr bwMode="auto">
          <a:xfrm>
            <a:off x="8232775" y="3116263"/>
            <a:ext cx="696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Y(t)</a:t>
            </a:r>
          </a:p>
        </p:txBody>
      </p:sp>
      <p:sp>
        <p:nvSpPr>
          <p:cNvPr id="523282" name="Text Box 18"/>
          <p:cNvSpPr txBox="1">
            <a:spLocks noChangeArrowheads="1"/>
          </p:cNvSpPr>
          <p:nvPr/>
        </p:nvSpPr>
        <p:spPr bwMode="auto">
          <a:xfrm>
            <a:off x="5241925" y="5527675"/>
            <a:ext cx="55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imes New Roman" charset="0"/>
              </a:rPr>
              <a:t>clk</a:t>
            </a:r>
          </a:p>
        </p:txBody>
      </p:sp>
      <p:sp>
        <p:nvSpPr>
          <p:cNvPr id="523284" name="Text Box 20"/>
          <p:cNvSpPr txBox="1">
            <a:spLocks noChangeArrowheads="1"/>
          </p:cNvSpPr>
          <p:nvPr/>
        </p:nvSpPr>
        <p:spPr bwMode="auto">
          <a:xfrm>
            <a:off x="5943600" y="4122738"/>
            <a:ext cx="1190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present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  state</a:t>
            </a:r>
          </a:p>
        </p:txBody>
      </p:sp>
      <p:sp>
        <p:nvSpPr>
          <p:cNvPr id="523285" name="Text Box 21"/>
          <p:cNvSpPr txBox="1">
            <a:spLocks noChangeArrowheads="1"/>
          </p:cNvSpPr>
          <p:nvPr/>
        </p:nvSpPr>
        <p:spPr bwMode="auto">
          <a:xfrm>
            <a:off x="288925" y="4681538"/>
            <a:ext cx="1190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present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  input</a:t>
            </a:r>
          </a:p>
        </p:txBody>
      </p:sp>
      <p:sp>
        <p:nvSpPr>
          <p:cNvPr id="523286" name="Text Box 22"/>
          <p:cNvSpPr txBox="1">
            <a:spLocks noChangeArrowheads="1"/>
          </p:cNvSpPr>
          <p:nvPr/>
        </p:nvSpPr>
        <p:spPr bwMode="auto">
          <a:xfrm>
            <a:off x="3733800" y="3649663"/>
            <a:ext cx="844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next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state</a:t>
            </a:r>
          </a:p>
        </p:txBody>
      </p:sp>
      <p:sp>
        <p:nvSpPr>
          <p:cNvPr id="523287" name="Rectangle 23"/>
          <p:cNvSpPr>
            <a:spLocks noChangeArrowheads="1"/>
          </p:cNvSpPr>
          <p:nvPr/>
        </p:nvSpPr>
        <p:spPr bwMode="auto">
          <a:xfrm>
            <a:off x="7010400" y="2514600"/>
            <a:ext cx="1143000" cy="2362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Comb.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Logic</a:t>
            </a:r>
          </a:p>
        </p:txBody>
      </p:sp>
      <p:sp>
        <p:nvSpPr>
          <p:cNvPr id="523288" name="Line 24"/>
          <p:cNvSpPr>
            <a:spLocks noChangeShapeType="1"/>
          </p:cNvSpPr>
          <p:nvPr/>
        </p:nvSpPr>
        <p:spPr bwMode="auto">
          <a:xfrm>
            <a:off x="6400800" y="36576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89" name="Line 25"/>
          <p:cNvSpPr>
            <a:spLocks noChangeShapeType="1"/>
          </p:cNvSpPr>
          <p:nvPr/>
        </p:nvSpPr>
        <p:spPr bwMode="auto">
          <a:xfrm>
            <a:off x="8153400" y="36576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90" name="Oval 26"/>
          <p:cNvSpPr>
            <a:spLocks noChangeArrowheads="1"/>
          </p:cNvSpPr>
          <p:nvPr/>
        </p:nvSpPr>
        <p:spPr bwMode="auto">
          <a:xfrm>
            <a:off x="6324600" y="3581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3292" name="Text Box 28"/>
          <p:cNvSpPr txBox="1">
            <a:spLocks noChangeArrowheads="1"/>
          </p:cNvSpPr>
          <p:nvPr/>
        </p:nvSpPr>
        <p:spPr bwMode="auto">
          <a:xfrm>
            <a:off x="762000" y="762000"/>
            <a:ext cx="708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+mn-lt"/>
              </a:rPr>
              <a:t> Output based on state only</a:t>
            </a:r>
          </a:p>
        </p:txBody>
      </p:sp>
      <p:sp>
        <p:nvSpPr>
          <p:cNvPr id="523293" name="Text Box 29"/>
          <p:cNvSpPr txBox="1">
            <a:spLocks noChangeArrowheads="1"/>
          </p:cNvSpPr>
          <p:nvPr/>
        </p:nvSpPr>
        <p:spPr bwMode="auto">
          <a:xfrm>
            <a:off x="5029200" y="3344863"/>
            <a:ext cx="8826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Flip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/>
            </a:pPr>
            <a:r>
              <a:rPr lang="en-US" b="0">
                <a:solidFill>
                  <a:schemeClr val="tx1"/>
                </a:solidFill>
                <a:latin typeface="Tahoma" charset="0"/>
              </a:rPr>
              <a:t>Flops</a:t>
            </a:r>
          </a:p>
        </p:txBody>
      </p:sp>
    </p:spTree>
    <p:extLst>
      <p:ext uri="{BB962C8B-B14F-4D97-AF65-F5344CB8AC3E}">
        <p14:creationId xmlns:p14="http://schemas.microsoft.com/office/powerpoint/2010/main" xmlns="" val="24965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66700"/>
            <a:ext cx="3993481" cy="38061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State Machines in the Text</a:t>
            </a:r>
            <a:endParaRPr lang="en-GB" dirty="0"/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971550"/>
            <a:ext cx="8610600" cy="3483005"/>
          </a:xfrm>
        </p:spPr>
        <p:txBody>
          <a:bodyPr/>
          <a:lstStyle/>
          <a:p>
            <a:pPr marL="342900" indent="-342900">
              <a:defRPr/>
            </a:pPr>
            <a:r>
              <a:rPr lang="en-US" dirty="0" smtClean="0"/>
              <a:t>In the text book (Mano) </a:t>
            </a:r>
            <a:r>
              <a:rPr lang="en-US" dirty="0">
                <a:solidFill>
                  <a:schemeClr val="accent2"/>
                </a:solidFill>
              </a:rPr>
              <a:t>Mealy</a:t>
            </a:r>
            <a:r>
              <a:rPr lang="en-US" dirty="0"/>
              <a:t> </a:t>
            </a:r>
            <a:r>
              <a:rPr lang="en-US" dirty="0" smtClean="0"/>
              <a:t>machines are focused</a:t>
            </a:r>
            <a:endParaRPr lang="en-US" dirty="0"/>
          </a:p>
          <a:p>
            <a:pPr marL="342900" indent="-342900">
              <a:defRPr/>
            </a:pPr>
            <a:r>
              <a:rPr lang="en-US" dirty="0"/>
              <a:t>Moore machine: outputs only depend on the current state</a:t>
            </a:r>
          </a:p>
          <a:p>
            <a:pPr marL="342900" indent="-342900">
              <a:defRPr/>
            </a:pPr>
            <a:r>
              <a:rPr lang="en-US" dirty="0"/>
              <a:t>Outputs </a:t>
            </a:r>
            <a:r>
              <a:rPr lang="en-US" dirty="0">
                <a:solidFill>
                  <a:schemeClr val="accent2"/>
                </a:solidFill>
              </a:rPr>
              <a:t>cannot</a:t>
            </a:r>
            <a:r>
              <a:rPr lang="en-US" dirty="0"/>
              <a:t> change during a clock pulse if the input variables change</a:t>
            </a:r>
          </a:p>
          <a:p>
            <a:pPr marL="342900" indent="-342900">
              <a:defRPr/>
            </a:pPr>
            <a:r>
              <a:rPr lang="en-US" dirty="0"/>
              <a:t>Moore Machines usually have more states.</a:t>
            </a:r>
          </a:p>
          <a:p>
            <a:pPr marL="342900" indent="-342900">
              <a:defRPr/>
            </a:pPr>
            <a:r>
              <a:rPr lang="en-US" dirty="0"/>
              <a:t>No direct path from inputs to outputs</a:t>
            </a:r>
          </a:p>
          <a:p>
            <a:pPr marL="342900" indent="-342900">
              <a:defRPr/>
            </a:pPr>
            <a:r>
              <a:rPr lang="en-US" dirty="0"/>
              <a:t>Can be more reliable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8427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304800"/>
            <a:ext cx="5856288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Moore and Mealy </a:t>
            </a:r>
            <a:r>
              <a:rPr lang="en-US" dirty="0" smtClean="0"/>
              <a:t>Models (Comparison)</a:t>
            </a:r>
            <a:endParaRPr lang="en-US" dirty="0"/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84225"/>
            <a:ext cx="7848600" cy="3482975"/>
          </a:xfrm>
        </p:spPr>
        <p:txBody>
          <a:bodyPr/>
          <a:lstStyle/>
          <a:p>
            <a:pPr>
              <a:defRPr/>
            </a:pPr>
            <a:r>
              <a:rPr lang="en-US" dirty="0"/>
              <a:t>Sequential Circuits or Sequential Machines are also called </a:t>
            </a:r>
            <a:r>
              <a:rPr lang="en-US" i="1" dirty="0"/>
              <a:t>Finite State Machines</a:t>
            </a:r>
            <a:r>
              <a:rPr lang="en-US" dirty="0"/>
              <a:t> (FSMs).   Two formal models exist: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26988" y="2438400"/>
            <a:ext cx="433070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u="sng" dirty="0">
                <a:solidFill>
                  <a:srgbClr val="000000"/>
                </a:solidFill>
                <a:latin typeface="+mn-lt"/>
                <a:cs typeface="Times New Roman" charset="0"/>
              </a:rPr>
              <a:t>Moore Model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Named after E.F. Moore </a:t>
            </a: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Outputs are a function ONLY of </a:t>
            </a:r>
            <a:r>
              <a:rPr lang="en-US" u="sng" dirty="0">
                <a:solidFill>
                  <a:srgbClr val="000000"/>
                </a:solidFill>
                <a:latin typeface="+mn-lt"/>
                <a:cs typeface="Times New Roman" charset="0"/>
              </a:rPr>
              <a:t>states</a:t>
            </a:r>
            <a:endParaRPr lang="en-US" dirty="0">
              <a:solidFill>
                <a:srgbClr val="000000"/>
              </a:solidFill>
              <a:latin typeface="+mn-lt"/>
              <a:cs typeface="Times New Roman" charset="0"/>
            </a:endParaRPr>
          </a:p>
          <a:p>
            <a:pPr marL="800100" lvl="1" indent="-342900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+mn-lt"/>
                <a:cs typeface="Times New Roman" charset="0"/>
              </a:rPr>
              <a:t>Usually specified on the states.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4989513" y="2362200"/>
            <a:ext cx="41910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u="sng" dirty="0">
                <a:solidFill>
                  <a:schemeClr val="tx1"/>
                </a:solidFill>
                <a:latin typeface="+mn-lt"/>
                <a:cs typeface="Times New Roman" charset="0"/>
              </a:rPr>
              <a:t>Mealy Model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+mn-lt"/>
                <a:cs typeface="Times New Roman" charset="0"/>
              </a:rPr>
              <a:t>Named after G. Mealy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+mn-lt"/>
                <a:cs typeface="Times New Roman" charset="0"/>
              </a:rPr>
              <a:t>Outputs are a function of </a:t>
            </a:r>
            <a:r>
              <a:rPr lang="en-US" u="sng" dirty="0">
                <a:solidFill>
                  <a:schemeClr val="tx1"/>
                </a:solidFill>
                <a:latin typeface="+mn-lt"/>
                <a:cs typeface="Times New Roman" charset="0"/>
              </a:rPr>
              <a:t>inputs</a:t>
            </a:r>
            <a:r>
              <a:rPr lang="en-US" dirty="0">
                <a:solidFill>
                  <a:schemeClr val="tx1"/>
                </a:solidFill>
                <a:latin typeface="+mn-lt"/>
                <a:cs typeface="Times New Roman" charset="0"/>
              </a:rPr>
              <a:t> AND </a:t>
            </a:r>
            <a:r>
              <a:rPr lang="en-US" u="sng" dirty="0">
                <a:solidFill>
                  <a:schemeClr val="tx1"/>
                </a:solidFill>
                <a:latin typeface="+mn-lt"/>
                <a:cs typeface="Times New Roman" charset="0"/>
              </a:rPr>
              <a:t>states</a:t>
            </a:r>
            <a:endParaRPr lang="en-US" b="0" dirty="0">
              <a:solidFill>
                <a:schemeClr val="tx1"/>
              </a:solidFill>
              <a:latin typeface="+mn-lt"/>
              <a:cs typeface="Times New Roman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+mn-lt"/>
                <a:cs typeface="Times New Roman" charset="0"/>
              </a:rPr>
              <a:t>Usually specified on the state transition arcs.</a:t>
            </a:r>
            <a:endParaRPr lang="en-US" b="0" dirty="0">
              <a:solidFill>
                <a:schemeClr val="tx1"/>
              </a:solidFill>
              <a:latin typeface="+mn-lt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80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525463" y="228600"/>
            <a:ext cx="5464175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Moore and Mealy Example Diagrams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" y="2216150"/>
            <a:ext cx="7772400" cy="296545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Times New Roman" charset="0"/>
              </a:rPr>
              <a:t>Mealy Model State Diagram</a:t>
            </a:r>
            <a:br>
              <a:rPr lang="en-US" dirty="0">
                <a:cs typeface="Times New Roman" charset="0"/>
              </a:rPr>
            </a:br>
            <a:r>
              <a:rPr lang="en-US" dirty="0">
                <a:cs typeface="Times New Roman" charset="0"/>
              </a:rPr>
              <a:t>maps </a:t>
            </a:r>
            <a:r>
              <a:rPr lang="en-US" u="sng" dirty="0">
                <a:cs typeface="Times New Roman" charset="0"/>
              </a:rPr>
              <a:t>inputs and state</a:t>
            </a:r>
            <a:r>
              <a:rPr lang="en-US" dirty="0">
                <a:cs typeface="Times New Roman" charset="0"/>
              </a:rPr>
              <a:t> to </a:t>
            </a:r>
            <a:r>
              <a:rPr lang="en-US" u="sng" dirty="0">
                <a:cs typeface="Times New Roman" charset="0"/>
              </a:rPr>
              <a:t>outputs</a:t>
            </a:r>
          </a:p>
          <a:p>
            <a:pPr>
              <a:defRPr/>
            </a:pPr>
            <a:endParaRPr lang="en-US" dirty="0">
              <a:cs typeface="Times New Roman" charset="0"/>
            </a:endParaRPr>
          </a:p>
          <a:p>
            <a:pPr>
              <a:defRPr/>
            </a:pPr>
            <a:endParaRPr lang="en-US" dirty="0">
              <a:cs typeface="Times New Roman" charset="0"/>
            </a:endParaRPr>
          </a:p>
          <a:p>
            <a:pPr>
              <a:defRPr/>
            </a:pPr>
            <a:r>
              <a:rPr lang="en-US" dirty="0">
                <a:cs typeface="Times New Roman" charset="0"/>
              </a:rPr>
              <a:t>Moore Model State Diagram                                            maps </a:t>
            </a:r>
            <a:r>
              <a:rPr lang="en-US" u="sng" dirty="0">
                <a:cs typeface="Times New Roman" charset="0"/>
              </a:rPr>
              <a:t>states</a:t>
            </a:r>
            <a:r>
              <a:rPr lang="en-US" dirty="0">
                <a:cs typeface="Times New Roman" charset="0"/>
              </a:rPr>
              <a:t> to </a:t>
            </a:r>
            <a:r>
              <a:rPr lang="en-US" u="sng" dirty="0">
                <a:cs typeface="Times New Roman" charset="0"/>
              </a:rPr>
              <a:t>outputs</a:t>
            </a:r>
          </a:p>
          <a:p>
            <a:pPr>
              <a:defRPr/>
            </a:pPr>
            <a:endParaRPr lang="en-US" dirty="0"/>
          </a:p>
        </p:txBody>
      </p:sp>
      <p:grpSp>
        <p:nvGrpSpPr>
          <p:cNvPr id="65539" name="Group 4"/>
          <p:cNvGrpSpPr>
            <a:grpSpLocks/>
          </p:cNvGrpSpPr>
          <p:nvPr/>
        </p:nvGrpSpPr>
        <p:grpSpPr bwMode="auto">
          <a:xfrm>
            <a:off x="4487863" y="914400"/>
            <a:ext cx="4884737" cy="1670050"/>
            <a:chOff x="2688" y="816"/>
            <a:chExt cx="3077" cy="1052"/>
          </a:xfrm>
        </p:grpSpPr>
        <p:sp>
          <p:nvSpPr>
            <p:cNvPr id="65571" name="Freeform 5"/>
            <p:cNvSpPr>
              <a:spLocks/>
            </p:cNvSpPr>
            <p:nvPr/>
          </p:nvSpPr>
          <p:spPr bwMode="auto">
            <a:xfrm>
              <a:off x="3387" y="1126"/>
              <a:ext cx="392" cy="392"/>
            </a:xfrm>
            <a:custGeom>
              <a:avLst/>
              <a:gdLst>
                <a:gd name="T0" fmla="*/ 227 w 392"/>
                <a:gd name="T1" fmla="*/ 389 h 392"/>
                <a:gd name="T2" fmla="*/ 263 w 392"/>
                <a:gd name="T3" fmla="*/ 380 h 392"/>
                <a:gd name="T4" fmla="*/ 298 w 392"/>
                <a:gd name="T5" fmla="*/ 362 h 392"/>
                <a:gd name="T6" fmla="*/ 348 w 392"/>
                <a:gd name="T7" fmla="*/ 321 h 392"/>
                <a:gd name="T8" fmla="*/ 371 w 392"/>
                <a:gd name="T9" fmla="*/ 281 h 392"/>
                <a:gd name="T10" fmla="*/ 386 w 392"/>
                <a:gd name="T11" fmla="*/ 246 h 392"/>
                <a:gd name="T12" fmla="*/ 391 w 392"/>
                <a:gd name="T13" fmla="*/ 207 h 392"/>
                <a:gd name="T14" fmla="*/ 391 w 392"/>
                <a:gd name="T15" fmla="*/ 177 h 392"/>
                <a:gd name="T16" fmla="*/ 382 w 392"/>
                <a:gd name="T17" fmla="*/ 137 h 392"/>
                <a:gd name="T18" fmla="*/ 368 w 392"/>
                <a:gd name="T19" fmla="*/ 102 h 392"/>
                <a:gd name="T20" fmla="*/ 341 w 392"/>
                <a:gd name="T21" fmla="*/ 64 h 392"/>
                <a:gd name="T22" fmla="*/ 298 w 392"/>
                <a:gd name="T23" fmla="*/ 28 h 392"/>
                <a:gd name="T24" fmla="*/ 263 w 392"/>
                <a:gd name="T25" fmla="*/ 10 h 392"/>
                <a:gd name="T26" fmla="*/ 227 w 392"/>
                <a:gd name="T27" fmla="*/ 1 h 392"/>
                <a:gd name="T28" fmla="*/ 157 w 392"/>
                <a:gd name="T29" fmla="*/ 3 h 392"/>
                <a:gd name="T30" fmla="*/ 119 w 392"/>
                <a:gd name="T31" fmla="*/ 15 h 392"/>
                <a:gd name="T32" fmla="*/ 88 w 392"/>
                <a:gd name="T33" fmla="*/ 33 h 392"/>
                <a:gd name="T34" fmla="*/ 28 w 392"/>
                <a:gd name="T35" fmla="*/ 94 h 392"/>
                <a:gd name="T36" fmla="*/ 10 w 392"/>
                <a:gd name="T37" fmla="*/ 129 h 392"/>
                <a:gd name="T38" fmla="*/ 2 w 392"/>
                <a:gd name="T39" fmla="*/ 165 h 392"/>
                <a:gd name="T40" fmla="*/ 3 w 392"/>
                <a:gd name="T41" fmla="*/ 235 h 392"/>
                <a:gd name="T42" fmla="*/ 15 w 392"/>
                <a:gd name="T43" fmla="*/ 273 h 392"/>
                <a:gd name="T44" fmla="*/ 33 w 392"/>
                <a:gd name="T45" fmla="*/ 304 h 392"/>
                <a:gd name="T46" fmla="*/ 71 w 392"/>
                <a:gd name="T47" fmla="*/ 347 h 392"/>
                <a:gd name="T48" fmla="*/ 111 w 392"/>
                <a:gd name="T49" fmla="*/ 370 h 392"/>
                <a:gd name="T50" fmla="*/ 146 w 392"/>
                <a:gd name="T51" fmla="*/ 385 h 392"/>
                <a:gd name="T52" fmla="*/ 185 w 392"/>
                <a:gd name="T53" fmla="*/ 390 h 392"/>
                <a:gd name="T54" fmla="*/ 199 w 392"/>
                <a:gd name="T55" fmla="*/ 372 h 392"/>
                <a:gd name="T56" fmla="*/ 161 w 392"/>
                <a:gd name="T57" fmla="*/ 367 h 392"/>
                <a:gd name="T58" fmla="*/ 129 w 392"/>
                <a:gd name="T59" fmla="*/ 359 h 392"/>
                <a:gd name="T60" fmla="*/ 98 w 392"/>
                <a:gd name="T61" fmla="*/ 341 h 392"/>
                <a:gd name="T62" fmla="*/ 71 w 392"/>
                <a:gd name="T63" fmla="*/ 319 h 392"/>
                <a:gd name="T64" fmla="*/ 45 w 392"/>
                <a:gd name="T65" fmla="*/ 288 h 392"/>
                <a:gd name="T66" fmla="*/ 30 w 392"/>
                <a:gd name="T67" fmla="*/ 256 h 392"/>
                <a:gd name="T68" fmla="*/ 21 w 392"/>
                <a:gd name="T69" fmla="*/ 223 h 392"/>
                <a:gd name="T70" fmla="*/ 21 w 392"/>
                <a:gd name="T71" fmla="*/ 168 h 392"/>
                <a:gd name="T72" fmla="*/ 30 w 392"/>
                <a:gd name="T73" fmla="*/ 135 h 392"/>
                <a:gd name="T74" fmla="*/ 45 w 392"/>
                <a:gd name="T75" fmla="*/ 104 h 392"/>
                <a:gd name="T76" fmla="*/ 84 w 392"/>
                <a:gd name="T77" fmla="*/ 59 h 392"/>
                <a:gd name="T78" fmla="*/ 112 w 392"/>
                <a:gd name="T79" fmla="*/ 39 h 392"/>
                <a:gd name="T80" fmla="*/ 144 w 392"/>
                <a:gd name="T81" fmla="*/ 28 h 392"/>
                <a:gd name="T82" fmla="*/ 177 w 392"/>
                <a:gd name="T83" fmla="*/ 19 h 392"/>
                <a:gd name="T84" fmla="*/ 232 w 392"/>
                <a:gd name="T85" fmla="*/ 23 h 392"/>
                <a:gd name="T86" fmla="*/ 263 w 392"/>
                <a:gd name="T87" fmla="*/ 31 h 392"/>
                <a:gd name="T88" fmla="*/ 295 w 392"/>
                <a:gd name="T89" fmla="*/ 49 h 392"/>
                <a:gd name="T90" fmla="*/ 324 w 392"/>
                <a:gd name="T91" fmla="*/ 77 h 392"/>
                <a:gd name="T92" fmla="*/ 346 w 392"/>
                <a:gd name="T93" fmla="*/ 104 h 392"/>
                <a:gd name="T94" fmla="*/ 361 w 392"/>
                <a:gd name="T95" fmla="*/ 135 h 392"/>
                <a:gd name="T96" fmla="*/ 369 w 392"/>
                <a:gd name="T97" fmla="*/ 168 h 392"/>
                <a:gd name="T98" fmla="*/ 373 w 392"/>
                <a:gd name="T99" fmla="*/ 195 h 392"/>
                <a:gd name="T100" fmla="*/ 368 w 392"/>
                <a:gd name="T101" fmla="*/ 231 h 392"/>
                <a:gd name="T102" fmla="*/ 359 w 392"/>
                <a:gd name="T103" fmla="*/ 263 h 392"/>
                <a:gd name="T104" fmla="*/ 341 w 392"/>
                <a:gd name="T105" fmla="*/ 294 h 392"/>
                <a:gd name="T106" fmla="*/ 321 w 392"/>
                <a:gd name="T107" fmla="*/ 321 h 392"/>
                <a:gd name="T108" fmla="*/ 295 w 392"/>
                <a:gd name="T109" fmla="*/ 341 h 392"/>
                <a:gd name="T110" fmla="*/ 263 w 392"/>
                <a:gd name="T111" fmla="*/ 359 h 392"/>
                <a:gd name="T112" fmla="*/ 232 w 392"/>
                <a:gd name="T113" fmla="*/ 367 h 392"/>
                <a:gd name="T114" fmla="*/ 195 w 392"/>
                <a:gd name="T115" fmla="*/ 372 h 3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92"/>
                <a:gd name="T175" fmla="*/ 0 h 392"/>
                <a:gd name="T176" fmla="*/ 392 w 392"/>
                <a:gd name="T177" fmla="*/ 392 h 3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92" h="392">
                  <a:moveTo>
                    <a:pt x="199" y="392"/>
                  </a:moveTo>
                  <a:lnTo>
                    <a:pt x="207" y="390"/>
                  </a:lnTo>
                  <a:lnTo>
                    <a:pt x="215" y="390"/>
                  </a:lnTo>
                  <a:lnTo>
                    <a:pt x="227" y="389"/>
                  </a:lnTo>
                  <a:lnTo>
                    <a:pt x="235" y="387"/>
                  </a:lnTo>
                  <a:lnTo>
                    <a:pt x="247" y="385"/>
                  </a:lnTo>
                  <a:lnTo>
                    <a:pt x="255" y="382"/>
                  </a:lnTo>
                  <a:lnTo>
                    <a:pt x="263" y="380"/>
                  </a:lnTo>
                  <a:lnTo>
                    <a:pt x="273" y="375"/>
                  </a:lnTo>
                  <a:lnTo>
                    <a:pt x="281" y="370"/>
                  </a:lnTo>
                  <a:lnTo>
                    <a:pt x="290" y="367"/>
                  </a:lnTo>
                  <a:lnTo>
                    <a:pt x="298" y="362"/>
                  </a:lnTo>
                  <a:lnTo>
                    <a:pt x="305" y="357"/>
                  </a:lnTo>
                  <a:lnTo>
                    <a:pt x="321" y="347"/>
                  </a:lnTo>
                  <a:lnTo>
                    <a:pt x="334" y="334"/>
                  </a:lnTo>
                  <a:lnTo>
                    <a:pt x="348" y="321"/>
                  </a:lnTo>
                  <a:lnTo>
                    <a:pt x="358" y="304"/>
                  </a:lnTo>
                  <a:lnTo>
                    <a:pt x="363" y="298"/>
                  </a:lnTo>
                  <a:lnTo>
                    <a:pt x="368" y="289"/>
                  </a:lnTo>
                  <a:lnTo>
                    <a:pt x="371" y="281"/>
                  </a:lnTo>
                  <a:lnTo>
                    <a:pt x="376" y="273"/>
                  </a:lnTo>
                  <a:lnTo>
                    <a:pt x="381" y="263"/>
                  </a:lnTo>
                  <a:lnTo>
                    <a:pt x="382" y="255"/>
                  </a:lnTo>
                  <a:lnTo>
                    <a:pt x="386" y="246"/>
                  </a:lnTo>
                  <a:lnTo>
                    <a:pt x="387" y="235"/>
                  </a:lnTo>
                  <a:lnTo>
                    <a:pt x="389" y="226"/>
                  </a:lnTo>
                  <a:lnTo>
                    <a:pt x="391" y="217"/>
                  </a:lnTo>
                  <a:lnTo>
                    <a:pt x="391" y="207"/>
                  </a:lnTo>
                  <a:lnTo>
                    <a:pt x="392" y="198"/>
                  </a:lnTo>
                  <a:lnTo>
                    <a:pt x="392" y="195"/>
                  </a:lnTo>
                  <a:lnTo>
                    <a:pt x="391" y="187"/>
                  </a:lnTo>
                  <a:lnTo>
                    <a:pt x="391" y="177"/>
                  </a:lnTo>
                  <a:lnTo>
                    <a:pt x="389" y="165"/>
                  </a:lnTo>
                  <a:lnTo>
                    <a:pt x="387" y="157"/>
                  </a:lnTo>
                  <a:lnTo>
                    <a:pt x="386" y="145"/>
                  </a:lnTo>
                  <a:lnTo>
                    <a:pt x="382" y="137"/>
                  </a:lnTo>
                  <a:lnTo>
                    <a:pt x="381" y="129"/>
                  </a:lnTo>
                  <a:lnTo>
                    <a:pt x="376" y="119"/>
                  </a:lnTo>
                  <a:lnTo>
                    <a:pt x="371" y="111"/>
                  </a:lnTo>
                  <a:lnTo>
                    <a:pt x="368" y="102"/>
                  </a:lnTo>
                  <a:lnTo>
                    <a:pt x="363" y="94"/>
                  </a:lnTo>
                  <a:lnTo>
                    <a:pt x="358" y="87"/>
                  </a:lnTo>
                  <a:lnTo>
                    <a:pt x="348" y="71"/>
                  </a:lnTo>
                  <a:lnTo>
                    <a:pt x="341" y="64"/>
                  </a:lnTo>
                  <a:lnTo>
                    <a:pt x="336" y="58"/>
                  </a:lnTo>
                  <a:lnTo>
                    <a:pt x="321" y="43"/>
                  </a:lnTo>
                  <a:lnTo>
                    <a:pt x="305" y="33"/>
                  </a:lnTo>
                  <a:lnTo>
                    <a:pt x="298" y="28"/>
                  </a:lnTo>
                  <a:lnTo>
                    <a:pt x="290" y="23"/>
                  </a:lnTo>
                  <a:lnTo>
                    <a:pt x="281" y="19"/>
                  </a:lnTo>
                  <a:lnTo>
                    <a:pt x="273" y="15"/>
                  </a:lnTo>
                  <a:lnTo>
                    <a:pt x="263" y="10"/>
                  </a:lnTo>
                  <a:lnTo>
                    <a:pt x="255" y="8"/>
                  </a:lnTo>
                  <a:lnTo>
                    <a:pt x="247" y="5"/>
                  </a:lnTo>
                  <a:lnTo>
                    <a:pt x="235" y="3"/>
                  </a:lnTo>
                  <a:lnTo>
                    <a:pt x="227" y="1"/>
                  </a:lnTo>
                  <a:lnTo>
                    <a:pt x="217" y="0"/>
                  </a:lnTo>
                  <a:lnTo>
                    <a:pt x="177" y="0"/>
                  </a:lnTo>
                  <a:lnTo>
                    <a:pt x="165" y="1"/>
                  </a:lnTo>
                  <a:lnTo>
                    <a:pt x="157" y="3"/>
                  </a:lnTo>
                  <a:lnTo>
                    <a:pt x="146" y="5"/>
                  </a:lnTo>
                  <a:lnTo>
                    <a:pt x="137" y="8"/>
                  </a:lnTo>
                  <a:lnTo>
                    <a:pt x="129" y="10"/>
                  </a:lnTo>
                  <a:lnTo>
                    <a:pt x="119" y="15"/>
                  </a:lnTo>
                  <a:lnTo>
                    <a:pt x="111" y="19"/>
                  </a:lnTo>
                  <a:lnTo>
                    <a:pt x="103" y="23"/>
                  </a:lnTo>
                  <a:lnTo>
                    <a:pt x="94" y="28"/>
                  </a:lnTo>
                  <a:lnTo>
                    <a:pt x="88" y="33"/>
                  </a:lnTo>
                  <a:lnTo>
                    <a:pt x="71" y="43"/>
                  </a:lnTo>
                  <a:lnTo>
                    <a:pt x="43" y="71"/>
                  </a:lnTo>
                  <a:lnTo>
                    <a:pt x="33" y="87"/>
                  </a:lnTo>
                  <a:lnTo>
                    <a:pt x="28" y="94"/>
                  </a:lnTo>
                  <a:lnTo>
                    <a:pt x="23" y="102"/>
                  </a:lnTo>
                  <a:lnTo>
                    <a:pt x="20" y="111"/>
                  </a:lnTo>
                  <a:lnTo>
                    <a:pt x="15" y="119"/>
                  </a:lnTo>
                  <a:lnTo>
                    <a:pt x="10" y="129"/>
                  </a:lnTo>
                  <a:lnTo>
                    <a:pt x="8" y="137"/>
                  </a:lnTo>
                  <a:lnTo>
                    <a:pt x="5" y="145"/>
                  </a:lnTo>
                  <a:lnTo>
                    <a:pt x="3" y="157"/>
                  </a:lnTo>
                  <a:lnTo>
                    <a:pt x="2" y="165"/>
                  </a:lnTo>
                  <a:lnTo>
                    <a:pt x="0" y="175"/>
                  </a:lnTo>
                  <a:lnTo>
                    <a:pt x="0" y="215"/>
                  </a:lnTo>
                  <a:lnTo>
                    <a:pt x="2" y="226"/>
                  </a:lnTo>
                  <a:lnTo>
                    <a:pt x="3" y="235"/>
                  </a:lnTo>
                  <a:lnTo>
                    <a:pt x="5" y="246"/>
                  </a:lnTo>
                  <a:lnTo>
                    <a:pt x="8" y="255"/>
                  </a:lnTo>
                  <a:lnTo>
                    <a:pt x="10" y="263"/>
                  </a:lnTo>
                  <a:lnTo>
                    <a:pt x="15" y="273"/>
                  </a:lnTo>
                  <a:lnTo>
                    <a:pt x="20" y="281"/>
                  </a:lnTo>
                  <a:lnTo>
                    <a:pt x="23" y="289"/>
                  </a:lnTo>
                  <a:lnTo>
                    <a:pt x="28" y="298"/>
                  </a:lnTo>
                  <a:lnTo>
                    <a:pt x="33" y="304"/>
                  </a:lnTo>
                  <a:lnTo>
                    <a:pt x="43" y="321"/>
                  </a:lnTo>
                  <a:lnTo>
                    <a:pt x="58" y="336"/>
                  </a:lnTo>
                  <a:lnTo>
                    <a:pt x="64" y="341"/>
                  </a:lnTo>
                  <a:lnTo>
                    <a:pt x="71" y="347"/>
                  </a:lnTo>
                  <a:lnTo>
                    <a:pt x="88" y="357"/>
                  </a:lnTo>
                  <a:lnTo>
                    <a:pt x="94" y="362"/>
                  </a:lnTo>
                  <a:lnTo>
                    <a:pt x="103" y="367"/>
                  </a:lnTo>
                  <a:lnTo>
                    <a:pt x="111" y="370"/>
                  </a:lnTo>
                  <a:lnTo>
                    <a:pt x="119" y="375"/>
                  </a:lnTo>
                  <a:lnTo>
                    <a:pt x="129" y="380"/>
                  </a:lnTo>
                  <a:lnTo>
                    <a:pt x="137" y="382"/>
                  </a:lnTo>
                  <a:lnTo>
                    <a:pt x="146" y="385"/>
                  </a:lnTo>
                  <a:lnTo>
                    <a:pt x="157" y="387"/>
                  </a:lnTo>
                  <a:lnTo>
                    <a:pt x="165" y="389"/>
                  </a:lnTo>
                  <a:lnTo>
                    <a:pt x="175" y="390"/>
                  </a:lnTo>
                  <a:lnTo>
                    <a:pt x="185" y="390"/>
                  </a:lnTo>
                  <a:lnTo>
                    <a:pt x="195" y="392"/>
                  </a:lnTo>
                  <a:lnTo>
                    <a:pt x="199" y="392"/>
                  </a:lnTo>
                  <a:lnTo>
                    <a:pt x="195" y="372"/>
                  </a:lnTo>
                  <a:lnTo>
                    <a:pt x="199" y="372"/>
                  </a:lnTo>
                  <a:lnTo>
                    <a:pt x="189" y="370"/>
                  </a:lnTo>
                  <a:lnTo>
                    <a:pt x="179" y="370"/>
                  </a:lnTo>
                  <a:lnTo>
                    <a:pt x="169" y="369"/>
                  </a:lnTo>
                  <a:lnTo>
                    <a:pt x="161" y="367"/>
                  </a:lnTo>
                  <a:lnTo>
                    <a:pt x="152" y="366"/>
                  </a:lnTo>
                  <a:lnTo>
                    <a:pt x="144" y="362"/>
                  </a:lnTo>
                  <a:lnTo>
                    <a:pt x="136" y="361"/>
                  </a:lnTo>
                  <a:lnTo>
                    <a:pt x="129" y="359"/>
                  </a:lnTo>
                  <a:lnTo>
                    <a:pt x="121" y="354"/>
                  </a:lnTo>
                  <a:lnTo>
                    <a:pt x="112" y="351"/>
                  </a:lnTo>
                  <a:lnTo>
                    <a:pt x="104" y="346"/>
                  </a:lnTo>
                  <a:lnTo>
                    <a:pt x="98" y="341"/>
                  </a:lnTo>
                  <a:lnTo>
                    <a:pt x="89" y="336"/>
                  </a:lnTo>
                  <a:lnTo>
                    <a:pt x="84" y="331"/>
                  </a:lnTo>
                  <a:lnTo>
                    <a:pt x="78" y="324"/>
                  </a:lnTo>
                  <a:lnTo>
                    <a:pt x="71" y="319"/>
                  </a:lnTo>
                  <a:lnTo>
                    <a:pt x="59" y="308"/>
                  </a:lnTo>
                  <a:lnTo>
                    <a:pt x="55" y="303"/>
                  </a:lnTo>
                  <a:lnTo>
                    <a:pt x="50" y="294"/>
                  </a:lnTo>
                  <a:lnTo>
                    <a:pt x="45" y="288"/>
                  </a:lnTo>
                  <a:lnTo>
                    <a:pt x="40" y="279"/>
                  </a:lnTo>
                  <a:lnTo>
                    <a:pt x="36" y="271"/>
                  </a:lnTo>
                  <a:lnTo>
                    <a:pt x="31" y="263"/>
                  </a:lnTo>
                  <a:lnTo>
                    <a:pt x="30" y="256"/>
                  </a:lnTo>
                  <a:lnTo>
                    <a:pt x="28" y="248"/>
                  </a:lnTo>
                  <a:lnTo>
                    <a:pt x="25" y="240"/>
                  </a:lnTo>
                  <a:lnTo>
                    <a:pt x="23" y="231"/>
                  </a:lnTo>
                  <a:lnTo>
                    <a:pt x="21" y="223"/>
                  </a:lnTo>
                  <a:lnTo>
                    <a:pt x="20" y="215"/>
                  </a:lnTo>
                  <a:lnTo>
                    <a:pt x="20" y="197"/>
                  </a:lnTo>
                  <a:lnTo>
                    <a:pt x="20" y="178"/>
                  </a:lnTo>
                  <a:lnTo>
                    <a:pt x="21" y="168"/>
                  </a:lnTo>
                  <a:lnTo>
                    <a:pt x="23" y="160"/>
                  </a:lnTo>
                  <a:lnTo>
                    <a:pt x="25" y="152"/>
                  </a:lnTo>
                  <a:lnTo>
                    <a:pt x="28" y="144"/>
                  </a:lnTo>
                  <a:lnTo>
                    <a:pt x="30" y="135"/>
                  </a:lnTo>
                  <a:lnTo>
                    <a:pt x="31" y="129"/>
                  </a:lnTo>
                  <a:lnTo>
                    <a:pt x="36" y="120"/>
                  </a:lnTo>
                  <a:lnTo>
                    <a:pt x="40" y="112"/>
                  </a:lnTo>
                  <a:lnTo>
                    <a:pt x="45" y="104"/>
                  </a:lnTo>
                  <a:lnTo>
                    <a:pt x="50" y="97"/>
                  </a:lnTo>
                  <a:lnTo>
                    <a:pt x="55" y="89"/>
                  </a:lnTo>
                  <a:lnTo>
                    <a:pt x="59" y="84"/>
                  </a:lnTo>
                  <a:lnTo>
                    <a:pt x="84" y="59"/>
                  </a:lnTo>
                  <a:lnTo>
                    <a:pt x="89" y="54"/>
                  </a:lnTo>
                  <a:lnTo>
                    <a:pt x="98" y="49"/>
                  </a:lnTo>
                  <a:lnTo>
                    <a:pt x="104" y="44"/>
                  </a:lnTo>
                  <a:lnTo>
                    <a:pt x="112" y="39"/>
                  </a:lnTo>
                  <a:lnTo>
                    <a:pt x="121" y="36"/>
                  </a:lnTo>
                  <a:lnTo>
                    <a:pt x="129" y="31"/>
                  </a:lnTo>
                  <a:lnTo>
                    <a:pt x="136" y="29"/>
                  </a:lnTo>
                  <a:lnTo>
                    <a:pt x="144" y="28"/>
                  </a:lnTo>
                  <a:lnTo>
                    <a:pt x="152" y="24"/>
                  </a:lnTo>
                  <a:lnTo>
                    <a:pt x="161" y="23"/>
                  </a:lnTo>
                  <a:lnTo>
                    <a:pt x="169" y="21"/>
                  </a:lnTo>
                  <a:lnTo>
                    <a:pt x="177" y="19"/>
                  </a:lnTo>
                  <a:lnTo>
                    <a:pt x="197" y="19"/>
                  </a:lnTo>
                  <a:lnTo>
                    <a:pt x="214" y="19"/>
                  </a:lnTo>
                  <a:lnTo>
                    <a:pt x="223" y="21"/>
                  </a:lnTo>
                  <a:lnTo>
                    <a:pt x="232" y="23"/>
                  </a:lnTo>
                  <a:lnTo>
                    <a:pt x="240" y="24"/>
                  </a:lnTo>
                  <a:lnTo>
                    <a:pt x="248" y="28"/>
                  </a:lnTo>
                  <a:lnTo>
                    <a:pt x="257" y="29"/>
                  </a:lnTo>
                  <a:lnTo>
                    <a:pt x="263" y="31"/>
                  </a:lnTo>
                  <a:lnTo>
                    <a:pt x="271" y="36"/>
                  </a:lnTo>
                  <a:lnTo>
                    <a:pt x="280" y="39"/>
                  </a:lnTo>
                  <a:lnTo>
                    <a:pt x="288" y="44"/>
                  </a:lnTo>
                  <a:lnTo>
                    <a:pt x="295" y="49"/>
                  </a:lnTo>
                  <a:lnTo>
                    <a:pt x="303" y="54"/>
                  </a:lnTo>
                  <a:lnTo>
                    <a:pt x="308" y="59"/>
                  </a:lnTo>
                  <a:lnTo>
                    <a:pt x="320" y="71"/>
                  </a:lnTo>
                  <a:lnTo>
                    <a:pt x="324" y="77"/>
                  </a:lnTo>
                  <a:lnTo>
                    <a:pt x="331" y="84"/>
                  </a:lnTo>
                  <a:lnTo>
                    <a:pt x="336" y="89"/>
                  </a:lnTo>
                  <a:lnTo>
                    <a:pt x="341" y="97"/>
                  </a:lnTo>
                  <a:lnTo>
                    <a:pt x="346" y="104"/>
                  </a:lnTo>
                  <a:lnTo>
                    <a:pt x="351" y="112"/>
                  </a:lnTo>
                  <a:lnTo>
                    <a:pt x="354" y="120"/>
                  </a:lnTo>
                  <a:lnTo>
                    <a:pt x="359" y="129"/>
                  </a:lnTo>
                  <a:lnTo>
                    <a:pt x="361" y="135"/>
                  </a:lnTo>
                  <a:lnTo>
                    <a:pt x="363" y="144"/>
                  </a:lnTo>
                  <a:lnTo>
                    <a:pt x="366" y="152"/>
                  </a:lnTo>
                  <a:lnTo>
                    <a:pt x="368" y="160"/>
                  </a:lnTo>
                  <a:lnTo>
                    <a:pt x="369" y="168"/>
                  </a:lnTo>
                  <a:lnTo>
                    <a:pt x="371" y="177"/>
                  </a:lnTo>
                  <a:lnTo>
                    <a:pt x="371" y="187"/>
                  </a:lnTo>
                  <a:lnTo>
                    <a:pt x="373" y="198"/>
                  </a:lnTo>
                  <a:lnTo>
                    <a:pt x="373" y="195"/>
                  </a:lnTo>
                  <a:lnTo>
                    <a:pt x="371" y="203"/>
                  </a:lnTo>
                  <a:lnTo>
                    <a:pt x="371" y="213"/>
                  </a:lnTo>
                  <a:lnTo>
                    <a:pt x="369" y="223"/>
                  </a:lnTo>
                  <a:lnTo>
                    <a:pt x="368" y="231"/>
                  </a:lnTo>
                  <a:lnTo>
                    <a:pt x="366" y="240"/>
                  </a:lnTo>
                  <a:lnTo>
                    <a:pt x="363" y="248"/>
                  </a:lnTo>
                  <a:lnTo>
                    <a:pt x="361" y="256"/>
                  </a:lnTo>
                  <a:lnTo>
                    <a:pt x="359" y="263"/>
                  </a:lnTo>
                  <a:lnTo>
                    <a:pt x="354" y="271"/>
                  </a:lnTo>
                  <a:lnTo>
                    <a:pt x="351" y="279"/>
                  </a:lnTo>
                  <a:lnTo>
                    <a:pt x="346" y="288"/>
                  </a:lnTo>
                  <a:lnTo>
                    <a:pt x="341" y="294"/>
                  </a:lnTo>
                  <a:lnTo>
                    <a:pt x="336" y="303"/>
                  </a:lnTo>
                  <a:lnTo>
                    <a:pt x="331" y="308"/>
                  </a:lnTo>
                  <a:lnTo>
                    <a:pt x="324" y="314"/>
                  </a:lnTo>
                  <a:lnTo>
                    <a:pt x="321" y="321"/>
                  </a:lnTo>
                  <a:lnTo>
                    <a:pt x="315" y="324"/>
                  </a:lnTo>
                  <a:lnTo>
                    <a:pt x="308" y="331"/>
                  </a:lnTo>
                  <a:lnTo>
                    <a:pt x="303" y="336"/>
                  </a:lnTo>
                  <a:lnTo>
                    <a:pt x="295" y="341"/>
                  </a:lnTo>
                  <a:lnTo>
                    <a:pt x="288" y="346"/>
                  </a:lnTo>
                  <a:lnTo>
                    <a:pt x="280" y="351"/>
                  </a:lnTo>
                  <a:lnTo>
                    <a:pt x="271" y="354"/>
                  </a:lnTo>
                  <a:lnTo>
                    <a:pt x="263" y="359"/>
                  </a:lnTo>
                  <a:lnTo>
                    <a:pt x="257" y="361"/>
                  </a:lnTo>
                  <a:lnTo>
                    <a:pt x="248" y="362"/>
                  </a:lnTo>
                  <a:lnTo>
                    <a:pt x="240" y="366"/>
                  </a:lnTo>
                  <a:lnTo>
                    <a:pt x="232" y="367"/>
                  </a:lnTo>
                  <a:lnTo>
                    <a:pt x="223" y="369"/>
                  </a:lnTo>
                  <a:lnTo>
                    <a:pt x="215" y="370"/>
                  </a:lnTo>
                  <a:lnTo>
                    <a:pt x="204" y="370"/>
                  </a:lnTo>
                  <a:lnTo>
                    <a:pt x="195" y="372"/>
                  </a:lnTo>
                  <a:lnTo>
                    <a:pt x="199" y="3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72" name="Freeform 6"/>
            <p:cNvSpPr>
              <a:spLocks/>
            </p:cNvSpPr>
            <p:nvPr/>
          </p:nvSpPr>
          <p:spPr bwMode="auto">
            <a:xfrm>
              <a:off x="4670" y="1116"/>
              <a:ext cx="393" cy="392"/>
            </a:xfrm>
            <a:custGeom>
              <a:avLst/>
              <a:gdLst>
                <a:gd name="T0" fmla="*/ 227 w 393"/>
                <a:gd name="T1" fmla="*/ 389 h 392"/>
                <a:gd name="T2" fmla="*/ 264 w 393"/>
                <a:gd name="T3" fmla="*/ 380 h 392"/>
                <a:gd name="T4" fmla="*/ 298 w 393"/>
                <a:gd name="T5" fmla="*/ 362 h 392"/>
                <a:gd name="T6" fmla="*/ 348 w 393"/>
                <a:gd name="T7" fmla="*/ 321 h 392"/>
                <a:gd name="T8" fmla="*/ 371 w 393"/>
                <a:gd name="T9" fmla="*/ 281 h 392"/>
                <a:gd name="T10" fmla="*/ 386 w 393"/>
                <a:gd name="T11" fmla="*/ 246 h 392"/>
                <a:gd name="T12" fmla="*/ 391 w 393"/>
                <a:gd name="T13" fmla="*/ 207 h 392"/>
                <a:gd name="T14" fmla="*/ 391 w 393"/>
                <a:gd name="T15" fmla="*/ 177 h 392"/>
                <a:gd name="T16" fmla="*/ 383 w 393"/>
                <a:gd name="T17" fmla="*/ 137 h 392"/>
                <a:gd name="T18" fmla="*/ 368 w 393"/>
                <a:gd name="T19" fmla="*/ 102 h 392"/>
                <a:gd name="T20" fmla="*/ 342 w 393"/>
                <a:gd name="T21" fmla="*/ 64 h 392"/>
                <a:gd name="T22" fmla="*/ 298 w 393"/>
                <a:gd name="T23" fmla="*/ 28 h 392"/>
                <a:gd name="T24" fmla="*/ 264 w 393"/>
                <a:gd name="T25" fmla="*/ 10 h 392"/>
                <a:gd name="T26" fmla="*/ 227 w 393"/>
                <a:gd name="T27" fmla="*/ 1 h 392"/>
                <a:gd name="T28" fmla="*/ 158 w 393"/>
                <a:gd name="T29" fmla="*/ 3 h 392"/>
                <a:gd name="T30" fmla="*/ 120 w 393"/>
                <a:gd name="T31" fmla="*/ 15 h 392"/>
                <a:gd name="T32" fmla="*/ 88 w 393"/>
                <a:gd name="T33" fmla="*/ 33 h 392"/>
                <a:gd name="T34" fmla="*/ 29 w 393"/>
                <a:gd name="T35" fmla="*/ 94 h 392"/>
                <a:gd name="T36" fmla="*/ 10 w 393"/>
                <a:gd name="T37" fmla="*/ 129 h 392"/>
                <a:gd name="T38" fmla="*/ 2 w 393"/>
                <a:gd name="T39" fmla="*/ 165 h 392"/>
                <a:gd name="T40" fmla="*/ 4 w 393"/>
                <a:gd name="T41" fmla="*/ 235 h 392"/>
                <a:gd name="T42" fmla="*/ 15 w 393"/>
                <a:gd name="T43" fmla="*/ 273 h 392"/>
                <a:gd name="T44" fmla="*/ 33 w 393"/>
                <a:gd name="T45" fmla="*/ 304 h 392"/>
                <a:gd name="T46" fmla="*/ 72 w 393"/>
                <a:gd name="T47" fmla="*/ 347 h 392"/>
                <a:gd name="T48" fmla="*/ 111 w 393"/>
                <a:gd name="T49" fmla="*/ 371 h 392"/>
                <a:gd name="T50" fmla="*/ 146 w 393"/>
                <a:gd name="T51" fmla="*/ 385 h 392"/>
                <a:gd name="T52" fmla="*/ 186 w 393"/>
                <a:gd name="T53" fmla="*/ 390 h 392"/>
                <a:gd name="T54" fmla="*/ 199 w 393"/>
                <a:gd name="T55" fmla="*/ 372 h 392"/>
                <a:gd name="T56" fmla="*/ 161 w 393"/>
                <a:gd name="T57" fmla="*/ 367 h 392"/>
                <a:gd name="T58" fmla="*/ 130 w 393"/>
                <a:gd name="T59" fmla="*/ 359 h 392"/>
                <a:gd name="T60" fmla="*/ 98 w 393"/>
                <a:gd name="T61" fmla="*/ 341 h 392"/>
                <a:gd name="T62" fmla="*/ 72 w 393"/>
                <a:gd name="T63" fmla="*/ 319 h 392"/>
                <a:gd name="T64" fmla="*/ 45 w 393"/>
                <a:gd name="T65" fmla="*/ 288 h 392"/>
                <a:gd name="T66" fmla="*/ 30 w 393"/>
                <a:gd name="T67" fmla="*/ 256 h 392"/>
                <a:gd name="T68" fmla="*/ 22 w 393"/>
                <a:gd name="T69" fmla="*/ 223 h 392"/>
                <a:gd name="T70" fmla="*/ 22 w 393"/>
                <a:gd name="T71" fmla="*/ 169 h 392"/>
                <a:gd name="T72" fmla="*/ 30 w 393"/>
                <a:gd name="T73" fmla="*/ 135 h 392"/>
                <a:gd name="T74" fmla="*/ 45 w 393"/>
                <a:gd name="T75" fmla="*/ 104 h 392"/>
                <a:gd name="T76" fmla="*/ 85 w 393"/>
                <a:gd name="T77" fmla="*/ 59 h 392"/>
                <a:gd name="T78" fmla="*/ 113 w 393"/>
                <a:gd name="T79" fmla="*/ 39 h 392"/>
                <a:gd name="T80" fmla="*/ 144 w 393"/>
                <a:gd name="T81" fmla="*/ 28 h 392"/>
                <a:gd name="T82" fmla="*/ 178 w 393"/>
                <a:gd name="T83" fmla="*/ 20 h 392"/>
                <a:gd name="T84" fmla="*/ 232 w 393"/>
                <a:gd name="T85" fmla="*/ 23 h 392"/>
                <a:gd name="T86" fmla="*/ 264 w 393"/>
                <a:gd name="T87" fmla="*/ 31 h 392"/>
                <a:gd name="T88" fmla="*/ 295 w 393"/>
                <a:gd name="T89" fmla="*/ 49 h 392"/>
                <a:gd name="T90" fmla="*/ 325 w 393"/>
                <a:gd name="T91" fmla="*/ 77 h 392"/>
                <a:gd name="T92" fmla="*/ 346 w 393"/>
                <a:gd name="T93" fmla="*/ 104 h 392"/>
                <a:gd name="T94" fmla="*/ 361 w 393"/>
                <a:gd name="T95" fmla="*/ 135 h 392"/>
                <a:gd name="T96" fmla="*/ 370 w 393"/>
                <a:gd name="T97" fmla="*/ 169 h 392"/>
                <a:gd name="T98" fmla="*/ 373 w 393"/>
                <a:gd name="T99" fmla="*/ 195 h 392"/>
                <a:gd name="T100" fmla="*/ 368 w 393"/>
                <a:gd name="T101" fmla="*/ 231 h 392"/>
                <a:gd name="T102" fmla="*/ 360 w 393"/>
                <a:gd name="T103" fmla="*/ 263 h 392"/>
                <a:gd name="T104" fmla="*/ 342 w 393"/>
                <a:gd name="T105" fmla="*/ 294 h 392"/>
                <a:gd name="T106" fmla="*/ 322 w 393"/>
                <a:gd name="T107" fmla="*/ 321 h 392"/>
                <a:gd name="T108" fmla="*/ 295 w 393"/>
                <a:gd name="T109" fmla="*/ 341 h 392"/>
                <a:gd name="T110" fmla="*/ 264 w 393"/>
                <a:gd name="T111" fmla="*/ 359 h 392"/>
                <a:gd name="T112" fmla="*/ 232 w 393"/>
                <a:gd name="T113" fmla="*/ 367 h 392"/>
                <a:gd name="T114" fmla="*/ 196 w 393"/>
                <a:gd name="T115" fmla="*/ 372 h 3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93"/>
                <a:gd name="T175" fmla="*/ 0 h 392"/>
                <a:gd name="T176" fmla="*/ 393 w 393"/>
                <a:gd name="T177" fmla="*/ 392 h 3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93" h="392">
                  <a:moveTo>
                    <a:pt x="199" y="392"/>
                  </a:moveTo>
                  <a:lnTo>
                    <a:pt x="207" y="390"/>
                  </a:lnTo>
                  <a:lnTo>
                    <a:pt x="216" y="390"/>
                  </a:lnTo>
                  <a:lnTo>
                    <a:pt x="227" y="389"/>
                  </a:lnTo>
                  <a:lnTo>
                    <a:pt x="236" y="387"/>
                  </a:lnTo>
                  <a:lnTo>
                    <a:pt x="247" y="385"/>
                  </a:lnTo>
                  <a:lnTo>
                    <a:pt x="255" y="382"/>
                  </a:lnTo>
                  <a:lnTo>
                    <a:pt x="264" y="380"/>
                  </a:lnTo>
                  <a:lnTo>
                    <a:pt x="274" y="376"/>
                  </a:lnTo>
                  <a:lnTo>
                    <a:pt x="282" y="371"/>
                  </a:lnTo>
                  <a:lnTo>
                    <a:pt x="290" y="367"/>
                  </a:lnTo>
                  <a:lnTo>
                    <a:pt x="298" y="362"/>
                  </a:lnTo>
                  <a:lnTo>
                    <a:pt x="305" y="357"/>
                  </a:lnTo>
                  <a:lnTo>
                    <a:pt x="322" y="347"/>
                  </a:lnTo>
                  <a:lnTo>
                    <a:pt x="335" y="334"/>
                  </a:lnTo>
                  <a:lnTo>
                    <a:pt x="348" y="321"/>
                  </a:lnTo>
                  <a:lnTo>
                    <a:pt x="358" y="304"/>
                  </a:lnTo>
                  <a:lnTo>
                    <a:pt x="363" y="298"/>
                  </a:lnTo>
                  <a:lnTo>
                    <a:pt x="368" y="289"/>
                  </a:lnTo>
                  <a:lnTo>
                    <a:pt x="371" y="281"/>
                  </a:lnTo>
                  <a:lnTo>
                    <a:pt x="376" y="273"/>
                  </a:lnTo>
                  <a:lnTo>
                    <a:pt x="381" y="263"/>
                  </a:lnTo>
                  <a:lnTo>
                    <a:pt x="383" y="255"/>
                  </a:lnTo>
                  <a:lnTo>
                    <a:pt x="386" y="246"/>
                  </a:lnTo>
                  <a:lnTo>
                    <a:pt x="388" y="235"/>
                  </a:lnTo>
                  <a:lnTo>
                    <a:pt x="390" y="227"/>
                  </a:lnTo>
                  <a:lnTo>
                    <a:pt x="391" y="217"/>
                  </a:lnTo>
                  <a:lnTo>
                    <a:pt x="391" y="207"/>
                  </a:lnTo>
                  <a:lnTo>
                    <a:pt x="393" y="198"/>
                  </a:lnTo>
                  <a:lnTo>
                    <a:pt x="393" y="195"/>
                  </a:lnTo>
                  <a:lnTo>
                    <a:pt x="391" y="187"/>
                  </a:lnTo>
                  <a:lnTo>
                    <a:pt x="391" y="177"/>
                  </a:lnTo>
                  <a:lnTo>
                    <a:pt x="390" y="165"/>
                  </a:lnTo>
                  <a:lnTo>
                    <a:pt x="388" y="157"/>
                  </a:lnTo>
                  <a:lnTo>
                    <a:pt x="386" y="145"/>
                  </a:lnTo>
                  <a:lnTo>
                    <a:pt x="383" y="137"/>
                  </a:lnTo>
                  <a:lnTo>
                    <a:pt x="381" y="129"/>
                  </a:lnTo>
                  <a:lnTo>
                    <a:pt x="376" y="119"/>
                  </a:lnTo>
                  <a:lnTo>
                    <a:pt x="371" y="111"/>
                  </a:lnTo>
                  <a:lnTo>
                    <a:pt x="368" y="102"/>
                  </a:lnTo>
                  <a:lnTo>
                    <a:pt x="363" y="94"/>
                  </a:lnTo>
                  <a:lnTo>
                    <a:pt x="358" y="87"/>
                  </a:lnTo>
                  <a:lnTo>
                    <a:pt x="348" y="71"/>
                  </a:lnTo>
                  <a:lnTo>
                    <a:pt x="342" y="64"/>
                  </a:lnTo>
                  <a:lnTo>
                    <a:pt x="337" y="58"/>
                  </a:lnTo>
                  <a:lnTo>
                    <a:pt x="322" y="43"/>
                  </a:lnTo>
                  <a:lnTo>
                    <a:pt x="305" y="33"/>
                  </a:lnTo>
                  <a:lnTo>
                    <a:pt x="298" y="28"/>
                  </a:lnTo>
                  <a:lnTo>
                    <a:pt x="290" y="23"/>
                  </a:lnTo>
                  <a:lnTo>
                    <a:pt x="282" y="20"/>
                  </a:lnTo>
                  <a:lnTo>
                    <a:pt x="274" y="15"/>
                  </a:lnTo>
                  <a:lnTo>
                    <a:pt x="264" y="10"/>
                  </a:lnTo>
                  <a:lnTo>
                    <a:pt x="255" y="8"/>
                  </a:lnTo>
                  <a:lnTo>
                    <a:pt x="247" y="5"/>
                  </a:lnTo>
                  <a:lnTo>
                    <a:pt x="236" y="3"/>
                  </a:lnTo>
                  <a:lnTo>
                    <a:pt x="227" y="1"/>
                  </a:lnTo>
                  <a:lnTo>
                    <a:pt x="217" y="0"/>
                  </a:lnTo>
                  <a:lnTo>
                    <a:pt x="178" y="0"/>
                  </a:lnTo>
                  <a:lnTo>
                    <a:pt x="166" y="1"/>
                  </a:lnTo>
                  <a:lnTo>
                    <a:pt x="158" y="3"/>
                  </a:lnTo>
                  <a:lnTo>
                    <a:pt x="146" y="5"/>
                  </a:lnTo>
                  <a:lnTo>
                    <a:pt x="138" y="8"/>
                  </a:lnTo>
                  <a:lnTo>
                    <a:pt x="130" y="10"/>
                  </a:lnTo>
                  <a:lnTo>
                    <a:pt x="120" y="15"/>
                  </a:lnTo>
                  <a:lnTo>
                    <a:pt x="111" y="20"/>
                  </a:lnTo>
                  <a:lnTo>
                    <a:pt x="103" y="23"/>
                  </a:lnTo>
                  <a:lnTo>
                    <a:pt x="95" y="28"/>
                  </a:lnTo>
                  <a:lnTo>
                    <a:pt x="88" y="33"/>
                  </a:lnTo>
                  <a:lnTo>
                    <a:pt x="72" y="43"/>
                  </a:lnTo>
                  <a:lnTo>
                    <a:pt x="43" y="71"/>
                  </a:lnTo>
                  <a:lnTo>
                    <a:pt x="33" y="87"/>
                  </a:lnTo>
                  <a:lnTo>
                    <a:pt x="29" y="94"/>
                  </a:lnTo>
                  <a:lnTo>
                    <a:pt x="24" y="102"/>
                  </a:lnTo>
                  <a:lnTo>
                    <a:pt x="20" y="111"/>
                  </a:lnTo>
                  <a:lnTo>
                    <a:pt x="15" y="119"/>
                  </a:lnTo>
                  <a:lnTo>
                    <a:pt x="10" y="129"/>
                  </a:lnTo>
                  <a:lnTo>
                    <a:pt x="9" y="137"/>
                  </a:lnTo>
                  <a:lnTo>
                    <a:pt x="5" y="145"/>
                  </a:lnTo>
                  <a:lnTo>
                    <a:pt x="4" y="157"/>
                  </a:lnTo>
                  <a:lnTo>
                    <a:pt x="2" y="165"/>
                  </a:lnTo>
                  <a:lnTo>
                    <a:pt x="0" y="175"/>
                  </a:lnTo>
                  <a:lnTo>
                    <a:pt x="0" y="215"/>
                  </a:lnTo>
                  <a:lnTo>
                    <a:pt x="2" y="227"/>
                  </a:lnTo>
                  <a:lnTo>
                    <a:pt x="4" y="235"/>
                  </a:lnTo>
                  <a:lnTo>
                    <a:pt x="5" y="246"/>
                  </a:lnTo>
                  <a:lnTo>
                    <a:pt x="9" y="255"/>
                  </a:lnTo>
                  <a:lnTo>
                    <a:pt x="10" y="263"/>
                  </a:lnTo>
                  <a:lnTo>
                    <a:pt x="15" y="273"/>
                  </a:lnTo>
                  <a:lnTo>
                    <a:pt x="20" y="281"/>
                  </a:lnTo>
                  <a:lnTo>
                    <a:pt x="24" y="289"/>
                  </a:lnTo>
                  <a:lnTo>
                    <a:pt x="29" y="298"/>
                  </a:lnTo>
                  <a:lnTo>
                    <a:pt x="33" y="304"/>
                  </a:lnTo>
                  <a:lnTo>
                    <a:pt x="43" y="321"/>
                  </a:lnTo>
                  <a:lnTo>
                    <a:pt x="58" y="336"/>
                  </a:lnTo>
                  <a:lnTo>
                    <a:pt x="65" y="341"/>
                  </a:lnTo>
                  <a:lnTo>
                    <a:pt x="72" y="347"/>
                  </a:lnTo>
                  <a:lnTo>
                    <a:pt x="88" y="357"/>
                  </a:lnTo>
                  <a:lnTo>
                    <a:pt x="95" y="362"/>
                  </a:lnTo>
                  <a:lnTo>
                    <a:pt x="103" y="367"/>
                  </a:lnTo>
                  <a:lnTo>
                    <a:pt x="111" y="371"/>
                  </a:lnTo>
                  <a:lnTo>
                    <a:pt x="120" y="376"/>
                  </a:lnTo>
                  <a:lnTo>
                    <a:pt x="130" y="380"/>
                  </a:lnTo>
                  <a:lnTo>
                    <a:pt x="138" y="382"/>
                  </a:lnTo>
                  <a:lnTo>
                    <a:pt x="146" y="385"/>
                  </a:lnTo>
                  <a:lnTo>
                    <a:pt x="158" y="387"/>
                  </a:lnTo>
                  <a:lnTo>
                    <a:pt x="166" y="389"/>
                  </a:lnTo>
                  <a:lnTo>
                    <a:pt x="176" y="390"/>
                  </a:lnTo>
                  <a:lnTo>
                    <a:pt x="186" y="390"/>
                  </a:lnTo>
                  <a:lnTo>
                    <a:pt x="196" y="392"/>
                  </a:lnTo>
                  <a:lnTo>
                    <a:pt x="199" y="392"/>
                  </a:lnTo>
                  <a:lnTo>
                    <a:pt x="196" y="372"/>
                  </a:lnTo>
                  <a:lnTo>
                    <a:pt x="199" y="372"/>
                  </a:lnTo>
                  <a:lnTo>
                    <a:pt x="189" y="371"/>
                  </a:lnTo>
                  <a:lnTo>
                    <a:pt x="179" y="371"/>
                  </a:lnTo>
                  <a:lnTo>
                    <a:pt x="169" y="369"/>
                  </a:lnTo>
                  <a:lnTo>
                    <a:pt x="161" y="367"/>
                  </a:lnTo>
                  <a:lnTo>
                    <a:pt x="153" y="366"/>
                  </a:lnTo>
                  <a:lnTo>
                    <a:pt x="144" y="362"/>
                  </a:lnTo>
                  <a:lnTo>
                    <a:pt x="136" y="361"/>
                  </a:lnTo>
                  <a:lnTo>
                    <a:pt x="130" y="359"/>
                  </a:lnTo>
                  <a:lnTo>
                    <a:pt x="121" y="354"/>
                  </a:lnTo>
                  <a:lnTo>
                    <a:pt x="113" y="351"/>
                  </a:lnTo>
                  <a:lnTo>
                    <a:pt x="105" y="346"/>
                  </a:lnTo>
                  <a:lnTo>
                    <a:pt x="98" y="341"/>
                  </a:lnTo>
                  <a:lnTo>
                    <a:pt x="90" y="336"/>
                  </a:lnTo>
                  <a:lnTo>
                    <a:pt x="85" y="331"/>
                  </a:lnTo>
                  <a:lnTo>
                    <a:pt x="78" y="324"/>
                  </a:lnTo>
                  <a:lnTo>
                    <a:pt x="72" y="319"/>
                  </a:lnTo>
                  <a:lnTo>
                    <a:pt x="60" y="308"/>
                  </a:lnTo>
                  <a:lnTo>
                    <a:pt x="55" y="303"/>
                  </a:lnTo>
                  <a:lnTo>
                    <a:pt x="50" y="294"/>
                  </a:lnTo>
                  <a:lnTo>
                    <a:pt x="45" y="288"/>
                  </a:lnTo>
                  <a:lnTo>
                    <a:pt x="40" y="279"/>
                  </a:lnTo>
                  <a:lnTo>
                    <a:pt x="37" y="271"/>
                  </a:lnTo>
                  <a:lnTo>
                    <a:pt x="32" y="263"/>
                  </a:lnTo>
                  <a:lnTo>
                    <a:pt x="30" y="256"/>
                  </a:lnTo>
                  <a:lnTo>
                    <a:pt x="29" y="248"/>
                  </a:lnTo>
                  <a:lnTo>
                    <a:pt x="25" y="240"/>
                  </a:lnTo>
                  <a:lnTo>
                    <a:pt x="24" y="231"/>
                  </a:lnTo>
                  <a:lnTo>
                    <a:pt x="22" y="223"/>
                  </a:lnTo>
                  <a:lnTo>
                    <a:pt x="20" y="215"/>
                  </a:lnTo>
                  <a:lnTo>
                    <a:pt x="20" y="197"/>
                  </a:lnTo>
                  <a:lnTo>
                    <a:pt x="20" y="178"/>
                  </a:lnTo>
                  <a:lnTo>
                    <a:pt x="22" y="169"/>
                  </a:lnTo>
                  <a:lnTo>
                    <a:pt x="24" y="160"/>
                  </a:lnTo>
                  <a:lnTo>
                    <a:pt x="25" y="152"/>
                  </a:lnTo>
                  <a:lnTo>
                    <a:pt x="29" y="144"/>
                  </a:lnTo>
                  <a:lnTo>
                    <a:pt x="30" y="135"/>
                  </a:lnTo>
                  <a:lnTo>
                    <a:pt x="32" y="129"/>
                  </a:lnTo>
                  <a:lnTo>
                    <a:pt x="37" y="121"/>
                  </a:lnTo>
                  <a:lnTo>
                    <a:pt x="40" y="112"/>
                  </a:lnTo>
                  <a:lnTo>
                    <a:pt x="45" y="104"/>
                  </a:lnTo>
                  <a:lnTo>
                    <a:pt x="50" y="97"/>
                  </a:lnTo>
                  <a:lnTo>
                    <a:pt x="55" y="89"/>
                  </a:lnTo>
                  <a:lnTo>
                    <a:pt x="60" y="84"/>
                  </a:lnTo>
                  <a:lnTo>
                    <a:pt x="85" y="59"/>
                  </a:lnTo>
                  <a:lnTo>
                    <a:pt x="90" y="54"/>
                  </a:lnTo>
                  <a:lnTo>
                    <a:pt x="98" y="49"/>
                  </a:lnTo>
                  <a:lnTo>
                    <a:pt x="105" y="44"/>
                  </a:lnTo>
                  <a:lnTo>
                    <a:pt x="113" y="39"/>
                  </a:lnTo>
                  <a:lnTo>
                    <a:pt x="121" y="36"/>
                  </a:lnTo>
                  <a:lnTo>
                    <a:pt x="130" y="31"/>
                  </a:lnTo>
                  <a:lnTo>
                    <a:pt x="136" y="29"/>
                  </a:lnTo>
                  <a:lnTo>
                    <a:pt x="144" y="28"/>
                  </a:lnTo>
                  <a:lnTo>
                    <a:pt x="153" y="25"/>
                  </a:lnTo>
                  <a:lnTo>
                    <a:pt x="161" y="23"/>
                  </a:lnTo>
                  <a:lnTo>
                    <a:pt x="169" y="21"/>
                  </a:lnTo>
                  <a:lnTo>
                    <a:pt x="178" y="20"/>
                  </a:lnTo>
                  <a:lnTo>
                    <a:pt x="197" y="20"/>
                  </a:lnTo>
                  <a:lnTo>
                    <a:pt x="214" y="20"/>
                  </a:lnTo>
                  <a:lnTo>
                    <a:pt x="224" y="21"/>
                  </a:lnTo>
                  <a:lnTo>
                    <a:pt x="232" y="23"/>
                  </a:lnTo>
                  <a:lnTo>
                    <a:pt x="240" y="25"/>
                  </a:lnTo>
                  <a:lnTo>
                    <a:pt x="249" y="28"/>
                  </a:lnTo>
                  <a:lnTo>
                    <a:pt x="257" y="29"/>
                  </a:lnTo>
                  <a:lnTo>
                    <a:pt x="264" y="31"/>
                  </a:lnTo>
                  <a:lnTo>
                    <a:pt x="272" y="36"/>
                  </a:lnTo>
                  <a:lnTo>
                    <a:pt x="280" y="39"/>
                  </a:lnTo>
                  <a:lnTo>
                    <a:pt x="289" y="44"/>
                  </a:lnTo>
                  <a:lnTo>
                    <a:pt x="295" y="49"/>
                  </a:lnTo>
                  <a:lnTo>
                    <a:pt x="303" y="54"/>
                  </a:lnTo>
                  <a:lnTo>
                    <a:pt x="308" y="59"/>
                  </a:lnTo>
                  <a:lnTo>
                    <a:pt x="320" y="71"/>
                  </a:lnTo>
                  <a:lnTo>
                    <a:pt x="325" y="77"/>
                  </a:lnTo>
                  <a:lnTo>
                    <a:pt x="332" y="84"/>
                  </a:lnTo>
                  <a:lnTo>
                    <a:pt x="337" y="89"/>
                  </a:lnTo>
                  <a:lnTo>
                    <a:pt x="342" y="97"/>
                  </a:lnTo>
                  <a:lnTo>
                    <a:pt x="346" y="104"/>
                  </a:lnTo>
                  <a:lnTo>
                    <a:pt x="351" y="112"/>
                  </a:lnTo>
                  <a:lnTo>
                    <a:pt x="355" y="121"/>
                  </a:lnTo>
                  <a:lnTo>
                    <a:pt x="360" y="129"/>
                  </a:lnTo>
                  <a:lnTo>
                    <a:pt x="361" y="135"/>
                  </a:lnTo>
                  <a:lnTo>
                    <a:pt x="363" y="144"/>
                  </a:lnTo>
                  <a:lnTo>
                    <a:pt x="366" y="152"/>
                  </a:lnTo>
                  <a:lnTo>
                    <a:pt x="368" y="160"/>
                  </a:lnTo>
                  <a:lnTo>
                    <a:pt x="370" y="169"/>
                  </a:lnTo>
                  <a:lnTo>
                    <a:pt x="371" y="177"/>
                  </a:lnTo>
                  <a:lnTo>
                    <a:pt x="371" y="187"/>
                  </a:lnTo>
                  <a:lnTo>
                    <a:pt x="373" y="198"/>
                  </a:lnTo>
                  <a:lnTo>
                    <a:pt x="373" y="195"/>
                  </a:lnTo>
                  <a:lnTo>
                    <a:pt x="371" y="203"/>
                  </a:lnTo>
                  <a:lnTo>
                    <a:pt x="371" y="213"/>
                  </a:lnTo>
                  <a:lnTo>
                    <a:pt x="370" y="223"/>
                  </a:lnTo>
                  <a:lnTo>
                    <a:pt x="368" y="231"/>
                  </a:lnTo>
                  <a:lnTo>
                    <a:pt x="366" y="240"/>
                  </a:lnTo>
                  <a:lnTo>
                    <a:pt x="363" y="248"/>
                  </a:lnTo>
                  <a:lnTo>
                    <a:pt x="361" y="256"/>
                  </a:lnTo>
                  <a:lnTo>
                    <a:pt x="360" y="263"/>
                  </a:lnTo>
                  <a:lnTo>
                    <a:pt x="355" y="271"/>
                  </a:lnTo>
                  <a:lnTo>
                    <a:pt x="351" y="279"/>
                  </a:lnTo>
                  <a:lnTo>
                    <a:pt x="346" y="288"/>
                  </a:lnTo>
                  <a:lnTo>
                    <a:pt x="342" y="294"/>
                  </a:lnTo>
                  <a:lnTo>
                    <a:pt x="337" y="303"/>
                  </a:lnTo>
                  <a:lnTo>
                    <a:pt x="332" y="308"/>
                  </a:lnTo>
                  <a:lnTo>
                    <a:pt x="325" y="314"/>
                  </a:lnTo>
                  <a:lnTo>
                    <a:pt x="322" y="321"/>
                  </a:lnTo>
                  <a:lnTo>
                    <a:pt x="315" y="324"/>
                  </a:lnTo>
                  <a:lnTo>
                    <a:pt x="308" y="331"/>
                  </a:lnTo>
                  <a:lnTo>
                    <a:pt x="303" y="336"/>
                  </a:lnTo>
                  <a:lnTo>
                    <a:pt x="295" y="341"/>
                  </a:lnTo>
                  <a:lnTo>
                    <a:pt x="289" y="346"/>
                  </a:lnTo>
                  <a:lnTo>
                    <a:pt x="280" y="351"/>
                  </a:lnTo>
                  <a:lnTo>
                    <a:pt x="272" y="354"/>
                  </a:lnTo>
                  <a:lnTo>
                    <a:pt x="264" y="359"/>
                  </a:lnTo>
                  <a:lnTo>
                    <a:pt x="257" y="361"/>
                  </a:lnTo>
                  <a:lnTo>
                    <a:pt x="249" y="362"/>
                  </a:lnTo>
                  <a:lnTo>
                    <a:pt x="240" y="366"/>
                  </a:lnTo>
                  <a:lnTo>
                    <a:pt x="232" y="367"/>
                  </a:lnTo>
                  <a:lnTo>
                    <a:pt x="224" y="369"/>
                  </a:lnTo>
                  <a:lnTo>
                    <a:pt x="216" y="371"/>
                  </a:lnTo>
                  <a:lnTo>
                    <a:pt x="204" y="371"/>
                  </a:lnTo>
                  <a:lnTo>
                    <a:pt x="196" y="372"/>
                  </a:lnTo>
                  <a:lnTo>
                    <a:pt x="199" y="3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73" name="Freeform 7"/>
            <p:cNvSpPr>
              <a:spLocks/>
            </p:cNvSpPr>
            <p:nvPr/>
          </p:nvSpPr>
          <p:spPr bwMode="auto">
            <a:xfrm>
              <a:off x="3080" y="1326"/>
              <a:ext cx="468" cy="313"/>
            </a:xfrm>
            <a:custGeom>
              <a:avLst/>
              <a:gdLst>
                <a:gd name="T0" fmla="*/ 466 w 468"/>
                <a:gd name="T1" fmla="*/ 167 h 313"/>
                <a:gd name="T2" fmla="*/ 454 w 468"/>
                <a:gd name="T3" fmla="*/ 156 h 313"/>
                <a:gd name="T4" fmla="*/ 441 w 468"/>
                <a:gd name="T5" fmla="*/ 159 h 313"/>
                <a:gd name="T6" fmla="*/ 436 w 468"/>
                <a:gd name="T7" fmla="*/ 167 h 313"/>
                <a:gd name="T8" fmla="*/ 429 w 468"/>
                <a:gd name="T9" fmla="*/ 185 h 313"/>
                <a:gd name="T10" fmla="*/ 418 w 468"/>
                <a:gd name="T11" fmla="*/ 205 h 313"/>
                <a:gd name="T12" fmla="*/ 400 w 468"/>
                <a:gd name="T13" fmla="*/ 223 h 313"/>
                <a:gd name="T14" fmla="*/ 370 w 468"/>
                <a:gd name="T15" fmla="*/ 245 h 313"/>
                <a:gd name="T16" fmla="*/ 317 w 468"/>
                <a:gd name="T17" fmla="*/ 267 h 313"/>
                <a:gd name="T18" fmla="*/ 262 w 468"/>
                <a:gd name="T19" fmla="*/ 278 h 313"/>
                <a:gd name="T20" fmla="*/ 236 w 468"/>
                <a:gd name="T21" fmla="*/ 280 h 313"/>
                <a:gd name="T22" fmla="*/ 193 w 468"/>
                <a:gd name="T23" fmla="*/ 276 h 313"/>
                <a:gd name="T24" fmla="*/ 153 w 468"/>
                <a:gd name="T25" fmla="*/ 268 h 313"/>
                <a:gd name="T26" fmla="*/ 116 w 468"/>
                <a:gd name="T27" fmla="*/ 257 h 313"/>
                <a:gd name="T28" fmla="*/ 90 w 468"/>
                <a:gd name="T29" fmla="*/ 242 h 313"/>
                <a:gd name="T30" fmla="*/ 49 w 468"/>
                <a:gd name="T31" fmla="*/ 202 h 313"/>
                <a:gd name="T32" fmla="*/ 39 w 468"/>
                <a:gd name="T33" fmla="*/ 185 h 313"/>
                <a:gd name="T34" fmla="*/ 34 w 468"/>
                <a:gd name="T35" fmla="*/ 144 h 313"/>
                <a:gd name="T36" fmla="*/ 39 w 468"/>
                <a:gd name="T37" fmla="*/ 126 h 313"/>
                <a:gd name="T38" fmla="*/ 47 w 468"/>
                <a:gd name="T39" fmla="*/ 111 h 313"/>
                <a:gd name="T40" fmla="*/ 65 w 468"/>
                <a:gd name="T41" fmla="*/ 91 h 313"/>
                <a:gd name="T42" fmla="*/ 88 w 468"/>
                <a:gd name="T43" fmla="*/ 71 h 313"/>
                <a:gd name="T44" fmla="*/ 110 w 468"/>
                <a:gd name="T45" fmla="*/ 58 h 313"/>
                <a:gd name="T46" fmla="*/ 135 w 468"/>
                <a:gd name="T47" fmla="*/ 48 h 313"/>
                <a:gd name="T48" fmla="*/ 173 w 468"/>
                <a:gd name="T49" fmla="*/ 38 h 313"/>
                <a:gd name="T50" fmla="*/ 234 w 468"/>
                <a:gd name="T51" fmla="*/ 33 h 313"/>
                <a:gd name="T52" fmla="*/ 270 w 468"/>
                <a:gd name="T53" fmla="*/ 33 h 313"/>
                <a:gd name="T54" fmla="*/ 280 w 468"/>
                <a:gd name="T55" fmla="*/ 36 h 313"/>
                <a:gd name="T56" fmla="*/ 299 w 468"/>
                <a:gd name="T57" fmla="*/ 40 h 313"/>
                <a:gd name="T58" fmla="*/ 309 w 468"/>
                <a:gd name="T59" fmla="*/ 31 h 313"/>
                <a:gd name="T60" fmla="*/ 307 w 468"/>
                <a:gd name="T61" fmla="*/ 15 h 313"/>
                <a:gd name="T62" fmla="*/ 297 w 468"/>
                <a:gd name="T63" fmla="*/ 7 h 313"/>
                <a:gd name="T64" fmla="*/ 294 w 468"/>
                <a:gd name="T65" fmla="*/ 7 h 313"/>
                <a:gd name="T66" fmla="*/ 284 w 468"/>
                <a:gd name="T67" fmla="*/ 3 h 313"/>
                <a:gd name="T68" fmla="*/ 234 w 468"/>
                <a:gd name="T69" fmla="*/ 0 h 313"/>
                <a:gd name="T70" fmla="*/ 166 w 468"/>
                <a:gd name="T71" fmla="*/ 5 h 313"/>
                <a:gd name="T72" fmla="*/ 125 w 468"/>
                <a:gd name="T73" fmla="*/ 18 h 313"/>
                <a:gd name="T74" fmla="*/ 97 w 468"/>
                <a:gd name="T75" fmla="*/ 28 h 313"/>
                <a:gd name="T76" fmla="*/ 72 w 468"/>
                <a:gd name="T77" fmla="*/ 41 h 313"/>
                <a:gd name="T78" fmla="*/ 42 w 468"/>
                <a:gd name="T79" fmla="*/ 65 h 313"/>
                <a:gd name="T80" fmla="*/ 20 w 468"/>
                <a:gd name="T81" fmla="*/ 91 h 313"/>
                <a:gd name="T82" fmla="*/ 9 w 468"/>
                <a:gd name="T83" fmla="*/ 116 h 313"/>
                <a:gd name="T84" fmla="*/ 0 w 468"/>
                <a:gd name="T85" fmla="*/ 141 h 313"/>
                <a:gd name="T86" fmla="*/ 5 w 468"/>
                <a:gd name="T87" fmla="*/ 189 h 313"/>
                <a:gd name="T88" fmla="*/ 14 w 468"/>
                <a:gd name="T89" fmla="*/ 212 h 313"/>
                <a:gd name="T90" fmla="*/ 49 w 468"/>
                <a:gd name="T91" fmla="*/ 253 h 313"/>
                <a:gd name="T92" fmla="*/ 87 w 468"/>
                <a:gd name="T93" fmla="*/ 278 h 313"/>
                <a:gd name="T94" fmla="*/ 116 w 468"/>
                <a:gd name="T95" fmla="*/ 290 h 313"/>
                <a:gd name="T96" fmla="*/ 156 w 468"/>
                <a:gd name="T97" fmla="*/ 303 h 313"/>
                <a:gd name="T98" fmla="*/ 199 w 468"/>
                <a:gd name="T99" fmla="*/ 311 h 313"/>
                <a:gd name="T100" fmla="*/ 237 w 468"/>
                <a:gd name="T101" fmla="*/ 313 h 313"/>
                <a:gd name="T102" fmla="*/ 307 w 468"/>
                <a:gd name="T103" fmla="*/ 305 h 313"/>
                <a:gd name="T104" fmla="*/ 335 w 468"/>
                <a:gd name="T105" fmla="*/ 298 h 313"/>
                <a:gd name="T106" fmla="*/ 393 w 468"/>
                <a:gd name="T107" fmla="*/ 271 h 313"/>
                <a:gd name="T108" fmla="*/ 423 w 468"/>
                <a:gd name="T109" fmla="*/ 250 h 313"/>
                <a:gd name="T110" fmla="*/ 444 w 468"/>
                <a:gd name="T111" fmla="*/ 225 h 313"/>
                <a:gd name="T112" fmla="*/ 459 w 468"/>
                <a:gd name="T113" fmla="*/ 195 h 313"/>
                <a:gd name="T114" fmla="*/ 466 w 468"/>
                <a:gd name="T115" fmla="*/ 177 h 31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68"/>
                <a:gd name="T175" fmla="*/ 0 h 313"/>
                <a:gd name="T176" fmla="*/ 468 w 468"/>
                <a:gd name="T177" fmla="*/ 313 h 31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68" h="313">
                  <a:moveTo>
                    <a:pt x="468" y="175"/>
                  </a:moveTo>
                  <a:lnTo>
                    <a:pt x="468" y="170"/>
                  </a:lnTo>
                  <a:lnTo>
                    <a:pt x="466" y="167"/>
                  </a:lnTo>
                  <a:lnTo>
                    <a:pt x="464" y="162"/>
                  </a:lnTo>
                  <a:lnTo>
                    <a:pt x="461" y="159"/>
                  </a:lnTo>
                  <a:lnTo>
                    <a:pt x="454" y="156"/>
                  </a:lnTo>
                  <a:lnTo>
                    <a:pt x="449" y="156"/>
                  </a:lnTo>
                  <a:lnTo>
                    <a:pt x="446" y="157"/>
                  </a:lnTo>
                  <a:lnTo>
                    <a:pt x="441" y="159"/>
                  </a:lnTo>
                  <a:lnTo>
                    <a:pt x="438" y="162"/>
                  </a:lnTo>
                  <a:lnTo>
                    <a:pt x="434" y="169"/>
                  </a:lnTo>
                  <a:lnTo>
                    <a:pt x="436" y="167"/>
                  </a:lnTo>
                  <a:lnTo>
                    <a:pt x="434" y="170"/>
                  </a:lnTo>
                  <a:lnTo>
                    <a:pt x="431" y="179"/>
                  </a:lnTo>
                  <a:lnTo>
                    <a:pt x="429" y="185"/>
                  </a:lnTo>
                  <a:lnTo>
                    <a:pt x="423" y="195"/>
                  </a:lnTo>
                  <a:lnTo>
                    <a:pt x="419" y="200"/>
                  </a:lnTo>
                  <a:lnTo>
                    <a:pt x="418" y="205"/>
                  </a:lnTo>
                  <a:lnTo>
                    <a:pt x="413" y="209"/>
                  </a:lnTo>
                  <a:lnTo>
                    <a:pt x="408" y="215"/>
                  </a:lnTo>
                  <a:lnTo>
                    <a:pt x="400" y="223"/>
                  </a:lnTo>
                  <a:lnTo>
                    <a:pt x="386" y="233"/>
                  </a:lnTo>
                  <a:lnTo>
                    <a:pt x="383" y="238"/>
                  </a:lnTo>
                  <a:lnTo>
                    <a:pt x="370" y="245"/>
                  </a:lnTo>
                  <a:lnTo>
                    <a:pt x="363" y="250"/>
                  </a:lnTo>
                  <a:lnTo>
                    <a:pt x="325" y="265"/>
                  </a:lnTo>
                  <a:lnTo>
                    <a:pt x="317" y="267"/>
                  </a:lnTo>
                  <a:lnTo>
                    <a:pt x="307" y="270"/>
                  </a:lnTo>
                  <a:lnTo>
                    <a:pt x="300" y="271"/>
                  </a:lnTo>
                  <a:lnTo>
                    <a:pt x="262" y="278"/>
                  </a:lnTo>
                  <a:lnTo>
                    <a:pt x="242" y="278"/>
                  </a:lnTo>
                  <a:lnTo>
                    <a:pt x="231" y="280"/>
                  </a:lnTo>
                  <a:lnTo>
                    <a:pt x="236" y="280"/>
                  </a:lnTo>
                  <a:lnTo>
                    <a:pt x="224" y="278"/>
                  </a:lnTo>
                  <a:lnTo>
                    <a:pt x="203" y="278"/>
                  </a:lnTo>
                  <a:lnTo>
                    <a:pt x="193" y="276"/>
                  </a:lnTo>
                  <a:lnTo>
                    <a:pt x="173" y="273"/>
                  </a:lnTo>
                  <a:lnTo>
                    <a:pt x="163" y="270"/>
                  </a:lnTo>
                  <a:lnTo>
                    <a:pt x="153" y="268"/>
                  </a:lnTo>
                  <a:lnTo>
                    <a:pt x="135" y="263"/>
                  </a:lnTo>
                  <a:lnTo>
                    <a:pt x="126" y="260"/>
                  </a:lnTo>
                  <a:lnTo>
                    <a:pt x="116" y="257"/>
                  </a:lnTo>
                  <a:lnTo>
                    <a:pt x="110" y="253"/>
                  </a:lnTo>
                  <a:lnTo>
                    <a:pt x="103" y="248"/>
                  </a:lnTo>
                  <a:lnTo>
                    <a:pt x="90" y="242"/>
                  </a:lnTo>
                  <a:lnTo>
                    <a:pt x="72" y="227"/>
                  </a:lnTo>
                  <a:lnTo>
                    <a:pt x="50" y="207"/>
                  </a:lnTo>
                  <a:lnTo>
                    <a:pt x="49" y="202"/>
                  </a:lnTo>
                  <a:lnTo>
                    <a:pt x="44" y="195"/>
                  </a:lnTo>
                  <a:lnTo>
                    <a:pt x="40" y="192"/>
                  </a:lnTo>
                  <a:lnTo>
                    <a:pt x="39" y="185"/>
                  </a:lnTo>
                  <a:lnTo>
                    <a:pt x="35" y="179"/>
                  </a:lnTo>
                  <a:lnTo>
                    <a:pt x="34" y="169"/>
                  </a:lnTo>
                  <a:lnTo>
                    <a:pt x="34" y="144"/>
                  </a:lnTo>
                  <a:lnTo>
                    <a:pt x="35" y="139"/>
                  </a:lnTo>
                  <a:lnTo>
                    <a:pt x="35" y="132"/>
                  </a:lnTo>
                  <a:lnTo>
                    <a:pt x="39" y="126"/>
                  </a:lnTo>
                  <a:lnTo>
                    <a:pt x="40" y="119"/>
                  </a:lnTo>
                  <a:lnTo>
                    <a:pt x="42" y="116"/>
                  </a:lnTo>
                  <a:lnTo>
                    <a:pt x="47" y="111"/>
                  </a:lnTo>
                  <a:lnTo>
                    <a:pt x="50" y="106"/>
                  </a:lnTo>
                  <a:lnTo>
                    <a:pt x="55" y="101"/>
                  </a:lnTo>
                  <a:lnTo>
                    <a:pt x="65" y="91"/>
                  </a:lnTo>
                  <a:lnTo>
                    <a:pt x="72" y="86"/>
                  </a:lnTo>
                  <a:lnTo>
                    <a:pt x="78" y="79"/>
                  </a:lnTo>
                  <a:lnTo>
                    <a:pt x="88" y="71"/>
                  </a:lnTo>
                  <a:lnTo>
                    <a:pt x="97" y="68"/>
                  </a:lnTo>
                  <a:lnTo>
                    <a:pt x="105" y="61"/>
                  </a:lnTo>
                  <a:lnTo>
                    <a:pt x="110" y="58"/>
                  </a:lnTo>
                  <a:lnTo>
                    <a:pt x="116" y="55"/>
                  </a:lnTo>
                  <a:lnTo>
                    <a:pt x="126" y="51"/>
                  </a:lnTo>
                  <a:lnTo>
                    <a:pt x="135" y="48"/>
                  </a:lnTo>
                  <a:lnTo>
                    <a:pt x="153" y="43"/>
                  </a:lnTo>
                  <a:lnTo>
                    <a:pt x="163" y="41"/>
                  </a:lnTo>
                  <a:lnTo>
                    <a:pt x="173" y="38"/>
                  </a:lnTo>
                  <a:lnTo>
                    <a:pt x="193" y="35"/>
                  </a:lnTo>
                  <a:lnTo>
                    <a:pt x="203" y="33"/>
                  </a:lnTo>
                  <a:lnTo>
                    <a:pt x="234" y="33"/>
                  </a:lnTo>
                  <a:lnTo>
                    <a:pt x="262" y="31"/>
                  </a:lnTo>
                  <a:lnTo>
                    <a:pt x="264" y="33"/>
                  </a:lnTo>
                  <a:lnTo>
                    <a:pt x="270" y="33"/>
                  </a:lnTo>
                  <a:lnTo>
                    <a:pt x="272" y="35"/>
                  </a:lnTo>
                  <a:lnTo>
                    <a:pt x="279" y="35"/>
                  </a:lnTo>
                  <a:lnTo>
                    <a:pt x="280" y="36"/>
                  </a:lnTo>
                  <a:lnTo>
                    <a:pt x="287" y="38"/>
                  </a:lnTo>
                  <a:lnTo>
                    <a:pt x="290" y="40"/>
                  </a:lnTo>
                  <a:lnTo>
                    <a:pt x="299" y="40"/>
                  </a:lnTo>
                  <a:lnTo>
                    <a:pt x="302" y="36"/>
                  </a:lnTo>
                  <a:lnTo>
                    <a:pt x="305" y="35"/>
                  </a:lnTo>
                  <a:lnTo>
                    <a:pt x="309" y="31"/>
                  </a:lnTo>
                  <a:lnTo>
                    <a:pt x="310" y="26"/>
                  </a:lnTo>
                  <a:lnTo>
                    <a:pt x="310" y="18"/>
                  </a:lnTo>
                  <a:lnTo>
                    <a:pt x="307" y="15"/>
                  </a:lnTo>
                  <a:lnTo>
                    <a:pt x="305" y="12"/>
                  </a:lnTo>
                  <a:lnTo>
                    <a:pt x="302" y="8"/>
                  </a:lnTo>
                  <a:lnTo>
                    <a:pt x="297" y="7"/>
                  </a:lnTo>
                  <a:lnTo>
                    <a:pt x="300" y="8"/>
                  </a:lnTo>
                  <a:lnTo>
                    <a:pt x="294" y="5"/>
                  </a:lnTo>
                  <a:lnTo>
                    <a:pt x="294" y="7"/>
                  </a:lnTo>
                  <a:lnTo>
                    <a:pt x="292" y="5"/>
                  </a:lnTo>
                  <a:lnTo>
                    <a:pt x="285" y="5"/>
                  </a:lnTo>
                  <a:lnTo>
                    <a:pt x="284" y="3"/>
                  </a:lnTo>
                  <a:lnTo>
                    <a:pt x="277" y="3"/>
                  </a:lnTo>
                  <a:lnTo>
                    <a:pt x="275" y="2"/>
                  </a:lnTo>
                  <a:lnTo>
                    <a:pt x="234" y="0"/>
                  </a:lnTo>
                  <a:lnTo>
                    <a:pt x="199" y="0"/>
                  </a:lnTo>
                  <a:lnTo>
                    <a:pt x="186" y="2"/>
                  </a:lnTo>
                  <a:lnTo>
                    <a:pt x="166" y="5"/>
                  </a:lnTo>
                  <a:lnTo>
                    <a:pt x="156" y="8"/>
                  </a:lnTo>
                  <a:lnTo>
                    <a:pt x="146" y="10"/>
                  </a:lnTo>
                  <a:lnTo>
                    <a:pt x="125" y="18"/>
                  </a:lnTo>
                  <a:lnTo>
                    <a:pt x="116" y="21"/>
                  </a:lnTo>
                  <a:lnTo>
                    <a:pt x="106" y="25"/>
                  </a:lnTo>
                  <a:lnTo>
                    <a:pt x="97" y="28"/>
                  </a:lnTo>
                  <a:lnTo>
                    <a:pt x="85" y="35"/>
                  </a:lnTo>
                  <a:lnTo>
                    <a:pt x="80" y="38"/>
                  </a:lnTo>
                  <a:lnTo>
                    <a:pt x="72" y="41"/>
                  </a:lnTo>
                  <a:lnTo>
                    <a:pt x="55" y="53"/>
                  </a:lnTo>
                  <a:lnTo>
                    <a:pt x="49" y="60"/>
                  </a:lnTo>
                  <a:lnTo>
                    <a:pt x="42" y="65"/>
                  </a:lnTo>
                  <a:lnTo>
                    <a:pt x="29" y="78"/>
                  </a:lnTo>
                  <a:lnTo>
                    <a:pt x="24" y="86"/>
                  </a:lnTo>
                  <a:lnTo>
                    <a:pt x="20" y="91"/>
                  </a:lnTo>
                  <a:lnTo>
                    <a:pt x="15" y="99"/>
                  </a:lnTo>
                  <a:lnTo>
                    <a:pt x="10" y="109"/>
                  </a:lnTo>
                  <a:lnTo>
                    <a:pt x="9" y="116"/>
                  </a:lnTo>
                  <a:lnTo>
                    <a:pt x="5" y="122"/>
                  </a:lnTo>
                  <a:lnTo>
                    <a:pt x="2" y="132"/>
                  </a:lnTo>
                  <a:lnTo>
                    <a:pt x="0" y="141"/>
                  </a:lnTo>
                  <a:lnTo>
                    <a:pt x="0" y="157"/>
                  </a:lnTo>
                  <a:lnTo>
                    <a:pt x="0" y="172"/>
                  </a:lnTo>
                  <a:lnTo>
                    <a:pt x="5" y="189"/>
                  </a:lnTo>
                  <a:lnTo>
                    <a:pt x="9" y="195"/>
                  </a:lnTo>
                  <a:lnTo>
                    <a:pt x="10" y="202"/>
                  </a:lnTo>
                  <a:lnTo>
                    <a:pt x="14" y="212"/>
                  </a:lnTo>
                  <a:lnTo>
                    <a:pt x="19" y="218"/>
                  </a:lnTo>
                  <a:lnTo>
                    <a:pt x="24" y="227"/>
                  </a:lnTo>
                  <a:lnTo>
                    <a:pt x="49" y="253"/>
                  </a:lnTo>
                  <a:lnTo>
                    <a:pt x="70" y="268"/>
                  </a:lnTo>
                  <a:lnTo>
                    <a:pt x="80" y="275"/>
                  </a:lnTo>
                  <a:lnTo>
                    <a:pt x="87" y="278"/>
                  </a:lnTo>
                  <a:lnTo>
                    <a:pt x="97" y="283"/>
                  </a:lnTo>
                  <a:lnTo>
                    <a:pt x="106" y="286"/>
                  </a:lnTo>
                  <a:lnTo>
                    <a:pt x="116" y="290"/>
                  </a:lnTo>
                  <a:lnTo>
                    <a:pt x="125" y="293"/>
                  </a:lnTo>
                  <a:lnTo>
                    <a:pt x="146" y="301"/>
                  </a:lnTo>
                  <a:lnTo>
                    <a:pt x="156" y="303"/>
                  </a:lnTo>
                  <a:lnTo>
                    <a:pt x="166" y="306"/>
                  </a:lnTo>
                  <a:lnTo>
                    <a:pt x="186" y="310"/>
                  </a:lnTo>
                  <a:lnTo>
                    <a:pt x="199" y="311"/>
                  </a:lnTo>
                  <a:lnTo>
                    <a:pt x="221" y="311"/>
                  </a:lnTo>
                  <a:lnTo>
                    <a:pt x="232" y="313"/>
                  </a:lnTo>
                  <a:lnTo>
                    <a:pt x="237" y="313"/>
                  </a:lnTo>
                  <a:lnTo>
                    <a:pt x="246" y="311"/>
                  </a:lnTo>
                  <a:lnTo>
                    <a:pt x="265" y="311"/>
                  </a:lnTo>
                  <a:lnTo>
                    <a:pt x="307" y="305"/>
                  </a:lnTo>
                  <a:lnTo>
                    <a:pt x="317" y="303"/>
                  </a:lnTo>
                  <a:lnTo>
                    <a:pt x="327" y="300"/>
                  </a:lnTo>
                  <a:lnTo>
                    <a:pt x="335" y="298"/>
                  </a:lnTo>
                  <a:lnTo>
                    <a:pt x="380" y="280"/>
                  </a:lnTo>
                  <a:lnTo>
                    <a:pt x="386" y="275"/>
                  </a:lnTo>
                  <a:lnTo>
                    <a:pt x="393" y="271"/>
                  </a:lnTo>
                  <a:lnTo>
                    <a:pt x="403" y="265"/>
                  </a:lnTo>
                  <a:lnTo>
                    <a:pt x="410" y="260"/>
                  </a:lnTo>
                  <a:lnTo>
                    <a:pt x="423" y="250"/>
                  </a:lnTo>
                  <a:lnTo>
                    <a:pt x="434" y="238"/>
                  </a:lnTo>
                  <a:lnTo>
                    <a:pt x="439" y="232"/>
                  </a:lnTo>
                  <a:lnTo>
                    <a:pt x="444" y="225"/>
                  </a:lnTo>
                  <a:lnTo>
                    <a:pt x="449" y="217"/>
                  </a:lnTo>
                  <a:lnTo>
                    <a:pt x="453" y="212"/>
                  </a:lnTo>
                  <a:lnTo>
                    <a:pt x="459" y="195"/>
                  </a:lnTo>
                  <a:lnTo>
                    <a:pt x="461" y="189"/>
                  </a:lnTo>
                  <a:lnTo>
                    <a:pt x="464" y="184"/>
                  </a:lnTo>
                  <a:lnTo>
                    <a:pt x="466" y="177"/>
                  </a:lnTo>
                  <a:lnTo>
                    <a:pt x="468" y="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74" name="Freeform 8"/>
            <p:cNvSpPr>
              <a:spLocks/>
            </p:cNvSpPr>
            <p:nvPr/>
          </p:nvSpPr>
          <p:spPr bwMode="auto">
            <a:xfrm>
              <a:off x="3721" y="1430"/>
              <a:ext cx="1027" cy="189"/>
            </a:xfrm>
            <a:custGeom>
              <a:avLst/>
              <a:gdLst>
                <a:gd name="T0" fmla="*/ 19 w 1027"/>
                <a:gd name="T1" fmla="*/ 0 h 189"/>
                <a:gd name="T2" fmla="*/ 7 w 1027"/>
                <a:gd name="T3" fmla="*/ 4 h 189"/>
                <a:gd name="T4" fmla="*/ 2 w 1027"/>
                <a:gd name="T5" fmla="*/ 10 h 189"/>
                <a:gd name="T6" fmla="*/ 0 w 1027"/>
                <a:gd name="T7" fmla="*/ 20 h 189"/>
                <a:gd name="T8" fmla="*/ 7 w 1027"/>
                <a:gd name="T9" fmla="*/ 30 h 189"/>
                <a:gd name="T10" fmla="*/ 12 w 1027"/>
                <a:gd name="T11" fmla="*/ 32 h 189"/>
                <a:gd name="T12" fmla="*/ 80 w 1027"/>
                <a:gd name="T13" fmla="*/ 57 h 189"/>
                <a:gd name="T14" fmla="*/ 125 w 1027"/>
                <a:gd name="T15" fmla="*/ 73 h 189"/>
                <a:gd name="T16" fmla="*/ 191 w 1027"/>
                <a:gd name="T17" fmla="*/ 96 h 189"/>
                <a:gd name="T18" fmla="*/ 254 w 1027"/>
                <a:gd name="T19" fmla="*/ 116 h 189"/>
                <a:gd name="T20" fmla="*/ 294 w 1027"/>
                <a:gd name="T21" fmla="*/ 128 h 189"/>
                <a:gd name="T22" fmla="*/ 333 w 1027"/>
                <a:gd name="T23" fmla="*/ 139 h 189"/>
                <a:gd name="T24" fmla="*/ 373 w 1027"/>
                <a:gd name="T25" fmla="*/ 149 h 189"/>
                <a:gd name="T26" fmla="*/ 411 w 1027"/>
                <a:gd name="T27" fmla="*/ 158 h 189"/>
                <a:gd name="T28" fmla="*/ 464 w 1027"/>
                <a:gd name="T29" fmla="*/ 167 h 189"/>
                <a:gd name="T30" fmla="*/ 519 w 1027"/>
                <a:gd name="T31" fmla="*/ 177 h 189"/>
                <a:gd name="T32" fmla="*/ 636 w 1027"/>
                <a:gd name="T33" fmla="*/ 189 h 189"/>
                <a:gd name="T34" fmla="*/ 699 w 1027"/>
                <a:gd name="T35" fmla="*/ 187 h 189"/>
                <a:gd name="T36" fmla="*/ 727 w 1027"/>
                <a:gd name="T37" fmla="*/ 186 h 189"/>
                <a:gd name="T38" fmla="*/ 756 w 1027"/>
                <a:gd name="T39" fmla="*/ 184 h 189"/>
                <a:gd name="T40" fmla="*/ 797 w 1027"/>
                <a:gd name="T41" fmla="*/ 177 h 189"/>
                <a:gd name="T42" fmla="*/ 835 w 1027"/>
                <a:gd name="T43" fmla="*/ 167 h 189"/>
                <a:gd name="T44" fmla="*/ 872 w 1027"/>
                <a:gd name="T45" fmla="*/ 156 h 189"/>
                <a:gd name="T46" fmla="*/ 895 w 1027"/>
                <a:gd name="T47" fmla="*/ 146 h 189"/>
                <a:gd name="T48" fmla="*/ 938 w 1027"/>
                <a:gd name="T49" fmla="*/ 126 h 189"/>
                <a:gd name="T50" fmla="*/ 978 w 1027"/>
                <a:gd name="T51" fmla="*/ 98 h 189"/>
                <a:gd name="T52" fmla="*/ 997 w 1027"/>
                <a:gd name="T53" fmla="*/ 83 h 189"/>
                <a:gd name="T54" fmla="*/ 1021 w 1027"/>
                <a:gd name="T55" fmla="*/ 62 h 189"/>
                <a:gd name="T56" fmla="*/ 1026 w 1027"/>
                <a:gd name="T57" fmla="*/ 57 h 189"/>
                <a:gd name="T58" fmla="*/ 1027 w 1027"/>
                <a:gd name="T59" fmla="*/ 43 h 189"/>
                <a:gd name="T60" fmla="*/ 1019 w 1027"/>
                <a:gd name="T61" fmla="*/ 33 h 189"/>
                <a:gd name="T62" fmla="*/ 1006 w 1027"/>
                <a:gd name="T63" fmla="*/ 32 h 189"/>
                <a:gd name="T64" fmla="*/ 999 w 1027"/>
                <a:gd name="T65" fmla="*/ 37 h 189"/>
                <a:gd name="T66" fmla="*/ 991 w 1027"/>
                <a:gd name="T67" fmla="*/ 43 h 189"/>
                <a:gd name="T68" fmla="*/ 968 w 1027"/>
                <a:gd name="T69" fmla="*/ 65 h 189"/>
                <a:gd name="T70" fmla="*/ 949 w 1027"/>
                <a:gd name="T71" fmla="*/ 78 h 189"/>
                <a:gd name="T72" fmla="*/ 893 w 1027"/>
                <a:gd name="T73" fmla="*/ 111 h 189"/>
                <a:gd name="T74" fmla="*/ 872 w 1027"/>
                <a:gd name="T75" fmla="*/ 121 h 189"/>
                <a:gd name="T76" fmla="*/ 838 w 1027"/>
                <a:gd name="T77" fmla="*/ 131 h 189"/>
                <a:gd name="T78" fmla="*/ 814 w 1027"/>
                <a:gd name="T79" fmla="*/ 138 h 189"/>
                <a:gd name="T80" fmla="*/ 790 w 1027"/>
                <a:gd name="T81" fmla="*/ 144 h 189"/>
                <a:gd name="T82" fmla="*/ 752 w 1027"/>
                <a:gd name="T83" fmla="*/ 151 h 189"/>
                <a:gd name="T84" fmla="*/ 724 w 1027"/>
                <a:gd name="T85" fmla="*/ 153 h 189"/>
                <a:gd name="T86" fmla="*/ 696 w 1027"/>
                <a:gd name="T87" fmla="*/ 154 h 189"/>
                <a:gd name="T88" fmla="*/ 638 w 1027"/>
                <a:gd name="T89" fmla="*/ 156 h 189"/>
                <a:gd name="T90" fmla="*/ 540 w 1027"/>
                <a:gd name="T91" fmla="*/ 146 h 189"/>
                <a:gd name="T92" fmla="*/ 507 w 1027"/>
                <a:gd name="T93" fmla="*/ 141 h 189"/>
                <a:gd name="T94" fmla="*/ 454 w 1027"/>
                <a:gd name="T95" fmla="*/ 131 h 189"/>
                <a:gd name="T96" fmla="*/ 398 w 1027"/>
                <a:gd name="T97" fmla="*/ 119 h 189"/>
                <a:gd name="T98" fmla="*/ 361 w 1027"/>
                <a:gd name="T99" fmla="*/ 111 h 189"/>
                <a:gd name="T100" fmla="*/ 323 w 1027"/>
                <a:gd name="T101" fmla="*/ 101 h 189"/>
                <a:gd name="T102" fmla="*/ 284 w 1027"/>
                <a:gd name="T103" fmla="*/ 90 h 189"/>
                <a:gd name="T104" fmla="*/ 221 w 1027"/>
                <a:gd name="T105" fmla="*/ 70 h 189"/>
                <a:gd name="T106" fmla="*/ 158 w 1027"/>
                <a:gd name="T107" fmla="*/ 52 h 189"/>
                <a:gd name="T108" fmla="*/ 113 w 1027"/>
                <a:gd name="T109" fmla="*/ 35 h 189"/>
                <a:gd name="T110" fmla="*/ 68 w 1027"/>
                <a:gd name="T111" fmla="*/ 18 h 189"/>
                <a:gd name="T112" fmla="*/ 24 w 1027"/>
                <a:gd name="T113" fmla="*/ 2 h 18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27"/>
                <a:gd name="T172" fmla="*/ 0 h 189"/>
                <a:gd name="T173" fmla="*/ 1027 w 1027"/>
                <a:gd name="T174" fmla="*/ 189 h 18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27" h="189">
                  <a:moveTo>
                    <a:pt x="24" y="2"/>
                  </a:moveTo>
                  <a:lnTo>
                    <a:pt x="19" y="0"/>
                  </a:lnTo>
                  <a:lnTo>
                    <a:pt x="14" y="0"/>
                  </a:lnTo>
                  <a:lnTo>
                    <a:pt x="7" y="4"/>
                  </a:lnTo>
                  <a:lnTo>
                    <a:pt x="4" y="7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4" y="27"/>
                  </a:lnTo>
                  <a:lnTo>
                    <a:pt x="7" y="30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58" y="48"/>
                  </a:lnTo>
                  <a:lnTo>
                    <a:pt x="80" y="57"/>
                  </a:lnTo>
                  <a:lnTo>
                    <a:pt x="103" y="65"/>
                  </a:lnTo>
                  <a:lnTo>
                    <a:pt x="125" y="73"/>
                  </a:lnTo>
                  <a:lnTo>
                    <a:pt x="148" y="81"/>
                  </a:lnTo>
                  <a:lnTo>
                    <a:pt x="191" y="96"/>
                  </a:lnTo>
                  <a:lnTo>
                    <a:pt x="211" y="103"/>
                  </a:lnTo>
                  <a:lnTo>
                    <a:pt x="254" y="116"/>
                  </a:lnTo>
                  <a:lnTo>
                    <a:pt x="274" y="123"/>
                  </a:lnTo>
                  <a:lnTo>
                    <a:pt x="294" y="128"/>
                  </a:lnTo>
                  <a:lnTo>
                    <a:pt x="313" y="134"/>
                  </a:lnTo>
                  <a:lnTo>
                    <a:pt x="333" y="139"/>
                  </a:lnTo>
                  <a:lnTo>
                    <a:pt x="352" y="144"/>
                  </a:lnTo>
                  <a:lnTo>
                    <a:pt x="373" y="149"/>
                  </a:lnTo>
                  <a:lnTo>
                    <a:pt x="391" y="153"/>
                  </a:lnTo>
                  <a:lnTo>
                    <a:pt x="411" y="158"/>
                  </a:lnTo>
                  <a:lnTo>
                    <a:pt x="448" y="164"/>
                  </a:lnTo>
                  <a:lnTo>
                    <a:pt x="464" y="167"/>
                  </a:lnTo>
                  <a:lnTo>
                    <a:pt x="501" y="174"/>
                  </a:lnTo>
                  <a:lnTo>
                    <a:pt x="519" y="177"/>
                  </a:lnTo>
                  <a:lnTo>
                    <a:pt x="537" y="179"/>
                  </a:lnTo>
                  <a:lnTo>
                    <a:pt x="636" y="189"/>
                  </a:lnTo>
                  <a:lnTo>
                    <a:pt x="684" y="189"/>
                  </a:lnTo>
                  <a:lnTo>
                    <a:pt x="699" y="187"/>
                  </a:lnTo>
                  <a:lnTo>
                    <a:pt x="714" y="187"/>
                  </a:lnTo>
                  <a:lnTo>
                    <a:pt x="727" y="186"/>
                  </a:lnTo>
                  <a:lnTo>
                    <a:pt x="742" y="184"/>
                  </a:lnTo>
                  <a:lnTo>
                    <a:pt x="756" y="184"/>
                  </a:lnTo>
                  <a:lnTo>
                    <a:pt x="771" y="181"/>
                  </a:lnTo>
                  <a:lnTo>
                    <a:pt x="797" y="177"/>
                  </a:lnTo>
                  <a:lnTo>
                    <a:pt x="823" y="171"/>
                  </a:lnTo>
                  <a:lnTo>
                    <a:pt x="835" y="167"/>
                  </a:lnTo>
                  <a:lnTo>
                    <a:pt x="848" y="164"/>
                  </a:lnTo>
                  <a:lnTo>
                    <a:pt x="872" y="156"/>
                  </a:lnTo>
                  <a:lnTo>
                    <a:pt x="885" y="151"/>
                  </a:lnTo>
                  <a:lnTo>
                    <a:pt x="895" y="146"/>
                  </a:lnTo>
                  <a:lnTo>
                    <a:pt x="906" y="141"/>
                  </a:lnTo>
                  <a:lnTo>
                    <a:pt x="938" y="126"/>
                  </a:lnTo>
                  <a:lnTo>
                    <a:pt x="969" y="105"/>
                  </a:lnTo>
                  <a:lnTo>
                    <a:pt x="978" y="98"/>
                  </a:lnTo>
                  <a:lnTo>
                    <a:pt x="987" y="91"/>
                  </a:lnTo>
                  <a:lnTo>
                    <a:pt x="997" y="83"/>
                  </a:lnTo>
                  <a:lnTo>
                    <a:pt x="1014" y="66"/>
                  </a:lnTo>
                  <a:lnTo>
                    <a:pt x="1021" y="62"/>
                  </a:lnTo>
                  <a:lnTo>
                    <a:pt x="1022" y="60"/>
                  </a:lnTo>
                  <a:lnTo>
                    <a:pt x="1026" y="57"/>
                  </a:lnTo>
                  <a:lnTo>
                    <a:pt x="1027" y="52"/>
                  </a:lnTo>
                  <a:lnTo>
                    <a:pt x="1027" y="43"/>
                  </a:lnTo>
                  <a:lnTo>
                    <a:pt x="1026" y="40"/>
                  </a:lnTo>
                  <a:lnTo>
                    <a:pt x="1019" y="33"/>
                  </a:lnTo>
                  <a:lnTo>
                    <a:pt x="1014" y="32"/>
                  </a:lnTo>
                  <a:lnTo>
                    <a:pt x="1006" y="32"/>
                  </a:lnTo>
                  <a:lnTo>
                    <a:pt x="1002" y="33"/>
                  </a:lnTo>
                  <a:lnTo>
                    <a:pt x="999" y="37"/>
                  </a:lnTo>
                  <a:lnTo>
                    <a:pt x="1001" y="35"/>
                  </a:lnTo>
                  <a:lnTo>
                    <a:pt x="991" y="43"/>
                  </a:lnTo>
                  <a:lnTo>
                    <a:pt x="974" y="60"/>
                  </a:lnTo>
                  <a:lnTo>
                    <a:pt x="968" y="65"/>
                  </a:lnTo>
                  <a:lnTo>
                    <a:pt x="958" y="71"/>
                  </a:lnTo>
                  <a:lnTo>
                    <a:pt x="949" y="78"/>
                  </a:lnTo>
                  <a:lnTo>
                    <a:pt x="921" y="96"/>
                  </a:lnTo>
                  <a:lnTo>
                    <a:pt x="893" y="111"/>
                  </a:lnTo>
                  <a:lnTo>
                    <a:pt x="881" y="116"/>
                  </a:lnTo>
                  <a:lnTo>
                    <a:pt x="872" y="121"/>
                  </a:lnTo>
                  <a:lnTo>
                    <a:pt x="862" y="126"/>
                  </a:lnTo>
                  <a:lnTo>
                    <a:pt x="838" y="131"/>
                  </a:lnTo>
                  <a:lnTo>
                    <a:pt x="825" y="134"/>
                  </a:lnTo>
                  <a:lnTo>
                    <a:pt x="814" y="138"/>
                  </a:lnTo>
                  <a:lnTo>
                    <a:pt x="800" y="141"/>
                  </a:lnTo>
                  <a:lnTo>
                    <a:pt x="790" y="144"/>
                  </a:lnTo>
                  <a:lnTo>
                    <a:pt x="764" y="148"/>
                  </a:lnTo>
                  <a:lnTo>
                    <a:pt x="752" y="151"/>
                  </a:lnTo>
                  <a:lnTo>
                    <a:pt x="739" y="151"/>
                  </a:lnTo>
                  <a:lnTo>
                    <a:pt x="724" y="153"/>
                  </a:lnTo>
                  <a:lnTo>
                    <a:pt x="711" y="154"/>
                  </a:lnTo>
                  <a:lnTo>
                    <a:pt x="696" y="154"/>
                  </a:lnTo>
                  <a:lnTo>
                    <a:pt x="681" y="156"/>
                  </a:lnTo>
                  <a:lnTo>
                    <a:pt x="638" y="156"/>
                  </a:lnTo>
                  <a:lnTo>
                    <a:pt x="640" y="156"/>
                  </a:lnTo>
                  <a:lnTo>
                    <a:pt x="540" y="146"/>
                  </a:lnTo>
                  <a:lnTo>
                    <a:pt x="522" y="144"/>
                  </a:lnTo>
                  <a:lnTo>
                    <a:pt x="507" y="141"/>
                  </a:lnTo>
                  <a:lnTo>
                    <a:pt x="471" y="134"/>
                  </a:lnTo>
                  <a:lnTo>
                    <a:pt x="454" y="131"/>
                  </a:lnTo>
                  <a:lnTo>
                    <a:pt x="418" y="124"/>
                  </a:lnTo>
                  <a:lnTo>
                    <a:pt x="398" y="119"/>
                  </a:lnTo>
                  <a:lnTo>
                    <a:pt x="380" y="116"/>
                  </a:lnTo>
                  <a:lnTo>
                    <a:pt x="361" y="111"/>
                  </a:lnTo>
                  <a:lnTo>
                    <a:pt x="343" y="106"/>
                  </a:lnTo>
                  <a:lnTo>
                    <a:pt x="323" y="101"/>
                  </a:lnTo>
                  <a:lnTo>
                    <a:pt x="303" y="95"/>
                  </a:lnTo>
                  <a:lnTo>
                    <a:pt x="284" y="90"/>
                  </a:lnTo>
                  <a:lnTo>
                    <a:pt x="264" y="83"/>
                  </a:lnTo>
                  <a:lnTo>
                    <a:pt x="221" y="70"/>
                  </a:lnTo>
                  <a:lnTo>
                    <a:pt x="201" y="63"/>
                  </a:lnTo>
                  <a:lnTo>
                    <a:pt x="158" y="52"/>
                  </a:lnTo>
                  <a:lnTo>
                    <a:pt x="135" y="43"/>
                  </a:lnTo>
                  <a:lnTo>
                    <a:pt x="113" y="35"/>
                  </a:lnTo>
                  <a:lnTo>
                    <a:pt x="90" y="27"/>
                  </a:lnTo>
                  <a:lnTo>
                    <a:pt x="68" y="18"/>
                  </a:lnTo>
                  <a:lnTo>
                    <a:pt x="22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75" name="Freeform 9"/>
            <p:cNvSpPr>
              <a:spLocks/>
            </p:cNvSpPr>
            <p:nvPr/>
          </p:nvSpPr>
          <p:spPr bwMode="auto">
            <a:xfrm>
              <a:off x="3740" y="1025"/>
              <a:ext cx="957" cy="210"/>
            </a:xfrm>
            <a:custGeom>
              <a:avLst/>
              <a:gdLst>
                <a:gd name="T0" fmla="*/ 937 w 957"/>
                <a:gd name="T1" fmla="*/ 210 h 210"/>
                <a:gd name="T2" fmla="*/ 945 w 957"/>
                <a:gd name="T3" fmla="*/ 208 h 210"/>
                <a:gd name="T4" fmla="*/ 954 w 957"/>
                <a:gd name="T5" fmla="*/ 203 h 210"/>
                <a:gd name="T6" fmla="*/ 957 w 957"/>
                <a:gd name="T7" fmla="*/ 192 h 210"/>
                <a:gd name="T8" fmla="*/ 954 w 957"/>
                <a:gd name="T9" fmla="*/ 183 h 210"/>
                <a:gd name="T10" fmla="*/ 952 w 957"/>
                <a:gd name="T11" fmla="*/ 180 h 210"/>
                <a:gd name="T12" fmla="*/ 897 w 957"/>
                <a:gd name="T13" fmla="*/ 139 h 210"/>
                <a:gd name="T14" fmla="*/ 871 w 957"/>
                <a:gd name="T15" fmla="*/ 120 h 210"/>
                <a:gd name="T16" fmla="*/ 831 w 957"/>
                <a:gd name="T17" fmla="*/ 94 h 210"/>
                <a:gd name="T18" fmla="*/ 791 w 957"/>
                <a:gd name="T19" fmla="*/ 72 h 210"/>
                <a:gd name="T20" fmla="*/ 763 w 957"/>
                <a:gd name="T21" fmla="*/ 61 h 210"/>
                <a:gd name="T22" fmla="*/ 694 w 957"/>
                <a:gd name="T23" fmla="*/ 34 h 210"/>
                <a:gd name="T24" fmla="*/ 652 w 957"/>
                <a:gd name="T25" fmla="*/ 21 h 210"/>
                <a:gd name="T26" fmla="*/ 622 w 957"/>
                <a:gd name="T27" fmla="*/ 15 h 210"/>
                <a:gd name="T28" fmla="*/ 594 w 957"/>
                <a:gd name="T29" fmla="*/ 8 h 210"/>
                <a:gd name="T30" fmla="*/ 549 w 957"/>
                <a:gd name="T31" fmla="*/ 3 h 210"/>
                <a:gd name="T32" fmla="*/ 506 w 957"/>
                <a:gd name="T33" fmla="*/ 1 h 210"/>
                <a:gd name="T34" fmla="*/ 493 w 957"/>
                <a:gd name="T35" fmla="*/ 0 h 210"/>
                <a:gd name="T36" fmla="*/ 445 w 957"/>
                <a:gd name="T37" fmla="*/ 1 h 210"/>
                <a:gd name="T38" fmla="*/ 369 w 957"/>
                <a:gd name="T39" fmla="*/ 8 h 210"/>
                <a:gd name="T40" fmla="*/ 278 w 957"/>
                <a:gd name="T41" fmla="*/ 29 h 210"/>
                <a:gd name="T42" fmla="*/ 246 w 957"/>
                <a:gd name="T43" fmla="*/ 38 h 210"/>
                <a:gd name="T44" fmla="*/ 215 w 957"/>
                <a:gd name="T45" fmla="*/ 51 h 210"/>
                <a:gd name="T46" fmla="*/ 183 w 957"/>
                <a:gd name="T47" fmla="*/ 63 h 210"/>
                <a:gd name="T48" fmla="*/ 137 w 957"/>
                <a:gd name="T49" fmla="*/ 82 h 210"/>
                <a:gd name="T50" fmla="*/ 87 w 957"/>
                <a:gd name="T51" fmla="*/ 106 h 210"/>
                <a:gd name="T52" fmla="*/ 39 w 957"/>
                <a:gd name="T53" fmla="*/ 130 h 210"/>
                <a:gd name="T54" fmla="*/ 6 w 957"/>
                <a:gd name="T55" fmla="*/ 152 h 210"/>
                <a:gd name="T56" fmla="*/ 1 w 957"/>
                <a:gd name="T57" fmla="*/ 157 h 210"/>
                <a:gd name="T58" fmla="*/ 0 w 957"/>
                <a:gd name="T59" fmla="*/ 170 h 210"/>
                <a:gd name="T60" fmla="*/ 8 w 957"/>
                <a:gd name="T61" fmla="*/ 180 h 210"/>
                <a:gd name="T62" fmla="*/ 21 w 957"/>
                <a:gd name="T63" fmla="*/ 182 h 210"/>
                <a:gd name="T64" fmla="*/ 26 w 957"/>
                <a:gd name="T65" fmla="*/ 178 h 210"/>
                <a:gd name="T66" fmla="*/ 56 w 957"/>
                <a:gd name="T67" fmla="*/ 160 h 210"/>
                <a:gd name="T68" fmla="*/ 104 w 957"/>
                <a:gd name="T69" fmla="*/ 135 h 210"/>
                <a:gd name="T70" fmla="*/ 150 w 957"/>
                <a:gd name="T71" fmla="*/ 112 h 210"/>
                <a:gd name="T72" fmla="*/ 197 w 957"/>
                <a:gd name="T73" fmla="*/ 92 h 210"/>
                <a:gd name="T74" fmla="*/ 228 w 957"/>
                <a:gd name="T75" fmla="*/ 81 h 210"/>
                <a:gd name="T76" fmla="*/ 256 w 957"/>
                <a:gd name="T77" fmla="*/ 71 h 210"/>
                <a:gd name="T78" fmla="*/ 288 w 957"/>
                <a:gd name="T79" fmla="*/ 63 h 210"/>
                <a:gd name="T80" fmla="*/ 376 w 957"/>
                <a:gd name="T81" fmla="*/ 41 h 210"/>
                <a:gd name="T82" fmla="*/ 448 w 957"/>
                <a:gd name="T83" fmla="*/ 34 h 210"/>
                <a:gd name="T84" fmla="*/ 490 w 957"/>
                <a:gd name="T85" fmla="*/ 33 h 210"/>
                <a:gd name="T86" fmla="*/ 506 w 957"/>
                <a:gd name="T87" fmla="*/ 34 h 210"/>
                <a:gd name="T88" fmla="*/ 546 w 957"/>
                <a:gd name="T89" fmla="*/ 36 h 210"/>
                <a:gd name="T90" fmla="*/ 588 w 957"/>
                <a:gd name="T91" fmla="*/ 41 h 210"/>
                <a:gd name="T92" fmla="*/ 616 w 957"/>
                <a:gd name="T93" fmla="*/ 48 h 210"/>
                <a:gd name="T94" fmla="*/ 642 w 957"/>
                <a:gd name="T95" fmla="*/ 54 h 210"/>
                <a:gd name="T96" fmla="*/ 684 w 957"/>
                <a:gd name="T97" fmla="*/ 64 h 210"/>
                <a:gd name="T98" fmla="*/ 750 w 957"/>
                <a:gd name="T99" fmla="*/ 91 h 210"/>
                <a:gd name="T100" fmla="*/ 775 w 957"/>
                <a:gd name="T101" fmla="*/ 102 h 210"/>
                <a:gd name="T102" fmla="*/ 814 w 957"/>
                <a:gd name="T103" fmla="*/ 124 h 210"/>
                <a:gd name="T104" fmla="*/ 851 w 957"/>
                <a:gd name="T105" fmla="*/ 147 h 210"/>
                <a:gd name="T106" fmla="*/ 877 w 957"/>
                <a:gd name="T107" fmla="*/ 165 h 210"/>
                <a:gd name="T108" fmla="*/ 929 w 957"/>
                <a:gd name="T109" fmla="*/ 207 h 21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57"/>
                <a:gd name="T166" fmla="*/ 0 h 210"/>
                <a:gd name="T167" fmla="*/ 957 w 957"/>
                <a:gd name="T168" fmla="*/ 210 h 21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57" h="210">
                  <a:moveTo>
                    <a:pt x="930" y="207"/>
                  </a:moveTo>
                  <a:lnTo>
                    <a:pt x="937" y="210"/>
                  </a:lnTo>
                  <a:lnTo>
                    <a:pt x="942" y="210"/>
                  </a:lnTo>
                  <a:lnTo>
                    <a:pt x="945" y="208"/>
                  </a:lnTo>
                  <a:lnTo>
                    <a:pt x="950" y="207"/>
                  </a:lnTo>
                  <a:lnTo>
                    <a:pt x="954" y="203"/>
                  </a:lnTo>
                  <a:lnTo>
                    <a:pt x="957" y="197"/>
                  </a:lnTo>
                  <a:lnTo>
                    <a:pt x="957" y="192"/>
                  </a:lnTo>
                  <a:lnTo>
                    <a:pt x="955" y="188"/>
                  </a:lnTo>
                  <a:lnTo>
                    <a:pt x="954" y="183"/>
                  </a:lnTo>
                  <a:lnTo>
                    <a:pt x="950" y="180"/>
                  </a:lnTo>
                  <a:lnTo>
                    <a:pt x="952" y="180"/>
                  </a:lnTo>
                  <a:lnTo>
                    <a:pt x="937" y="168"/>
                  </a:lnTo>
                  <a:lnTo>
                    <a:pt x="897" y="139"/>
                  </a:lnTo>
                  <a:lnTo>
                    <a:pt x="884" y="130"/>
                  </a:lnTo>
                  <a:lnTo>
                    <a:pt x="871" y="120"/>
                  </a:lnTo>
                  <a:lnTo>
                    <a:pt x="859" y="112"/>
                  </a:lnTo>
                  <a:lnTo>
                    <a:pt x="831" y="94"/>
                  </a:lnTo>
                  <a:lnTo>
                    <a:pt x="804" y="81"/>
                  </a:lnTo>
                  <a:lnTo>
                    <a:pt x="791" y="72"/>
                  </a:lnTo>
                  <a:lnTo>
                    <a:pt x="776" y="66"/>
                  </a:lnTo>
                  <a:lnTo>
                    <a:pt x="763" y="61"/>
                  </a:lnTo>
                  <a:lnTo>
                    <a:pt x="748" y="54"/>
                  </a:lnTo>
                  <a:lnTo>
                    <a:pt x="694" y="34"/>
                  </a:lnTo>
                  <a:lnTo>
                    <a:pt x="679" y="28"/>
                  </a:lnTo>
                  <a:lnTo>
                    <a:pt x="652" y="21"/>
                  </a:lnTo>
                  <a:lnTo>
                    <a:pt x="636" y="16"/>
                  </a:lnTo>
                  <a:lnTo>
                    <a:pt x="622" y="15"/>
                  </a:lnTo>
                  <a:lnTo>
                    <a:pt x="609" y="11"/>
                  </a:lnTo>
                  <a:lnTo>
                    <a:pt x="594" y="8"/>
                  </a:lnTo>
                  <a:lnTo>
                    <a:pt x="579" y="6"/>
                  </a:lnTo>
                  <a:lnTo>
                    <a:pt x="549" y="3"/>
                  </a:lnTo>
                  <a:lnTo>
                    <a:pt x="536" y="1"/>
                  </a:lnTo>
                  <a:lnTo>
                    <a:pt x="506" y="1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60" y="0"/>
                  </a:lnTo>
                  <a:lnTo>
                    <a:pt x="445" y="1"/>
                  </a:lnTo>
                  <a:lnTo>
                    <a:pt x="430" y="1"/>
                  </a:lnTo>
                  <a:lnTo>
                    <a:pt x="369" y="8"/>
                  </a:lnTo>
                  <a:lnTo>
                    <a:pt x="293" y="24"/>
                  </a:lnTo>
                  <a:lnTo>
                    <a:pt x="278" y="29"/>
                  </a:lnTo>
                  <a:lnTo>
                    <a:pt x="263" y="33"/>
                  </a:lnTo>
                  <a:lnTo>
                    <a:pt x="246" y="38"/>
                  </a:lnTo>
                  <a:lnTo>
                    <a:pt x="230" y="44"/>
                  </a:lnTo>
                  <a:lnTo>
                    <a:pt x="215" y="51"/>
                  </a:lnTo>
                  <a:lnTo>
                    <a:pt x="202" y="56"/>
                  </a:lnTo>
                  <a:lnTo>
                    <a:pt x="183" y="63"/>
                  </a:lnTo>
                  <a:lnTo>
                    <a:pt x="154" y="76"/>
                  </a:lnTo>
                  <a:lnTo>
                    <a:pt x="137" y="82"/>
                  </a:lnTo>
                  <a:lnTo>
                    <a:pt x="122" y="89"/>
                  </a:lnTo>
                  <a:lnTo>
                    <a:pt x="87" y="106"/>
                  </a:lnTo>
                  <a:lnTo>
                    <a:pt x="72" y="114"/>
                  </a:lnTo>
                  <a:lnTo>
                    <a:pt x="39" y="130"/>
                  </a:lnTo>
                  <a:lnTo>
                    <a:pt x="23" y="142"/>
                  </a:lnTo>
                  <a:lnTo>
                    <a:pt x="6" y="152"/>
                  </a:lnTo>
                  <a:lnTo>
                    <a:pt x="8" y="150"/>
                  </a:lnTo>
                  <a:lnTo>
                    <a:pt x="1" y="157"/>
                  </a:lnTo>
                  <a:lnTo>
                    <a:pt x="0" y="160"/>
                  </a:lnTo>
                  <a:lnTo>
                    <a:pt x="0" y="170"/>
                  </a:lnTo>
                  <a:lnTo>
                    <a:pt x="1" y="173"/>
                  </a:lnTo>
                  <a:lnTo>
                    <a:pt x="8" y="180"/>
                  </a:lnTo>
                  <a:lnTo>
                    <a:pt x="11" y="182"/>
                  </a:lnTo>
                  <a:lnTo>
                    <a:pt x="21" y="182"/>
                  </a:lnTo>
                  <a:lnTo>
                    <a:pt x="24" y="180"/>
                  </a:lnTo>
                  <a:lnTo>
                    <a:pt x="26" y="178"/>
                  </a:lnTo>
                  <a:lnTo>
                    <a:pt x="39" y="168"/>
                  </a:lnTo>
                  <a:lnTo>
                    <a:pt x="56" y="160"/>
                  </a:lnTo>
                  <a:lnTo>
                    <a:pt x="89" y="144"/>
                  </a:lnTo>
                  <a:lnTo>
                    <a:pt x="104" y="135"/>
                  </a:lnTo>
                  <a:lnTo>
                    <a:pt x="135" y="119"/>
                  </a:lnTo>
                  <a:lnTo>
                    <a:pt x="150" y="112"/>
                  </a:lnTo>
                  <a:lnTo>
                    <a:pt x="167" y="106"/>
                  </a:lnTo>
                  <a:lnTo>
                    <a:pt x="197" y="92"/>
                  </a:lnTo>
                  <a:lnTo>
                    <a:pt x="212" y="86"/>
                  </a:lnTo>
                  <a:lnTo>
                    <a:pt x="228" y="81"/>
                  </a:lnTo>
                  <a:lnTo>
                    <a:pt x="243" y="74"/>
                  </a:lnTo>
                  <a:lnTo>
                    <a:pt x="256" y="71"/>
                  </a:lnTo>
                  <a:lnTo>
                    <a:pt x="273" y="66"/>
                  </a:lnTo>
                  <a:lnTo>
                    <a:pt x="288" y="63"/>
                  </a:lnTo>
                  <a:lnTo>
                    <a:pt x="303" y="58"/>
                  </a:lnTo>
                  <a:lnTo>
                    <a:pt x="376" y="41"/>
                  </a:lnTo>
                  <a:lnTo>
                    <a:pt x="434" y="34"/>
                  </a:lnTo>
                  <a:lnTo>
                    <a:pt x="448" y="34"/>
                  </a:lnTo>
                  <a:lnTo>
                    <a:pt x="463" y="33"/>
                  </a:lnTo>
                  <a:lnTo>
                    <a:pt x="490" y="33"/>
                  </a:lnTo>
                  <a:lnTo>
                    <a:pt x="505" y="34"/>
                  </a:lnTo>
                  <a:lnTo>
                    <a:pt x="506" y="34"/>
                  </a:lnTo>
                  <a:lnTo>
                    <a:pt x="533" y="34"/>
                  </a:lnTo>
                  <a:lnTo>
                    <a:pt x="546" y="36"/>
                  </a:lnTo>
                  <a:lnTo>
                    <a:pt x="576" y="39"/>
                  </a:lnTo>
                  <a:lnTo>
                    <a:pt x="588" y="41"/>
                  </a:lnTo>
                  <a:lnTo>
                    <a:pt x="602" y="44"/>
                  </a:lnTo>
                  <a:lnTo>
                    <a:pt x="616" y="48"/>
                  </a:lnTo>
                  <a:lnTo>
                    <a:pt x="629" y="49"/>
                  </a:lnTo>
                  <a:lnTo>
                    <a:pt x="642" y="54"/>
                  </a:lnTo>
                  <a:lnTo>
                    <a:pt x="669" y="61"/>
                  </a:lnTo>
                  <a:lnTo>
                    <a:pt x="684" y="64"/>
                  </a:lnTo>
                  <a:lnTo>
                    <a:pt x="735" y="84"/>
                  </a:lnTo>
                  <a:lnTo>
                    <a:pt x="750" y="91"/>
                  </a:lnTo>
                  <a:lnTo>
                    <a:pt x="763" y="96"/>
                  </a:lnTo>
                  <a:lnTo>
                    <a:pt x="775" y="102"/>
                  </a:lnTo>
                  <a:lnTo>
                    <a:pt x="788" y="111"/>
                  </a:lnTo>
                  <a:lnTo>
                    <a:pt x="814" y="124"/>
                  </a:lnTo>
                  <a:lnTo>
                    <a:pt x="839" y="139"/>
                  </a:lnTo>
                  <a:lnTo>
                    <a:pt x="851" y="147"/>
                  </a:lnTo>
                  <a:lnTo>
                    <a:pt x="864" y="157"/>
                  </a:lnTo>
                  <a:lnTo>
                    <a:pt x="877" y="165"/>
                  </a:lnTo>
                  <a:lnTo>
                    <a:pt x="917" y="195"/>
                  </a:lnTo>
                  <a:lnTo>
                    <a:pt x="929" y="207"/>
                  </a:lnTo>
                  <a:lnTo>
                    <a:pt x="930" y="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76" name="Rectangle 10"/>
            <p:cNvSpPr>
              <a:spLocks noChangeArrowheads="1"/>
            </p:cNvSpPr>
            <p:nvPr/>
          </p:nvSpPr>
          <p:spPr bwMode="auto">
            <a:xfrm>
              <a:off x="3521" y="1233"/>
              <a:ext cx="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0 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5577" name="Rectangle 11"/>
            <p:cNvSpPr>
              <a:spLocks noChangeArrowheads="1"/>
            </p:cNvSpPr>
            <p:nvPr/>
          </p:nvSpPr>
          <p:spPr bwMode="auto">
            <a:xfrm>
              <a:off x="4776" y="1217"/>
              <a:ext cx="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1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5578" name="Rectangle 12"/>
            <p:cNvSpPr>
              <a:spLocks noChangeArrowheads="1"/>
            </p:cNvSpPr>
            <p:nvPr/>
          </p:nvSpPr>
          <p:spPr bwMode="auto">
            <a:xfrm>
              <a:off x="5172" y="1715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x=1/y=1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5579" name="Rectangle 13"/>
            <p:cNvSpPr>
              <a:spLocks noChangeArrowheads="1"/>
            </p:cNvSpPr>
            <p:nvPr/>
          </p:nvSpPr>
          <p:spPr bwMode="auto">
            <a:xfrm>
              <a:off x="4010" y="816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x=1/y=0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5580" name="Rectangle 14"/>
            <p:cNvSpPr>
              <a:spLocks noChangeArrowheads="1"/>
            </p:cNvSpPr>
            <p:nvPr/>
          </p:nvSpPr>
          <p:spPr bwMode="auto">
            <a:xfrm>
              <a:off x="4054" y="1685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x=0/y=0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5581" name="Rectangle 15"/>
            <p:cNvSpPr>
              <a:spLocks noChangeArrowheads="1"/>
            </p:cNvSpPr>
            <p:nvPr/>
          </p:nvSpPr>
          <p:spPr bwMode="auto">
            <a:xfrm>
              <a:off x="2688" y="1126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x=0/y=0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5582" name="Freeform 16"/>
            <p:cNvSpPr>
              <a:spLocks/>
            </p:cNvSpPr>
            <p:nvPr/>
          </p:nvSpPr>
          <p:spPr bwMode="auto">
            <a:xfrm>
              <a:off x="4887" y="1351"/>
              <a:ext cx="466" cy="313"/>
            </a:xfrm>
            <a:custGeom>
              <a:avLst/>
              <a:gdLst>
                <a:gd name="T0" fmla="*/ 23 w 466"/>
                <a:gd name="T1" fmla="*/ 157 h 313"/>
                <a:gd name="T2" fmla="*/ 4 w 466"/>
                <a:gd name="T3" fmla="*/ 162 h 313"/>
                <a:gd name="T4" fmla="*/ 0 w 466"/>
                <a:gd name="T5" fmla="*/ 172 h 313"/>
                <a:gd name="T6" fmla="*/ 9 w 466"/>
                <a:gd name="T7" fmla="*/ 202 h 313"/>
                <a:gd name="T8" fmla="*/ 30 w 466"/>
                <a:gd name="T9" fmla="*/ 238 h 313"/>
                <a:gd name="T10" fmla="*/ 72 w 466"/>
                <a:gd name="T11" fmla="*/ 270 h 313"/>
                <a:gd name="T12" fmla="*/ 138 w 466"/>
                <a:gd name="T13" fmla="*/ 299 h 313"/>
                <a:gd name="T14" fmla="*/ 199 w 466"/>
                <a:gd name="T15" fmla="*/ 311 h 313"/>
                <a:gd name="T16" fmla="*/ 244 w 466"/>
                <a:gd name="T17" fmla="*/ 311 h 313"/>
                <a:gd name="T18" fmla="*/ 310 w 466"/>
                <a:gd name="T19" fmla="*/ 303 h 313"/>
                <a:gd name="T20" fmla="*/ 350 w 466"/>
                <a:gd name="T21" fmla="*/ 290 h 313"/>
                <a:gd name="T22" fmla="*/ 394 w 466"/>
                <a:gd name="T23" fmla="*/ 268 h 313"/>
                <a:gd name="T24" fmla="*/ 429 w 466"/>
                <a:gd name="T25" fmla="*/ 240 h 313"/>
                <a:gd name="T26" fmla="*/ 449 w 466"/>
                <a:gd name="T27" fmla="*/ 212 h 313"/>
                <a:gd name="T28" fmla="*/ 464 w 466"/>
                <a:gd name="T29" fmla="*/ 172 h 313"/>
                <a:gd name="T30" fmla="*/ 464 w 466"/>
                <a:gd name="T31" fmla="*/ 147 h 313"/>
                <a:gd name="T32" fmla="*/ 456 w 466"/>
                <a:gd name="T33" fmla="*/ 116 h 313"/>
                <a:gd name="T34" fmla="*/ 441 w 466"/>
                <a:gd name="T35" fmla="*/ 86 h 313"/>
                <a:gd name="T36" fmla="*/ 403 w 466"/>
                <a:gd name="T37" fmla="*/ 48 h 313"/>
                <a:gd name="T38" fmla="*/ 350 w 466"/>
                <a:gd name="T39" fmla="*/ 21 h 313"/>
                <a:gd name="T40" fmla="*/ 310 w 466"/>
                <a:gd name="T41" fmla="*/ 8 h 313"/>
                <a:gd name="T42" fmla="*/ 232 w 466"/>
                <a:gd name="T43" fmla="*/ 0 h 313"/>
                <a:gd name="T44" fmla="*/ 181 w 466"/>
                <a:gd name="T45" fmla="*/ 5 h 313"/>
                <a:gd name="T46" fmla="*/ 161 w 466"/>
                <a:gd name="T47" fmla="*/ 11 h 313"/>
                <a:gd name="T48" fmla="*/ 159 w 466"/>
                <a:gd name="T49" fmla="*/ 13 h 313"/>
                <a:gd name="T50" fmla="*/ 158 w 466"/>
                <a:gd name="T51" fmla="*/ 30 h 313"/>
                <a:gd name="T52" fmla="*/ 171 w 466"/>
                <a:gd name="T53" fmla="*/ 40 h 313"/>
                <a:gd name="T54" fmla="*/ 181 w 466"/>
                <a:gd name="T55" fmla="*/ 38 h 313"/>
                <a:gd name="T56" fmla="*/ 207 w 466"/>
                <a:gd name="T57" fmla="*/ 30 h 313"/>
                <a:gd name="T58" fmla="*/ 282 w 466"/>
                <a:gd name="T59" fmla="*/ 36 h 313"/>
                <a:gd name="T60" fmla="*/ 322 w 466"/>
                <a:gd name="T61" fmla="*/ 44 h 313"/>
                <a:gd name="T62" fmla="*/ 370 w 466"/>
                <a:gd name="T63" fmla="*/ 68 h 313"/>
                <a:gd name="T64" fmla="*/ 399 w 466"/>
                <a:gd name="T65" fmla="*/ 91 h 313"/>
                <a:gd name="T66" fmla="*/ 421 w 466"/>
                <a:gd name="T67" fmla="*/ 116 h 313"/>
                <a:gd name="T68" fmla="*/ 429 w 466"/>
                <a:gd name="T69" fmla="*/ 139 h 313"/>
                <a:gd name="T70" fmla="*/ 433 w 466"/>
                <a:gd name="T71" fmla="*/ 154 h 313"/>
                <a:gd name="T72" fmla="*/ 426 w 466"/>
                <a:gd name="T73" fmla="*/ 185 h 313"/>
                <a:gd name="T74" fmla="*/ 414 w 466"/>
                <a:gd name="T75" fmla="*/ 207 h 313"/>
                <a:gd name="T76" fmla="*/ 394 w 466"/>
                <a:gd name="T77" fmla="*/ 228 h 313"/>
                <a:gd name="T78" fmla="*/ 363 w 466"/>
                <a:gd name="T79" fmla="*/ 248 h 313"/>
                <a:gd name="T80" fmla="*/ 322 w 466"/>
                <a:gd name="T81" fmla="*/ 266 h 313"/>
                <a:gd name="T82" fmla="*/ 282 w 466"/>
                <a:gd name="T83" fmla="*/ 275 h 313"/>
                <a:gd name="T84" fmla="*/ 234 w 466"/>
                <a:gd name="T85" fmla="*/ 280 h 313"/>
                <a:gd name="T86" fmla="*/ 166 w 466"/>
                <a:gd name="T87" fmla="*/ 271 h 313"/>
                <a:gd name="T88" fmla="*/ 101 w 466"/>
                <a:gd name="T89" fmla="*/ 250 h 313"/>
                <a:gd name="T90" fmla="*/ 67 w 466"/>
                <a:gd name="T91" fmla="*/ 223 h 313"/>
                <a:gd name="T92" fmla="*/ 48 w 466"/>
                <a:gd name="T93" fmla="*/ 205 h 313"/>
                <a:gd name="T94" fmla="*/ 37 w 466"/>
                <a:gd name="T95" fmla="*/ 185 h 313"/>
                <a:gd name="T96" fmla="*/ 33 w 466"/>
                <a:gd name="T97" fmla="*/ 169 h 31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66"/>
                <a:gd name="T148" fmla="*/ 0 h 313"/>
                <a:gd name="T149" fmla="*/ 466 w 466"/>
                <a:gd name="T150" fmla="*/ 313 h 31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66" h="313">
                  <a:moveTo>
                    <a:pt x="33" y="169"/>
                  </a:moveTo>
                  <a:lnTo>
                    <a:pt x="30" y="162"/>
                  </a:lnTo>
                  <a:lnTo>
                    <a:pt x="27" y="159"/>
                  </a:lnTo>
                  <a:lnTo>
                    <a:pt x="23" y="157"/>
                  </a:lnTo>
                  <a:lnTo>
                    <a:pt x="19" y="155"/>
                  </a:lnTo>
                  <a:lnTo>
                    <a:pt x="14" y="155"/>
                  </a:lnTo>
                  <a:lnTo>
                    <a:pt x="7" y="159"/>
                  </a:lnTo>
                  <a:lnTo>
                    <a:pt x="4" y="162"/>
                  </a:lnTo>
                  <a:lnTo>
                    <a:pt x="2" y="165"/>
                  </a:lnTo>
                  <a:lnTo>
                    <a:pt x="0" y="170"/>
                  </a:lnTo>
                  <a:lnTo>
                    <a:pt x="0" y="175"/>
                  </a:lnTo>
                  <a:lnTo>
                    <a:pt x="0" y="172"/>
                  </a:lnTo>
                  <a:lnTo>
                    <a:pt x="0" y="179"/>
                  </a:lnTo>
                  <a:lnTo>
                    <a:pt x="4" y="189"/>
                  </a:lnTo>
                  <a:lnTo>
                    <a:pt x="7" y="195"/>
                  </a:lnTo>
                  <a:lnTo>
                    <a:pt x="9" y="202"/>
                  </a:lnTo>
                  <a:lnTo>
                    <a:pt x="12" y="212"/>
                  </a:lnTo>
                  <a:lnTo>
                    <a:pt x="22" y="225"/>
                  </a:lnTo>
                  <a:lnTo>
                    <a:pt x="25" y="230"/>
                  </a:lnTo>
                  <a:lnTo>
                    <a:pt x="30" y="238"/>
                  </a:lnTo>
                  <a:lnTo>
                    <a:pt x="37" y="245"/>
                  </a:lnTo>
                  <a:lnTo>
                    <a:pt x="43" y="250"/>
                  </a:lnTo>
                  <a:lnTo>
                    <a:pt x="48" y="255"/>
                  </a:lnTo>
                  <a:lnTo>
                    <a:pt x="72" y="270"/>
                  </a:lnTo>
                  <a:lnTo>
                    <a:pt x="78" y="273"/>
                  </a:lnTo>
                  <a:lnTo>
                    <a:pt x="85" y="280"/>
                  </a:lnTo>
                  <a:lnTo>
                    <a:pt x="129" y="298"/>
                  </a:lnTo>
                  <a:lnTo>
                    <a:pt x="138" y="299"/>
                  </a:lnTo>
                  <a:lnTo>
                    <a:pt x="149" y="303"/>
                  </a:lnTo>
                  <a:lnTo>
                    <a:pt x="159" y="304"/>
                  </a:lnTo>
                  <a:lnTo>
                    <a:pt x="168" y="306"/>
                  </a:lnTo>
                  <a:lnTo>
                    <a:pt x="199" y="311"/>
                  </a:lnTo>
                  <a:lnTo>
                    <a:pt x="219" y="311"/>
                  </a:lnTo>
                  <a:lnTo>
                    <a:pt x="231" y="313"/>
                  </a:lnTo>
                  <a:lnTo>
                    <a:pt x="235" y="313"/>
                  </a:lnTo>
                  <a:lnTo>
                    <a:pt x="244" y="311"/>
                  </a:lnTo>
                  <a:lnTo>
                    <a:pt x="267" y="311"/>
                  </a:lnTo>
                  <a:lnTo>
                    <a:pt x="288" y="308"/>
                  </a:lnTo>
                  <a:lnTo>
                    <a:pt x="300" y="306"/>
                  </a:lnTo>
                  <a:lnTo>
                    <a:pt x="310" y="303"/>
                  </a:lnTo>
                  <a:lnTo>
                    <a:pt x="320" y="301"/>
                  </a:lnTo>
                  <a:lnTo>
                    <a:pt x="332" y="296"/>
                  </a:lnTo>
                  <a:lnTo>
                    <a:pt x="340" y="293"/>
                  </a:lnTo>
                  <a:lnTo>
                    <a:pt x="350" y="290"/>
                  </a:lnTo>
                  <a:lnTo>
                    <a:pt x="368" y="283"/>
                  </a:lnTo>
                  <a:lnTo>
                    <a:pt x="376" y="278"/>
                  </a:lnTo>
                  <a:lnTo>
                    <a:pt x="386" y="275"/>
                  </a:lnTo>
                  <a:lnTo>
                    <a:pt x="394" y="268"/>
                  </a:lnTo>
                  <a:lnTo>
                    <a:pt x="403" y="263"/>
                  </a:lnTo>
                  <a:lnTo>
                    <a:pt x="418" y="251"/>
                  </a:lnTo>
                  <a:lnTo>
                    <a:pt x="423" y="245"/>
                  </a:lnTo>
                  <a:lnTo>
                    <a:pt x="429" y="240"/>
                  </a:lnTo>
                  <a:lnTo>
                    <a:pt x="436" y="233"/>
                  </a:lnTo>
                  <a:lnTo>
                    <a:pt x="441" y="227"/>
                  </a:lnTo>
                  <a:lnTo>
                    <a:pt x="444" y="218"/>
                  </a:lnTo>
                  <a:lnTo>
                    <a:pt x="449" y="212"/>
                  </a:lnTo>
                  <a:lnTo>
                    <a:pt x="454" y="202"/>
                  </a:lnTo>
                  <a:lnTo>
                    <a:pt x="456" y="195"/>
                  </a:lnTo>
                  <a:lnTo>
                    <a:pt x="459" y="189"/>
                  </a:lnTo>
                  <a:lnTo>
                    <a:pt x="464" y="172"/>
                  </a:lnTo>
                  <a:lnTo>
                    <a:pt x="464" y="165"/>
                  </a:lnTo>
                  <a:lnTo>
                    <a:pt x="466" y="160"/>
                  </a:lnTo>
                  <a:lnTo>
                    <a:pt x="466" y="154"/>
                  </a:lnTo>
                  <a:lnTo>
                    <a:pt x="464" y="147"/>
                  </a:lnTo>
                  <a:lnTo>
                    <a:pt x="464" y="141"/>
                  </a:lnTo>
                  <a:lnTo>
                    <a:pt x="462" y="132"/>
                  </a:lnTo>
                  <a:lnTo>
                    <a:pt x="459" y="122"/>
                  </a:lnTo>
                  <a:lnTo>
                    <a:pt x="456" y="116"/>
                  </a:lnTo>
                  <a:lnTo>
                    <a:pt x="454" y="109"/>
                  </a:lnTo>
                  <a:lnTo>
                    <a:pt x="451" y="99"/>
                  </a:lnTo>
                  <a:lnTo>
                    <a:pt x="444" y="91"/>
                  </a:lnTo>
                  <a:lnTo>
                    <a:pt x="441" y="86"/>
                  </a:lnTo>
                  <a:lnTo>
                    <a:pt x="429" y="71"/>
                  </a:lnTo>
                  <a:lnTo>
                    <a:pt x="423" y="64"/>
                  </a:lnTo>
                  <a:lnTo>
                    <a:pt x="411" y="53"/>
                  </a:lnTo>
                  <a:lnTo>
                    <a:pt x="403" y="48"/>
                  </a:lnTo>
                  <a:lnTo>
                    <a:pt x="393" y="41"/>
                  </a:lnTo>
                  <a:lnTo>
                    <a:pt x="386" y="38"/>
                  </a:lnTo>
                  <a:lnTo>
                    <a:pt x="368" y="28"/>
                  </a:lnTo>
                  <a:lnTo>
                    <a:pt x="350" y="21"/>
                  </a:lnTo>
                  <a:lnTo>
                    <a:pt x="340" y="18"/>
                  </a:lnTo>
                  <a:lnTo>
                    <a:pt x="332" y="15"/>
                  </a:lnTo>
                  <a:lnTo>
                    <a:pt x="320" y="10"/>
                  </a:lnTo>
                  <a:lnTo>
                    <a:pt x="310" y="8"/>
                  </a:lnTo>
                  <a:lnTo>
                    <a:pt x="300" y="5"/>
                  </a:lnTo>
                  <a:lnTo>
                    <a:pt x="288" y="3"/>
                  </a:lnTo>
                  <a:lnTo>
                    <a:pt x="267" y="0"/>
                  </a:lnTo>
                  <a:lnTo>
                    <a:pt x="232" y="0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3"/>
                  </a:lnTo>
                  <a:lnTo>
                    <a:pt x="181" y="5"/>
                  </a:lnTo>
                  <a:lnTo>
                    <a:pt x="178" y="3"/>
                  </a:lnTo>
                  <a:lnTo>
                    <a:pt x="174" y="5"/>
                  </a:lnTo>
                  <a:lnTo>
                    <a:pt x="168" y="6"/>
                  </a:lnTo>
                  <a:lnTo>
                    <a:pt x="161" y="11"/>
                  </a:lnTo>
                  <a:lnTo>
                    <a:pt x="169" y="6"/>
                  </a:lnTo>
                  <a:lnTo>
                    <a:pt x="166" y="8"/>
                  </a:lnTo>
                  <a:lnTo>
                    <a:pt x="161" y="10"/>
                  </a:lnTo>
                  <a:lnTo>
                    <a:pt x="159" y="13"/>
                  </a:lnTo>
                  <a:lnTo>
                    <a:pt x="158" y="18"/>
                  </a:lnTo>
                  <a:lnTo>
                    <a:pt x="156" y="21"/>
                  </a:lnTo>
                  <a:lnTo>
                    <a:pt x="156" y="26"/>
                  </a:lnTo>
                  <a:lnTo>
                    <a:pt x="158" y="30"/>
                  </a:lnTo>
                  <a:lnTo>
                    <a:pt x="159" y="35"/>
                  </a:lnTo>
                  <a:lnTo>
                    <a:pt x="163" y="36"/>
                  </a:lnTo>
                  <a:lnTo>
                    <a:pt x="168" y="38"/>
                  </a:lnTo>
                  <a:lnTo>
                    <a:pt x="171" y="40"/>
                  </a:lnTo>
                  <a:lnTo>
                    <a:pt x="176" y="40"/>
                  </a:lnTo>
                  <a:lnTo>
                    <a:pt x="184" y="35"/>
                  </a:lnTo>
                  <a:lnTo>
                    <a:pt x="181" y="36"/>
                  </a:lnTo>
                  <a:lnTo>
                    <a:pt x="181" y="38"/>
                  </a:lnTo>
                  <a:lnTo>
                    <a:pt x="184" y="36"/>
                  </a:lnTo>
                  <a:lnTo>
                    <a:pt x="194" y="35"/>
                  </a:lnTo>
                  <a:lnTo>
                    <a:pt x="196" y="33"/>
                  </a:lnTo>
                  <a:lnTo>
                    <a:pt x="207" y="30"/>
                  </a:lnTo>
                  <a:lnTo>
                    <a:pt x="207" y="28"/>
                  </a:lnTo>
                  <a:lnTo>
                    <a:pt x="232" y="33"/>
                  </a:lnTo>
                  <a:lnTo>
                    <a:pt x="264" y="33"/>
                  </a:lnTo>
                  <a:lnTo>
                    <a:pt x="282" y="36"/>
                  </a:lnTo>
                  <a:lnTo>
                    <a:pt x="293" y="38"/>
                  </a:lnTo>
                  <a:lnTo>
                    <a:pt x="303" y="41"/>
                  </a:lnTo>
                  <a:lnTo>
                    <a:pt x="313" y="43"/>
                  </a:lnTo>
                  <a:lnTo>
                    <a:pt x="322" y="44"/>
                  </a:lnTo>
                  <a:lnTo>
                    <a:pt x="330" y="48"/>
                  </a:lnTo>
                  <a:lnTo>
                    <a:pt x="340" y="51"/>
                  </a:lnTo>
                  <a:lnTo>
                    <a:pt x="355" y="58"/>
                  </a:lnTo>
                  <a:lnTo>
                    <a:pt x="370" y="68"/>
                  </a:lnTo>
                  <a:lnTo>
                    <a:pt x="376" y="71"/>
                  </a:lnTo>
                  <a:lnTo>
                    <a:pt x="383" y="74"/>
                  </a:lnTo>
                  <a:lnTo>
                    <a:pt x="388" y="79"/>
                  </a:lnTo>
                  <a:lnTo>
                    <a:pt x="399" y="91"/>
                  </a:lnTo>
                  <a:lnTo>
                    <a:pt x="406" y="94"/>
                  </a:lnTo>
                  <a:lnTo>
                    <a:pt x="414" y="106"/>
                  </a:lnTo>
                  <a:lnTo>
                    <a:pt x="418" y="111"/>
                  </a:lnTo>
                  <a:lnTo>
                    <a:pt x="421" y="116"/>
                  </a:lnTo>
                  <a:lnTo>
                    <a:pt x="424" y="119"/>
                  </a:lnTo>
                  <a:lnTo>
                    <a:pt x="426" y="126"/>
                  </a:lnTo>
                  <a:lnTo>
                    <a:pt x="429" y="132"/>
                  </a:lnTo>
                  <a:lnTo>
                    <a:pt x="429" y="139"/>
                  </a:lnTo>
                  <a:lnTo>
                    <a:pt x="431" y="144"/>
                  </a:lnTo>
                  <a:lnTo>
                    <a:pt x="431" y="150"/>
                  </a:lnTo>
                  <a:lnTo>
                    <a:pt x="433" y="160"/>
                  </a:lnTo>
                  <a:lnTo>
                    <a:pt x="433" y="154"/>
                  </a:lnTo>
                  <a:lnTo>
                    <a:pt x="431" y="162"/>
                  </a:lnTo>
                  <a:lnTo>
                    <a:pt x="431" y="169"/>
                  </a:lnTo>
                  <a:lnTo>
                    <a:pt x="429" y="179"/>
                  </a:lnTo>
                  <a:lnTo>
                    <a:pt x="426" y="185"/>
                  </a:lnTo>
                  <a:lnTo>
                    <a:pt x="424" y="192"/>
                  </a:lnTo>
                  <a:lnTo>
                    <a:pt x="423" y="195"/>
                  </a:lnTo>
                  <a:lnTo>
                    <a:pt x="418" y="202"/>
                  </a:lnTo>
                  <a:lnTo>
                    <a:pt x="414" y="207"/>
                  </a:lnTo>
                  <a:lnTo>
                    <a:pt x="409" y="210"/>
                  </a:lnTo>
                  <a:lnTo>
                    <a:pt x="406" y="217"/>
                  </a:lnTo>
                  <a:lnTo>
                    <a:pt x="399" y="222"/>
                  </a:lnTo>
                  <a:lnTo>
                    <a:pt x="394" y="228"/>
                  </a:lnTo>
                  <a:lnTo>
                    <a:pt x="383" y="237"/>
                  </a:lnTo>
                  <a:lnTo>
                    <a:pt x="375" y="242"/>
                  </a:lnTo>
                  <a:lnTo>
                    <a:pt x="370" y="245"/>
                  </a:lnTo>
                  <a:lnTo>
                    <a:pt x="363" y="248"/>
                  </a:lnTo>
                  <a:lnTo>
                    <a:pt x="355" y="253"/>
                  </a:lnTo>
                  <a:lnTo>
                    <a:pt x="340" y="260"/>
                  </a:lnTo>
                  <a:lnTo>
                    <a:pt x="330" y="263"/>
                  </a:lnTo>
                  <a:lnTo>
                    <a:pt x="322" y="266"/>
                  </a:lnTo>
                  <a:lnTo>
                    <a:pt x="313" y="268"/>
                  </a:lnTo>
                  <a:lnTo>
                    <a:pt x="303" y="270"/>
                  </a:lnTo>
                  <a:lnTo>
                    <a:pt x="293" y="273"/>
                  </a:lnTo>
                  <a:lnTo>
                    <a:pt x="282" y="275"/>
                  </a:lnTo>
                  <a:lnTo>
                    <a:pt x="264" y="278"/>
                  </a:lnTo>
                  <a:lnTo>
                    <a:pt x="240" y="278"/>
                  </a:lnTo>
                  <a:lnTo>
                    <a:pt x="229" y="280"/>
                  </a:lnTo>
                  <a:lnTo>
                    <a:pt x="234" y="280"/>
                  </a:lnTo>
                  <a:lnTo>
                    <a:pt x="222" y="278"/>
                  </a:lnTo>
                  <a:lnTo>
                    <a:pt x="202" y="278"/>
                  </a:lnTo>
                  <a:lnTo>
                    <a:pt x="174" y="273"/>
                  </a:lnTo>
                  <a:lnTo>
                    <a:pt x="166" y="271"/>
                  </a:lnTo>
                  <a:lnTo>
                    <a:pt x="156" y="270"/>
                  </a:lnTo>
                  <a:lnTo>
                    <a:pt x="148" y="266"/>
                  </a:lnTo>
                  <a:lnTo>
                    <a:pt x="139" y="265"/>
                  </a:lnTo>
                  <a:lnTo>
                    <a:pt x="101" y="250"/>
                  </a:lnTo>
                  <a:lnTo>
                    <a:pt x="95" y="246"/>
                  </a:lnTo>
                  <a:lnTo>
                    <a:pt x="88" y="243"/>
                  </a:lnTo>
                  <a:lnTo>
                    <a:pt x="72" y="228"/>
                  </a:lnTo>
                  <a:lnTo>
                    <a:pt x="67" y="223"/>
                  </a:lnTo>
                  <a:lnTo>
                    <a:pt x="60" y="218"/>
                  </a:lnTo>
                  <a:lnTo>
                    <a:pt x="57" y="215"/>
                  </a:lnTo>
                  <a:lnTo>
                    <a:pt x="52" y="210"/>
                  </a:lnTo>
                  <a:lnTo>
                    <a:pt x="48" y="205"/>
                  </a:lnTo>
                  <a:lnTo>
                    <a:pt x="43" y="198"/>
                  </a:lnTo>
                  <a:lnTo>
                    <a:pt x="42" y="195"/>
                  </a:lnTo>
                  <a:lnTo>
                    <a:pt x="38" y="192"/>
                  </a:lnTo>
                  <a:lnTo>
                    <a:pt x="37" y="185"/>
                  </a:lnTo>
                  <a:lnTo>
                    <a:pt x="33" y="179"/>
                  </a:lnTo>
                  <a:lnTo>
                    <a:pt x="33" y="175"/>
                  </a:lnTo>
                  <a:lnTo>
                    <a:pt x="33" y="172"/>
                  </a:lnTo>
                  <a:lnTo>
                    <a:pt x="33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83" name="Freeform 17"/>
            <p:cNvSpPr>
              <a:spLocks/>
            </p:cNvSpPr>
            <p:nvPr/>
          </p:nvSpPr>
          <p:spPr bwMode="auto">
            <a:xfrm>
              <a:off x="3264" y="1280"/>
              <a:ext cx="125" cy="71"/>
            </a:xfrm>
            <a:custGeom>
              <a:avLst/>
              <a:gdLst>
                <a:gd name="T0" fmla="*/ 101 w 125"/>
                <a:gd name="T1" fmla="*/ 69 h 71"/>
                <a:gd name="T2" fmla="*/ 106 w 125"/>
                <a:gd name="T3" fmla="*/ 71 h 71"/>
                <a:gd name="T4" fmla="*/ 110 w 125"/>
                <a:gd name="T5" fmla="*/ 71 h 71"/>
                <a:gd name="T6" fmla="*/ 115 w 125"/>
                <a:gd name="T7" fmla="*/ 69 h 71"/>
                <a:gd name="T8" fmla="*/ 118 w 125"/>
                <a:gd name="T9" fmla="*/ 67 h 71"/>
                <a:gd name="T10" fmla="*/ 121 w 125"/>
                <a:gd name="T11" fmla="*/ 64 h 71"/>
                <a:gd name="T12" fmla="*/ 123 w 125"/>
                <a:gd name="T13" fmla="*/ 61 h 71"/>
                <a:gd name="T14" fmla="*/ 125 w 125"/>
                <a:gd name="T15" fmla="*/ 56 h 71"/>
                <a:gd name="T16" fmla="*/ 125 w 125"/>
                <a:gd name="T17" fmla="*/ 53 h 71"/>
                <a:gd name="T18" fmla="*/ 123 w 125"/>
                <a:gd name="T19" fmla="*/ 48 h 71"/>
                <a:gd name="T20" fmla="*/ 121 w 125"/>
                <a:gd name="T21" fmla="*/ 44 h 71"/>
                <a:gd name="T22" fmla="*/ 118 w 125"/>
                <a:gd name="T23" fmla="*/ 41 h 71"/>
                <a:gd name="T24" fmla="*/ 115 w 125"/>
                <a:gd name="T25" fmla="*/ 39 h 71"/>
                <a:gd name="T26" fmla="*/ 24 w 125"/>
                <a:gd name="T27" fmla="*/ 1 h 71"/>
                <a:gd name="T28" fmla="*/ 19 w 125"/>
                <a:gd name="T29" fmla="*/ 0 h 71"/>
                <a:gd name="T30" fmla="*/ 15 w 125"/>
                <a:gd name="T31" fmla="*/ 0 h 71"/>
                <a:gd name="T32" fmla="*/ 10 w 125"/>
                <a:gd name="T33" fmla="*/ 1 h 71"/>
                <a:gd name="T34" fmla="*/ 7 w 125"/>
                <a:gd name="T35" fmla="*/ 3 h 71"/>
                <a:gd name="T36" fmla="*/ 4 w 125"/>
                <a:gd name="T37" fmla="*/ 6 h 71"/>
                <a:gd name="T38" fmla="*/ 2 w 125"/>
                <a:gd name="T39" fmla="*/ 10 h 71"/>
                <a:gd name="T40" fmla="*/ 0 w 125"/>
                <a:gd name="T41" fmla="*/ 14 h 71"/>
                <a:gd name="T42" fmla="*/ 0 w 125"/>
                <a:gd name="T43" fmla="*/ 18 h 71"/>
                <a:gd name="T44" fmla="*/ 2 w 125"/>
                <a:gd name="T45" fmla="*/ 23 h 71"/>
                <a:gd name="T46" fmla="*/ 4 w 125"/>
                <a:gd name="T47" fmla="*/ 26 h 71"/>
                <a:gd name="T48" fmla="*/ 7 w 125"/>
                <a:gd name="T49" fmla="*/ 29 h 71"/>
                <a:gd name="T50" fmla="*/ 10 w 125"/>
                <a:gd name="T51" fmla="*/ 31 h 71"/>
                <a:gd name="T52" fmla="*/ 101 w 125"/>
                <a:gd name="T53" fmla="*/ 69 h 7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5"/>
                <a:gd name="T82" fmla="*/ 0 h 71"/>
                <a:gd name="T83" fmla="*/ 125 w 125"/>
                <a:gd name="T84" fmla="*/ 71 h 7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5" h="71">
                  <a:moveTo>
                    <a:pt x="101" y="69"/>
                  </a:moveTo>
                  <a:lnTo>
                    <a:pt x="106" y="71"/>
                  </a:lnTo>
                  <a:lnTo>
                    <a:pt x="110" y="71"/>
                  </a:lnTo>
                  <a:lnTo>
                    <a:pt x="115" y="69"/>
                  </a:lnTo>
                  <a:lnTo>
                    <a:pt x="118" y="67"/>
                  </a:lnTo>
                  <a:lnTo>
                    <a:pt x="121" y="64"/>
                  </a:lnTo>
                  <a:lnTo>
                    <a:pt x="123" y="61"/>
                  </a:lnTo>
                  <a:lnTo>
                    <a:pt x="125" y="56"/>
                  </a:lnTo>
                  <a:lnTo>
                    <a:pt x="125" y="53"/>
                  </a:lnTo>
                  <a:lnTo>
                    <a:pt x="123" y="48"/>
                  </a:lnTo>
                  <a:lnTo>
                    <a:pt x="121" y="44"/>
                  </a:lnTo>
                  <a:lnTo>
                    <a:pt x="118" y="41"/>
                  </a:lnTo>
                  <a:lnTo>
                    <a:pt x="115" y="39"/>
                  </a:lnTo>
                  <a:lnTo>
                    <a:pt x="24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3"/>
                  </a:lnTo>
                  <a:lnTo>
                    <a:pt x="4" y="26"/>
                  </a:lnTo>
                  <a:lnTo>
                    <a:pt x="7" y="29"/>
                  </a:lnTo>
                  <a:lnTo>
                    <a:pt x="10" y="31"/>
                  </a:lnTo>
                  <a:lnTo>
                    <a:pt x="101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84" name="Freeform 18"/>
            <p:cNvSpPr>
              <a:spLocks/>
            </p:cNvSpPr>
            <p:nvPr/>
          </p:nvSpPr>
          <p:spPr bwMode="auto">
            <a:xfrm>
              <a:off x="3264" y="1336"/>
              <a:ext cx="126" cy="69"/>
            </a:xfrm>
            <a:custGeom>
              <a:avLst/>
              <a:gdLst>
                <a:gd name="T0" fmla="*/ 116 w 126"/>
                <a:gd name="T1" fmla="*/ 31 h 69"/>
                <a:gd name="T2" fmla="*/ 120 w 126"/>
                <a:gd name="T3" fmla="*/ 30 h 69"/>
                <a:gd name="T4" fmla="*/ 123 w 126"/>
                <a:gd name="T5" fmla="*/ 26 h 69"/>
                <a:gd name="T6" fmla="*/ 125 w 126"/>
                <a:gd name="T7" fmla="*/ 23 h 69"/>
                <a:gd name="T8" fmla="*/ 126 w 126"/>
                <a:gd name="T9" fmla="*/ 18 h 69"/>
                <a:gd name="T10" fmla="*/ 126 w 126"/>
                <a:gd name="T11" fmla="*/ 15 h 69"/>
                <a:gd name="T12" fmla="*/ 125 w 126"/>
                <a:gd name="T13" fmla="*/ 10 h 69"/>
                <a:gd name="T14" fmla="*/ 123 w 126"/>
                <a:gd name="T15" fmla="*/ 7 h 69"/>
                <a:gd name="T16" fmla="*/ 120 w 126"/>
                <a:gd name="T17" fmla="*/ 3 h 69"/>
                <a:gd name="T18" fmla="*/ 116 w 126"/>
                <a:gd name="T19" fmla="*/ 2 h 69"/>
                <a:gd name="T20" fmla="*/ 111 w 126"/>
                <a:gd name="T21" fmla="*/ 0 h 69"/>
                <a:gd name="T22" fmla="*/ 108 w 126"/>
                <a:gd name="T23" fmla="*/ 0 h 69"/>
                <a:gd name="T24" fmla="*/ 103 w 126"/>
                <a:gd name="T25" fmla="*/ 2 h 69"/>
                <a:gd name="T26" fmla="*/ 10 w 126"/>
                <a:gd name="T27" fmla="*/ 38 h 69"/>
                <a:gd name="T28" fmla="*/ 7 w 126"/>
                <a:gd name="T29" fmla="*/ 40 h 69"/>
                <a:gd name="T30" fmla="*/ 4 w 126"/>
                <a:gd name="T31" fmla="*/ 43 h 69"/>
                <a:gd name="T32" fmla="*/ 2 w 126"/>
                <a:gd name="T33" fmla="*/ 46 h 69"/>
                <a:gd name="T34" fmla="*/ 0 w 126"/>
                <a:gd name="T35" fmla="*/ 51 h 69"/>
                <a:gd name="T36" fmla="*/ 0 w 126"/>
                <a:gd name="T37" fmla="*/ 55 h 69"/>
                <a:gd name="T38" fmla="*/ 2 w 126"/>
                <a:gd name="T39" fmla="*/ 59 h 69"/>
                <a:gd name="T40" fmla="*/ 4 w 126"/>
                <a:gd name="T41" fmla="*/ 63 h 69"/>
                <a:gd name="T42" fmla="*/ 7 w 126"/>
                <a:gd name="T43" fmla="*/ 66 h 69"/>
                <a:gd name="T44" fmla="*/ 10 w 126"/>
                <a:gd name="T45" fmla="*/ 68 h 69"/>
                <a:gd name="T46" fmla="*/ 15 w 126"/>
                <a:gd name="T47" fmla="*/ 69 h 69"/>
                <a:gd name="T48" fmla="*/ 19 w 126"/>
                <a:gd name="T49" fmla="*/ 69 h 69"/>
                <a:gd name="T50" fmla="*/ 24 w 126"/>
                <a:gd name="T51" fmla="*/ 68 h 69"/>
                <a:gd name="T52" fmla="*/ 116 w 126"/>
                <a:gd name="T53" fmla="*/ 31 h 6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6"/>
                <a:gd name="T82" fmla="*/ 0 h 69"/>
                <a:gd name="T83" fmla="*/ 126 w 126"/>
                <a:gd name="T84" fmla="*/ 69 h 6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6" h="69">
                  <a:moveTo>
                    <a:pt x="116" y="31"/>
                  </a:moveTo>
                  <a:lnTo>
                    <a:pt x="120" y="30"/>
                  </a:lnTo>
                  <a:lnTo>
                    <a:pt x="123" y="26"/>
                  </a:lnTo>
                  <a:lnTo>
                    <a:pt x="125" y="23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5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2"/>
                  </a:lnTo>
                  <a:lnTo>
                    <a:pt x="111" y="0"/>
                  </a:lnTo>
                  <a:lnTo>
                    <a:pt x="108" y="0"/>
                  </a:lnTo>
                  <a:lnTo>
                    <a:pt x="103" y="2"/>
                  </a:lnTo>
                  <a:lnTo>
                    <a:pt x="10" y="38"/>
                  </a:lnTo>
                  <a:lnTo>
                    <a:pt x="7" y="40"/>
                  </a:lnTo>
                  <a:lnTo>
                    <a:pt x="4" y="43"/>
                  </a:lnTo>
                  <a:lnTo>
                    <a:pt x="2" y="46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2" y="59"/>
                  </a:lnTo>
                  <a:lnTo>
                    <a:pt x="4" y="63"/>
                  </a:lnTo>
                  <a:lnTo>
                    <a:pt x="7" y="66"/>
                  </a:lnTo>
                  <a:lnTo>
                    <a:pt x="10" y="68"/>
                  </a:lnTo>
                  <a:lnTo>
                    <a:pt x="15" y="69"/>
                  </a:lnTo>
                  <a:lnTo>
                    <a:pt x="19" y="69"/>
                  </a:lnTo>
                  <a:lnTo>
                    <a:pt x="24" y="68"/>
                  </a:lnTo>
                  <a:lnTo>
                    <a:pt x="116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85" name="Freeform 19"/>
            <p:cNvSpPr>
              <a:spLocks/>
            </p:cNvSpPr>
            <p:nvPr/>
          </p:nvSpPr>
          <p:spPr bwMode="auto">
            <a:xfrm>
              <a:off x="4624" y="1117"/>
              <a:ext cx="83" cy="110"/>
            </a:xfrm>
            <a:custGeom>
              <a:avLst/>
              <a:gdLst>
                <a:gd name="T0" fmla="*/ 53 w 83"/>
                <a:gd name="T1" fmla="*/ 101 h 110"/>
                <a:gd name="T2" fmla="*/ 55 w 83"/>
                <a:gd name="T3" fmla="*/ 105 h 110"/>
                <a:gd name="T4" fmla="*/ 58 w 83"/>
                <a:gd name="T5" fmla="*/ 108 h 110"/>
                <a:gd name="T6" fmla="*/ 63 w 83"/>
                <a:gd name="T7" fmla="*/ 110 h 110"/>
                <a:gd name="T8" fmla="*/ 71 w 83"/>
                <a:gd name="T9" fmla="*/ 110 h 110"/>
                <a:gd name="T10" fmla="*/ 75 w 83"/>
                <a:gd name="T11" fmla="*/ 106 h 110"/>
                <a:gd name="T12" fmla="*/ 78 w 83"/>
                <a:gd name="T13" fmla="*/ 105 h 110"/>
                <a:gd name="T14" fmla="*/ 81 w 83"/>
                <a:gd name="T15" fmla="*/ 101 h 110"/>
                <a:gd name="T16" fmla="*/ 83 w 83"/>
                <a:gd name="T17" fmla="*/ 96 h 110"/>
                <a:gd name="T18" fmla="*/ 83 w 83"/>
                <a:gd name="T19" fmla="*/ 88 h 110"/>
                <a:gd name="T20" fmla="*/ 79 w 83"/>
                <a:gd name="T21" fmla="*/ 85 h 110"/>
                <a:gd name="T22" fmla="*/ 30 w 83"/>
                <a:gd name="T23" fmla="*/ 9 h 110"/>
                <a:gd name="T24" fmla="*/ 28 w 83"/>
                <a:gd name="T25" fmla="*/ 5 h 110"/>
                <a:gd name="T26" fmla="*/ 25 w 83"/>
                <a:gd name="T27" fmla="*/ 2 h 110"/>
                <a:gd name="T28" fmla="*/ 20 w 83"/>
                <a:gd name="T29" fmla="*/ 0 h 110"/>
                <a:gd name="T30" fmla="*/ 12 w 83"/>
                <a:gd name="T31" fmla="*/ 0 h 110"/>
                <a:gd name="T32" fmla="*/ 8 w 83"/>
                <a:gd name="T33" fmla="*/ 4 h 110"/>
                <a:gd name="T34" fmla="*/ 5 w 83"/>
                <a:gd name="T35" fmla="*/ 5 h 110"/>
                <a:gd name="T36" fmla="*/ 2 w 83"/>
                <a:gd name="T37" fmla="*/ 9 h 110"/>
                <a:gd name="T38" fmla="*/ 0 w 83"/>
                <a:gd name="T39" fmla="*/ 14 h 110"/>
                <a:gd name="T40" fmla="*/ 0 w 83"/>
                <a:gd name="T41" fmla="*/ 22 h 110"/>
                <a:gd name="T42" fmla="*/ 3 w 83"/>
                <a:gd name="T43" fmla="*/ 25 h 110"/>
                <a:gd name="T44" fmla="*/ 53 w 83"/>
                <a:gd name="T45" fmla="*/ 101 h 11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3"/>
                <a:gd name="T70" fmla="*/ 0 h 110"/>
                <a:gd name="T71" fmla="*/ 83 w 83"/>
                <a:gd name="T72" fmla="*/ 110 h 11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3" h="110">
                  <a:moveTo>
                    <a:pt x="53" y="101"/>
                  </a:moveTo>
                  <a:lnTo>
                    <a:pt x="55" y="105"/>
                  </a:lnTo>
                  <a:lnTo>
                    <a:pt x="58" y="108"/>
                  </a:lnTo>
                  <a:lnTo>
                    <a:pt x="63" y="110"/>
                  </a:lnTo>
                  <a:lnTo>
                    <a:pt x="71" y="110"/>
                  </a:lnTo>
                  <a:lnTo>
                    <a:pt x="75" y="106"/>
                  </a:lnTo>
                  <a:lnTo>
                    <a:pt x="78" y="105"/>
                  </a:lnTo>
                  <a:lnTo>
                    <a:pt x="81" y="101"/>
                  </a:lnTo>
                  <a:lnTo>
                    <a:pt x="83" y="96"/>
                  </a:lnTo>
                  <a:lnTo>
                    <a:pt x="83" y="88"/>
                  </a:lnTo>
                  <a:lnTo>
                    <a:pt x="79" y="85"/>
                  </a:lnTo>
                  <a:lnTo>
                    <a:pt x="30" y="9"/>
                  </a:lnTo>
                  <a:lnTo>
                    <a:pt x="28" y="5"/>
                  </a:lnTo>
                  <a:lnTo>
                    <a:pt x="25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5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3" y="25"/>
                  </a:lnTo>
                  <a:lnTo>
                    <a:pt x="53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86" name="Freeform 20"/>
            <p:cNvSpPr>
              <a:spLocks/>
            </p:cNvSpPr>
            <p:nvPr/>
          </p:nvSpPr>
          <p:spPr bwMode="auto">
            <a:xfrm>
              <a:off x="4568" y="1189"/>
              <a:ext cx="139" cy="61"/>
            </a:xfrm>
            <a:custGeom>
              <a:avLst/>
              <a:gdLst>
                <a:gd name="T0" fmla="*/ 117 w 139"/>
                <a:gd name="T1" fmla="*/ 61 h 61"/>
                <a:gd name="T2" fmla="*/ 127 w 139"/>
                <a:gd name="T3" fmla="*/ 61 h 61"/>
                <a:gd name="T4" fmla="*/ 131 w 139"/>
                <a:gd name="T5" fmla="*/ 59 h 61"/>
                <a:gd name="T6" fmla="*/ 137 w 139"/>
                <a:gd name="T7" fmla="*/ 53 h 61"/>
                <a:gd name="T8" fmla="*/ 139 w 139"/>
                <a:gd name="T9" fmla="*/ 49 h 61"/>
                <a:gd name="T10" fmla="*/ 139 w 139"/>
                <a:gd name="T11" fmla="*/ 39 h 61"/>
                <a:gd name="T12" fmla="*/ 137 w 139"/>
                <a:gd name="T13" fmla="*/ 36 h 61"/>
                <a:gd name="T14" fmla="*/ 131 w 139"/>
                <a:gd name="T15" fmla="*/ 29 h 61"/>
                <a:gd name="T16" fmla="*/ 127 w 139"/>
                <a:gd name="T17" fmla="*/ 28 h 61"/>
                <a:gd name="T18" fmla="*/ 21 w 139"/>
                <a:gd name="T19" fmla="*/ 0 h 61"/>
                <a:gd name="T20" fmla="*/ 11 w 139"/>
                <a:gd name="T21" fmla="*/ 0 h 61"/>
                <a:gd name="T22" fmla="*/ 8 w 139"/>
                <a:gd name="T23" fmla="*/ 1 h 61"/>
                <a:gd name="T24" fmla="*/ 1 w 139"/>
                <a:gd name="T25" fmla="*/ 8 h 61"/>
                <a:gd name="T26" fmla="*/ 0 w 139"/>
                <a:gd name="T27" fmla="*/ 11 h 61"/>
                <a:gd name="T28" fmla="*/ 0 w 139"/>
                <a:gd name="T29" fmla="*/ 21 h 61"/>
                <a:gd name="T30" fmla="*/ 1 w 139"/>
                <a:gd name="T31" fmla="*/ 24 h 61"/>
                <a:gd name="T32" fmla="*/ 8 w 139"/>
                <a:gd name="T33" fmla="*/ 31 h 61"/>
                <a:gd name="T34" fmla="*/ 11 w 139"/>
                <a:gd name="T35" fmla="*/ 33 h 61"/>
                <a:gd name="T36" fmla="*/ 117 w 139"/>
                <a:gd name="T37" fmla="*/ 61 h 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9"/>
                <a:gd name="T58" fmla="*/ 0 h 61"/>
                <a:gd name="T59" fmla="*/ 139 w 139"/>
                <a:gd name="T60" fmla="*/ 61 h 6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9" h="61">
                  <a:moveTo>
                    <a:pt x="117" y="61"/>
                  </a:moveTo>
                  <a:lnTo>
                    <a:pt x="127" y="61"/>
                  </a:lnTo>
                  <a:lnTo>
                    <a:pt x="131" y="59"/>
                  </a:lnTo>
                  <a:lnTo>
                    <a:pt x="137" y="53"/>
                  </a:lnTo>
                  <a:lnTo>
                    <a:pt x="139" y="49"/>
                  </a:lnTo>
                  <a:lnTo>
                    <a:pt x="139" y="39"/>
                  </a:lnTo>
                  <a:lnTo>
                    <a:pt x="137" y="36"/>
                  </a:lnTo>
                  <a:lnTo>
                    <a:pt x="131" y="29"/>
                  </a:lnTo>
                  <a:lnTo>
                    <a:pt x="127" y="28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8" y="1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8" y="31"/>
                  </a:lnTo>
                  <a:lnTo>
                    <a:pt x="11" y="33"/>
                  </a:lnTo>
                  <a:lnTo>
                    <a:pt x="117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87" name="Freeform 21"/>
            <p:cNvSpPr>
              <a:spLocks/>
            </p:cNvSpPr>
            <p:nvPr/>
          </p:nvSpPr>
          <p:spPr bwMode="auto">
            <a:xfrm>
              <a:off x="5035" y="1316"/>
              <a:ext cx="132" cy="60"/>
            </a:xfrm>
            <a:custGeom>
              <a:avLst/>
              <a:gdLst>
                <a:gd name="T0" fmla="*/ 121 w 132"/>
                <a:gd name="T1" fmla="*/ 33 h 60"/>
                <a:gd name="T2" fmla="*/ 124 w 132"/>
                <a:gd name="T3" fmla="*/ 31 h 60"/>
                <a:gd name="T4" fmla="*/ 131 w 132"/>
                <a:gd name="T5" fmla="*/ 25 h 60"/>
                <a:gd name="T6" fmla="*/ 132 w 132"/>
                <a:gd name="T7" fmla="*/ 22 h 60"/>
                <a:gd name="T8" fmla="*/ 132 w 132"/>
                <a:gd name="T9" fmla="*/ 12 h 60"/>
                <a:gd name="T10" fmla="*/ 131 w 132"/>
                <a:gd name="T11" fmla="*/ 8 h 60"/>
                <a:gd name="T12" fmla="*/ 124 w 132"/>
                <a:gd name="T13" fmla="*/ 2 h 60"/>
                <a:gd name="T14" fmla="*/ 121 w 132"/>
                <a:gd name="T15" fmla="*/ 0 h 60"/>
                <a:gd name="T16" fmla="*/ 111 w 132"/>
                <a:gd name="T17" fmla="*/ 0 h 60"/>
                <a:gd name="T18" fmla="*/ 11 w 132"/>
                <a:gd name="T19" fmla="*/ 27 h 60"/>
                <a:gd name="T20" fmla="*/ 8 w 132"/>
                <a:gd name="T21" fmla="*/ 28 h 60"/>
                <a:gd name="T22" fmla="*/ 1 w 132"/>
                <a:gd name="T23" fmla="*/ 35 h 60"/>
                <a:gd name="T24" fmla="*/ 0 w 132"/>
                <a:gd name="T25" fmla="*/ 38 h 60"/>
                <a:gd name="T26" fmla="*/ 0 w 132"/>
                <a:gd name="T27" fmla="*/ 48 h 60"/>
                <a:gd name="T28" fmla="*/ 1 w 132"/>
                <a:gd name="T29" fmla="*/ 51 h 60"/>
                <a:gd name="T30" fmla="*/ 8 w 132"/>
                <a:gd name="T31" fmla="*/ 58 h 60"/>
                <a:gd name="T32" fmla="*/ 11 w 132"/>
                <a:gd name="T33" fmla="*/ 60 h 60"/>
                <a:gd name="T34" fmla="*/ 21 w 132"/>
                <a:gd name="T35" fmla="*/ 60 h 60"/>
                <a:gd name="T36" fmla="*/ 121 w 132"/>
                <a:gd name="T37" fmla="*/ 33 h 6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2"/>
                <a:gd name="T58" fmla="*/ 0 h 60"/>
                <a:gd name="T59" fmla="*/ 132 w 132"/>
                <a:gd name="T60" fmla="*/ 60 h 6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2" h="60">
                  <a:moveTo>
                    <a:pt x="121" y="33"/>
                  </a:moveTo>
                  <a:lnTo>
                    <a:pt x="124" y="31"/>
                  </a:lnTo>
                  <a:lnTo>
                    <a:pt x="131" y="25"/>
                  </a:lnTo>
                  <a:lnTo>
                    <a:pt x="132" y="22"/>
                  </a:lnTo>
                  <a:lnTo>
                    <a:pt x="132" y="12"/>
                  </a:lnTo>
                  <a:lnTo>
                    <a:pt x="131" y="8"/>
                  </a:lnTo>
                  <a:lnTo>
                    <a:pt x="124" y="2"/>
                  </a:lnTo>
                  <a:lnTo>
                    <a:pt x="121" y="0"/>
                  </a:lnTo>
                  <a:lnTo>
                    <a:pt x="111" y="0"/>
                  </a:lnTo>
                  <a:lnTo>
                    <a:pt x="11" y="27"/>
                  </a:lnTo>
                  <a:lnTo>
                    <a:pt x="8" y="28"/>
                  </a:lnTo>
                  <a:lnTo>
                    <a:pt x="1" y="35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8" y="58"/>
                  </a:lnTo>
                  <a:lnTo>
                    <a:pt x="11" y="60"/>
                  </a:lnTo>
                  <a:lnTo>
                    <a:pt x="21" y="60"/>
                  </a:lnTo>
                  <a:lnTo>
                    <a:pt x="121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88" name="Freeform 22"/>
            <p:cNvSpPr>
              <a:spLocks/>
            </p:cNvSpPr>
            <p:nvPr/>
          </p:nvSpPr>
          <p:spPr bwMode="auto">
            <a:xfrm>
              <a:off x="5028" y="1351"/>
              <a:ext cx="146" cy="68"/>
            </a:xfrm>
            <a:custGeom>
              <a:avLst/>
              <a:gdLst>
                <a:gd name="T0" fmla="*/ 124 w 146"/>
                <a:gd name="T1" fmla="*/ 68 h 68"/>
                <a:gd name="T2" fmla="*/ 133 w 146"/>
                <a:gd name="T3" fmla="*/ 68 h 68"/>
                <a:gd name="T4" fmla="*/ 138 w 146"/>
                <a:gd name="T5" fmla="*/ 66 h 68"/>
                <a:gd name="T6" fmla="*/ 141 w 146"/>
                <a:gd name="T7" fmla="*/ 63 h 68"/>
                <a:gd name="T8" fmla="*/ 143 w 146"/>
                <a:gd name="T9" fmla="*/ 59 h 68"/>
                <a:gd name="T10" fmla="*/ 146 w 146"/>
                <a:gd name="T11" fmla="*/ 56 h 68"/>
                <a:gd name="T12" fmla="*/ 146 w 146"/>
                <a:gd name="T13" fmla="*/ 48 h 68"/>
                <a:gd name="T14" fmla="*/ 144 w 146"/>
                <a:gd name="T15" fmla="*/ 43 h 68"/>
                <a:gd name="T16" fmla="*/ 141 w 146"/>
                <a:gd name="T17" fmla="*/ 40 h 68"/>
                <a:gd name="T18" fmla="*/ 138 w 146"/>
                <a:gd name="T19" fmla="*/ 38 h 68"/>
                <a:gd name="T20" fmla="*/ 134 w 146"/>
                <a:gd name="T21" fmla="*/ 35 h 68"/>
                <a:gd name="T22" fmla="*/ 22 w 146"/>
                <a:gd name="T23" fmla="*/ 0 h 68"/>
                <a:gd name="T24" fmla="*/ 13 w 146"/>
                <a:gd name="T25" fmla="*/ 0 h 68"/>
                <a:gd name="T26" fmla="*/ 8 w 146"/>
                <a:gd name="T27" fmla="*/ 1 h 68"/>
                <a:gd name="T28" fmla="*/ 5 w 146"/>
                <a:gd name="T29" fmla="*/ 5 h 68"/>
                <a:gd name="T30" fmla="*/ 3 w 146"/>
                <a:gd name="T31" fmla="*/ 8 h 68"/>
                <a:gd name="T32" fmla="*/ 0 w 146"/>
                <a:gd name="T33" fmla="*/ 11 h 68"/>
                <a:gd name="T34" fmla="*/ 0 w 146"/>
                <a:gd name="T35" fmla="*/ 20 h 68"/>
                <a:gd name="T36" fmla="*/ 2 w 146"/>
                <a:gd name="T37" fmla="*/ 25 h 68"/>
                <a:gd name="T38" fmla="*/ 5 w 146"/>
                <a:gd name="T39" fmla="*/ 28 h 68"/>
                <a:gd name="T40" fmla="*/ 8 w 146"/>
                <a:gd name="T41" fmla="*/ 30 h 68"/>
                <a:gd name="T42" fmla="*/ 12 w 146"/>
                <a:gd name="T43" fmla="*/ 33 h 68"/>
                <a:gd name="T44" fmla="*/ 124 w 146"/>
                <a:gd name="T45" fmla="*/ 68 h 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6"/>
                <a:gd name="T70" fmla="*/ 0 h 68"/>
                <a:gd name="T71" fmla="*/ 146 w 146"/>
                <a:gd name="T72" fmla="*/ 68 h 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6" h="68">
                  <a:moveTo>
                    <a:pt x="124" y="68"/>
                  </a:moveTo>
                  <a:lnTo>
                    <a:pt x="133" y="68"/>
                  </a:lnTo>
                  <a:lnTo>
                    <a:pt x="138" y="66"/>
                  </a:lnTo>
                  <a:lnTo>
                    <a:pt x="141" y="63"/>
                  </a:lnTo>
                  <a:lnTo>
                    <a:pt x="143" y="59"/>
                  </a:lnTo>
                  <a:lnTo>
                    <a:pt x="146" y="56"/>
                  </a:lnTo>
                  <a:lnTo>
                    <a:pt x="146" y="48"/>
                  </a:lnTo>
                  <a:lnTo>
                    <a:pt x="144" y="43"/>
                  </a:lnTo>
                  <a:lnTo>
                    <a:pt x="141" y="40"/>
                  </a:lnTo>
                  <a:lnTo>
                    <a:pt x="138" y="38"/>
                  </a:lnTo>
                  <a:lnTo>
                    <a:pt x="134" y="35"/>
                  </a:lnTo>
                  <a:lnTo>
                    <a:pt x="22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5"/>
                  </a:lnTo>
                  <a:lnTo>
                    <a:pt x="3" y="8"/>
                  </a:lnTo>
                  <a:lnTo>
                    <a:pt x="0" y="11"/>
                  </a:lnTo>
                  <a:lnTo>
                    <a:pt x="0" y="20"/>
                  </a:lnTo>
                  <a:lnTo>
                    <a:pt x="2" y="25"/>
                  </a:lnTo>
                  <a:lnTo>
                    <a:pt x="5" y="28"/>
                  </a:lnTo>
                  <a:lnTo>
                    <a:pt x="8" y="30"/>
                  </a:lnTo>
                  <a:lnTo>
                    <a:pt x="12" y="33"/>
                  </a:lnTo>
                  <a:lnTo>
                    <a:pt x="124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89" name="Freeform 23"/>
            <p:cNvSpPr>
              <a:spLocks/>
            </p:cNvSpPr>
            <p:nvPr/>
          </p:nvSpPr>
          <p:spPr bwMode="auto">
            <a:xfrm>
              <a:off x="3718" y="1422"/>
              <a:ext cx="147" cy="40"/>
            </a:xfrm>
            <a:custGeom>
              <a:avLst/>
              <a:gdLst>
                <a:gd name="T0" fmla="*/ 18 w 147"/>
                <a:gd name="T1" fmla="*/ 0 h 40"/>
                <a:gd name="T2" fmla="*/ 13 w 147"/>
                <a:gd name="T3" fmla="*/ 0 h 40"/>
                <a:gd name="T4" fmla="*/ 10 w 147"/>
                <a:gd name="T5" fmla="*/ 2 h 40"/>
                <a:gd name="T6" fmla="*/ 5 w 147"/>
                <a:gd name="T7" fmla="*/ 5 h 40"/>
                <a:gd name="T8" fmla="*/ 2 w 147"/>
                <a:gd name="T9" fmla="*/ 12 h 40"/>
                <a:gd name="T10" fmla="*/ 0 w 147"/>
                <a:gd name="T11" fmla="*/ 15 h 40"/>
                <a:gd name="T12" fmla="*/ 0 w 147"/>
                <a:gd name="T13" fmla="*/ 20 h 40"/>
                <a:gd name="T14" fmla="*/ 2 w 147"/>
                <a:gd name="T15" fmla="*/ 23 h 40"/>
                <a:gd name="T16" fmla="*/ 5 w 147"/>
                <a:gd name="T17" fmla="*/ 28 h 40"/>
                <a:gd name="T18" fmla="*/ 12 w 147"/>
                <a:gd name="T19" fmla="*/ 31 h 40"/>
                <a:gd name="T20" fmla="*/ 15 w 147"/>
                <a:gd name="T21" fmla="*/ 33 h 40"/>
                <a:gd name="T22" fmla="*/ 129 w 147"/>
                <a:gd name="T23" fmla="*/ 40 h 40"/>
                <a:gd name="T24" fmla="*/ 134 w 147"/>
                <a:gd name="T25" fmla="*/ 40 h 40"/>
                <a:gd name="T26" fmla="*/ 138 w 147"/>
                <a:gd name="T27" fmla="*/ 38 h 40"/>
                <a:gd name="T28" fmla="*/ 143 w 147"/>
                <a:gd name="T29" fmla="*/ 35 h 40"/>
                <a:gd name="T30" fmla="*/ 146 w 147"/>
                <a:gd name="T31" fmla="*/ 28 h 40"/>
                <a:gd name="T32" fmla="*/ 147 w 147"/>
                <a:gd name="T33" fmla="*/ 25 h 40"/>
                <a:gd name="T34" fmla="*/ 147 w 147"/>
                <a:gd name="T35" fmla="*/ 20 h 40"/>
                <a:gd name="T36" fmla="*/ 146 w 147"/>
                <a:gd name="T37" fmla="*/ 17 h 40"/>
                <a:gd name="T38" fmla="*/ 143 w 147"/>
                <a:gd name="T39" fmla="*/ 12 h 40"/>
                <a:gd name="T40" fmla="*/ 136 w 147"/>
                <a:gd name="T41" fmla="*/ 8 h 40"/>
                <a:gd name="T42" fmla="*/ 133 w 147"/>
                <a:gd name="T43" fmla="*/ 7 h 40"/>
                <a:gd name="T44" fmla="*/ 18 w 147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7"/>
                <a:gd name="T70" fmla="*/ 0 h 40"/>
                <a:gd name="T71" fmla="*/ 147 w 147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7" h="40">
                  <a:moveTo>
                    <a:pt x="18" y="0"/>
                  </a:moveTo>
                  <a:lnTo>
                    <a:pt x="13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5" y="28"/>
                  </a:lnTo>
                  <a:lnTo>
                    <a:pt x="12" y="31"/>
                  </a:lnTo>
                  <a:lnTo>
                    <a:pt x="15" y="33"/>
                  </a:lnTo>
                  <a:lnTo>
                    <a:pt x="129" y="40"/>
                  </a:lnTo>
                  <a:lnTo>
                    <a:pt x="134" y="40"/>
                  </a:lnTo>
                  <a:lnTo>
                    <a:pt x="138" y="38"/>
                  </a:lnTo>
                  <a:lnTo>
                    <a:pt x="143" y="35"/>
                  </a:lnTo>
                  <a:lnTo>
                    <a:pt x="146" y="28"/>
                  </a:lnTo>
                  <a:lnTo>
                    <a:pt x="147" y="25"/>
                  </a:lnTo>
                  <a:lnTo>
                    <a:pt x="147" y="20"/>
                  </a:lnTo>
                  <a:lnTo>
                    <a:pt x="146" y="17"/>
                  </a:lnTo>
                  <a:lnTo>
                    <a:pt x="143" y="12"/>
                  </a:lnTo>
                  <a:lnTo>
                    <a:pt x="136" y="8"/>
                  </a:lnTo>
                  <a:lnTo>
                    <a:pt x="133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90" name="Freeform 24"/>
            <p:cNvSpPr>
              <a:spLocks/>
            </p:cNvSpPr>
            <p:nvPr/>
          </p:nvSpPr>
          <p:spPr bwMode="auto">
            <a:xfrm>
              <a:off x="3718" y="1429"/>
              <a:ext cx="118" cy="104"/>
            </a:xfrm>
            <a:custGeom>
              <a:avLst/>
              <a:gdLst>
                <a:gd name="T0" fmla="*/ 27 w 118"/>
                <a:gd name="T1" fmla="*/ 3 h 104"/>
                <a:gd name="T2" fmla="*/ 20 w 118"/>
                <a:gd name="T3" fmla="*/ 0 h 104"/>
                <a:gd name="T4" fmla="*/ 15 w 118"/>
                <a:gd name="T5" fmla="*/ 0 h 104"/>
                <a:gd name="T6" fmla="*/ 12 w 118"/>
                <a:gd name="T7" fmla="*/ 1 h 104"/>
                <a:gd name="T8" fmla="*/ 7 w 118"/>
                <a:gd name="T9" fmla="*/ 3 h 104"/>
                <a:gd name="T10" fmla="*/ 3 w 118"/>
                <a:gd name="T11" fmla="*/ 6 h 104"/>
                <a:gd name="T12" fmla="*/ 0 w 118"/>
                <a:gd name="T13" fmla="*/ 13 h 104"/>
                <a:gd name="T14" fmla="*/ 0 w 118"/>
                <a:gd name="T15" fmla="*/ 18 h 104"/>
                <a:gd name="T16" fmla="*/ 2 w 118"/>
                <a:gd name="T17" fmla="*/ 21 h 104"/>
                <a:gd name="T18" fmla="*/ 3 w 118"/>
                <a:gd name="T19" fmla="*/ 26 h 104"/>
                <a:gd name="T20" fmla="*/ 7 w 118"/>
                <a:gd name="T21" fmla="*/ 29 h 104"/>
                <a:gd name="T22" fmla="*/ 91 w 118"/>
                <a:gd name="T23" fmla="*/ 101 h 104"/>
                <a:gd name="T24" fmla="*/ 98 w 118"/>
                <a:gd name="T25" fmla="*/ 104 h 104"/>
                <a:gd name="T26" fmla="*/ 103 w 118"/>
                <a:gd name="T27" fmla="*/ 104 h 104"/>
                <a:gd name="T28" fmla="*/ 106 w 118"/>
                <a:gd name="T29" fmla="*/ 102 h 104"/>
                <a:gd name="T30" fmla="*/ 111 w 118"/>
                <a:gd name="T31" fmla="*/ 101 h 104"/>
                <a:gd name="T32" fmla="*/ 114 w 118"/>
                <a:gd name="T33" fmla="*/ 97 h 104"/>
                <a:gd name="T34" fmla="*/ 118 w 118"/>
                <a:gd name="T35" fmla="*/ 91 h 104"/>
                <a:gd name="T36" fmla="*/ 118 w 118"/>
                <a:gd name="T37" fmla="*/ 86 h 104"/>
                <a:gd name="T38" fmla="*/ 116 w 118"/>
                <a:gd name="T39" fmla="*/ 82 h 104"/>
                <a:gd name="T40" fmla="*/ 114 w 118"/>
                <a:gd name="T41" fmla="*/ 77 h 104"/>
                <a:gd name="T42" fmla="*/ 111 w 118"/>
                <a:gd name="T43" fmla="*/ 74 h 104"/>
                <a:gd name="T44" fmla="*/ 27 w 118"/>
                <a:gd name="T45" fmla="*/ 3 h 10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8"/>
                <a:gd name="T70" fmla="*/ 0 h 104"/>
                <a:gd name="T71" fmla="*/ 118 w 118"/>
                <a:gd name="T72" fmla="*/ 104 h 10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8" h="104">
                  <a:moveTo>
                    <a:pt x="27" y="3"/>
                  </a:moveTo>
                  <a:lnTo>
                    <a:pt x="20" y="0"/>
                  </a:lnTo>
                  <a:lnTo>
                    <a:pt x="15" y="0"/>
                  </a:lnTo>
                  <a:lnTo>
                    <a:pt x="12" y="1"/>
                  </a:lnTo>
                  <a:lnTo>
                    <a:pt x="7" y="3"/>
                  </a:lnTo>
                  <a:lnTo>
                    <a:pt x="3" y="6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3" y="26"/>
                  </a:lnTo>
                  <a:lnTo>
                    <a:pt x="7" y="29"/>
                  </a:lnTo>
                  <a:lnTo>
                    <a:pt x="91" y="101"/>
                  </a:lnTo>
                  <a:lnTo>
                    <a:pt x="98" y="104"/>
                  </a:lnTo>
                  <a:lnTo>
                    <a:pt x="103" y="104"/>
                  </a:lnTo>
                  <a:lnTo>
                    <a:pt x="106" y="102"/>
                  </a:lnTo>
                  <a:lnTo>
                    <a:pt x="111" y="101"/>
                  </a:lnTo>
                  <a:lnTo>
                    <a:pt x="114" y="97"/>
                  </a:lnTo>
                  <a:lnTo>
                    <a:pt x="118" y="91"/>
                  </a:lnTo>
                  <a:lnTo>
                    <a:pt x="118" y="86"/>
                  </a:lnTo>
                  <a:lnTo>
                    <a:pt x="116" y="82"/>
                  </a:lnTo>
                  <a:lnTo>
                    <a:pt x="114" y="77"/>
                  </a:lnTo>
                  <a:lnTo>
                    <a:pt x="111" y="74"/>
                  </a:lnTo>
                  <a:lnTo>
                    <a:pt x="27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540" name="Group 25"/>
          <p:cNvGrpSpPr>
            <a:grpSpLocks/>
          </p:cNvGrpSpPr>
          <p:nvPr/>
        </p:nvGrpSpPr>
        <p:grpSpPr bwMode="auto">
          <a:xfrm>
            <a:off x="4876800" y="3581400"/>
            <a:ext cx="3730625" cy="3203575"/>
            <a:chOff x="3264" y="1968"/>
            <a:chExt cx="2350" cy="2018"/>
          </a:xfrm>
        </p:grpSpPr>
        <p:sp>
          <p:nvSpPr>
            <p:cNvPr id="65541" name="Freeform 26"/>
            <p:cNvSpPr>
              <a:spLocks/>
            </p:cNvSpPr>
            <p:nvPr/>
          </p:nvSpPr>
          <p:spPr bwMode="auto">
            <a:xfrm>
              <a:off x="3662" y="2354"/>
              <a:ext cx="367" cy="367"/>
            </a:xfrm>
            <a:custGeom>
              <a:avLst/>
              <a:gdLst>
                <a:gd name="T0" fmla="*/ 3 w 367"/>
                <a:gd name="T1" fmla="*/ 219 h 367"/>
                <a:gd name="T2" fmla="*/ 14 w 367"/>
                <a:gd name="T3" fmla="*/ 254 h 367"/>
                <a:gd name="T4" fmla="*/ 40 w 367"/>
                <a:gd name="T5" fmla="*/ 299 h 367"/>
                <a:gd name="T6" fmla="*/ 81 w 367"/>
                <a:gd name="T7" fmla="*/ 335 h 367"/>
                <a:gd name="T8" fmla="*/ 110 w 367"/>
                <a:gd name="T9" fmla="*/ 352 h 367"/>
                <a:gd name="T10" fmla="*/ 146 w 367"/>
                <a:gd name="T11" fmla="*/ 363 h 367"/>
                <a:gd name="T12" fmla="*/ 181 w 367"/>
                <a:gd name="T13" fmla="*/ 367 h 367"/>
                <a:gd name="T14" fmla="*/ 211 w 367"/>
                <a:gd name="T15" fmla="*/ 364 h 367"/>
                <a:gd name="T16" fmla="*/ 245 w 367"/>
                <a:gd name="T17" fmla="*/ 357 h 367"/>
                <a:gd name="T18" fmla="*/ 285 w 367"/>
                <a:gd name="T19" fmla="*/ 335 h 367"/>
                <a:gd name="T20" fmla="*/ 344 w 367"/>
                <a:gd name="T21" fmla="*/ 270 h 367"/>
                <a:gd name="T22" fmla="*/ 358 w 367"/>
                <a:gd name="T23" fmla="*/ 237 h 367"/>
                <a:gd name="T24" fmla="*/ 366 w 367"/>
                <a:gd name="T25" fmla="*/ 202 h 367"/>
                <a:gd name="T26" fmla="*/ 366 w 367"/>
                <a:gd name="T27" fmla="*/ 174 h 367"/>
                <a:gd name="T28" fmla="*/ 361 w 367"/>
                <a:gd name="T29" fmla="*/ 135 h 367"/>
                <a:gd name="T30" fmla="*/ 347 w 367"/>
                <a:gd name="T31" fmla="*/ 102 h 367"/>
                <a:gd name="T32" fmla="*/ 326 w 367"/>
                <a:gd name="T33" fmla="*/ 65 h 367"/>
                <a:gd name="T34" fmla="*/ 285 w 367"/>
                <a:gd name="T35" fmla="*/ 31 h 367"/>
                <a:gd name="T36" fmla="*/ 245 w 367"/>
                <a:gd name="T37" fmla="*/ 9 h 367"/>
                <a:gd name="T38" fmla="*/ 211 w 367"/>
                <a:gd name="T39" fmla="*/ 2 h 367"/>
                <a:gd name="T40" fmla="*/ 146 w 367"/>
                <a:gd name="T41" fmla="*/ 3 h 367"/>
                <a:gd name="T42" fmla="*/ 110 w 367"/>
                <a:gd name="T43" fmla="*/ 14 h 367"/>
                <a:gd name="T44" fmla="*/ 81 w 367"/>
                <a:gd name="T45" fmla="*/ 31 h 367"/>
                <a:gd name="T46" fmla="*/ 31 w 367"/>
                <a:gd name="T47" fmla="*/ 81 h 367"/>
                <a:gd name="T48" fmla="*/ 14 w 367"/>
                <a:gd name="T49" fmla="*/ 110 h 367"/>
                <a:gd name="T50" fmla="*/ 3 w 367"/>
                <a:gd name="T51" fmla="*/ 146 h 367"/>
                <a:gd name="T52" fmla="*/ 19 w 367"/>
                <a:gd name="T53" fmla="*/ 183 h 367"/>
                <a:gd name="T54" fmla="*/ 23 w 367"/>
                <a:gd name="T55" fmla="*/ 141 h 367"/>
                <a:gd name="T56" fmla="*/ 34 w 367"/>
                <a:gd name="T57" fmla="*/ 112 h 367"/>
                <a:gd name="T58" fmla="*/ 51 w 367"/>
                <a:gd name="T59" fmla="*/ 82 h 367"/>
                <a:gd name="T60" fmla="*/ 71 w 367"/>
                <a:gd name="T61" fmla="*/ 62 h 367"/>
                <a:gd name="T62" fmla="*/ 96 w 367"/>
                <a:gd name="T63" fmla="*/ 42 h 367"/>
                <a:gd name="T64" fmla="*/ 126 w 367"/>
                <a:gd name="T65" fmla="*/ 28 h 367"/>
                <a:gd name="T66" fmla="*/ 157 w 367"/>
                <a:gd name="T67" fmla="*/ 20 h 367"/>
                <a:gd name="T68" fmla="*/ 208 w 367"/>
                <a:gd name="T69" fmla="*/ 20 h 367"/>
                <a:gd name="T70" fmla="*/ 239 w 367"/>
                <a:gd name="T71" fmla="*/ 28 h 367"/>
                <a:gd name="T72" fmla="*/ 276 w 367"/>
                <a:gd name="T73" fmla="*/ 47 h 367"/>
                <a:gd name="T74" fmla="*/ 310 w 367"/>
                <a:gd name="T75" fmla="*/ 78 h 367"/>
                <a:gd name="T76" fmla="*/ 329 w 367"/>
                <a:gd name="T77" fmla="*/ 104 h 367"/>
                <a:gd name="T78" fmla="*/ 340 w 367"/>
                <a:gd name="T79" fmla="*/ 133 h 367"/>
                <a:gd name="T80" fmla="*/ 347 w 367"/>
                <a:gd name="T81" fmla="*/ 164 h 367"/>
                <a:gd name="T82" fmla="*/ 347 w 367"/>
                <a:gd name="T83" fmla="*/ 189 h 367"/>
                <a:gd name="T84" fmla="*/ 343 w 367"/>
                <a:gd name="T85" fmla="*/ 223 h 367"/>
                <a:gd name="T86" fmla="*/ 332 w 367"/>
                <a:gd name="T87" fmla="*/ 253 h 367"/>
                <a:gd name="T88" fmla="*/ 287 w 367"/>
                <a:gd name="T89" fmla="*/ 310 h 367"/>
                <a:gd name="T90" fmla="*/ 245 w 367"/>
                <a:gd name="T91" fmla="*/ 336 h 367"/>
                <a:gd name="T92" fmla="*/ 216 w 367"/>
                <a:gd name="T93" fmla="*/ 344 h 367"/>
                <a:gd name="T94" fmla="*/ 181 w 367"/>
                <a:gd name="T95" fmla="*/ 349 h 367"/>
                <a:gd name="T96" fmla="*/ 157 w 367"/>
                <a:gd name="T97" fmla="*/ 346 h 367"/>
                <a:gd name="T98" fmla="*/ 126 w 367"/>
                <a:gd name="T99" fmla="*/ 338 h 367"/>
                <a:gd name="T100" fmla="*/ 96 w 367"/>
                <a:gd name="T101" fmla="*/ 324 h 367"/>
                <a:gd name="T102" fmla="*/ 67 w 367"/>
                <a:gd name="T103" fmla="*/ 299 h 367"/>
                <a:gd name="T104" fmla="*/ 37 w 367"/>
                <a:gd name="T105" fmla="*/ 261 h 367"/>
                <a:gd name="T106" fmla="*/ 27 w 367"/>
                <a:gd name="T107" fmla="*/ 231 h 367"/>
                <a:gd name="T108" fmla="*/ 19 w 367"/>
                <a:gd name="T109" fmla="*/ 200 h 3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7"/>
                <a:gd name="T167" fmla="*/ 367 w 367"/>
                <a:gd name="T168" fmla="*/ 367 h 3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7">
                  <a:moveTo>
                    <a:pt x="0" y="183"/>
                  </a:moveTo>
                  <a:lnTo>
                    <a:pt x="0" y="200"/>
                  </a:lnTo>
                  <a:lnTo>
                    <a:pt x="2" y="211"/>
                  </a:lnTo>
                  <a:lnTo>
                    <a:pt x="3" y="219"/>
                  </a:lnTo>
                  <a:lnTo>
                    <a:pt x="5" y="230"/>
                  </a:lnTo>
                  <a:lnTo>
                    <a:pt x="8" y="237"/>
                  </a:lnTo>
                  <a:lnTo>
                    <a:pt x="10" y="245"/>
                  </a:lnTo>
                  <a:lnTo>
                    <a:pt x="14" y="254"/>
                  </a:lnTo>
                  <a:lnTo>
                    <a:pt x="19" y="262"/>
                  </a:lnTo>
                  <a:lnTo>
                    <a:pt x="22" y="270"/>
                  </a:lnTo>
                  <a:lnTo>
                    <a:pt x="31" y="285"/>
                  </a:lnTo>
                  <a:lnTo>
                    <a:pt x="40" y="299"/>
                  </a:lnTo>
                  <a:lnTo>
                    <a:pt x="47" y="305"/>
                  </a:lnTo>
                  <a:lnTo>
                    <a:pt x="51" y="312"/>
                  </a:lnTo>
                  <a:lnTo>
                    <a:pt x="65" y="326"/>
                  </a:lnTo>
                  <a:lnTo>
                    <a:pt x="81" y="335"/>
                  </a:lnTo>
                  <a:lnTo>
                    <a:pt x="87" y="340"/>
                  </a:lnTo>
                  <a:lnTo>
                    <a:pt x="95" y="344"/>
                  </a:lnTo>
                  <a:lnTo>
                    <a:pt x="102" y="347"/>
                  </a:lnTo>
                  <a:lnTo>
                    <a:pt x="110" y="352"/>
                  </a:lnTo>
                  <a:lnTo>
                    <a:pt x="120" y="357"/>
                  </a:lnTo>
                  <a:lnTo>
                    <a:pt x="127" y="358"/>
                  </a:lnTo>
                  <a:lnTo>
                    <a:pt x="135" y="361"/>
                  </a:lnTo>
                  <a:lnTo>
                    <a:pt x="146" y="363"/>
                  </a:lnTo>
                  <a:lnTo>
                    <a:pt x="154" y="364"/>
                  </a:lnTo>
                  <a:lnTo>
                    <a:pt x="163" y="366"/>
                  </a:lnTo>
                  <a:lnTo>
                    <a:pt x="172" y="366"/>
                  </a:lnTo>
                  <a:lnTo>
                    <a:pt x="181" y="367"/>
                  </a:lnTo>
                  <a:lnTo>
                    <a:pt x="185" y="367"/>
                  </a:lnTo>
                  <a:lnTo>
                    <a:pt x="192" y="366"/>
                  </a:lnTo>
                  <a:lnTo>
                    <a:pt x="200" y="366"/>
                  </a:lnTo>
                  <a:lnTo>
                    <a:pt x="211" y="364"/>
                  </a:lnTo>
                  <a:lnTo>
                    <a:pt x="219" y="363"/>
                  </a:lnTo>
                  <a:lnTo>
                    <a:pt x="230" y="361"/>
                  </a:lnTo>
                  <a:lnTo>
                    <a:pt x="237" y="358"/>
                  </a:lnTo>
                  <a:lnTo>
                    <a:pt x="245" y="357"/>
                  </a:lnTo>
                  <a:lnTo>
                    <a:pt x="254" y="352"/>
                  </a:lnTo>
                  <a:lnTo>
                    <a:pt x="262" y="347"/>
                  </a:lnTo>
                  <a:lnTo>
                    <a:pt x="270" y="344"/>
                  </a:lnTo>
                  <a:lnTo>
                    <a:pt x="285" y="335"/>
                  </a:lnTo>
                  <a:lnTo>
                    <a:pt x="299" y="326"/>
                  </a:lnTo>
                  <a:lnTo>
                    <a:pt x="326" y="299"/>
                  </a:lnTo>
                  <a:lnTo>
                    <a:pt x="335" y="285"/>
                  </a:lnTo>
                  <a:lnTo>
                    <a:pt x="344" y="270"/>
                  </a:lnTo>
                  <a:lnTo>
                    <a:pt x="347" y="262"/>
                  </a:lnTo>
                  <a:lnTo>
                    <a:pt x="352" y="254"/>
                  </a:lnTo>
                  <a:lnTo>
                    <a:pt x="357" y="245"/>
                  </a:lnTo>
                  <a:lnTo>
                    <a:pt x="358" y="237"/>
                  </a:lnTo>
                  <a:lnTo>
                    <a:pt x="361" y="230"/>
                  </a:lnTo>
                  <a:lnTo>
                    <a:pt x="363" y="219"/>
                  </a:lnTo>
                  <a:lnTo>
                    <a:pt x="364" y="211"/>
                  </a:lnTo>
                  <a:lnTo>
                    <a:pt x="366" y="202"/>
                  </a:lnTo>
                  <a:lnTo>
                    <a:pt x="366" y="192"/>
                  </a:lnTo>
                  <a:lnTo>
                    <a:pt x="367" y="185"/>
                  </a:lnTo>
                  <a:lnTo>
                    <a:pt x="367" y="181"/>
                  </a:lnTo>
                  <a:lnTo>
                    <a:pt x="366" y="174"/>
                  </a:lnTo>
                  <a:lnTo>
                    <a:pt x="366" y="164"/>
                  </a:lnTo>
                  <a:lnTo>
                    <a:pt x="364" y="154"/>
                  </a:lnTo>
                  <a:lnTo>
                    <a:pt x="363" y="146"/>
                  </a:lnTo>
                  <a:lnTo>
                    <a:pt x="361" y="135"/>
                  </a:lnTo>
                  <a:lnTo>
                    <a:pt x="358" y="127"/>
                  </a:lnTo>
                  <a:lnTo>
                    <a:pt x="357" y="119"/>
                  </a:lnTo>
                  <a:lnTo>
                    <a:pt x="352" y="110"/>
                  </a:lnTo>
                  <a:lnTo>
                    <a:pt x="347" y="102"/>
                  </a:lnTo>
                  <a:lnTo>
                    <a:pt x="344" y="95"/>
                  </a:lnTo>
                  <a:lnTo>
                    <a:pt x="340" y="87"/>
                  </a:lnTo>
                  <a:lnTo>
                    <a:pt x="335" y="81"/>
                  </a:lnTo>
                  <a:lnTo>
                    <a:pt x="326" y="65"/>
                  </a:lnTo>
                  <a:lnTo>
                    <a:pt x="312" y="51"/>
                  </a:lnTo>
                  <a:lnTo>
                    <a:pt x="305" y="47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70" y="22"/>
                  </a:lnTo>
                  <a:lnTo>
                    <a:pt x="262" y="19"/>
                  </a:lnTo>
                  <a:lnTo>
                    <a:pt x="254" y="14"/>
                  </a:lnTo>
                  <a:lnTo>
                    <a:pt x="245" y="9"/>
                  </a:lnTo>
                  <a:lnTo>
                    <a:pt x="237" y="8"/>
                  </a:lnTo>
                  <a:lnTo>
                    <a:pt x="230" y="5"/>
                  </a:lnTo>
                  <a:lnTo>
                    <a:pt x="219" y="3"/>
                  </a:lnTo>
                  <a:lnTo>
                    <a:pt x="211" y="2"/>
                  </a:lnTo>
                  <a:lnTo>
                    <a:pt x="202" y="0"/>
                  </a:lnTo>
                  <a:lnTo>
                    <a:pt x="164" y="0"/>
                  </a:lnTo>
                  <a:lnTo>
                    <a:pt x="154" y="2"/>
                  </a:lnTo>
                  <a:lnTo>
                    <a:pt x="146" y="3"/>
                  </a:lnTo>
                  <a:lnTo>
                    <a:pt x="135" y="5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0" y="14"/>
                  </a:lnTo>
                  <a:lnTo>
                    <a:pt x="102" y="19"/>
                  </a:lnTo>
                  <a:lnTo>
                    <a:pt x="95" y="22"/>
                  </a:lnTo>
                  <a:lnTo>
                    <a:pt x="87" y="26"/>
                  </a:lnTo>
                  <a:lnTo>
                    <a:pt x="81" y="31"/>
                  </a:lnTo>
                  <a:lnTo>
                    <a:pt x="65" y="40"/>
                  </a:lnTo>
                  <a:lnTo>
                    <a:pt x="53" y="53"/>
                  </a:lnTo>
                  <a:lnTo>
                    <a:pt x="40" y="65"/>
                  </a:lnTo>
                  <a:lnTo>
                    <a:pt x="31" y="81"/>
                  </a:lnTo>
                  <a:lnTo>
                    <a:pt x="27" y="87"/>
                  </a:lnTo>
                  <a:lnTo>
                    <a:pt x="22" y="95"/>
                  </a:lnTo>
                  <a:lnTo>
                    <a:pt x="19" y="102"/>
                  </a:lnTo>
                  <a:lnTo>
                    <a:pt x="14" y="110"/>
                  </a:lnTo>
                  <a:lnTo>
                    <a:pt x="10" y="119"/>
                  </a:lnTo>
                  <a:lnTo>
                    <a:pt x="8" y="127"/>
                  </a:lnTo>
                  <a:lnTo>
                    <a:pt x="5" y="135"/>
                  </a:lnTo>
                  <a:lnTo>
                    <a:pt x="3" y="146"/>
                  </a:lnTo>
                  <a:lnTo>
                    <a:pt x="2" y="154"/>
                  </a:lnTo>
                  <a:lnTo>
                    <a:pt x="0" y="163"/>
                  </a:lnTo>
                  <a:lnTo>
                    <a:pt x="0" y="183"/>
                  </a:lnTo>
                  <a:lnTo>
                    <a:pt x="19" y="183"/>
                  </a:lnTo>
                  <a:lnTo>
                    <a:pt x="19" y="166"/>
                  </a:lnTo>
                  <a:lnTo>
                    <a:pt x="20" y="157"/>
                  </a:lnTo>
                  <a:lnTo>
                    <a:pt x="22" y="149"/>
                  </a:lnTo>
                  <a:lnTo>
                    <a:pt x="23" y="141"/>
                  </a:lnTo>
                  <a:lnTo>
                    <a:pt x="27" y="133"/>
                  </a:lnTo>
                  <a:lnTo>
                    <a:pt x="28" y="126"/>
                  </a:lnTo>
                  <a:lnTo>
                    <a:pt x="30" y="119"/>
                  </a:lnTo>
                  <a:lnTo>
                    <a:pt x="34" y="112"/>
                  </a:lnTo>
                  <a:lnTo>
                    <a:pt x="37" y="104"/>
                  </a:lnTo>
                  <a:lnTo>
                    <a:pt x="42" y="96"/>
                  </a:lnTo>
                  <a:lnTo>
                    <a:pt x="47" y="90"/>
                  </a:lnTo>
                  <a:lnTo>
                    <a:pt x="51" y="82"/>
                  </a:lnTo>
                  <a:lnTo>
                    <a:pt x="56" y="78"/>
                  </a:lnTo>
                  <a:lnTo>
                    <a:pt x="62" y="71"/>
                  </a:lnTo>
                  <a:lnTo>
                    <a:pt x="65" y="65"/>
                  </a:lnTo>
                  <a:lnTo>
                    <a:pt x="71" y="62"/>
                  </a:lnTo>
                  <a:lnTo>
                    <a:pt x="78" y="56"/>
                  </a:lnTo>
                  <a:lnTo>
                    <a:pt x="82" y="51"/>
                  </a:lnTo>
                  <a:lnTo>
                    <a:pt x="90" y="47"/>
                  </a:lnTo>
                  <a:lnTo>
                    <a:pt x="96" y="42"/>
                  </a:lnTo>
                  <a:lnTo>
                    <a:pt x="104" y="37"/>
                  </a:lnTo>
                  <a:lnTo>
                    <a:pt x="112" y="34"/>
                  </a:lnTo>
                  <a:lnTo>
                    <a:pt x="120" y="30"/>
                  </a:lnTo>
                  <a:lnTo>
                    <a:pt x="126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9" y="22"/>
                  </a:lnTo>
                  <a:lnTo>
                    <a:pt x="157" y="20"/>
                  </a:lnTo>
                  <a:lnTo>
                    <a:pt x="164" y="19"/>
                  </a:lnTo>
                  <a:lnTo>
                    <a:pt x="183" y="19"/>
                  </a:lnTo>
                  <a:lnTo>
                    <a:pt x="199" y="19"/>
                  </a:lnTo>
                  <a:lnTo>
                    <a:pt x="208" y="20"/>
                  </a:lnTo>
                  <a:lnTo>
                    <a:pt x="216" y="22"/>
                  </a:lnTo>
                  <a:lnTo>
                    <a:pt x="223" y="23"/>
                  </a:lnTo>
                  <a:lnTo>
                    <a:pt x="231" y="26"/>
                  </a:lnTo>
                  <a:lnTo>
                    <a:pt x="239" y="28"/>
                  </a:lnTo>
                  <a:lnTo>
                    <a:pt x="245" y="30"/>
                  </a:lnTo>
                  <a:lnTo>
                    <a:pt x="253" y="34"/>
                  </a:lnTo>
                  <a:lnTo>
                    <a:pt x="261" y="37"/>
                  </a:lnTo>
                  <a:lnTo>
                    <a:pt x="276" y="47"/>
                  </a:lnTo>
                  <a:lnTo>
                    <a:pt x="287" y="56"/>
                  </a:lnTo>
                  <a:lnTo>
                    <a:pt x="293" y="62"/>
                  </a:lnTo>
                  <a:lnTo>
                    <a:pt x="299" y="67"/>
                  </a:lnTo>
                  <a:lnTo>
                    <a:pt x="310" y="78"/>
                  </a:lnTo>
                  <a:lnTo>
                    <a:pt x="315" y="82"/>
                  </a:lnTo>
                  <a:lnTo>
                    <a:pt x="319" y="90"/>
                  </a:lnTo>
                  <a:lnTo>
                    <a:pt x="324" y="96"/>
                  </a:lnTo>
                  <a:lnTo>
                    <a:pt x="329" y="104"/>
                  </a:lnTo>
                  <a:lnTo>
                    <a:pt x="332" y="112"/>
                  </a:lnTo>
                  <a:lnTo>
                    <a:pt x="336" y="119"/>
                  </a:lnTo>
                  <a:lnTo>
                    <a:pt x="338" y="126"/>
                  </a:lnTo>
                  <a:lnTo>
                    <a:pt x="340" y="133"/>
                  </a:lnTo>
                  <a:lnTo>
                    <a:pt x="343" y="141"/>
                  </a:lnTo>
                  <a:lnTo>
                    <a:pt x="344" y="149"/>
                  </a:lnTo>
                  <a:lnTo>
                    <a:pt x="346" y="157"/>
                  </a:lnTo>
                  <a:lnTo>
                    <a:pt x="347" y="164"/>
                  </a:lnTo>
                  <a:lnTo>
                    <a:pt x="347" y="174"/>
                  </a:lnTo>
                  <a:lnTo>
                    <a:pt x="349" y="185"/>
                  </a:lnTo>
                  <a:lnTo>
                    <a:pt x="349" y="181"/>
                  </a:lnTo>
                  <a:lnTo>
                    <a:pt x="347" y="189"/>
                  </a:lnTo>
                  <a:lnTo>
                    <a:pt x="347" y="198"/>
                  </a:lnTo>
                  <a:lnTo>
                    <a:pt x="346" y="208"/>
                  </a:lnTo>
                  <a:lnTo>
                    <a:pt x="344" y="216"/>
                  </a:lnTo>
                  <a:lnTo>
                    <a:pt x="343" y="223"/>
                  </a:lnTo>
                  <a:lnTo>
                    <a:pt x="340" y="231"/>
                  </a:lnTo>
                  <a:lnTo>
                    <a:pt x="338" y="239"/>
                  </a:lnTo>
                  <a:lnTo>
                    <a:pt x="336" y="245"/>
                  </a:lnTo>
                  <a:lnTo>
                    <a:pt x="332" y="253"/>
                  </a:lnTo>
                  <a:lnTo>
                    <a:pt x="329" y="261"/>
                  </a:lnTo>
                  <a:lnTo>
                    <a:pt x="319" y="276"/>
                  </a:lnTo>
                  <a:lnTo>
                    <a:pt x="310" y="287"/>
                  </a:lnTo>
                  <a:lnTo>
                    <a:pt x="287" y="310"/>
                  </a:lnTo>
                  <a:lnTo>
                    <a:pt x="276" y="319"/>
                  </a:lnTo>
                  <a:lnTo>
                    <a:pt x="261" y="329"/>
                  </a:lnTo>
                  <a:lnTo>
                    <a:pt x="253" y="332"/>
                  </a:lnTo>
                  <a:lnTo>
                    <a:pt x="245" y="336"/>
                  </a:lnTo>
                  <a:lnTo>
                    <a:pt x="239" y="338"/>
                  </a:lnTo>
                  <a:lnTo>
                    <a:pt x="231" y="340"/>
                  </a:lnTo>
                  <a:lnTo>
                    <a:pt x="223" y="343"/>
                  </a:lnTo>
                  <a:lnTo>
                    <a:pt x="216" y="344"/>
                  </a:lnTo>
                  <a:lnTo>
                    <a:pt x="208" y="346"/>
                  </a:lnTo>
                  <a:lnTo>
                    <a:pt x="200" y="347"/>
                  </a:lnTo>
                  <a:lnTo>
                    <a:pt x="189" y="347"/>
                  </a:lnTo>
                  <a:lnTo>
                    <a:pt x="181" y="349"/>
                  </a:lnTo>
                  <a:lnTo>
                    <a:pt x="185" y="349"/>
                  </a:lnTo>
                  <a:lnTo>
                    <a:pt x="175" y="347"/>
                  </a:lnTo>
                  <a:lnTo>
                    <a:pt x="166" y="347"/>
                  </a:lnTo>
                  <a:lnTo>
                    <a:pt x="157" y="346"/>
                  </a:lnTo>
                  <a:lnTo>
                    <a:pt x="149" y="344"/>
                  </a:lnTo>
                  <a:lnTo>
                    <a:pt x="141" y="343"/>
                  </a:lnTo>
                  <a:lnTo>
                    <a:pt x="133" y="340"/>
                  </a:lnTo>
                  <a:lnTo>
                    <a:pt x="126" y="338"/>
                  </a:lnTo>
                  <a:lnTo>
                    <a:pt x="120" y="336"/>
                  </a:lnTo>
                  <a:lnTo>
                    <a:pt x="112" y="332"/>
                  </a:lnTo>
                  <a:lnTo>
                    <a:pt x="104" y="329"/>
                  </a:lnTo>
                  <a:lnTo>
                    <a:pt x="96" y="324"/>
                  </a:lnTo>
                  <a:lnTo>
                    <a:pt x="90" y="319"/>
                  </a:lnTo>
                  <a:lnTo>
                    <a:pt x="82" y="315"/>
                  </a:lnTo>
                  <a:lnTo>
                    <a:pt x="78" y="310"/>
                  </a:lnTo>
                  <a:lnTo>
                    <a:pt x="67" y="299"/>
                  </a:lnTo>
                  <a:lnTo>
                    <a:pt x="62" y="293"/>
                  </a:lnTo>
                  <a:lnTo>
                    <a:pt x="56" y="287"/>
                  </a:lnTo>
                  <a:lnTo>
                    <a:pt x="47" y="276"/>
                  </a:lnTo>
                  <a:lnTo>
                    <a:pt x="37" y="261"/>
                  </a:lnTo>
                  <a:lnTo>
                    <a:pt x="34" y="253"/>
                  </a:lnTo>
                  <a:lnTo>
                    <a:pt x="30" y="245"/>
                  </a:lnTo>
                  <a:lnTo>
                    <a:pt x="28" y="239"/>
                  </a:lnTo>
                  <a:lnTo>
                    <a:pt x="27" y="231"/>
                  </a:lnTo>
                  <a:lnTo>
                    <a:pt x="23" y="223"/>
                  </a:lnTo>
                  <a:lnTo>
                    <a:pt x="22" y="216"/>
                  </a:lnTo>
                  <a:lnTo>
                    <a:pt x="20" y="208"/>
                  </a:lnTo>
                  <a:lnTo>
                    <a:pt x="19" y="200"/>
                  </a:lnTo>
                  <a:lnTo>
                    <a:pt x="19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2" name="Freeform 27"/>
            <p:cNvSpPr>
              <a:spLocks/>
            </p:cNvSpPr>
            <p:nvPr/>
          </p:nvSpPr>
          <p:spPr bwMode="auto">
            <a:xfrm>
              <a:off x="3672" y="3556"/>
              <a:ext cx="367" cy="367"/>
            </a:xfrm>
            <a:custGeom>
              <a:avLst/>
              <a:gdLst>
                <a:gd name="T0" fmla="*/ 3 w 367"/>
                <a:gd name="T1" fmla="*/ 218 h 367"/>
                <a:gd name="T2" fmla="*/ 13 w 367"/>
                <a:gd name="T3" fmla="*/ 254 h 367"/>
                <a:gd name="T4" fmla="*/ 40 w 367"/>
                <a:gd name="T5" fmla="*/ 299 h 367"/>
                <a:gd name="T6" fmla="*/ 80 w 367"/>
                <a:gd name="T7" fmla="*/ 334 h 367"/>
                <a:gd name="T8" fmla="*/ 110 w 367"/>
                <a:gd name="T9" fmla="*/ 352 h 367"/>
                <a:gd name="T10" fmla="*/ 145 w 367"/>
                <a:gd name="T11" fmla="*/ 362 h 367"/>
                <a:gd name="T12" fmla="*/ 181 w 367"/>
                <a:gd name="T13" fmla="*/ 367 h 367"/>
                <a:gd name="T14" fmla="*/ 210 w 367"/>
                <a:gd name="T15" fmla="*/ 364 h 367"/>
                <a:gd name="T16" fmla="*/ 244 w 367"/>
                <a:gd name="T17" fmla="*/ 356 h 367"/>
                <a:gd name="T18" fmla="*/ 285 w 367"/>
                <a:gd name="T19" fmla="*/ 334 h 367"/>
                <a:gd name="T20" fmla="*/ 343 w 367"/>
                <a:gd name="T21" fmla="*/ 269 h 367"/>
                <a:gd name="T22" fmla="*/ 357 w 367"/>
                <a:gd name="T23" fmla="*/ 237 h 367"/>
                <a:gd name="T24" fmla="*/ 365 w 367"/>
                <a:gd name="T25" fmla="*/ 201 h 367"/>
                <a:gd name="T26" fmla="*/ 365 w 367"/>
                <a:gd name="T27" fmla="*/ 173 h 367"/>
                <a:gd name="T28" fmla="*/ 361 w 367"/>
                <a:gd name="T29" fmla="*/ 134 h 367"/>
                <a:gd name="T30" fmla="*/ 347 w 367"/>
                <a:gd name="T31" fmla="*/ 102 h 367"/>
                <a:gd name="T32" fmla="*/ 325 w 367"/>
                <a:gd name="T33" fmla="*/ 65 h 367"/>
                <a:gd name="T34" fmla="*/ 285 w 367"/>
                <a:gd name="T35" fmla="*/ 31 h 367"/>
                <a:gd name="T36" fmla="*/ 244 w 367"/>
                <a:gd name="T37" fmla="*/ 9 h 367"/>
                <a:gd name="T38" fmla="*/ 210 w 367"/>
                <a:gd name="T39" fmla="*/ 1 h 367"/>
                <a:gd name="T40" fmla="*/ 145 w 367"/>
                <a:gd name="T41" fmla="*/ 3 h 367"/>
                <a:gd name="T42" fmla="*/ 110 w 367"/>
                <a:gd name="T43" fmla="*/ 14 h 367"/>
                <a:gd name="T44" fmla="*/ 80 w 367"/>
                <a:gd name="T45" fmla="*/ 31 h 367"/>
                <a:gd name="T46" fmla="*/ 30 w 367"/>
                <a:gd name="T47" fmla="*/ 80 h 367"/>
                <a:gd name="T48" fmla="*/ 13 w 367"/>
                <a:gd name="T49" fmla="*/ 110 h 367"/>
                <a:gd name="T50" fmla="*/ 3 w 367"/>
                <a:gd name="T51" fmla="*/ 145 h 367"/>
                <a:gd name="T52" fmla="*/ 18 w 367"/>
                <a:gd name="T53" fmla="*/ 183 h 367"/>
                <a:gd name="T54" fmla="*/ 23 w 367"/>
                <a:gd name="T55" fmla="*/ 141 h 367"/>
                <a:gd name="T56" fmla="*/ 34 w 367"/>
                <a:gd name="T57" fmla="*/ 111 h 367"/>
                <a:gd name="T58" fmla="*/ 51 w 367"/>
                <a:gd name="T59" fmla="*/ 82 h 367"/>
                <a:gd name="T60" fmla="*/ 71 w 367"/>
                <a:gd name="T61" fmla="*/ 62 h 367"/>
                <a:gd name="T62" fmla="*/ 96 w 367"/>
                <a:gd name="T63" fmla="*/ 41 h 367"/>
                <a:gd name="T64" fmla="*/ 125 w 367"/>
                <a:gd name="T65" fmla="*/ 28 h 367"/>
                <a:gd name="T66" fmla="*/ 156 w 367"/>
                <a:gd name="T67" fmla="*/ 20 h 367"/>
                <a:gd name="T68" fmla="*/ 207 w 367"/>
                <a:gd name="T69" fmla="*/ 20 h 367"/>
                <a:gd name="T70" fmla="*/ 238 w 367"/>
                <a:gd name="T71" fmla="*/ 28 h 367"/>
                <a:gd name="T72" fmla="*/ 275 w 367"/>
                <a:gd name="T73" fmla="*/ 46 h 367"/>
                <a:gd name="T74" fmla="*/ 309 w 367"/>
                <a:gd name="T75" fmla="*/ 77 h 367"/>
                <a:gd name="T76" fmla="*/ 328 w 367"/>
                <a:gd name="T77" fmla="*/ 103 h 367"/>
                <a:gd name="T78" fmla="*/ 339 w 367"/>
                <a:gd name="T79" fmla="*/ 133 h 367"/>
                <a:gd name="T80" fmla="*/ 347 w 367"/>
                <a:gd name="T81" fmla="*/ 164 h 367"/>
                <a:gd name="T82" fmla="*/ 347 w 367"/>
                <a:gd name="T83" fmla="*/ 189 h 367"/>
                <a:gd name="T84" fmla="*/ 342 w 367"/>
                <a:gd name="T85" fmla="*/ 223 h 367"/>
                <a:gd name="T86" fmla="*/ 331 w 367"/>
                <a:gd name="T87" fmla="*/ 252 h 367"/>
                <a:gd name="T88" fmla="*/ 286 w 367"/>
                <a:gd name="T89" fmla="*/ 310 h 367"/>
                <a:gd name="T90" fmla="*/ 244 w 367"/>
                <a:gd name="T91" fmla="*/ 336 h 367"/>
                <a:gd name="T92" fmla="*/ 215 w 367"/>
                <a:gd name="T93" fmla="*/ 344 h 367"/>
                <a:gd name="T94" fmla="*/ 181 w 367"/>
                <a:gd name="T95" fmla="*/ 348 h 367"/>
                <a:gd name="T96" fmla="*/ 156 w 367"/>
                <a:gd name="T97" fmla="*/ 345 h 367"/>
                <a:gd name="T98" fmla="*/ 125 w 367"/>
                <a:gd name="T99" fmla="*/ 338 h 367"/>
                <a:gd name="T100" fmla="*/ 96 w 367"/>
                <a:gd name="T101" fmla="*/ 324 h 367"/>
                <a:gd name="T102" fmla="*/ 66 w 367"/>
                <a:gd name="T103" fmla="*/ 299 h 367"/>
                <a:gd name="T104" fmla="*/ 37 w 367"/>
                <a:gd name="T105" fmla="*/ 260 h 367"/>
                <a:gd name="T106" fmla="*/ 26 w 367"/>
                <a:gd name="T107" fmla="*/ 231 h 367"/>
                <a:gd name="T108" fmla="*/ 18 w 367"/>
                <a:gd name="T109" fmla="*/ 200 h 3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7"/>
                <a:gd name="T167" fmla="*/ 367 w 367"/>
                <a:gd name="T168" fmla="*/ 367 h 3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7">
                  <a:moveTo>
                    <a:pt x="0" y="183"/>
                  </a:moveTo>
                  <a:lnTo>
                    <a:pt x="0" y="200"/>
                  </a:lnTo>
                  <a:lnTo>
                    <a:pt x="1" y="210"/>
                  </a:lnTo>
                  <a:lnTo>
                    <a:pt x="3" y="218"/>
                  </a:lnTo>
                  <a:lnTo>
                    <a:pt x="4" y="229"/>
                  </a:lnTo>
                  <a:lnTo>
                    <a:pt x="7" y="237"/>
                  </a:lnTo>
                  <a:lnTo>
                    <a:pt x="9" y="245"/>
                  </a:lnTo>
                  <a:lnTo>
                    <a:pt x="13" y="254"/>
                  </a:lnTo>
                  <a:lnTo>
                    <a:pt x="18" y="262"/>
                  </a:lnTo>
                  <a:lnTo>
                    <a:pt x="21" y="269"/>
                  </a:lnTo>
                  <a:lnTo>
                    <a:pt x="30" y="285"/>
                  </a:lnTo>
                  <a:lnTo>
                    <a:pt x="40" y="299"/>
                  </a:lnTo>
                  <a:lnTo>
                    <a:pt x="46" y="305"/>
                  </a:lnTo>
                  <a:lnTo>
                    <a:pt x="51" y="311"/>
                  </a:lnTo>
                  <a:lnTo>
                    <a:pt x="65" y="325"/>
                  </a:lnTo>
                  <a:lnTo>
                    <a:pt x="80" y="334"/>
                  </a:lnTo>
                  <a:lnTo>
                    <a:pt x="86" y="339"/>
                  </a:lnTo>
                  <a:lnTo>
                    <a:pt x="94" y="344"/>
                  </a:lnTo>
                  <a:lnTo>
                    <a:pt x="102" y="347"/>
                  </a:lnTo>
                  <a:lnTo>
                    <a:pt x="110" y="352"/>
                  </a:lnTo>
                  <a:lnTo>
                    <a:pt x="119" y="356"/>
                  </a:lnTo>
                  <a:lnTo>
                    <a:pt x="127" y="358"/>
                  </a:lnTo>
                  <a:lnTo>
                    <a:pt x="134" y="361"/>
                  </a:lnTo>
                  <a:lnTo>
                    <a:pt x="145" y="362"/>
                  </a:lnTo>
                  <a:lnTo>
                    <a:pt x="153" y="364"/>
                  </a:lnTo>
                  <a:lnTo>
                    <a:pt x="162" y="365"/>
                  </a:lnTo>
                  <a:lnTo>
                    <a:pt x="171" y="365"/>
                  </a:lnTo>
                  <a:lnTo>
                    <a:pt x="181" y="367"/>
                  </a:lnTo>
                  <a:lnTo>
                    <a:pt x="184" y="367"/>
                  </a:lnTo>
                  <a:lnTo>
                    <a:pt x="192" y="365"/>
                  </a:lnTo>
                  <a:lnTo>
                    <a:pt x="199" y="365"/>
                  </a:lnTo>
                  <a:lnTo>
                    <a:pt x="210" y="364"/>
                  </a:lnTo>
                  <a:lnTo>
                    <a:pt x="218" y="362"/>
                  </a:lnTo>
                  <a:lnTo>
                    <a:pt x="229" y="361"/>
                  </a:lnTo>
                  <a:lnTo>
                    <a:pt x="237" y="358"/>
                  </a:lnTo>
                  <a:lnTo>
                    <a:pt x="244" y="356"/>
                  </a:lnTo>
                  <a:lnTo>
                    <a:pt x="254" y="352"/>
                  </a:lnTo>
                  <a:lnTo>
                    <a:pt x="261" y="347"/>
                  </a:lnTo>
                  <a:lnTo>
                    <a:pt x="269" y="344"/>
                  </a:lnTo>
                  <a:lnTo>
                    <a:pt x="285" y="334"/>
                  </a:lnTo>
                  <a:lnTo>
                    <a:pt x="299" y="325"/>
                  </a:lnTo>
                  <a:lnTo>
                    <a:pt x="325" y="299"/>
                  </a:lnTo>
                  <a:lnTo>
                    <a:pt x="334" y="285"/>
                  </a:lnTo>
                  <a:lnTo>
                    <a:pt x="343" y="269"/>
                  </a:lnTo>
                  <a:lnTo>
                    <a:pt x="347" y="262"/>
                  </a:lnTo>
                  <a:lnTo>
                    <a:pt x="351" y="254"/>
                  </a:lnTo>
                  <a:lnTo>
                    <a:pt x="356" y="245"/>
                  </a:lnTo>
                  <a:lnTo>
                    <a:pt x="357" y="237"/>
                  </a:lnTo>
                  <a:lnTo>
                    <a:pt x="361" y="229"/>
                  </a:lnTo>
                  <a:lnTo>
                    <a:pt x="362" y="218"/>
                  </a:lnTo>
                  <a:lnTo>
                    <a:pt x="364" y="210"/>
                  </a:lnTo>
                  <a:lnTo>
                    <a:pt x="365" y="201"/>
                  </a:lnTo>
                  <a:lnTo>
                    <a:pt x="365" y="192"/>
                  </a:lnTo>
                  <a:lnTo>
                    <a:pt x="367" y="184"/>
                  </a:lnTo>
                  <a:lnTo>
                    <a:pt x="367" y="181"/>
                  </a:lnTo>
                  <a:lnTo>
                    <a:pt x="365" y="173"/>
                  </a:lnTo>
                  <a:lnTo>
                    <a:pt x="365" y="164"/>
                  </a:lnTo>
                  <a:lnTo>
                    <a:pt x="364" y="153"/>
                  </a:lnTo>
                  <a:lnTo>
                    <a:pt x="362" y="145"/>
                  </a:lnTo>
                  <a:lnTo>
                    <a:pt x="361" y="134"/>
                  </a:lnTo>
                  <a:lnTo>
                    <a:pt x="357" y="127"/>
                  </a:lnTo>
                  <a:lnTo>
                    <a:pt x="356" y="119"/>
                  </a:lnTo>
                  <a:lnTo>
                    <a:pt x="351" y="110"/>
                  </a:lnTo>
                  <a:lnTo>
                    <a:pt x="347" y="102"/>
                  </a:lnTo>
                  <a:lnTo>
                    <a:pt x="343" y="94"/>
                  </a:lnTo>
                  <a:lnTo>
                    <a:pt x="339" y="86"/>
                  </a:lnTo>
                  <a:lnTo>
                    <a:pt x="334" y="80"/>
                  </a:lnTo>
                  <a:lnTo>
                    <a:pt x="325" y="65"/>
                  </a:lnTo>
                  <a:lnTo>
                    <a:pt x="311" y="51"/>
                  </a:lnTo>
                  <a:lnTo>
                    <a:pt x="305" y="46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69" y="21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44" y="9"/>
                  </a:lnTo>
                  <a:lnTo>
                    <a:pt x="237" y="7"/>
                  </a:lnTo>
                  <a:lnTo>
                    <a:pt x="229" y="4"/>
                  </a:lnTo>
                  <a:lnTo>
                    <a:pt x="218" y="3"/>
                  </a:lnTo>
                  <a:lnTo>
                    <a:pt x="210" y="1"/>
                  </a:lnTo>
                  <a:lnTo>
                    <a:pt x="201" y="0"/>
                  </a:lnTo>
                  <a:lnTo>
                    <a:pt x="164" y="0"/>
                  </a:lnTo>
                  <a:lnTo>
                    <a:pt x="153" y="1"/>
                  </a:lnTo>
                  <a:lnTo>
                    <a:pt x="145" y="3"/>
                  </a:lnTo>
                  <a:lnTo>
                    <a:pt x="134" y="4"/>
                  </a:lnTo>
                  <a:lnTo>
                    <a:pt x="127" y="7"/>
                  </a:lnTo>
                  <a:lnTo>
                    <a:pt x="119" y="9"/>
                  </a:lnTo>
                  <a:lnTo>
                    <a:pt x="110" y="14"/>
                  </a:lnTo>
                  <a:lnTo>
                    <a:pt x="102" y="18"/>
                  </a:lnTo>
                  <a:lnTo>
                    <a:pt x="94" y="21"/>
                  </a:lnTo>
                  <a:lnTo>
                    <a:pt x="86" y="26"/>
                  </a:lnTo>
                  <a:lnTo>
                    <a:pt x="80" y="31"/>
                  </a:lnTo>
                  <a:lnTo>
                    <a:pt x="65" y="40"/>
                  </a:lnTo>
                  <a:lnTo>
                    <a:pt x="52" y="52"/>
                  </a:lnTo>
                  <a:lnTo>
                    <a:pt x="40" y="65"/>
                  </a:lnTo>
                  <a:lnTo>
                    <a:pt x="30" y="80"/>
                  </a:lnTo>
                  <a:lnTo>
                    <a:pt x="26" y="86"/>
                  </a:lnTo>
                  <a:lnTo>
                    <a:pt x="21" y="94"/>
                  </a:lnTo>
                  <a:lnTo>
                    <a:pt x="18" y="102"/>
                  </a:lnTo>
                  <a:lnTo>
                    <a:pt x="13" y="110"/>
                  </a:lnTo>
                  <a:lnTo>
                    <a:pt x="9" y="119"/>
                  </a:lnTo>
                  <a:lnTo>
                    <a:pt x="7" y="127"/>
                  </a:lnTo>
                  <a:lnTo>
                    <a:pt x="4" y="134"/>
                  </a:lnTo>
                  <a:lnTo>
                    <a:pt x="3" y="145"/>
                  </a:lnTo>
                  <a:lnTo>
                    <a:pt x="1" y="153"/>
                  </a:lnTo>
                  <a:lnTo>
                    <a:pt x="0" y="162"/>
                  </a:lnTo>
                  <a:lnTo>
                    <a:pt x="0" y="183"/>
                  </a:lnTo>
                  <a:lnTo>
                    <a:pt x="18" y="183"/>
                  </a:lnTo>
                  <a:lnTo>
                    <a:pt x="18" y="165"/>
                  </a:lnTo>
                  <a:lnTo>
                    <a:pt x="20" y="156"/>
                  </a:lnTo>
                  <a:lnTo>
                    <a:pt x="21" y="148"/>
                  </a:lnTo>
                  <a:lnTo>
                    <a:pt x="23" y="141"/>
                  </a:lnTo>
                  <a:lnTo>
                    <a:pt x="26" y="133"/>
                  </a:lnTo>
                  <a:lnTo>
                    <a:pt x="27" y="125"/>
                  </a:lnTo>
                  <a:lnTo>
                    <a:pt x="29" y="119"/>
                  </a:lnTo>
                  <a:lnTo>
                    <a:pt x="34" y="111"/>
                  </a:lnTo>
                  <a:lnTo>
                    <a:pt x="37" y="103"/>
                  </a:lnTo>
                  <a:lnTo>
                    <a:pt x="41" y="96"/>
                  </a:lnTo>
                  <a:lnTo>
                    <a:pt x="46" y="90"/>
                  </a:lnTo>
                  <a:lnTo>
                    <a:pt x="51" y="82"/>
                  </a:lnTo>
                  <a:lnTo>
                    <a:pt x="55" y="77"/>
                  </a:lnTo>
                  <a:lnTo>
                    <a:pt x="61" y="71"/>
                  </a:lnTo>
                  <a:lnTo>
                    <a:pt x="65" y="65"/>
                  </a:lnTo>
                  <a:lnTo>
                    <a:pt x="71" y="62"/>
                  </a:lnTo>
                  <a:lnTo>
                    <a:pt x="77" y="55"/>
                  </a:lnTo>
                  <a:lnTo>
                    <a:pt x="82" y="51"/>
                  </a:lnTo>
                  <a:lnTo>
                    <a:pt x="89" y="46"/>
                  </a:lnTo>
                  <a:lnTo>
                    <a:pt x="96" y="41"/>
                  </a:lnTo>
                  <a:lnTo>
                    <a:pt x="103" y="37"/>
                  </a:lnTo>
                  <a:lnTo>
                    <a:pt x="111" y="34"/>
                  </a:lnTo>
                  <a:lnTo>
                    <a:pt x="119" y="29"/>
                  </a:lnTo>
                  <a:lnTo>
                    <a:pt x="125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8" y="21"/>
                  </a:lnTo>
                  <a:lnTo>
                    <a:pt x="156" y="20"/>
                  </a:lnTo>
                  <a:lnTo>
                    <a:pt x="164" y="18"/>
                  </a:lnTo>
                  <a:lnTo>
                    <a:pt x="182" y="18"/>
                  </a:lnTo>
                  <a:lnTo>
                    <a:pt x="198" y="18"/>
                  </a:lnTo>
                  <a:lnTo>
                    <a:pt x="207" y="20"/>
                  </a:lnTo>
                  <a:lnTo>
                    <a:pt x="215" y="21"/>
                  </a:lnTo>
                  <a:lnTo>
                    <a:pt x="223" y="23"/>
                  </a:lnTo>
                  <a:lnTo>
                    <a:pt x="230" y="26"/>
                  </a:lnTo>
                  <a:lnTo>
                    <a:pt x="238" y="28"/>
                  </a:lnTo>
                  <a:lnTo>
                    <a:pt x="244" y="29"/>
                  </a:lnTo>
                  <a:lnTo>
                    <a:pt x="252" y="34"/>
                  </a:lnTo>
                  <a:lnTo>
                    <a:pt x="260" y="37"/>
                  </a:lnTo>
                  <a:lnTo>
                    <a:pt x="275" y="46"/>
                  </a:lnTo>
                  <a:lnTo>
                    <a:pt x="286" y="55"/>
                  </a:lnTo>
                  <a:lnTo>
                    <a:pt x="292" y="62"/>
                  </a:lnTo>
                  <a:lnTo>
                    <a:pt x="299" y="66"/>
                  </a:lnTo>
                  <a:lnTo>
                    <a:pt x="309" y="77"/>
                  </a:lnTo>
                  <a:lnTo>
                    <a:pt x="314" y="82"/>
                  </a:lnTo>
                  <a:lnTo>
                    <a:pt x="319" y="90"/>
                  </a:lnTo>
                  <a:lnTo>
                    <a:pt x="323" y="96"/>
                  </a:lnTo>
                  <a:lnTo>
                    <a:pt x="328" y="103"/>
                  </a:lnTo>
                  <a:lnTo>
                    <a:pt x="331" y="111"/>
                  </a:lnTo>
                  <a:lnTo>
                    <a:pt x="336" y="119"/>
                  </a:lnTo>
                  <a:lnTo>
                    <a:pt x="337" y="125"/>
                  </a:lnTo>
                  <a:lnTo>
                    <a:pt x="339" y="133"/>
                  </a:lnTo>
                  <a:lnTo>
                    <a:pt x="342" y="141"/>
                  </a:lnTo>
                  <a:lnTo>
                    <a:pt x="343" y="148"/>
                  </a:lnTo>
                  <a:lnTo>
                    <a:pt x="345" y="156"/>
                  </a:lnTo>
                  <a:lnTo>
                    <a:pt x="347" y="164"/>
                  </a:lnTo>
                  <a:lnTo>
                    <a:pt x="347" y="173"/>
                  </a:lnTo>
                  <a:lnTo>
                    <a:pt x="348" y="184"/>
                  </a:lnTo>
                  <a:lnTo>
                    <a:pt x="348" y="181"/>
                  </a:lnTo>
                  <a:lnTo>
                    <a:pt x="347" y="189"/>
                  </a:lnTo>
                  <a:lnTo>
                    <a:pt x="347" y="198"/>
                  </a:lnTo>
                  <a:lnTo>
                    <a:pt x="345" y="207"/>
                  </a:lnTo>
                  <a:lnTo>
                    <a:pt x="343" y="215"/>
                  </a:lnTo>
                  <a:lnTo>
                    <a:pt x="342" y="223"/>
                  </a:lnTo>
                  <a:lnTo>
                    <a:pt x="339" y="231"/>
                  </a:lnTo>
                  <a:lnTo>
                    <a:pt x="337" y="238"/>
                  </a:lnTo>
                  <a:lnTo>
                    <a:pt x="336" y="245"/>
                  </a:lnTo>
                  <a:lnTo>
                    <a:pt x="331" y="252"/>
                  </a:lnTo>
                  <a:lnTo>
                    <a:pt x="328" y="260"/>
                  </a:lnTo>
                  <a:lnTo>
                    <a:pt x="319" y="276"/>
                  </a:lnTo>
                  <a:lnTo>
                    <a:pt x="309" y="286"/>
                  </a:lnTo>
                  <a:lnTo>
                    <a:pt x="286" y="310"/>
                  </a:lnTo>
                  <a:lnTo>
                    <a:pt x="275" y="319"/>
                  </a:lnTo>
                  <a:lnTo>
                    <a:pt x="260" y="328"/>
                  </a:lnTo>
                  <a:lnTo>
                    <a:pt x="252" y="331"/>
                  </a:lnTo>
                  <a:lnTo>
                    <a:pt x="244" y="336"/>
                  </a:lnTo>
                  <a:lnTo>
                    <a:pt x="238" y="338"/>
                  </a:lnTo>
                  <a:lnTo>
                    <a:pt x="230" y="339"/>
                  </a:lnTo>
                  <a:lnTo>
                    <a:pt x="223" y="342"/>
                  </a:lnTo>
                  <a:lnTo>
                    <a:pt x="215" y="344"/>
                  </a:lnTo>
                  <a:lnTo>
                    <a:pt x="207" y="345"/>
                  </a:lnTo>
                  <a:lnTo>
                    <a:pt x="199" y="347"/>
                  </a:lnTo>
                  <a:lnTo>
                    <a:pt x="189" y="347"/>
                  </a:lnTo>
                  <a:lnTo>
                    <a:pt x="181" y="348"/>
                  </a:lnTo>
                  <a:lnTo>
                    <a:pt x="184" y="348"/>
                  </a:lnTo>
                  <a:lnTo>
                    <a:pt x="175" y="347"/>
                  </a:lnTo>
                  <a:lnTo>
                    <a:pt x="165" y="347"/>
                  </a:lnTo>
                  <a:lnTo>
                    <a:pt x="156" y="345"/>
                  </a:lnTo>
                  <a:lnTo>
                    <a:pt x="148" y="344"/>
                  </a:lnTo>
                  <a:lnTo>
                    <a:pt x="141" y="342"/>
                  </a:lnTo>
                  <a:lnTo>
                    <a:pt x="133" y="339"/>
                  </a:lnTo>
                  <a:lnTo>
                    <a:pt x="125" y="338"/>
                  </a:lnTo>
                  <a:lnTo>
                    <a:pt x="119" y="336"/>
                  </a:lnTo>
                  <a:lnTo>
                    <a:pt x="111" y="331"/>
                  </a:lnTo>
                  <a:lnTo>
                    <a:pt x="103" y="328"/>
                  </a:lnTo>
                  <a:lnTo>
                    <a:pt x="96" y="324"/>
                  </a:lnTo>
                  <a:lnTo>
                    <a:pt x="89" y="319"/>
                  </a:lnTo>
                  <a:lnTo>
                    <a:pt x="82" y="314"/>
                  </a:lnTo>
                  <a:lnTo>
                    <a:pt x="77" y="310"/>
                  </a:lnTo>
                  <a:lnTo>
                    <a:pt x="66" y="299"/>
                  </a:lnTo>
                  <a:lnTo>
                    <a:pt x="61" y="293"/>
                  </a:lnTo>
                  <a:lnTo>
                    <a:pt x="55" y="286"/>
                  </a:lnTo>
                  <a:lnTo>
                    <a:pt x="46" y="276"/>
                  </a:lnTo>
                  <a:lnTo>
                    <a:pt x="37" y="260"/>
                  </a:lnTo>
                  <a:lnTo>
                    <a:pt x="34" y="252"/>
                  </a:lnTo>
                  <a:lnTo>
                    <a:pt x="29" y="245"/>
                  </a:lnTo>
                  <a:lnTo>
                    <a:pt x="27" y="238"/>
                  </a:lnTo>
                  <a:lnTo>
                    <a:pt x="26" y="231"/>
                  </a:lnTo>
                  <a:lnTo>
                    <a:pt x="23" y="223"/>
                  </a:lnTo>
                  <a:lnTo>
                    <a:pt x="21" y="215"/>
                  </a:lnTo>
                  <a:lnTo>
                    <a:pt x="20" y="207"/>
                  </a:lnTo>
                  <a:lnTo>
                    <a:pt x="18" y="200"/>
                  </a:lnTo>
                  <a:lnTo>
                    <a:pt x="18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3" name="Freeform 28"/>
            <p:cNvSpPr>
              <a:spLocks/>
            </p:cNvSpPr>
            <p:nvPr/>
          </p:nvSpPr>
          <p:spPr bwMode="auto">
            <a:xfrm>
              <a:off x="4979" y="3526"/>
              <a:ext cx="367" cy="368"/>
            </a:xfrm>
            <a:custGeom>
              <a:avLst/>
              <a:gdLst>
                <a:gd name="T0" fmla="*/ 3 w 367"/>
                <a:gd name="T1" fmla="*/ 219 h 368"/>
                <a:gd name="T2" fmla="*/ 14 w 367"/>
                <a:gd name="T3" fmla="*/ 254 h 368"/>
                <a:gd name="T4" fmla="*/ 41 w 367"/>
                <a:gd name="T5" fmla="*/ 299 h 368"/>
                <a:gd name="T6" fmla="*/ 81 w 367"/>
                <a:gd name="T7" fmla="*/ 335 h 368"/>
                <a:gd name="T8" fmla="*/ 110 w 367"/>
                <a:gd name="T9" fmla="*/ 352 h 368"/>
                <a:gd name="T10" fmla="*/ 146 w 367"/>
                <a:gd name="T11" fmla="*/ 363 h 368"/>
                <a:gd name="T12" fmla="*/ 182 w 367"/>
                <a:gd name="T13" fmla="*/ 368 h 368"/>
                <a:gd name="T14" fmla="*/ 211 w 367"/>
                <a:gd name="T15" fmla="*/ 364 h 368"/>
                <a:gd name="T16" fmla="*/ 245 w 367"/>
                <a:gd name="T17" fmla="*/ 357 h 368"/>
                <a:gd name="T18" fmla="*/ 285 w 367"/>
                <a:gd name="T19" fmla="*/ 335 h 368"/>
                <a:gd name="T20" fmla="*/ 344 w 367"/>
                <a:gd name="T21" fmla="*/ 270 h 368"/>
                <a:gd name="T22" fmla="*/ 358 w 367"/>
                <a:gd name="T23" fmla="*/ 237 h 368"/>
                <a:gd name="T24" fmla="*/ 366 w 367"/>
                <a:gd name="T25" fmla="*/ 202 h 368"/>
                <a:gd name="T26" fmla="*/ 366 w 367"/>
                <a:gd name="T27" fmla="*/ 174 h 368"/>
                <a:gd name="T28" fmla="*/ 361 w 367"/>
                <a:gd name="T29" fmla="*/ 135 h 368"/>
                <a:gd name="T30" fmla="*/ 347 w 367"/>
                <a:gd name="T31" fmla="*/ 102 h 368"/>
                <a:gd name="T32" fmla="*/ 326 w 367"/>
                <a:gd name="T33" fmla="*/ 65 h 368"/>
                <a:gd name="T34" fmla="*/ 285 w 367"/>
                <a:gd name="T35" fmla="*/ 31 h 368"/>
                <a:gd name="T36" fmla="*/ 245 w 367"/>
                <a:gd name="T37" fmla="*/ 9 h 368"/>
                <a:gd name="T38" fmla="*/ 211 w 367"/>
                <a:gd name="T39" fmla="*/ 2 h 368"/>
                <a:gd name="T40" fmla="*/ 146 w 367"/>
                <a:gd name="T41" fmla="*/ 3 h 368"/>
                <a:gd name="T42" fmla="*/ 110 w 367"/>
                <a:gd name="T43" fmla="*/ 14 h 368"/>
                <a:gd name="T44" fmla="*/ 81 w 367"/>
                <a:gd name="T45" fmla="*/ 31 h 368"/>
                <a:gd name="T46" fmla="*/ 31 w 367"/>
                <a:gd name="T47" fmla="*/ 81 h 368"/>
                <a:gd name="T48" fmla="*/ 14 w 367"/>
                <a:gd name="T49" fmla="*/ 110 h 368"/>
                <a:gd name="T50" fmla="*/ 3 w 367"/>
                <a:gd name="T51" fmla="*/ 146 h 368"/>
                <a:gd name="T52" fmla="*/ 19 w 367"/>
                <a:gd name="T53" fmla="*/ 183 h 368"/>
                <a:gd name="T54" fmla="*/ 23 w 367"/>
                <a:gd name="T55" fmla="*/ 141 h 368"/>
                <a:gd name="T56" fmla="*/ 34 w 367"/>
                <a:gd name="T57" fmla="*/ 112 h 368"/>
                <a:gd name="T58" fmla="*/ 51 w 367"/>
                <a:gd name="T59" fmla="*/ 82 h 368"/>
                <a:gd name="T60" fmla="*/ 72 w 367"/>
                <a:gd name="T61" fmla="*/ 62 h 368"/>
                <a:gd name="T62" fmla="*/ 96 w 367"/>
                <a:gd name="T63" fmla="*/ 42 h 368"/>
                <a:gd name="T64" fmla="*/ 126 w 367"/>
                <a:gd name="T65" fmla="*/ 28 h 368"/>
                <a:gd name="T66" fmla="*/ 157 w 367"/>
                <a:gd name="T67" fmla="*/ 20 h 368"/>
                <a:gd name="T68" fmla="*/ 208 w 367"/>
                <a:gd name="T69" fmla="*/ 20 h 368"/>
                <a:gd name="T70" fmla="*/ 239 w 367"/>
                <a:gd name="T71" fmla="*/ 28 h 368"/>
                <a:gd name="T72" fmla="*/ 276 w 367"/>
                <a:gd name="T73" fmla="*/ 47 h 368"/>
                <a:gd name="T74" fmla="*/ 310 w 367"/>
                <a:gd name="T75" fmla="*/ 78 h 368"/>
                <a:gd name="T76" fmla="*/ 329 w 367"/>
                <a:gd name="T77" fmla="*/ 104 h 368"/>
                <a:gd name="T78" fmla="*/ 340 w 367"/>
                <a:gd name="T79" fmla="*/ 133 h 368"/>
                <a:gd name="T80" fmla="*/ 347 w 367"/>
                <a:gd name="T81" fmla="*/ 164 h 368"/>
                <a:gd name="T82" fmla="*/ 347 w 367"/>
                <a:gd name="T83" fmla="*/ 189 h 368"/>
                <a:gd name="T84" fmla="*/ 343 w 367"/>
                <a:gd name="T85" fmla="*/ 223 h 368"/>
                <a:gd name="T86" fmla="*/ 332 w 367"/>
                <a:gd name="T87" fmla="*/ 253 h 368"/>
                <a:gd name="T88" fmla="*/ 287 w 367"/>
                <a:gd name="T89" fmla="*/ 310 h 368"/>
                <a:gd name="T90" fmla="*/ 245 w 367"/>
                <a:gd name="T91" fmla="*/ 337 h 368"/>
                <a:gd name="T92" fmla="*/ 216 w 367"/>
                <a:gd name="T93" fmla="*/ 344 h 368"/>
                <a:gd name="T94" fmla="*/ 182 w 367"/>
                <a:gd name="T95" fmla="*/ 349 h 368"/>
                <a:gd name="T96" fmla="*/ 157 w 367"/>
                <a:gd name="T97" fmla="*/ 346 h 368"/>
                <a:gd name="T98" fmla="*/ 126 w 367"/>
                <a:gd name="T99" fmla="*/ 338 h 368"/>
                <a:gd name="T100" fmla="*/ 96 w 367"/>
                <a:gd name="T101" fmla="*/ 324 h 368"/>
                <a:gd name="T102" fmla="*/ 67 w 367"/>
                <a:gd name="T103" fmla="*/ 299 h 368"/>
                <a:gd name="T104" fmla="*/ 37 w 367"/>
                <a:gd name="T105" fmla="*/ 261 h 368"/>
                <a:gd name="T106" fmla="*/ 27 w 367"/>
                <a:gd name="T107" fmla="*/ 231 h 368"/>
                <a:gd name="T108" fmla="*/ 19 w 367"/>
                <a:gd name="T109" fmla="*/ 200 h 36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8"/>
                <a:gd name="T167" fmla="*/ 367 w 367"/>
                <a:gd name="T168" fmla="*/ 368 h 36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8">
                  <a:moveTo>
                    <a:pt x="0" y="183"/>
                  </a:moveTo>
                  <a:lnTo>
                    <a:pt x="0" y="200"/>
                  </a:lnTo>
                  <a:lnTo>
                    <a:pt x="2" y="211"/>
                  </a:lnTo>
                  <a:lnTo>
                    <a:pt x="3" y="219"/>
                  </a:lnTo>
                  <a:lnTo>
                    <a:pt x="5" y="230"/>
                  </a:lnTo>
                  <a:lnTo>
                    <a:pt x="8" y="237"/>
                  </a:lnTo>
                  <a:lnTo>
                    <a:pt x="10" y="245"/>
                  </a:lnTo>
                  <a:lnTo>
                    <a:pt x="14" y="254"/>
                  </a:lnTo>
                  <a:lnTo>
                    <a:pt x="19" y="262"/>
                  </a:lnTo>
                  <a:lnTo>
                    <a:pt x="22" y="270"/>
                  </a:lnTo>
                  <a:lnTo>
                    <a:pt x="31" y="285"/>
                  </a:lnTo>
                  <a:lnTo>
                    <a:pt x="41" y="299"/>
                  </a:lnTo>
                  <a:lnTo>
                    <a:pt x="47" y="306"/>
                  </a:lnTo>
                  <a:lnTo>
                    <a:pt x="51" y="312"/>
                  </a:lnTo>
                  <a:lnTo>
                    <a:pt x="65" y="326"/>
                  </a:lnTo>
                  <a:lnTo>
                    <a:pt x="81" y="335"/>
                  </a:lnTo>
                  <a:lnTo>
                    <a:pt x="87" y="340"/>
                  </a:lnTo>
                  <a:lnTo>
                    <a:pt x="95" y="344"/>
                  </a:lnTo>
                  <a:lnTo>
                    <a:pt x="103" y="347"/>
                  </a:lnTo>
                  <a:lnTo>
                    <a:pt x="110" y="352"/>
                  </a:lnTo>
                  <a:lnTo>
                    <a:pt x="120" y="357"/>
                  </a:lnTo>
                  <a:lnTo>
                    <a:pt x="127" y="358"/>
                  </a:lnTo>
                  <a:lnTo>
                    <a:pt x="135" y="361"/>
                  </a:lnTo>
                  <a:lnTo>
                    <a:pt x="146" y="363"/>
                  </a:lnTo>
                  <a:lnTo>
                    <a:pt x="154" y="364"/>
                  </a:lnTo>
                  <a:lnTo>
                    <a:pt x="163" y="366"/>
                  </a:lnTo>
                  <a:lnTo>
                    <a:pt x="172" y="366"/>
                  </a:lnTo>
                  <a:lnTo>
                    <a:pt x="182" y="368"/>
                  </a:lnTo>
                  <a:lnTo>
                    <a:pt x="185" y="368"/>
                  </a:lnTo>
                  <a:lnTo>
                    <a:pt x="192" y="366"/>
                  </a:lnTo>
                  <a:lnTo>
                    <a:pt x="200" y="366"/>
                  </a:lnTo>
                  <a:lnTo>
                    <a:pt x="211" y="364"/>
                  </a:lnTo>
                  <a:lnTo>
                    <a:pt x="219" y="363"/>
                  </a:lnTo>
                  <a:lnTo>
                    <a:pt x="230" y="361"/>
                  </a:lnTo>
                  <a:lnTo>
                    <a:pt x="237" y="358"/>
                  </a:lnTo>
                  <a:lnTo>
                    <a:pt x="245" y="357"/>
                  </a:lnTo>
                  <a:lnTo>
                    <a:pt x="254" y="352"/>
                  </a:lnTo>
                  <a:lnTo>
                    <a:pt x="262" y="347"/>
                  </a:lnTo>
                  <a:lnTo>
                    <a:pt x="270" y="344"/>
                  </a:lnTo>
                  <a:lnTo>
                    <a:pt x="285" y="335"/>
                  </a:lnTo>
                  <a:lnTo>
                    <a:pt x="299" y="326"/>
                  </a:lnTo>
                  <a:lnTo>
                    <a:pt x="326" y="299"/>
                  </a:lnTo>
                  <a:lnTo>
                    <a:pt x="335" y="285"/>
                  </a:lnTo>
                  <a:lnTo>
                    <a:pt x="344" y="270"/>
                  </a:lnTo>
                  <a:lnTo>
                    <a:pt x="347" y="262"/>
                  </a:lnTo>
                  <a:lnTo>
                    <a:pt x="352" y="254"/>
                  </a:lnTo>
                  <a:lnTo>
                    <a:pt x="357" y="245"/>
                  </a:lnTo>
                  <a:lnTo>
                    <a:pt x="358" y="237"/>
                  </a:lnTo>
                  <a:lnTo>
                    <a:pt x="361" y="230"/>
                  </a:lnTo>
                  <a:lnTo>
                    <a:pt x="363" y="219"/>
                  </a:lnTo>
                  <a:lnTo>
                    <a:pt x="364" y="211"/>
                  </a:lnTo>
                  <a:lnTo>
                    <a:pt x="366" y="202"/>
                  </a:lnTo>
                  <a:lnTo>
                    <a:pt x="366" y="192"/>
                  </a:lnTo>
                  <a:lnTo>
                    <a:pt x="367" y="185"/>
                  </a:lnTo>
                  <a:lnTo>
                    <a:pt x="367" y="182"/>
                  </a:lnTo>
                  <a:lnTo>
                    <a:pt x="366" y="174"/>
                  </a:lnTo>
                  <a:lnTo>
                    <a:pt x="366" y="164"/>
                  </a:lnTo>
                  <a:lnTo>
                    <a:pt x="364" y="154"/>
                  </a:lnTo>
                  <a:lnTo>
                    <a:pt x="363" y="146"/>
                  </a:lnTo>
                  <a:lnTo>
                    <a:pt x="361" y="135"/>
                  </a:lnTo>
                  <a:lnTo>
                    <a:pt x="358" y="127"/>
                  </a:lnTo>
                  <a:lnTo>
                    <a:pt x="357" y="120"/>
                  </a:lnTo>
                  <a:lnTo>
                    <a:pt x="352" y="110"/>
                  </a:lnTo>
                  <a:lnTo>
                    <a:pt x="347" y="102"/>
                  </a:lnTo>
                  <a:lnTo>
                    <a:pt x="344" y="95"/>
                  </a:lnTo>
                  <a:lnTo>
                    <a:pt x="340" y="87"/>
                  </a:lnTo>
                  <a:lnTo>
                    <a:pt x="335" y="81"/>
                  </a:lnTo>
                  <a:lnTo>
                    <a:pt x="326" y="65"/>
                  </a:lnTo>
                  <a:lnTo>
                    <a:pt x="312" y="51"/>
                  </a:lnTo>
                  <a:lnTo>
                    <a:pt x="305" y="47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70" y="22"/>
                  </a:lnTo>
                  <a:lnTo>
                    <a:pt x="262" y="19"/>
                  </a:lnTo>
                  <a:lnTo>
                    <a:pt x="254" y="14"/>
                  </a:lnTo>
                  <a:lnTo>
                    <a:pt x="245" y="9"/>
                  </a:lnTo>
                  <a:lnTo>
                    <a:pt x="237" y="8"/>
                  </a:lnTo>
                  <a:lnTo>
                    <a:pt x="230" y="5"/>
                  </a:lnTo>
                  <a:lnTo>
                    <a:pt x="219" y="3"/>
                  </a:lnTo>
                  <a:lnTo>
                    <a:pt x="211" y="2"/>
                  </a:lnTo>
                  <a:lnTo>
                    <a:pt x="202" y="0"/>
                  </a:lnTo>
                  <a:lnTo>
                    <a:pt x="164" y="0"/>
                  </a:lnTo>
                  <a:lnTo>
                    <a:pt x="154" y="2"/>
                  </a:lnTo>
                  <a:lnTo>
                    <a:pt x="146" y="3"/>
                  </a:lnTo>
                  <a:lnTo>
                    <a:pt x="135" y="5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0" y="14"/>
                  </a:lnTo>
                  <a:lnTo>
                    <a:pt x="103" y="19"/>
                  </a:lnTo>
                  <a:lnTo>
                    <a:pt x="95" y="22"/>
                  </a:lnTo>
                  <a:lnTo>
                    <a:pt x="87" y="26"/>
                  </a:lnTo>
                  <a:lnTo>
                    <a:pt x="81" y="31"/>
                  </a:lnTo>
                  <a:lnTo>
                    <a:pt x="65" y="40"/>
                  </a:lnTo>
                  <a:lnTo>
                    <a:pt x="53" y="53"/>
                  </a:lnTo>
                  <a:lnTo>
                    <a:pt x="41" y="65"/>
                  </a:lnTo>
                  <a:lnTo>
                    <a:pt x="31" y="81"/>
                  </a:lnTo>
                  <a:lnTo>
                    <a:pt x="27" y="87"/>
                  </a:lnTo>
                  <a:lnTo>
                    <a:pt x="22" y="95"/>
                  </a:lnTo>
                  <a:lnTo>
                    <a:pt x="19" y="102"/>
                  </a:lnTo>
                  <a:lnTo>
                    <a:pt x="14" y="110"/>
                  </a:lnTo>
                  <a:lnTo>
                    <a:pt x="10" y="120"/>
                  </a:lnTo>
                  <a:lnTo>
                    <a:pt x="8" y="127"/>
                  </a:lnTo>
                  <a:lnTo>
                    <a:pt x="5" y="135"/>
                  </a:lnTo>
                  <a:lnTo>
                    <a:pt x="3" y="146"/>
                  </a:lnTo>
                  <a:lnTo>
                    <a:pt x="2" y="154"/>
                  </a:lnTo>
                  <a:lnTo>
                    <a:pt x="0" y="163"/>
                  </a:lnTo>
                  <a:lnTo>
                    <a:pt x="0" y="183"/>
                  </a:lnTo>
                  <a:lnTo>
                    <a:pt x="19" y="183"/>
                  </a:lnTo>
                  <a:lnTo>
                    <a:pt x="19" y="166"/>
                  </a:lnTo>
                  <a:lnTo>
                    <a:pt x="20" y="157"/>
                  </a:lnTo>
                  <a:lnTo>
                    <a:pt x="22" y="149"/>
                  </a:lnTo>
                  <a:lnTo>
                    <a:pt x="23" y="141"/>
                  </a:lnTo>
                  <a:lnTo>
                    <a:pt x="27" y="133"/>
                  </a:lnTo>
                  <a:lnTo>
                    <a:pt x="28" y="126"/>
                  </a:lnTo>
                  <a:lnTo>
                    <a:pt x="30" y="120"/>
                  </a:lnTo>
                  <a:lnTo>
                    <a:pt x="34" y="112"/>
                  </a:lnTo>
                  <a:lnTo>
                    <a:pt x="37" y="104"/>
                  </a:lnTo>
                  <a:lnTo>
                    <a:pt x="42" y="96"/>
                  </a:lnTo>
                  <a:lnTo>
                    <a:pt x="47" y="90"/>
                  </a:lnTo>
                  <a:lnTo>
                    <a:pt x="51" y="82"/>
                  </a:lnTo>
                  <a:lnTo>
                    <a:pt x="56" y="78"/>
                  </a:lnTo>
                  <a:lnTo>
                    <a:pt x="62" y="71"/>
                  </a:lnTo>
                  <a:lnTo>
                    <a:pt x="65" y="65"/>
                  </a:lnTo>
                  <a:lnTo>
                    <a:pt x="72" y="62"/>
                  </a:lnTo>
                  <a:lnTo>
                    <a:pt x="78" y="56"/>
                  </a:lnTo>
                  <a:lnTo>
                    <a:pt x="82" y="51"/>
                  </a:lnTo>
                  <a:lnTo>
                    <a:pt x="90" y="47"/>
                  </a:lnTo>
                  <a:lnTo>
                    <a:pt x="96" y="42"/>
                  </a:lnTo>
                  <a:lnTo>
                    <a:pt x="104" y="37"/>
                  </a:lnTo>
                  <a:lnTo>
                    <a:pt x="112" y="34"/>
                  </a:lnTo>
                  <a:lnTo>
                    <a:pt x="120" y="30"/>
                  </a:lnTo>
                  <a:lnTo>
                    <a:pt x="126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9" y="22"/>
                  </a:lnTo>
                  <a:lnTo>
                    <a:pt x="157" y="20"/>
                  </a:lnTo>
                  <a:lnTo>
                    <a:pt x="164" y="19"/>
                  </a:lnTo>
                  <a:lnTo>
                    <a:pt x="183" y="19"/>
                  </a:lnTo>
                  <a:lnTo>
                    <a:pt x="199" y="19"/>
                  </a:lnTo>
                  <a:lnTo>
                    <a:pt x="208" y="20"/>
                  </a:lnTo>
                  <a:lnTo>
                    <a:pt x="216" y="22"/>
                  </a:lnTo>
                  <a:lnTo>
                    <a:pt x="223" y="23"/>
                  </a:lnTo>
                  <a:lnTo>
                    <a:pt x="231" y="26"/>
                  </a:lnTo>
                  <a:lnTo>
                    <a:pt x="239" y="28"/>
                  </a:lnTo>
                  <a:lnTo>
                    <a:pt x="245" y="30"/>
                  </a:lnTo>
                  <a:lnTo>
                    <a:pt x="253" y="34"/>
                  </a:lnTo>
                  <a:lnTo>
                    <a:pt x="261" y="37"/>
                  </a:lnTo>
                  <a:lnTo>
                    <a:pt x="276" y="47"/>
                  </a:lnTo>
                  <a:lnTo>
                    <a:pt x="287" y="56"/>
                  </a:lnTo>
                  <a:lnTo>
                    <a:pt x="293" y="62"/>
                  </a:lnTo>
                  <a:lnTo>
                    <a:pt x="299" y="67"/>
                  </a:lnTo>
                  <a:lnTo>
                    <a:pt x="310" y="78"/>
                  </a:lnTo>
                  <a:lnTo>
                    <a:pt x="315" y="82"/>
                  </a:lnTo>
                  <a:lnTo>
                    <a:pt x="319" y="90"/>
                  </a:lnTo>
                  <a:lnTo>
                    <a:pt x="324" y="96"/>
                  </a:lnTo>
                  <a:lnTo>
                    <a:pt x="329" y="104"/>
                  </a:lnTo>
                  <a:lnTo>
                    <a:pt x="332" y="112"/>
                  </a:lnTo>
                  <a:lnTo>
                    <a:pt x="336" y="120"/>
                  </a:lnTo>
                  <a:lnTo>
                    <a:pt x="338" y="126"/>
                  </a:lnTo>
                  <a:lnTo>
                    <a:pt x="340" y="133"/>
                  </a:lnTo>
                  <a:lnTo>
                    <a:pt x="343" y="141"/>
                  </a:lnTo>
                  <a:lnTo>
                    <a:pt x="344" y="149"/>
                  </a:lnTo>
                  <a:lnTo>
                    <a:pt x="346" y="157"/>
                  </a:lnTo>
                  <a:lnTo>
                    <a:pt x="347" y="164"/>
                  </a:lnTo>
                  <a:lnTo>
                    <a:pt x="347" y="174"/>
                  </a:lnTo>
                  <a:lnTo>
                    <a:pt x="349" y="185"/>
                  </a:lnTo>
                  <a:lnTo>
                    <a:pt x="349" y="182"/>
                  </a:lnTo>
                  <a:lnTo>
                    <a:pt x="347" y="189"/>
                  </a:lnTo>
                  <a:lnTo>
                    <a:pt x="347" y="199"/>
                  </a:lnTo>
                  <a:lnTo>
                    <a:pt x="346" y="208"/>
                  </a:lnTo>
                  <a:lnTo>
                    <a:pt x="344" y="216"/>
                  </a:lnTo>
                  <a:lnTo>
                    <a:pt x="343" y="223"/>
                  </a:lnTo>
                  <a:lnTo>
                    <a:pt x="340" y="231"/>
                  </a:lnTo>
                  <a:lnTo>
                    <a:pt x="338" y="239"/>
                  </a:lnTo>
                  <a:lnTo>
                    <a:pt x="336" y="245"/>
                  </a:lnTo>
                  <a:lnTo>
                    <a:pt x="332" y="253"/>
                  </a:lnTo>
                  <a:lnTo>
                    <a:pt x="329" y="261"/>
                  </a:lnTo>
                  <a:lnTo>
                    <a:pt x="319" y="276"/>
                  </a:lnTo>
                  <a:lnTo>
                    <a:pt x="310" y="287"/>
                  </a:lnTo>
                  <a:lnTo>
                    <a:pt x="287" y="310"/>
                  </a:lnTo>
                  <a:lnTo>
                    <a:pt x="276" y="320"/>
                  </a:lnTo>
                  <a:lnTo>
                    <a:pt x="261" y="329"/>
                  </a:lnTo>
                  <a:lnTo>
                    <a:pt x="253" y="332"/>
                  </a:lnTo>
                  <a:lnTo>
                    <a:pt x="245" y="337"/>
                  </a:lnTo>
                  <a:lnTo>
                    <a:pt x="239" y="338"/>
                  </a:lnTo>
                  <a:lnTo>
                    <a:pt x="231" y="340"/>
                  </a:lnTo>
                  <a:lnTo>
                    <a:pt x="223" y="343"/>
                  </a:lnTo>
                  <a:lnTo>
                    <a:pt x="216" y="344"/>
                  </a:lnTo>
                  <a:lnTo>
                    <a:pt x="208" y="346"/>
                  </a:lnTo>
                  <a:lnTo>
                    <a:pt x="200" y="347"/>
                  </a:lnTo>
                  <a:lnTo>
                    <a:pt x="189" y="347"/>
                  </a:lnTo>
                  <a:lnTo>
                    <a:pt x="182" y="349"/>
                  </a:lnTo>
                  <a:lnTo>
                    <a:pt x="185" y="349"/>
                  </a:lnTo>
                  <a:lnTo>
                    <a:pt x="175" y="347"/>
                  </a:lnTo>
                  <a:lnTo>
                    <a:pt x="166" y="347"/>
                  </a:lnTo>
                  <a:lnTo>
                    <a:pt x="157" y="346"/>
                  </a:lnTo>
                  <a:lnTo>
                    <a:pt x="149" y="344"/>
                  </a:lnTo>
                  <a:lnTo>
                    <a:pt x="141" y="343"/>
                  </a:lnTo>
                  <a:lnTo>
                    <a:pt x="133" y="340"/>
                  </a:lnTo>
                  <a:lnTo>
                    <a:pt x="126" y="338"/>
                  </a:lnTo>
                  <a:lnTo>
                    <a:pt x="120" y="337"/>
                  </a:lnTo>
                  <a:lnTo>
                    <a:pt x="112" y="332"/>
                  </a:lnTo>
                  <a:lnTo>
                    <a:pt x="104" y="329"/>
                  </a:lnTo>
                  <a:lnTo>
                    <a:pt x="96" y="324"/>
                  </a:lnTo>
                  <a:lnTo>
                    <a:pt x="90" y="320"/>
                  </a:lnTo>
                  <a:lnTo>
                    <a:pt x="82" y="315"/>
                  </a:lnTo>
                  <a:lnTo>
                    <a:pt x="78" y="310"/>
                  </a:lnTo>
                  <a:lnTo>
                    <a:pt x="67" y="299"/>
                  </a:lnTo>
                  <a:lnTo>
                    <a:pt x="62" y="293"/>
                  </a:lnTo>
                  <a:lnTo>
                    <a:pt x="56" y="287"/>
                  </a:lnTo>
                  <a:lnTo>
                    <a:pt x="47" y="276"/>
                  </a:lnTo>
                  <a:lnTo>
                    <a:pt x="37" y="261"/>
                  </a:lnTo>
                  <a:lnTo>
                    <a:pt x="34" y="253"/>
                  </a:lnTo>
                  <a:lnTo>
                    <a:pt x="30" y="245"/>
                  </a:lnTo>
                  <a:lnTo>
                    <a:pt x="28" y="239"/>
                  </a:lnTo>
                  <a:lnTo>
                    <a:pt x="27" y="231"/>
                  </a:lnTo>
                  <a:lnTo>
                    <a:pt x="23" y="223"/>
                  </a:lnTo>
                  <a:lnTo>
                    <a:pt x="22" y="216"/>
                  </a:lnTo>
                  <a:lnTo>
                    <a:pt x="20" y="208"/>
                  </a:lnTo>
                  <a:lnTo>
                    <a:pt x="19" y="200"/>
                  </a:lnTo>
                  <a:lnTo>
                    <a:pt x="19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4" name="Freeform 29"/>
            <p:cNvSpPr>
              <a:spLocks/>
            </p:cNvSpPr>
            <p:nvPr/>
          </p:nvSpPr>
          <p:spPr bwMode="auto">
            <a:xfrm>
              <a:off x="5179" y="3233"/>
              <a:ext cx="291" cy="436"/>
            </a:xfrm>
            <a:custGeom>
              <a:avLst/>
              <a:gdLst>
                <a:gd name="T0" fmla="*/ 147 w 291"/>
                <a:gd name="T1" fmla="*/ 411 h 436"/>
                <a:gd name="T2" fmla="*/ 144 w 291"/>
                <a:gd name="T3" fmla="*/ 423 h 436"/>
                <a:gd name="T4" fmla="*/ 154 w 291"/>
                <a:gd name="T5" fmla="*/ 434 h 436"/>
                <a:gd name="T6" fmla="*/ 164 w 291"/>
                <a:gd name="T7" fmla="*/ 434 h 436"/>
                <a:gd name="T8" fmla="*/ 188 w 291"/>
                <a:gd name="T9" fmla="*/ 426 h 436"/>
                <a:gd name="T10" fmla="*/ 214 w 291"/>
                <a:gd name="T11" fmla="*/ 411 h 436"/>
                <a:gd name="T12" fmla="*/ 233 w 291"/>
                <a:gd name="T13" fmla="*/ 394 h 436"/>
                <a:gd name="T14" fmla="*/ 254 w 291"/>
                <a:gd name="T15" fmla="*/ 361 h 436"/>
                <a:gd name="T16" fmla="*/ 279 w 291"/>
                <a:gd name="T17" fmla="*/ 306 h 436"/>
                <a:gd name="T18" fmla="*/ 285 w 291"/>
                <a:gd name="T19" fmla="*/ 278 h 436"/>
                <a:gd name="T20" fmla="*/ 291 w 291"/>
                <a:gd name="T21" fmla="*/ 222 h 436"/>
                <a:gd name="T22" fmla="*/ 290 w 291"/>
                <a:gd name="T23" fmla="*/ 186 h 436"/>
                <a:gd name="T24" fmla="*/ 282 w 291"/>
                <a:gd name="T25" fmla="*/ 146 h 436"/>
                <a:gd name="T26" fmla="*/ 270 w 291"/>
                <a:gd name="T27" fmla="*/ 109 h 436"/>
                <a:gd name="T28" fmla="*/ 256 w 291"/>
                <a:gd name="T29" fmla="*/ 75 h 436"/>
                <a:gd name="T30" fmla="*/ 211 w 291"/>
                <a:gd name="T31" fmla="*/ 22 h 436"/>
                <a:gd name="T32" fmla="*/ 188 w 291"/>
                <a:gd name="T33" fmla="*/ 9 h 436"/>
                <a:gd name="T34" fmla="*/ 160 w 291"/>
                <a:gd name="T35" fmla="*/ 0 h 436"/>
                <a:gd name="T36" fmla="*/ 109 w 291"/>
                <a:gd name="T37" fmla="*/ 8 h 436"/>
                <a:gd name="T38" fmla="*/ 87 w 291"/>
                <a:gd name="T39" fmla="*/ 17 h 436"/>
                <a:gd name="T40" fmla="*/ 40 w 291"/>
                <a:gd name="T41" fmla="*/ 65 h 436"/>
                <a:gd name="T42" fmla="*/ 26 w 291"/>
                <a:gd name="T43" fmla="*/ 90 h 436"/>
                <a:gd name="T44" fmla="*/ 9 w 291"/>
                <a:gd name="T45" fmla="*/ 137 h 436"/>
                <a:gd name="T46" fmla="*/ 2 w 291"/>
                <a:gd name="T47" fmla="*/ 174 h 436"/>
                <a:gd name="T48" fmla="*/ 2 w 291"/>
                <a:gd name="T49" fmla="*/ 261 h 436"/>
                <a:gd name="T50" fmla="*/ 5 w 291"/>
                <a:gd name="T51" fmla="*/ 271 h 436"/>
                <a:gd name="T52" fmla="*/ 5 w 291"/>
                <a:gd name="T53" fmla="*/ 278 h 436"/>
                <a:gd name="T54" fmla="*/ 11 w 291"/>
                <a:gd name="T55" fmla="*/ 288 h 436"/>
                <a:gd name="T56" fmla="*/ 22 w 291"/>
                <a:gd name="T57" fmla="*/ 292 h 436"/>
                <a:gd name="T58" fmla="*/ 33 w 291"/>
                <a:gd name="T59" fmla="*/ 285 h 436"/>
                <a:gd name="T60" fmla="*/ 36 w 291"/>
                <a:gd name="T61" fmla="*/ 275 h 436"/>
                <a:gd name="T62" fmla="*/ 31 w 291"/>
                <a:gd name="T63" fmla="*/ 257 h 436"/>
                <a:gd name="T64" fmla="*/ 31 w 291"/>
                <a:gd name="T65" fmla="*/ 219 h 436"/>
                <a:gd name="T66" fmla="*/ 36 w 291"/>
                <a:gd name="T67" fmla="*/ 161 h 436"/>
                <a:gd name="T68" fmla="*/ 45 w 291"/>
                <a:gd name="T69" fmla="*/ 126 h 436"/>
                <a:gd name="T70" fmla="*/ 54 w 291"/>
                <a:gd name="T71" fmla="*/ 102 h 436"/>
                <a:gd name="T72" fmla="*/ 65 w 291"/>
                <a:gd name="T73" fmla="*/ 84 h 436"/>
                <a:gd name="T74" fmla="*/ 102 w 291"/>
                <a:gd name="T75" fmla="*/ 45 h 436"/>
                <a:gd name="T76" fmla="*/ 118 w 291"/>
                <a:gd name="T77" fmla="*/ 36 h 436"/>
                <a:gd name="T78" fmla="*/ 146 w 291"/>
                <a:gd name="T79" fmla="*/ 31 h 436"/>
                <a:gd name="T80" fmla="*/ 172 w 291"/>
                <a:gd name="T81" fmla="*/ 36 h 436"/>
                <a:gd name="T82" fmla="*/ 188 w 291"/>
                <a:gd name="T83" fmla="*/ 44 h 436"/>
                <a:gd name="T84" fmla="*/ 225 w 291"/>
                <a:gd name="T85" fmla="*/ 84 h 436"/>
                <a:gd name="T86" fmla="*/ 236 w 291"/>
                <a:gd name="T87" fmla="*/ 102 h 436"/>
                <a:gd name="T88" fmla="*/ 245 w 291"/>
                <a:gd name="T89" fmla="*/ 126 h 436"/>
                <a:gd name="T90" fmla="*/ 254 w 291"/>
                <a:gd name="T91" fmla="*/ 161 h 436"/>
                <a:gd name="T92" fmla="*/ 259 w 291"/>
                <a:gd name="T93" fmla="*/ 209 h 436"/>
                <a:gd name="T94" fmla="*/ 259 w 291"/>
                <a:gd name="T95" fmla="*/ 226 h 436"/>
                <a:gd name="T96" fmla="*/ 253 w 291"/>
                <a:gd name="T97" fmla="*/ 279 h 436"/>
                <a:gd name="T98" fmla="*/ 246 w 291"/>
                <a:gd name="T99" fmla="*/ 304 h 436"/>
                <a:gd name="T100" fmla="*/ 226 w 291"/>
                <a:gd name="T101" fmla="*/ 352 h 436"/>
                <a:gd name="T102" fmla="*/ 203 w 291"/>
                <a:gd name="T103" fmla="*/ 378 h 436"/>
                <a:gd name="T104" fmla="*/ 191 w 291"/>
                <a:gd name="T105" fmla="*/ 389 h 436"/>
                <a:gd name="T106" fmla="*/ 178 w 291"/>
                <a:gd name="T107" fmla="*/ 399 h 436"/>
                <a:gd name="T108" fmla="*/ 160 w 291"/>
                <a:gd name="T109" fmla="*/ 403 h 4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91"/>
                <a:gd name="T166" fmla="*/ 0 h 436"/>
                <a:gd name="T167" fmla="*/ 291 w 291"/>
                <a:gd name="T168" fmla="*/ 436 h 4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91" h="436">
                  <a:moveTo>
                    <a:pt x="157" y="405"/>
                  </a:moveTo>
                  <a:lnTo>
                    <a:pt x="150" y="408"/>
                  </a:lnTo>
                  <a:lnTo>
                    <a:pt x="147" y="411"/>
                  </a:lnTo>
                  <a:lnTo>
                    <a:pt x="146" y="414"/>
                  </a:lnTo>
                  <a:lnTo>
                    <a:pt x="144" y="419"/>
                  </a:lnTo>
                  <a:lnTo>
                    <a:pt x="144" y="423"/>
                  </a:lnTo>
                  <a:lnTo>
                    <a:pt x="147" y="430"/>
                  </a:lnTo>
                  <a:lnTo>
                    <a:pt x="150" y="433"/>
                  </a:lnTo>
                  <a:lnTo>
                    <a:pt x="154" y="434"/>
                  </a:lnTo>
                  <a:lnTo>
                    <a:pt x="158" y="436"/>
                  </a:lnTo>
                  <a:lnTo>
                    <a:pt x="163" y="436"/>
                  </a:lnTo>
                  <a:lnTo>
                    <a:pt x="164" y="434"/>
                  </a:lnTo>
                  <a:lnTo>
                    <a:pt x="169" y="434"/>
                  </a:lnTo>
                  <a:lnTo>
                    <a:pt x="181" y="428"/>
                  </a:lnTo>
                  <a:lnTo>
                    <a:pt x="188" y="426"/>
                  </a:lnTo>
                  <a:lnTo>
                    <a:pt x="197" y="423"/>
                  </a:lnTo>
                  <a:lnTo>
                    <a:pt x="209" y="414"/>
                  </a:lnTo>
                  <a:lnTo>
                    <a:pt x="214" y="411"/>
                  </a:lnTo>
                  <a:lnTo>
                    <a:pt x="222" y="406"/>
                  </a:lnTo>
                  <a:lnTo>
                    <a:pt x="228" y="400"/>
                  </a:lnTo>
                  <a:lnTo>
                    <a:pt x="233" y="394"/>
                  </a:lnTo>
                  <a:lnTo>
                    <a:pt x="237" y="389"/>
                  </a:lnTo>
                  <a:lnTo>
                    <a:pt x="251" y="368"/>
                  </a:lnTo>
                  <a:lnTo>
                    <a:pt x="254" y="361"/>
                  </a:lnTo>
                  <a:lnTo>
                    <a:pt x="260" y="355"/>
                  </a:lnTo>
                  <a:lnTo>
                    <a:pt x="277" y="313"/>
                  </a:lnTo>
                  <a:lnTo>
                    <a:pt x="279" y="306"/>
                  </a:lnTo>
                  <a:lnTo>
                    <a:pt x="282" y="295"/>
                  </a:lnTo>
                  <a:lnTo>
                    <a:pt x="284" y="285"/>
                  </a:lnTo>
                  <a:lnTo>
                    <a:pt x="285" y="278"/>
                  </a:lnTo>
                  <a:lnTo>
                    <a:pt x="290" y="248"/>
                  </a:lnTo>
                  <a:lnTo>
                    <a:pt x="290" y="230"/>
                  </a:lnTo>
                  <a:lnTo>
                    <a:pt x="291" y="222"/>
                  </a:lnTo>
                  <a:lnTo>
                    <a:pt x="291" y="217"/>
                  </a:lnTo>
                  <a:lnTo>
                    <a:pt x="290" y="206"/>
                  </a:lnTo>
                  <a:lnTo>
                    <a:pt x="290" y="186"/>
                  </a:lnTo>
                  <a:lnTo>
                    <a:pt x="288" y="174"/>
                  </a:lnTo>
                  <a:lnTo>
                    <a:pt x="285" y="155"/>
                  </a:lnTo>
                  <a:lnTo>
                    <a:pt x="282" y="146"/>
                  </a:lnTo>
                  <a:lnTo>
                    <a:pt x="281" y="137"/>
                  </a:lnTo>
                  <a:lnTo>
                    <a:pt x="273" y="116"/>
                  </a:lnTo>
                  <a:lnTo>
                    <a:pt x="270" y="109"/>
                  </a:lnTo>
                  <a:lnTo>
                    <a:pt x="264" y="90"/>
                  </a:lnTo>
                  <a:lnTo>
                    <a:pt x="259" y="81"/>
                  </a:lnTo>
                  <a:lnTo>
                    <a:pt x="256" y="75"/>
                  </a:lnTo>
                  <a:lnTo>
                    <a:pt x="250" y="65"/>
                  </a:lnTo>
                  <a:lnTo>
                    <a:pt x="236" y="45"/>
                  </a:lnTo>
                  <a:lnTo>
                    <a:pt x="211" y="22"/>
                  </a:lnTo>
                  <a:lnTo>
                    <a:pt x="203" y="19"/>
                  </a:lnTo>
                  <a:lnTo>
                    <a:pt x="197" y="14"/>
                  </a:lnTo>
                  <a:lnTo>
                    <a:pt x="188" y="9"/>
                  </a:lnTo>
                  <a:lnTo>
                    <a:pt x="181" y="8"/>
                  </a:lnTo>
                  <a:lnTo>
                    <a:pt x="175" y="5"/>
                  </a:lnTo>
                  <a:lnTo>
                    <a:pt x="160" y="0"/>
                  </a:lnTo>
                  <a:lnTo>
                    <a:pt x="130" y="0"/>
                  </a:lnTo>
                  <a:lnTo>
                    <a:pt x="115" y="5"/>
                  </a:lnTo>
                  <a:lnTo>
                    <a:pt x="109" y="8"/>
                  </a:lnTo>
                  <a:lnTo>
                    <a:pt x="102" y="9"/>
                  </a:lnTo>
                  <a:lnTo>
                    <a:pt x="93" y="13"/>
                  </a:lnTo>
                  <a:lnTo>
                    <a:pt x="87" y="17"/>
                  </a:lnTo>
                  <a:lnTo>
                    <a:pt x="79" y="22"/>
                  </a:lnTo>
                  <a:lnTo>
                    <a:pt x="54" y="45"/>
                  </a:lnTo>
                  <a:lnTo>
                    <a:pt x="40" y="65"/>
                  </a:lnTo>
                  <a:lnTo>
                    <a:pt x="34" y="75"/>
                  </a:lnTo>
                  <a:lnTo>
                    <a:pt x="31" y="81"/>
                  </a:lnTo>
                  <a:lnTo>
                    <a:pt x="26" y="90"/>
                  </a:lnTo>
                  <a:lnTo>
                    <a:pt x="20" y="109"/>
                  </a:lnTo>
                  <a:lnTo>
                    <a:pt x="17" y="116"/>
                  </a:lnTo>
                  <a:lnTo>
                    <a:pt x="9" y="137"/>
                  </a:lnTo>
                  <a:lnTo>
                    <a:pt x="8" y="146"/>
                  </a:lnTo>
                  <a:lnTo>
                    <a:pt x="5" y="155"/>
                  </a:lnTo>
                  <a:lnTo>
                    <a:pt x="2" y="174"/>
                  </a:lnTo>
                  <a:lnTo>
                    <a:pt x="0" y="186"/>
                  </a:lnTo>
                  <a:lnTo>
                    <a:pt x="0" y="219"/>
                  </a:lnTo>
                  <a:lnTo>
                    <a:pt x="2" y="261"/>
                  </a:lnTo>
                  <a:lnTo>
                    <a:pt x="3" y="262"/>
                  </a:lnTo>
                  <a:lnTo>
                    <a:pt x="3" y="270"/>
                  </a:lnTo>
                  <a:lnTo>
                    <a:pt x="5" y="271"/>
                  </a:lnTo>
                  <a:lnTo>
                    <a:pt x="3" y="276"/>
                  </a:lnTo>
                  <a:lnTo>
                    <a:pt x="6" y="282"/>
                  </a:lnTo>
                  <a:lnTo>
                    <a:pt x="5" y="278"/>
                  </a:lnTo>
                  <a:lnTo>
                    <a:pt x="6" y="282"/>
                  </a:lnTo>
                  <a:lnTo>
                    <a:pt x="8" y="285"/>
                  </a:lnTo>
                  <a:lnTo>
                    <a:pt x="11" y="288"/>
                  </a:lnTo>
                  <a:lnTo>
                    <a:pt x="14" y="290"/>
                  </a:lnTo>
                  <a:lnTo>
                    <a:pt x="19" y="292"/>
                  </a:lnTo>
                  <a:lnTo>
                    <a:pt x="22" y="292"/>
                  </a:lnTo>
                  <a:lnTo>
                    <a:pt x="26" y="290"/>
                  </a:lnTo>
                  <a:lnTo>
                    <a:pt x="30" y="288"/>
                  </a:lnTo>
                  <a:lnTo>
                    <a:pt x="33" y="285"/>
                  </a:lnTo>
                  <a:lnTo>
                    <a:pt x="34" y="282"/>
                  </a:lnTo>
                  <a:lnTo>
                    <a:pt x="36" y="278"/>
                  </a:lnTo>
                  <a:lnTo>
                    <a:pt x="36" y="275"/>
                  </a:lnTo>
                  <a:lnTo>
                    <a:pt x="34" y="270"/>
                  </a:lnTo>
                  <a:lnTo>
                    <a:pt x="33" y="259"/>
                  </a:lnTo>
                  <a:lnTo>
                    <a:pt x="31" y="257"/>
                  </a:lnTo>
                  <a:lnTo>
                    <a:pt x="31" y="250"/>
                  </a:lnTo>
                  <a:lnTo>
                    <a:pt x="30" y="248"/>
                  </a:lnTo>
                  <a:lnTo>
                    <a:pt x="31" y="219"/>
                  </a:lnTo>
                  <a:lnTo>
                    <a:pt x="31" y="189"/>
                  </a:lnTo>
                  <a:lnTo>
                    <a:pt x="33" y="180"/>
                  </a:lnTo>
                  <a:lnTo>
                    <a:pt x="36" y="161"/>
                  </a:lnTo>
                  <a:lnTo>
                    <a:pt x="39" y="152"/>
                  </a:lnTo>
                  <a:lnTo>
                    <a:pt x="40" y="143"/>
                  </a:lnTo>
                  <a:lnTo>
                    <a:pt x="45" y="126"/>
                  </a:lnTo>
                  <a:lnTo>
                    <a:pt x="48" y="118"/>
                  </a:lnTo>
                  <a:lnTo>
                    <a:pt x="51" y="109"/>
                  </a:lnTo>
                  <a:lnTo>
                    <a:pt x="54" y="102"/>
                  </a:lnTo>
                  <a:lnTo>
                    <a:pt x="59" y="96"/>
                  </a:lnTo>
                  <a:lnTo>
                    <a:pt x="62" y="90"/>
                  </a:lnTo>
                  <a:lnTo>
                    <a:pt x="65" y="84"/>
                  </a:lnTo>
                  <a:lnTo>
                    <a:pt x="79" y="67"/>
                  </a:lnTo>
                  <a:lnTo>
                    <a:pt x="98" y="47"/>
                  </a:lnTo>
                  <a:lnTo>
                    <a:pt x="102" y="45"/>
                  </a:lnTo>
                  <a:lnTo>
                    <a:pt x="109" y="40"/>
                  </a:lnTo>
                  <a:lnTo>
                    <a:pt x="112" y="37"/>
                  </a:lnTo>
                  <a:lnTo>
                    <a:pt x="118" y="36"/>
                  </a:lnTo>
                  <a:lnTo>
                    <a:pt x="124" y="33"/>
                  </a:lnTo>
                  <a:lnTo>
                    <a:pt x="133" y="31"/>
                  </a:lnTo>
                  <a:lnTo>
                    <a:pt x="146" y="31"/>
                  </a:lnTo>
                  <a:lnTo>
                    <a:pt x="157" y="31"/>
                  </a:lnTo>
                  <a:lnTo>
                    <a:pt x="166" y="33"/>
                  </a:lnTo>
                  <a:lnTo>
                    <a:pt x="172" y="36"/>
                  </a:lnTo>
                  <a:lnTo>
                    <a:pt x="178" y="37"/>
                  </a:lnTo>
                  <a:lnTo>
                    <a:pt x="181" y="39"/>
                  </a:lnTo>
                  <a:lnTo>
                    <a:pt x="188" y="44"/>
                  </a:lnTo>
                  <a:lnTo>
                    <a:pt x="192" y="47"/>
                  </a:lnTo>
                  <a:lnTo>
                    <a:pt x="211" y="67"/>
                  </a:lnTo>
                  <a:lnTo>
                    <a:pt x="225" y="84"/>
                  </a:lnTo>
                  <a:lnTo>
                    <a:pt x="228" y="90"/>
                  </a:lnTo>
                  <a:lnTo>
                    <a:pt x="231" y="96"/>
                  </a:lnTo>
                  <a:lnTo>
                    <a:pt x="236" y="102"/>
                  </a:lnTo>
                  <a:lnTo>
                    <a:pt x="239" y="109"/>
                  </a:lnTo>
                  <a:lnTo>
                    <a:pt x="242" y="118"/>
                  </a:lnTo>
                  <a:lnTo>
                    <a:pt x="245" y="126"/>
                  </a:lnTo>
                  <a:lnTo>
                    <a:pt x="250" y="143"/>
                  </a:lnTo>
                  <a:lnTo>
                    <a:pt x="251" y="152"/>
                  </a:lnTo>
                  <a:lnTo>
                    <a:pt x="254" y="161"/>
                  </a:lnTo>
                  <a:lnTo>
                    <a:pt x="257" y="180"/>
                  </a:lnTo>
                  <a:lnTo>
                    <a:pt x="259" y="189"/>
                  </a:lnTo>
                  <a:lnTo>
                    <a:pt x="259" y="209"/>
                  </a:lnTo>
                  <a:lnTo>
                    <a:pt x="260" y="220"/>
                  </a:lnTo>
                  <a:lnTo>
                    <a:pt x="260" y="216"/>
                  </a:lnTo>
                  <a:lnTo>
                    <a:pt x="259" y="226"/>
                  </a:lnTo>
                  <a:lnTo>
                    <a:pt x="259" y="245"/>
                  </a:lnTo>
                  <a:lnTo>
                    <a:pt x="254" y="271"/>
                  </a:lnTo>
                  <a:lnTo>
                    <a:pt x="253" y="279"/>
                  </a:lnTo>
                  <a:lnTo>
                    <a:pt x="251" y="288"/>
                  </a:lnTo>
                  <a:lnTo>
                    <a:pt x="248" y="296"/>
                  </a:lnTo>
                  <a:lnTo>
                    <a:pt x="246" y="304"/>
                  </a:lnTo>
                  <a:lnTo>
                    <a:pt x="233" y="340"/>
                  </a:lnTo>
                  <a:lnTo>
                    <a:pt x="229" y="346"/>
                  </a:lnTo>
                  <a:lnTo>
                    <a:pt x="226" y="352"/>
                  </a:lnTo>
                  <a:lnTo>
                    <a:pt x="212" y="368"/>
                  </a:lnTo>
                  <a:lnTo>
                    <a:pt x="208" y="372"/>
                  </a:lnTo>
                  <a:lnTo>
                    <a:pt x="203" y="378"/>
                  </a:lnTo>
                  <a:lnTo>
                    <a:pt x="200" y="382"/>
                  </a:lnTo>
                  <a:lnTo>
                    <a:pt x="195" y="386"/>
                  </a:lnTo>
                  <a:lnTo>
                    <a:pt x="191" y="389"/>
                  </a:lnTo>
                  <a:lnTo>
                    <a:pt x="185" y="394"/>
                  </a:lnTo>
                  <a:lnTo>
                    <a:pt x="181" y="395"/>
                  </a:lnTo>
                  <a:lnTo>
                    <a:pt x="178" y="399"/>
                  </a:lnTo>
                  <a:lnTo>
                    <a:pt x="172" y="400"/>
                  </a:lnTo>
                  <a:lnTo>
                    <a:pt x="166" y="403"/>
                  </a:lnTo>
                  <a:lnTo>
                    <a:pt x="160" y="403"/>
                  </a:lnTo>
                  <a:lnTo>
                    <a:pt x="155" y="406"/>
                  </a:lnTo>
                  <a:lnTo>
                    <a:pt x="157" y="4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5" name="Freeform 30"/>
            <p:cNvSpPr>
              <a:spLocks/>
            </p:cNvSpPr>
            <p:nvPr/>
          </p:nvSpPr>
          <p:spPr bwMode="auto">
            <a:xfrm>
              <a:off x="3541" y="2069"/>
              <a:ext cx="295" cy="435"/>
            </a:xfrm>
            <a:custGeom>
              <a:avLst/>
              <a:gdLst>
                <a:gd name="T0" fmla="*/ 140 w 295"/>
                <a:gd name="T1" fmla="*/ 434 h 435"/>
                <a:gd name="T2" fmla="*/ 149 w 295"/>
                <a:gd name="T3" fmla="*/ 423 h 435"/>
                <a:gd name="T4" fmla="*/ 146 w 295"/>
                <a:gd name="T5" fmla="*/ 411 h 435"/>
                <a:gd name="T6" fmla="*/ 131 w 295"/>
                <a:gd name="T7" fmla="*/ 403 h 435"/>
                <a:gd name="T8" fmla="*/ 113 w 295"/>
                <a:gd name="T9" fmla="*/ 398 h 435"/>
                <a:gd name="T10" fmla="*/ 100 w 295"/>
                <a:gd name="T11" fmla="*/ 389 h 435"/>
                <a:gd name="T12" fmla="*/ 84 w 295"/>
                <a:gd name="T13" fmla="*/ 372 h 435"/>
                <a:gd name="T14" fmla="*/ 59 w 295"/>
                <a:gd name="T15" fmla="*/ 341 h 435"/>
                <a:gd name="T16" fmla="*/ 44 w 295"/>
                <a:gd name="T17" fmla="*/ 304 h 435"/>
                <a:gd name="T18" fmla="*/ 38 w 295"/>
                <a:gd name="T19" fmla="*/ 279 h 435"/>
                <a:gd name="T20" fmla="*/ 31 w 295"/>
                <a:gd name="T21" fmla="*/ 189 h 435"/>
                <a:gd name="T22" fmla="*/ 39 w 295"/>
                <a:gd name="T23" fmla="*/ 152 h 435"/>
                <a:gd name="T24" fmla="*/ 48 w 295"/>
                <a:gd name="T25" fmla="*/ 118 h 435"/>
                <a:gd name="T26" fmla="*/ 58 w 295"/>
                <a:gd name="T27" fmla="*/ 97 h 435"/>
                <a:gd name="T28" fmla="*/ 75 w 295"/>
                <a:gd name="T29" fmla="*/ 73 h 435"/>
                <a:gd name="T30" fmla="*/ 95 w 295"/>
                <a:gd name="T31" fmla="*/ 51 h 435"/>
                <a:gd name="T32" fmla="*/ 112 w 295"/>
                <a:gd name="T33" fmla="*/ 37 h 435"/>
                <a:gd name="T34" fmla="*/ 131 w 295"/>
                <a:gd name="T35" fmla="*/ 32 h 435"/>
                <a:gd name="T36" fmla="*/ 163 w 295"/>
                <a:gd name="T37" fmla="*/ 32 h 435"/>
                <a:gd name="T38" fmla="*/ 182 w 295"/>
                <a:gd name="T39" fmla="*/ 37 h 435"/>
                <a:gd name="T40" fmla="*/ 194 w 295"/>
                <a:gd name="T41" fmla="*/ 46 h 435"/>
                <a:gd name="T42" fmla="*/ 213 w 295"/>
                <a:gd name="T43" fmla="*/ 66 h 435"/>
                <a:gd name="T44" fmla="*/ 230 w 295"/>
                <a:gd name="T45" fmla="*/ 90 h 435"/>
                <a:gd name="T46" fmla="*/ 242 w 295"/>
                <a:gd name="T47" fmla="*/ 108 h 435"/>
                <a:gd name="T48" fmla="*/ 253 w 295"/>
                <a:gd name="T49" fmla="*/ 142 h 435"/>
                <a:gd name="T50" fmla="*/ 261 w 295"/>
                <a:gd name="T51" fmla="*/ 180 h 435"/>
                <a:gd name="T52" fmla="*/ 264 w 295"/>
                <a:gd name="T53" fmla="*/ 220 h 435"/>
                <a:gd name="T54" fmla="*/ 264 w 295"/>
                <a:gd name="T55" fmla="*/ 246 h 435"/>
                <a:gd name="T56" fmla="*/ 261 w 295"/>
                <a:gd name="T57" fmla="*/ 256 h 435"/>
                <a:gd name="T58" fmla="*/ 259 w 295"/>
                <a:gd name="T59" fmla="*/ 274 h 435"/>
                <a:gd name="T60" fmla="*/ 265 w 295"/>
                <a:gd name="T61" fmla="*/ 285 h 435"/>
                <a:gd name="T62" fmla="*/ 281 w 295"/>
                <a:gd name="T63" fmla="*/ 287 h 435"/>
                <a:gd name="T64" fmla="*/ 290 w 295"/>
                <a:gd name="T65" fmla="*/ 276 h 435"/>
                <a:gd name="T66" fmla="*/ 290 w 295"/>
                <a:gd name="T67" fmla="*/ 266 h 435"/>
                <a:gd name="T68" fmla="*/ 292 w 295"/>
                <a:gd name="T69" fmla="*/ 226 h 435"/>
                <a:gd name="T70" fmla="*/ 293 w 295"/>
                <a:gd name="T71" fmla="*/ 206 h 435"/>
                <a:gd name="T72" fmla="*/ 289 w 295"/>
                <a:gd name="T73" fmla="*/ 155 h 435"/>
                <a:gd name="T74" fmla="*/ 276 w 295"/>
                <a:gd name="T75" fmla="*/ 116 h 435"/>
                <a:gd name="T76" fmla="*/ 267 w 295"/>
                <a:gd name="T77" fmla="*/ 90 h 435"/>
                <a:gd name="T78" fmla="*/ 254 w 295"/>
                <a:gd name="T79" fmla="*/ 66 h 435"/>
                <a:gd name="T80" fmla="*/ 233 w 295"/>
                <a:gd name="T81" fmla="*/ 39 h 435"/>
                <a:gd name="T82" fmla="*/ 208 w 295"/>
                <a:gd name="T83" fmla="*/ 18 h 435"/>
                <a:gd name="T84" fmla="*/ 185 w 295"/>
                <a:gd name="T85" fmla="*/ 8 h 435"/>
                <a:gd name="T86" fmla="*/ 161 w 295"/>
                <a:gd name="T87" fmla="*/ 0 h 435"/>
                <a:gd name="T88" fmla="*/ 124 w 295"/>
                <a:gd name="T89" fmla="*/ 1 h 435"/>
                <a:gd name="T90" fmla="*/ 103 w 295"/>
                <a:gd name="T91" fmla="*/ 9 h 435"/>
                <a:gd name="T92" fmla="*/ 81 w 295"/>
                <a:gd name="T93" fmla="*/ 21 h 435"/>
                <a:gd name="T94" fmla="*/ 56 w 295"/>
                <a:gd name="T95" fmla="*/ 45 h 435"/>
                <a:gd name="T96" fmla="*/ 36 w 295"/>
                <a:gd name="T97" fmla="*/ 74 h 435"/>
                <a:gd name="T98" fmla="*/ 24 w 295"/>
                <a:gd name="T99" fmla="*/ 99 h 435"/>
                <a:gd name="T100" fmla="*/ 10 w 295"/>
                <a:gd name="T101" fmla="*/ 136 h 435"/>
                <a:gd name="T102" fmla="*/ 2 w 295"/>
                <a:gd name="T103" fmla="*/ 173 h 435"/>
                <a:gd name="T104" fmla="*/ 0 w 295"/>
                <a:gd name="T105" fmla="*/ 248 h 435"/>
                <a:gd name="T106" fmla="*/ 8 w 295"/>
                <a:gd name="T107" fmla="*/ 294 h 435"/>
                <a:gd name="T108" fmla="*/ 24 w 295"/>
                <a:gd name="T109" fmla="*/ 338 h 435"/>
                <a:gd name="T110" fmla="*/ 34 w 295"/>
                <a:gd name="T111" fmla="*/ 361 h 435"/>
                <a:gd name="T112" fmla="*/ 64 w 295"/>
                <a:gd name="T113" fmla="*/ 400 h 435"/>
                <a:gd name="T114" fmla="*/ 89 w 295"/>
                <a:gd name="T115" fmla="*/ 418 h 435"/>
                <a:gd name="T116" fmla="*/ 110 w 295"/>
                <a:gd name="T117" fmla="*/ 428 h 435"/>
                <a:gd name="T118" fmla="*/ 131 w 295"/>
                <a:gd name="T119" fmla="*/ 435 h 43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5"/>
                <a:gd name="T181" fmla="*/ 0 h 435"/>
                <a:gd name="T182" fmla="*/ 295 w 295"/>
                <a:gd name="T183" fmla="*/ 435 h 43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5" h="435">
                  <a:moveTo>
                    <a:pt x="131" y="435"/>
                  </a:moveTo>
                  <a:lnTo>
                    <a:pt x="135" y="435"/>
                  </a:lnTo>
                  <a:lnTo>
                    <a:pt x="140" y="434"/>
                  </a:lnTo>
                  <a:lnTo>
                    <a:pt x="143" y="432"/>
                  </a:lnTo>
                  <a:lnTo>
                    <a:pt x="146" y="429"/>
                  </a:lnTo>
                  <a:lnTo>
                    <a:pt x="149" y="423"/>
                  </a:lnTo>
                  <a:lnTo>
                    <a:pt x="149" y="418"/>
                  </a:lnTo>
                  <a:lnTo>
                    <a:pt x="148" y="414"/>
                  </a:lnTo>
                  <a:lnTo>
                    <a:pt x="146" y="411"/>
                  </a:lnTo>
                  <a:lnTo>
                    <a:pt x="143" y="408"/>
                  </a:lnTo>
                  <a:lnTo>
                    <a:pt x="137" y="404"/>
                  </a:lnTo>
                  <a:lnTo>
                    <a:pt x="131" y="403"/>
                  </a:lnTo>
                  <a:lnTo>
                    <a:pt x="127" y="403"/>
                  </a:lnTo>
                  <a:lnTo>
                    <a:pt x="120" y="400"/>
                  </a:lnTo>
                  <a:lnTo>
                    <a:pt x="113" y="398"/>
                  </a:lnTo>
                  <a:lnTo>
                    <a:pt x="110" y="395"/>
                  </a:lnTo>
                  <a:lnTo>
                    <a:pt x="107" y="394"/>
                  </a:lnTo>
                  <a:lnTo>
                    <a:pt x="100" y="389"/>
                  </a:lnTo>
                  <a:lnTo>
                    <a:pt x="95" y="386"/>
                  </a:lnTo>
                  <a:lnTo>
                    <a:pt x="89" y="378"/>
                  </a:lnTo>
                  <a:lnTo>
                    <a:pt x="84" y="372"/>
                  </a:lnTo>
                  <a:lnTo>
                    <a:pt x="79" y="367"/>
                  </a:lnTo>
                  <a:lnTo>
                    <a:pt x="62" y="346"/>
                  </a:lnTo>
                  <a:lnTo>
                    <a:pt x="59" y="341"/>
                  </a:lnTo>
                  <a:lnTo>
                    <a:pt x="56" y="333"/>
                  </a:lnTo>
                  <a:lnTo>
                    <a:pt x="51" y="325"/>
                  </a:lnTo>
                  <a:lnTo>
                    <a:pt x="44" y="304"/>
                  </a:lnTo>
                  <a:lnTo>
                    <a:pt x="42" y="296"/>
                  </a:lnTo>
                  <a:lnTo>
                    <a:pt x="39" y="288"/>
                  </a:lnTo>
                  <a:lnTo>
                    <a:pt x="38" y="279"/>
                  </a:lnTo>
                  <a:lnTo>
                    <a:pt x="36" y="271"/>
                  </a:lnTo>
                  <a:lnTo>
                    <a:pt x="31" y="245"/>
                  </a:lnTo>
                  <a:lnTo>
                    <a:pt x="31" y="189"/>
                  </a:lnTo>
                  <a:lnTo>
                    <a:pt x="33" y="180"/>
                  </a:lnTo>
                  <a:lnTo>
                    <a:pt x="36" y="161"/>
                  </a:lnTo>
                  <a:lnTo>
                    <a:pt x="39" y="152"/>
                  </a:lnTo>
                  <a:lnTo>
                    <a:pt x="41" y="142"/>
                  </a:lnTo>
                  <a:lnTo>
                    <a:pt x="45" y="125"/>
                  </a:lnTo>
                  <a:lnTo>
                    <a:pt x="48" y="118"/>
                  </a:lnTo>
                  <a:lnTo>
                    <a:pt x="51" y="108"/>
                  </a:lnTo>
                  <a:lnTo>
                    <a:pt x="55" y="102"/>
                  </a:lnTo>
                  <a:lnTo>
                    <a:pt x="58" y="97"/>
                  </a:lnTo>
                  <a:lnTo>
                    <a:pt x="64" y="90"/>
                  </a:lnTo>
                  <a:lnTo>
                    <a:pt x="67" y="82"/>
                  </a:lnTo>
                  <a:lnTo>
                    <a:pt x="75" y="73"/>
                  </a:lnTo>
                  <a:lnTo>
                    <a:pt x="81" y="66"/>
                  </a:lnTo>
                  <a:lnTo>
                    <a:pt x="86" y="60"/>
                  </a:lnTo>
                  <a:lnTo>
                    <a:pt x="95" y="51"/>
                  </a:lnTo>
                  <a:lnTo>
                    <a:pt x="100" y="46"/>
                  </a:lnTo>
                  <a:lnTo>
                    <a:pt x="109" y="40"/>
                  </a:lnTo>
                  <a:lnTo>
                    <a:pt x="112" y="37"/>
                  </a:lnTo>
                  <a:lnTo>
                    <a:pt x="118" y="35"/>
                  </a:lnTo>
                  <a:lnTo>
                    <a:pt x="124" y="32"/>
                  </a:lnTo>
                  <a:lnTo>
                    <a:pt x="131" y="32"/>
                  </a:lnTo>
                  <a:lnTo>
                    <a:pt x="135" y="31"/>
                  </a:lnTo>
                  <a:lnTo>
                    <a:pt x="158" y="31"/>
                  </a:lnTo>
                  <a:lnTo>
                    <a:pt x="163" y="32"/>
                  </a:lnTo>
                  <a:lnTo>
                    <a:pt x="169" y="32"/>
                  </a:lnTo>
                  <a:lnTo>
                    <a:pt x="175" y="35"/>
                  </a:lnTo>
                  <a:lnTo>
                    <a:pt x="182" y="37"/>
                  </a:lnTo>
                  <a:lnTo>
                    <a:pt x="185" y="39"/>
                  </a:lnTo>
                  <a:lnTo>
                    <a:pt x="189" y="43"/>
                  </a:lnTo>
                  <a:lnTo>
                    <a:pt x="194" y="46"/>
                  </a:lnTo>
                  <a:lnTo>
                    <a:pt x="199" y="51"/>
                  </a:lnTo>
                  <a:lnTo>
                    <a:pt x="208" y="60"/>
                  </a:lnTo>
                  <a:lnTo>
                    <a:pt x="213" y="66"/>
                  </a:lnTo>
                  <a:lnTo>
                    <a:pt x="219" y="73"/>
                  </a:lnTo>
                  <a:lnTo>
                    <a:pt x="227" y="82"/>
                  </a:lnTo>
                  <a:lnTo>
                    <a:pt x="230" y="90"/>
                  </a:lnTo>
                  <a:lnTo>
                    <a:pt x="236" y="97"/>
                  </a:lnTo>
                  <a:lnTo>
                    <a:pt x="239" y="102"/>
                  </a:lnTo>
                  <a:lnTo>
                    <a:pt x="242" y="108"/>
                  </a:lnTo>
                  <a:lnTo>
                    <a:pt x="245" y="118"/>
                  </a:lnTo>
                  <a:lnTo>
                    <a:pt x="248" y="125"/>
                  </a:lnTo>
                  <a:lnTo>
                    <a:pt x="253" y="142"/>
                  </a:lnTo>
                  <a:lnTo>
                    <a:pt x="254" y="152"/>
                  </a:lnTo>
                  <a:lnTo>
                    <a:pt x="258" y="161"/>
                  </a:lnTo>
                  <a:lnTo>
                    <a:pt x="261" y="180"/>
                  </a:lnTo>
                  <a:lnTo>
                    <a:pt x="262" y="189"/>
                  </a:lnTo>
                  <a:lnTo>
                    <a:pt x="262" y="209"/>
                  </a:lnTo>
                  <a:lnTo>
                    <a:pt x="264" y="220"/>
                  </a:lnTo>
                  <a:lnTo>
                    <a:pt x="268" y="208"/>
                  </a:lnTo>
                  <a:lnTo>
                    <a:pt x="264" y="214"/>
                  </a:lnTo>
                  <a:lnTo>
                    <a:pt x="264" y="246"/>
                  </a:lnTo>
                  <a:lnTo>
                    <a:pt x="262" y="248"/>
                  </a:lnTo>
                  <a:lnTo>
                    <a:pt x="262" y="254"/>
                  </a:lnTo>
                  <a:lnTo>
                    <a:pt x="261" y="256"/>
                  </a:lnTo>
                  <a:lnTo>
                    <a:pt x="259" y="273"/>
                  </a:lnTo>
                  <a:lnTo>
                    <a:pt x="259" y="270"/>
                  </a:lnTo>
                  <a:lnTo>
                    <a:pt x="259" y="274"/>
                  </a:lnTo>
                  <a:lnTo>
                    <a:pt x="261" y="279"/>
                  </a:lnTo>
                  <a:lnTo>
                    <a:pt x="262" y="282"/>
                  </a:lnTo>
                  <a:lnTo>
                    <a:pt x="265" y="285"/>
                  </a:lnTo>
                  <a:lnTo>
                    <a:pt x="272" y="288"/>
                  </a:lnTo>
                  <a:lnTo>
                    <a:pt x="276" y="288"/>
                  </a:lnTo>
                  <a:lnTo>
                    <a:pt x="281" y="287"/>
                  </a:lnTo>
                  <a:lnTo>
                    <a:pt x="284" y="285"/>
                  </a:lnTo>
                  <a:lnTo>
                    <a:pt x="287" y="282"/>
                  </a:lnTo>
                  <a:lnTo>
                    <a:pt x="290" y="276"/>
                  </a:lnTo>
                  <a:lnTo>
                    <a:pt x="290" y="273"/>
                  </a:lnTo>
                  <a:lnTo>
                    <a:pt x="289" y="268"/>
                  </a:lnTo>
                  <a:lnTo>
                    <a:pt x="290" y="266"/>
                  </a:lnTo>
                  <a:lnTo>
                    <a:pt x="290" y="260"/>
                  </a:lnTo>
                  <a:lnTo>
                    <a:pt x="292" y="259"/>
                  </a:lnTo>
                  <a:lnTo>
                    <a:pt x="292" y="226"/>
                  </a:lnTo>
                  <a:lnTo>
                    <a:pt x="290" y="229"/>
                  </a:lnTo>
                  <a:lnTo>
                    <a:pt x="295" y="217"/>
                  </a:lnTo>
                  <a:lnTo>
                    <a:pt x="293" y="206"/>
                  </a:lnTo>
                  <a:lnTo>
                    <a:pt x="293" y="186"/>
                  </a:lnTo>
                  <a:lnTo>
                    <a:pt x="292" y="173"/>
                  </a:lnTo>
                  <a:lnTo>
                    <a:pt x="289" y="155"/>
                  </a:lnTo>
                  <a:lnTo>
                    <a:pt x="285" y="146"/>
                  </a:lnTo>
                  <a:lnTo>
                    <a:pt x="284" y="136"/>
                  </a:lnTo>
                  <a:lnTo>
                    <a:pt x="276" y="116"/>
                  </a:lnTo>
                  <a:lnTo>
                    <a:pt x="273" y="108"/>
                  </a:lnTo>
                  <a:lnTo>
                    <a:pt x="270" y="99"/>
                  </a:lnTo>
                  <a:lnTo>
                    <a:pt x="267" y="90"/>
                  </a:lnTo>
                  <a:lnTo>
                    <a:pt x="261" y="79"/>
                  </a:lnTo>
                  <a:lnTo>
                    <a:pt x="258" y="74"/>
                  </a:lnTo>
                  <a:lnTo>
                    <a:pt x="254" y="66"/>
                  </a:lnTo>
                  <a:lnTo>
                    <a:pt x="244" y="51"/>
                  </a:lnTo>
                  <a:lnTo>
                    <a:pt x="237" y="45"/>
                  </a:lnTo>
                  <a:lnTo>
                    <a:pt x="233" y="39"/>
                  </a:lnTo>
                  <a:lnTo>
                    <a:pt x="220" y="26"/>
                  </a:lnTo>
                  <a:lnTo>
                    <a:pt x="213" y="21"/>
                  </a:lnTo>
                  <a:lnTo>
                    <a:pt x="208" y="18"/>
                  </a:lnTo>
                  <a:lnTo>
                    <a:pt x="200" y="14"/>
                  </a:lnTo>
                  <a:lnTo>
                    <a:pt x="191" y="9"/>
                  </a:lnTo>
                  <a:lnTo>
                    <a:pt x="185" y="8"/>
                  </a:lnTo>
                  <a:lnTo>
                    <a:pt x="179" y="4"/>
                  </a:lnTo>
                  <a:lnTo>
                    <a:pt x="169" y="1"/>
                  </a:lnTo>
                  <a:lnTo>
                    <a:pt x="161" y="0"/>
                  </a:lnTo>
                  <a:lnTo>
                    <a:pt x="148" y="0"/>
                  </a:lnTo>
                  <a:lnTo>
                    <a:pt x="132" y="0"/>
                  </a:lnTo>
                  <a:lnTo>
                    <a:pt x="124" y="1"/>
                  </a:lnTo>
                  <a:lnTo>
                    <a:pt x="115" y="4"/>
                  </a:lnTo>
                  <a:lnTo>
                    <a:pt x="109" y="8"/>
                  </a:lnTo>
                  <a:lnTo>
                    <a:pt x="103" y="9"/>
                  </a:lnTo>
                  <a:lnTo>
                    <a:pt x="93" y="12"/>
                  </a:lnTo>
                  <a:lnTo>
                    <a:pt x="86" y="18"/>
                  </a:lnTo>
                  <a:lnTo>
                    <a:pt x="81" y="21"/>
                  </a:lnTo>
                  <a:lnTo>
                    <a:pt x="73" y="26"/>
                  </a:lnTo>
                  <a:lnTo>
                    <a:pt x="61" y="39"/>
                  </a:lnTo>
                  <a:lnTo>
                    <a:pt x="56" y="45"/>
                  </a:lnTo>
                  <a:lnTo>
                    <a:pt x="50" y="51"/>
                  </a:lnTo>
                  <a:lnTo>
                    <a:pt x="39" y="66"/>
                  </a:lnTo>
                  <a:lnTo>
                    <a:pt x="36" y="74"/>
                  </a:lnTo>
                  <a:lnTo>
                    <a:pt x="33" y="79"/>
                  </a:lnTo>
                  <a:lnTo>
                    <a:pt x="27" y="90"/>
                  </a:lnTo>
                  <a:lnTo>
                    <a:pt x="24" y="99"/>
                  </a:lnTo>
                  <a:lnTo>
                    <a:pt x="20" y="108"/>
                  </a:lnTo>
                  <a:lnTo>
                    <a:pt x="17" y="116"/>
                  </a:lnTo>
                  <a:lnTo>
                    <a:pt x="10" y="136"/>
                  </a:lnTo>
                  <a:lnTo>
                    <a:pt x="8" y="146"/>
                  </a:lnTo>
                  <a:lnTo>
                    <a:pt x="5" y="155"/>
                  </a:lnTo>
                  <a:lnTo>
                    <a:pt x="2" y="173"/>
                  </a:lnTo>
                  <a:lnTo>
                    <a:pt x="0" y="186"/>
                  </a:lnTo>
                  <a:lnTo>
                    <a:pt x="0" y="218"/>
                  </a:lnTo>
                  <a:lnTo>
                    <a:pt x="0" y="248"/>
                  </a:lnTo>
                  <a:lnTo>
                    <a:pt x="5" y="277"/>
                  </a:lnTo>
                  <a:lnTo>
                    <a:pt x="7" y="285"/>
                  </a:lnTo>
                  <a:lnTo>
                    <a:pt x="8" y="294"/>
                  </a:lnTo>
                  <a:lnTo>
                    <a:pt x="11" y="305"/>
                  </a:lnTo>
                  <a:lnTo>
                    <a:pt x="13" y="313"/>
                  </a:lnTo>
                  <a:lnTo>
                    <a:pt x="24" y="338"/>
                  </a:lnTo>
                  <a:lnTo>
                    <a:pt x="28" y="346"/>
                  </a:lnTo>
                  <a:lnTo>
                    <a:pt x="31" y="353"/>
                  </a:lnTo>
                  <a:lnTo>
                    <a:pt x="34" y="361"/>
                  </a:lnTo>
                  <a:lnTo>
                    <a:pt x="55" y="389"/>
                  </a:lnTo>
                  <a:lnTo>
                    <a:pt x="59" y="394"/>
                  </a:lnTo>
                  <a:lnTo>
                    <a:pt x="64" y="400"/>
                  </a:lnTo>
                  <a:lnTo>
                    <a:pt x="76" y="411"/>
                  </a:lnTo>
                  <a:lnTo>
                    <a:pt x="84" y="414"/>
                  </a:lnTo>
                  <a:lnTo>
                    <a:pt x="89" y="418"/>
                  </a:lnTo>
                  <a:lnTo>
                    <a:pt x="95" y="423"/>
                  </a:lnTo>
                  <a:lnTo>
                    <a:pt x="104" y="426"/>
                  </a:lnTo>
                  <a:lnTo>
                    <a:pt x="110" y="428"/>
                  </a:lnTo>
                  <a:lnTo>
                    <a:pt x="115" y="431"/>
                  </a:lnTo>
                  <a:lnTo>
                    <a:pt x="121" y="434"/>
                  </a:lnTo>
                  <a:lnTo>
                    <a:pt x="131" y="4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6" name="Freeform 31"/>
            <p:cNvSpPr>
              <a:spLocks/>
            </p:cNvSpPr>
            <p:nvPr/>
          </p:nvSpPr>
          <p:spPr bwMode="auto">
            <a:xfrm>
              <a:off x="3566" y="2667"/>
              <a:ext cx="178" cy="961"/>
            </a:xfrm>
            <a:custGeom>
              <a:avLst/>
              <a:gdLst>
                <a:gd name="T0" fmla="*/ 178 w 178"/>
                <a:gd name="T1" fmla="*/ 17 h 961"/>
                <a:gd name="T2" fmla="*/ 177 w 178"/>
                <a:gd name="T3" fmla="*/ 10 h 961"/>
                <a:gd name="T4" fmla="*/ 172 w 178"/>
                <a:gd name="T5" fmla="*/ 3 h 961"/>
                <a:gd name="T6" fmla="*/ 164 w 178"/>
                <a:gd name="T7" fmla="*/ 0 h 961"/>
                <a:gd name="T8" fmla="*/ 157 w 178"/>
                <a:gd name="T9" fmla="*/ 2 h 961"/>
                <a:gd name="T10" fmla="*/ 150 w 178"/>
                <a:gd name="T11" fmla="*/ 6 h 961"/>
                <a:gd name="T12" fmla="*/ 140 w 178"/>
                <a:gd name="T13" fmla="*/ 31 h 961"/>
                <a:gd name="T14" fmla="*/ 123 w 178"/>
                <a:gd name="T15" fmla="*/ 73 h 961"/>
                <a:gd name="T16" fmla="*/ 109 w 178"/>
                <a:gd name="T17" fmla="*/ 117 h 961"/>
                <a:gd name="T18" fmla="*/ 85 w 178"/>
                <a:gd name="T19" fmla="*/ 179 h 961"/>
                <a:gd name="T20" fmla="*/ 67 w 178"/>
                <a:gd name="T21" fmla="*/ 237 h 961"/>
                <a:gd name="T22" fmla="*/ 51 w 178"/>
                <a:gd name="T23" fmla="*/ 293 h 961"/>
                <a:gd name="T24" fmla="*/ 42 w 178"/>
                <a:gd name="T25" fmla="*/ 330 h 961"/>
                <a:gd name="T26" fmla="*/ 33 w 178"/>
                <a:gd name="T27" fmla="*/ 366 h 961"/>
                <a:gd name="T28" fmla="*/ 25 w 178"/>
                <a:gd name="T29" fmla="*/ 402 h 961"/>
                <a:gd name="T30" fmla="*/ 19 w 178"/>
                <a:gd name="T31" fmla="*/ 434 h 961"/>
                <a:gd name="T32" fmla="*/ 11 w 178"/>
                <a:gd name="T33" fmla="*/ 485 h 961"/>
                <a:gd name="T34" fmla="*/ 6 w 178"/>
                <a:gd name="T35" fmla="*/ 518 h 961"/>
                <a:gd name="T36" fmla="*/ 3 w 178"/>
                <a:gd name="T37" fmla="*/ 565 h 961"/>
                <a:gd name="T38" fmla="*/ 2 w 178"/>
                <a:gd name="T39" fmla="*/ 597 h 961"/>
                <a:gd name="T40" fmla="*/ 0 w 178"/>
                <a:gd name="T41" fmla="*/ 610 h 961"/>
                <a:gd name="T42" fmla="*/ 2 w 178"/>
                <a:gd name="T43" fmla="*/ 668 h 961"/>
                <a:gd name="T44" fmla="*/ 3 w 178"/>
                <a:gd name="T45" fmla="*/ 695 h 961"/>
                <a:gd name="T46" fmla="*/ 11 w 178"/>
                <a:gd name="T47" fmla="*/ 746 h 961"/>
                <a:gd name="T48" fmla="*/ 16 w 178"/>
                <a:gd name="T49" fmla="*/ 771 h 961"/>
                <a:gd name="T50" fmla="*/ 22 w 178"/>
                <a:gd name="T51" fmla="*/ 794 h 961"/>
                <a:gd name="T52" fmla="*/ 34 w 178"/>
                <a:gd name="T53" fmla="*/ 828 h 961"/>
                <a:gd name="T54" fmla="*/ 44 w 178"/>
                <a:gd name="T55" fmla="*/ 848 h 961"/>
                <a:gd name="T56" fmla="*/ 59 w 178"/>
                <a:gd name="T57" fmla="*/ 878 h 961"/>
                <a:gd name="T58" fmla="*/ 78 w 178"/>
                <a:gd name="T59" fmla="*/ 907 h 961"/>
                <a:gd name="T60" fmla="*/ 99 w 178"/>
                <a:gd name="T61" fmla="*/ 934 h 961"/>
                <a:gd name="T62" fmla="*/ 126 w 178"/>
                <a:gd name="T63" fmla="*/ 960 h 961"/>
                <a:gd name="T64" fmla="*/ 138 w 178"/>
                <a:gd name="T65" fmla="*/ 961 h 961"/>
                <a:gd name="T66" fmla="*/ 144 w 178"/>
                <a:gd name="T67" fmla="*/ 957 h 961"/>
                <a:gd name="T68" fmla="*/ 149 w 178"/>
                <a:gd name="T69" fmla="*/ 949 h 961"/>
                <a:gd name="T70" fmla="*/ 146 w 178"/>
                <a:gd name="T71" fmla="*/ 938 h 961"/>
                <a:gd name="T72" fmla="*/ 121 w 178"/>
                <a:gd name="T73" fmla="*/ 912 h 961"/>
                <a:gd name="T74" fmla="*/ 109 w 178"/>
                <a:gd name="T75" fmla="*/ 896 h 961"/>
                <a:gd name="T76" fmla="*/ 92 w 178"/>
                <a:gd name="T77" fmla="*/ 872 h 961"/>
                <a:gd name="T78" fmla="*/ 81 w 178"/>
                <a:gd name="T79" fmla="*/ 853 h 961"/>
                <a:gd name="T80" fmla="*/ 67 w 178"/>
                <a:gd name="T81" fmla="*/ 825 h 961"/>
                <a:gd name="T82" fmla="*/ 59 w 178"/>
                <a:gd name="T83" fmla="*/ 806 h 961"/>
                <a:gd name="T84" fmla="*/ 53 w 178"/>
                <a:gd name="T85" fmla="*/ 785 h 961"/>
                <a:gd name="T86" fmla="*/ 47 w 178"/>
                <a:gd name="T87" fmla="*/ 761 h 961"/>
                <a:gd name="T88" fmla="*/ 42 w 178"/>
                <a:gd name="T89" fmla="*/ 740 h 961"/>
                <a:gd name="T90" fmla="*/ 34 w 178"/>
                <a:gd name="T91" fmla="*/ 692 h 961"/>
                <a:gd name="T92" fmla="*/ 33 w 178"/>
                <a:gd name="T93" fmla="*/ 665 h 961"/>
                <a:gd name="T94" fmla="*/ 31 w 178"/>
                <a:gd name="T95" fmla="*/ 613 h 961"/>
                <a:gd name="T96" fmla="*/ 33 w 178"/>
                <a:gd name="T97" fmla="*/ 597 h 961"/>
                <a:gd name="T98" fmla="*/ 34 w 178"/>
                <a:gd name="T99" fmla="*/ 568 h 961"/>
                <a:gd name="T100" fmla="*/ 37 w 178"/>
                <a:gd name="T101" fmla="*/ 521 h 961"/>
                <a:gd name="T102" fmla="*/ 42 w 178"/>
                <a:gd name="T103" fmla="*/ 489 h 961"/>
                <a:gd name="T104" fmla="*/ 50 w 178"/>
                <a:gd name="T105" fmla="*/ 441 h 961"/>
                <a:gd name="T106" fmla="*/ 56 w 178"/>
                <a:gd name="T107" fmla="*/ 408 h 961"/>
                <a:gd name="T108" fmla="*/ 64 w 178"/>
                <a:gd name="T109" fmla="*/ 372 h 961"/>
                <a:gd name="T110" fmla="*/ 73 w 178"/>
                <a:gd name="T111" fmla="*/ 337 h 961"/>
                <a:gd name="T112" fmla="*/ 82 w 178"/>
                <a:gd name="T113" fmla="*/ 303 h 961"/>
                <a:gd name="T114" fmla="*/ 98 w 178"/>
                <a:gd name="T115" fmla="*/ 247 h 961"/>
                <a:gd name="T116" fmla="*/ 116 w 178"/>
                <a:gd name="T117" fmla="*/ 188 h 961"/>
                <a:gd name="T118" fmla="*/ 129 w 178"/>
                <a:gd name="T119" fmla="*/ 148 h 961"/>
                <a:gd name="T120" fmla="*/ 143 w 178"/>
                <a:gd name="T121" fmla="*/ 106 h 961"/>
                <a:gd name="T122" fmla="*/ 160 w 178"/>
                <a:gd name="T123" fmla="*/ 65 h 961"/>
                <a:gd name="T124" fmla="*/ 177 w 178"/>
                <a:gd name="T125" fmla="*/ 22 h 9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8"/>
                <a:gd name="T190" fmla="*/ 0 h 961"/>
                <a:gd name="T191" fmla="*/ 178 w 178"/>
                <a:gd name="T192" fmla="*/ 961 h 9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8" h="961">
                  <a:moveTo>
                    <a:pt x="177" y="22"/>
                  </a:moveTo>
                  <a:lnTo>
                    <a:pt x="178" y="17"/>
                  </a:lnTo>
                  <a:lnTo>
                    <a:pt x="178" y="14"/>
                  </a:lnTo>
                  <a:lnTo>
                    <a:pt x="177" y="10"/>
                  </a:lnTo>
                  <a:lnTo>
                    <a:pt x="175" y="6"/>
                  </a:lnTo>
                  <a:lnTo>
                    <a:pt x="172" y="3"/>
                  </a:lnTo>
                  <a:lnTo>
                    <a:pt x="169" y="2"/>
                  </a:lnTo>
                  <a:lnTo>
                    <a:pt x="164" y="0"/>
                  </a:lnTo>
                  <a:lnTo>
                    <a:pt x="161" y="0"/>
                  </a:lnTo>
                  <a:lnTo>
                    <a:pt x="157" y="2"/>
                  </a:lnTo>
                  <a:lnTo>
                    <a:pt x="154" y="3"/>
                  </a:lnTo>
                  <a:lnTo>
                    <a:pt x="150" y="6"/>
                  </a:lnTo>
                  <a:lnTo>
                    <a:pt x="149" y="10"/>
                  </a:lnTo>
                  <a:lnTo>
                    <a:pt x="140" y="31"/>
                  </a:lnTo>
                  <a:lnTo>
                    <a:pt x="132" y="53"/>
                  </a:lnTo>
                  <a:lnTo>
                    <a:pt x="123" y="73"/>
                  </a:lnTo>
                  <a:lnTo>
                    <a:pt x="115" y="96"/>
                  </a:lnTo>
                  <a:lnTo>
                    <a:pt x="109" y="117"/>
                  </a:lnTo>
                  <a:lnTo>
                    <a:pt x="101" y="138"/>
                  </a:lnTo>
                  <a:lnTo>
                    <a:pt x="85" y="179"/>
                  </a:lnTo>
                  <a:lnTo>
                    <a:pt x="79" y="197"/>
                  </a:lnTo>
                  <a:lnTo>
                    <a:pt x="67" y="237"/>
                  </a:lnTo>
                  <a:lnTo>
                    <a:pt x="61" y="256"/>
                  </a:lnTo>
                  <a:lnTo>
                    <a:pt x="51" y="293"/>
                  </a:lnTo>
                  <a:lnTo>
                    <a:pt x="45" y="313"/>
                  </a:lnTo>
                  <a:lnTo>
                    <a:pt x="42" y="330"/>
                  </a:lnTo>
                  <a:lnTo>
                    <a:pt x="37" y="348"/>
                  </a:lnTo>
                  <a:lnTo>
                    <a:pt x="33" y="366"/>
                  </a:lnTo>
                  <a:lnTo>
                    <a:pt x="30" y="385"/>
                  </a:lnTo>
                  <a:lnTo>
                    <a:pt x="25" y="402"/>
                  </a:lnTo>
                  <a:lnTo>
                    <a:pt x="22" y="419"/>
                  </a:lnTo>
                  <a:lnTo>
                    <a:pt x="19" y="434"/>
                  </a:lnTo>
                  <a:lnTo>
                    <a:pt x="13" y="470"/>
                  </a:lnTo>
                  <a:lnTo>
                    <a:pt x="11" y="485"/>
                  </a:lnTo>
                  <a:lnTo>
                    <a:pt x="9" y="503"/>
                  </a:lnTo>
                  <a:lnTo>
                    <a:pt x="6" y="518"/>
                  </a:lnTo>
                  <a:lnTo>
                    <a:pt x="3" y="549"/>
                  </a:lnTo>
                  <a:lnTo>
                    <a:pt x="3" y="565"/>
                  </a:lnTo>
                  <a:lnTo>
                    <a:pt x="2" y="580"/>
                  </a:lnTo>
                  <a:lnTo>
                    <a:pt x="2" y="597"/>
                  </a:lnTo>
                  <a:lnTo>
                    <a:pt x="2" y="596"/>
                  </a:lnTo>
                  <a:lnTo>
                    <a:pt x="0" y="610"/>
                  </a:lnTo>
                  <a:lnTo>
                    <a:pt x="0" y="654"/>
                  </a:lnTo>
                  <a:lnTo>
                    <a:pt x="2" y="668"/>
                  </a:lnTo>
                  <a:lnTo>
                    <a:pt x="2" y="681"/>
                  </a:lnTo>
                  <a:lnTo>
                    <a:pt x="3" y="695"/>
                  </a:lnTo>
                  <a:lnTo>
                    <a:pt x="8" y="734"/>
                  </a:lnTo>
                  <a:lnTo>
                    <a:pt x="11" y="746"/>
                  </a:lnTo>
                  <a:lnTo>
                    <a:pt x="13" y="757"/>
                  </a:lnTo>
                  <a:lnTo>
                    <a:pt x="16" y="771"/>
                  </a:lnTo>
                  <a:lnTo>
                    <a:pt x="19" y="782"/>
                  </a:lnTo>
                  <a:lnTo>
                    <a:pt x="22" y="794"/>
                  </a:lnTo>
                  <a:lnTo>
                    <a:pt x="31" y="816"/>
                  </a:lnTo>
                  <a:lnTo>
                    <a:pt x="34" y="828"/>
                  </a:lnTo>
                  <a:lnTo>
                    <a:pt x="39" y="837"/>
                  </a:lnTo>
                  <a:lnTo>
                    <a:pt x="44" y="848"/>
                  </a:lnTo>
                  <a:lnTo>
                    <a:pt x="53" y="868"/>
                  </a:lnTo>
                  <a:lnTo>
                    <a:pt x="59" y="878"/>
                  </a:lnTo>
                  <a:lnTo>
                    <a:pt x="64" y="887"/>
                  </a:lnTo>
                  <a:lnTo>
                    <a:pt x="78" y="907"/>
                  </a:lnTo>
                  <a:lnTo>
                    <a:pt x="84" y="915"/>
                  </a:lnTo>
                  <a:lnTo>
                    <a:pt x="99" y="934"/>
                  </a:lnTo>
                  <a:lnTo>
                    <a:pt x="123" y="957"/>
                  </a:lnTo>
                  <a:lnTo>
                    <a:pt x="126" y="960"/>
                  </a:lnTo>
                  <a:lnTo>
                    <a:pt x="130" y="961"/>
                  </a:lnTo>
                  <a:lnTo>
                    <a:pt x="138" y="961"/>
                  </a:lnTo>
                  <a:lnTo>
                    <a:pt x="141" y="958"/>
                  </a:lnTo>
                  <a:lnTo>
                    <a:pt x="144" y="957"/>
                  </a:lnTo>
                  <a:lnTo>
                    <a:pt x="147" y="954"/>
                  </a:lnTo>
                  <a:lnTo>
                    <a:pt x="149" y="949"/>
                  </a:lnTo>
                  <a:lnTo>
                    <a:pt x="149" y="941"/>
                  </a:lnTo>
                  <a:lnTo>
                    <a:pt x="146" y="938"/>
                  </a:lnTo>
                  <a:lnTo>
                    <a:pt x="144" y="935"/>
                  </a:lnTo>
                  <a:lnTo>
                    <a:pt x="121" y="912"/>
                  </a:lnTo>
                  <a:lnTo>
                    <a:pt x="116" y="906"/>
                  </a:lnTo>
                  <a:lnTo>
                    <a:pt x="109" y="896"/>
                  </a:lnTo>
                  <a:lnTo>
                    <a:pt x="102" y="889"/>
                  </a:lnTo>
                  <a:lnTo>
                    <a:pt x="92" y="872"/>
                  </a:lnTo>
                  <a:lnTo>
                    <a:pt x="87" y="862"/>
                  </a:lnTo>
                  <a:lnTo>
                    <a:pt x="81" y="853"/>
                  </a:lnTo>
                  <a:lnTo>
                    <a:pt x="71" y="836"/>
                  </a:lnTo>
                  <a:lnTo>
                    <a:pt x="67" y="825"/>
                  </a:lnTo>
                  <a:lnTo>
                    <a:pt x="62" y="816"/>
                  </a:lnTo>
                  <a:lnTo>
                    <a:pt x="59" y="806"/>
                  </a:lnTo>
                  <a:lnTo>
                    <a:pt x="54" y="796"/>
                  </a:lnTo>
                  <a:lnTo>
                    <a:pt x="53" y="785"/>
                  </a:lnTo>
                  <a:lnTo>
                    <a:pt x="50" y="772"/>
                  </a:lnTo>
                  <a:lnTo>
                    <a:pt x="47" y="761"/>
                  </a:lnTo>
                  <a:lnTo>
                    <a:pt x="44" y="751"/>
                  </a:lnTo>
                  <a:lnTo>
                    <a:pt x="42" y="740"/>
                  </a:lnTo>
                  <a:lnTo>
                    <a:pt x="39" y="727"/>
                  </a:lnTo>
                  <a:lnTo>
                    <a:pt x="34" y="692"/>
                  </a:lnTo>
                  <a:lnTo>
                    <a:pt x="33" y="678"/>
                  </a:lnTo>
                  <a:lnTo>
                    <a:pt x="33" y="665"/>
                  </a:lnTo>
                  <a:lnTo>
                    <a:pt x="31" y="651"/>
                  </a:lnTo>
                  <a:lnTo>
                    <a:pt x="31" y="613"/>
                  </a:lnTo>
                  <a:lnTo>
                    <a:pt x="33" y="599"/>
                  </a:lnTo>
                  <a:lnTo>
                    <a:pt x="33" y="597"/>
                  </a:lnTo>
                  <a:lnTo>
                    <a:pt x="33" y="583"/>
                  </a:lnTo>
                  <a:lnTo>
                    <a:pt x="34" y="568"/>
                  </a:lnTo>
                  <a:lnTo>
                    <a:pt x="34" y="552"/>
                  </a:lnTo>
                  <a:lnTo>
                    <a:pt x="37" y="521"/>
                  </a:lnTo>
                  <a:lnTo>
                    <a:pt x="40" y="506"/>
                  </a:lnTo>
                  <a:lnTo>
                    <a:pt x="42" y="489"/>
                  </a:lnTo>
                  <a:lnTo>
                    <a:pt x="44" y="473"/>
                  </a:lnTo>
                  <a:lnTo>
                    <a:pt x="50" y="441"/>
                  </a:lnTo>
                  <a:lnTo>
                    <a:pt x="53" y="425"/>
                  </a:lnTo>
                  <a:lnTo>
                    <a:pt x="56" y="408"/>
                  </a:lnTo>
                  <a:lnTo>
                    <a:pt x="61" y="391"/>
                  </a:lnTo>
                  <a:lnTo>
                    <a:pt x="64" y="372"/>
                  </a:lnTo>
                  <a:lnTo>
                    <a:pt x="68" y="357"/>
                  </a:lnTo>
                  <a:lnTo>
                    <a:pt x="73" y="337"/>
                  </a:lnTo>
                  <a:lnTo>
                    <a:pt x="76" y="320"/>
                  </a:lnTo>
                  <a:lnTo>
                    <a:pt x="82" y="303"/>
                  </a:lnTo>
                  <a:lnTo>
                    <a:pt x="92" y="265"/>
                  </a:lnTo>
                  <a:lnTo>
                    <a:pt x="98" y="247"/>
                  </a:lnTo>
                  <a:lnTo>
                    <a:pt x="110" y="206"/>
                  </a:lnTo>
                  <a:lnTo>
                    <a:pt x="116" y="188"/>
                  </a:lnTo>
                  <a:lnTo>
                    <a:pt x="121" y="168"/>
                  </a:lnTo>
                  <a:lnTo>
                    <a:pt x="129" y="148"/>
                  </a:lnTo>
                  <a:lnTo>
                    <a:pt x="136" y="126"/>
                  </a:lnTo>
                  <a:lnTo>
                    <a:pt x="143" y="106"/>
                  </a:lnTo>
                  <a:lnTo>
                    <a:pt x="150" y="85"/>
                  </a:lnTo>
                  <a:lnTo>
                    <a:pt x="160" y="65"/>
                  </a:lnTo>
                  <a:lnTo>
                    <a:pt x="167" y="44"/>
                  </a:lnTo>
                  <a:lnTo>
                    <a:pt x="177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7" name="Freeform 32"/>
            <p:cNvSpPr>
              <a:spLocks/>
            </p:cNvSpPr>
            <p:nvPr/>
          </p:nvSpPr>
          <p:spPr bwMode="auto">
            <a:xfrm>
              <a:off x="3905" y="2694"/>
              <a:ext cx="197" cy="896"/>
            </a:xfrm>
            <a:custGeom>
              <a:avLst/>
              <a:gdLst>
                <a:gd name="T0" fmla="*/ 0 w 197"/>
                <a:gd name="T1" fmla="*/ 877 h 896"/>
                <a:gd name="T2" fmla="*/ 2 w 197"/>
                <a:gd name="T3" fmla="*/ 885 h 896"/>
                <a:gd name="T4" fmla="*/ 7 w 197"/>
                <a:gd name="T5" fmla="*/ 893 h 896"/>
                <a:gd name="T6" fmla="*/ 18 w 197"/>
                <a:gd name="T7" fmla="*/ 896 h 896"/>
                <a:gd name="T8" fmla="*/ 25 w 197"/>
                <a:gd name="T9" fmla="*/ 893 h 896"/>
                <a:gd name="T10" fmla="*/ 66 w 197"/>
                <a:gd name="T11" fmla="*/ 840 h 896"/>
                <a:gd name="T12" fmla="*/ 107 w 197"/>
                <a:gd name="T13" fmla="*/ 778 h 896"/>
                <a:gd name="T14" fmla="*/ 121 w 197"/>
                <a:gd name="T15" fmla="*/ 753 h 896"/>
                <a:gd name="T16" fmla="*/ 138 w 197"/>
                <a:gd name="T17" fmla="*/ 713 h 896"/>
                <a:gd name="T18" fmla="*/ 149 w 197"/>
                <a:gd name="T19" fmla="*/ 688 h 896"/>
                <a:gd name="T20" fmla="*/ 165 w 197"/>
                <a:gd name="T21" fmla="*/ 648 h 896"/>
                <a:gd name="T22" fmla="*/ 172 w 197"/>
                <a:gd name="T23" fmla="*/ 621 h 896"/>
                <a:gd name="T24" fmla="*/ 180 w 197"/>
                <a:gd name="T25" fmla="*/ 593 h 896"/>
                <a:gd name="T26" fmla="*/ 185 w 197"/>
                <a:gd name="T27" fmla="*/ 567 h 896"/>
                <a:gd name="T28" fmla="*/ 190 w 197"/>
                <a:gd name="T29" fmla="*/ 539 h 896"/>
                <a:gd name="T30" fmla="*/ 193 w 197"/>
                <a:gd name="T31" fmla="*/ 513 h 896"/>
                <a:gd name="T32" fmla="*/ 196 w 197"/>
                <a:gd name="T33" fmla="*/ 486 h 896"/>
                <a:gd name="T34" fmla="*/ 197 w 197"/>
                <a:gd name="T35" fmla="*/ 457 h 896"/>
                <a:gd name="T36" fmla="*/ 196 w 197"/>
                <a:gd name="T37" fmla="*/ 415 h 896"/>
                <a:gd name="T38" fmla="*/ 185 w 197"/>
                <a:gd name="T39" fmla="*/ 330 h 896"/>
                <a:gd name="T40" fmla="*/ 177 w 197"/>
                <a:gd name="T41" fmla="*/ 286 h 896"/>
                <a:gd name="T42" fmla="*/ 169 w 197"/>
                <a:gd name="T43" fmla="*/ 258 h 896"/>
                <a:gd name="T44" fmla="*/ 162 w 197"/>
                <a:gd name="T45" fmla="*/ 231 h 896"/>
                <a:gd name="T46" fmla="*/ 145 w 197"/>
                <a:gd name="T47" fmla="*/ 187 h 896"/>
                <a:gd name="T48" fmla="*/ 134 w 197"/>
                <a:gd name="T49" fmla="*/ 156 h 896"/>
                <a:gd name="T50" fmla="*/ 121 w 197"/>
                <a:gd name="T51" fmla="*/ 127 h 896"/>
                <a:gd name="T52" fmla="*/ 107 w 197"/>
                <a:gd name="T53" fmla="*/ 97 h 896"/>
                <a:gd name="T54" fmla="*/ 84 w 197"/>
                <a:gd name="T55" fmla="*/ 52 h 896"/>
                <a:gd name="T56" fmla="*/ 58 w 197"/>
                <a:gd name="T57" fmla="*/ 7 h 896"/>
                <a:gd name="T58" fmla="*/ 47 w 197"/>
                <a:gd name="T59" fmla="*/ 0 h 896"/>
                <a:gd name="T60" fmla="*/ 36 w 197"/>
                <a:gd name="T61" fmla="*/ 1 h 896"/>
                <a:gd name="T62" fmla="*/ 28 w 197"/>
                <a:gd name="T63" fmla="*/ 12 h 896"/>
                <a:gd name="T64" fmla="*/ 30 w 197"/>
                <a:gd name="T65" fmla="*/ 23 h 896"/>
                <a:gd name="T66" fmla="*/ 56 w 197"/>
                <a:gd name="T67" fmla="*/ 68 h 896"/>
                <a:gd name="T68" fmla="*/ 72 w 197"/>
                <a:gd name="T69" fmla="*/ 97 h 896"/>
                <a:gd name="T70" fmla="*/ 86 w 197"/>
                <a:gd name="T71" fmla="*/ 125 h 896"/>
                <a:gd name="T72" fmla="*/ 100 w 197"/>
                <a:gd name="T73" fmla="*/ 155 h 896"/>
                <a:gd name="T74" fmla="*/ 110 w 197"/>
                <a:gd name="T75" fmla="*/ 181 h 896"/>
                <a:gd name="T76" fmla="*/ 121 w 197"/>
                <a:gd name="T77" fmla="*/ 212 h 896"/>
                <a:gd name="T78" fmla="*/ 131 w 197"/>
                <a:gd name="T79" fmla="*/ 240 h 896"/>
                <a:gd name="T80" fmla="*/ 138 w 197"/>
                <a:gd name="T81" fmla="*/ 268 h 896"/>
                <a:gd name="T82" fmla="*/ 146 w 197"/>
                <a:gd name="T83" fmla="*/ 296 h 896"/>
                <a:gd name="T84" fmla="*/ 154 w 197"/>
                <a:gd name="T85" fmla="*/ 336 h 896"/>
                <a:gd name="T86" fmla="*/ 165 w 197"/>
                <a:gd name="T87" fmla="*/ 418 h 896"/>
                <a:gd name="T88" fmla="*/ 166 w 197"/>
                <a:gd name="T89" fmla="*/ 460 h 896"/>
                <a:gd name="T90" fmla="*/ 166 w 197"/>
                <a:gd name="T91" fmla="*/ 471 h 896"/>
                <a:gd name="T92" fmla="*/ 163 w 197"/>
                <a:gd name="T93" fmla="*/ 497 h 896"/>
                <a:gd name="T94" fmla="*/ 160 w 197"/>
                <a:gd name="T95" fmla="*/ 524 h 896"/>
                <a:gd name="T96" fmla="*/ 157 w 197"/>
                <a:gd name="T97" fmla="*/ 548 h 896"/>
                <a:gd name="T98" fmla="*/ 152 w 197"/>
                <a:gd name="T99" fmla="*/ 575 h 896"/>
                <a:gd name="T100" fmla="*/ 146 w 197"/>
                <a:gd name="T101" fmla="*/ 600 h 896"/>
                <a:gd name="T102" fmla="*/ 138 w 197"/>
                <a:gd name="T103" fmla="*/ 626 h 896"/>
                <a:gd name="T104" fmla="*/ 131 w 197"/>
                <a:gd name="T105" fmla="*/ 651 h 896"/>
                <a:gd name="T106" fmla="*/ 121 w 197"/>
                <a:gd name="T107" fmla="*/ 676 h 896"/>
                <a:gd name="T108" fmla="*/ 110 w 197"/>
                <a:gd name="T109" fmla="*/ 700 h 896"/>
                <a:gd name="T110" fmla="*/ 100 w 197"/>
                <a:gd name="T111" fmla="*/ 727 h 896"/>
                <a:gd name="T112" fmla="*/ 86 w 197"/>
                <a:gd name="T113" fmla="*/ 750 h 896"/>
                <a:gd name="T114" fmla="*/ 50 w 197"/>
                <a:gd name="T115" fmla="*/ 810 h 896"/>
                <a:gd name="T116" fmla="*/ 4 w 197"/>
                <a:gd name="T117" fmla="*/ 871 h 89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97"/>
                <a:gd name="T178" fmla="*/ 0 h 896"/>
                <a:gd name="T179" fmla="*/ 197 w 197"/>
                <a:gd name="T180" fmla="*/ 896 h 89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97" h="896">
                  <a:moveTo>
                    <a:pt x="4" y="871"/>
                  </a:moveTo>
                  <a:lnTo>
                    <a:pt x="0" y="877"/>
                  </a:lnTo>
                  <a:lnTo>
                    <a:pt x="0" y="882"/>
                  </a:lnTo>
                  <a:lnTo>
                    <a:pt x="2" y="885"/>
                  </a:lnTo>
                  <a:lnTo>
                    <a:pt x="4" y="890"/>
                  </a:lnTo>
                  <a:lnTo>
                    <a:pt x="7" y="893"/>
                  </a:lnTo>
                  <a:lnTo>
                    <a:pt x="13" y="896"/>
                  </a:lnTo>
                  <a:lnTo>
                    <a:pt x="18" y="896"/>
                  </a:lnTo>
                  <a:lnTo>
                    <a:pt x="21" y="894"/>
                  </a:lnTo>
                  <a:lnTo>
                    <a:pt x="25" y="893"/>
                  </a:lnTo>
                  <a:lnTo>
                    <a:pt x="28" y="890"/>
                  </a:lnTo>
                  <a:lnTo>
                    <a:pt x="66" y="840"/>
                  </a:lnTo>
                  <a:lnTo>
                    <a:pt x="75" y="829"/>
                  </a:lnTo>
                  <a:lnTo>
                    <a:pt x="107" y="778"/>
                  </a:lnTo>
                  <a:lnTo>
                    <a:pt x="114" y="765"/>
                  </a:lnTo>
                  <a:lnTo>
                    <a:pt x="121" y="753"/>
                  </a:lnTo>
                  <a:lnTo>
                    <a:pt x="134" y="725"/>
                  </a:lnTo>
                  <a:lnTo>
                    <a:pt x="138" y="713"/>
                  </a:lnTo>
                  <a:lnTo>
                    <a:pt x="145" y="700"/>
                  </a:lnTo>
                  <a:lnTo>
                    <a:pt x="149" y="688"/>
                  </a:lnTo>
                  <a:lnTo>
                    <a:pt x="162" y="660"/>
                  </a:lnTo>
                  <a:lnTo>
                    <a:pt x="165" y="648"/>
                  </a:lnTo>
                  <a:lnTo>
                    <a:pt x="169" y="635"/>
                  </a:lnTo>
                  <a:lnTo>
                    <a:pt x="172" y="621"/>
                  </a:lnTo>
                  <a:lnTo>
                    <a:pt x="177" y="609"/>
                  </a:lnTo>
                  <a:lnTo>
                    <a:pt x="180" y="593"/>
                  </a:lnTo>
                  <a:lnTo>
                    <a:pt x="183" y="581"/>
                  </a:lnTo>
                  <a:lnTo>
                    <a:pt x="185" y="567"/>
                  </a:lnTo>
                  <a:lnTo>
                    <a:pt x="188" y="555"/>
                  </a:lnTo>
                  <a:lnTo>
                    <a:pt x="190" y="539"/>
                  </a:lnTo>
                  <a:lnTo>
                    <a:pt x="191" y="527"/>
                  </a:lnTo>
                  <a:lnTo>
                    <a:pt x="193" y="513"/>
                  </a:lnTo>
                  <a:lnTo>
                    <a:pt x="194" y="500"/>
                  </a:lnTo>
                  <a:lnTo>
                    <a:pt x="196" y="486"/>
                  </a:lnTo>
                  <a:lnTo>
                    <a:pt x="197" y="474"/>
                  </a:lnTo>
                  <a:lnTo>
                    <a:pt x="197" y="457"/>
                  </a:lnTo>
                  <a:lnTo>
                    <a:pt x="196" y="443"/>
                  </a:lnTo>
                  <a:lnTo>
                    <a:pt x="196" y="415"/>
                  </a:lnTo>
                  <a:lnTo>
                    <a:pt x="188" y="344"/>
                  </a:lnTo>
                  <a:lnTo>
                    <a:pt x="185" y="330"/>
                  </a:lnTo>
                  <a:lnTo>
                    <a:pt x="183" y="316"/>
                  </a:lnTo>
                  <a:lnTo>
                    <a:pt x="177" y="286"/>
                  </a:lnTo>
                  <a:lnTo>
                    <a:pt x="172" y="272"/>
                  </a:lnTo>
                  <a:lnTo>
                    <a:pt x="169" y="258"/>
                  </a:lnTo>
                  <a:lnTo>
                    <a:pt x="165" y="245"/>
                  </a:lnTo>
                  <a:lnTo>
                    <a:pt x="162" y="231"/>
                  </a:lnTo>
                  <a:lnTo>
                    <a:pt x="149" y="200"/>
                  </a:lnTo>
                  <a:lnTo>
                    <a:pt x="145" y="187"/>
                  </a:lnTo>
                  <a:lnTo>
                    <a:pt x="138" y="172"/>
                  </a:lnTo>
                  <a:lnTo>
                    <a:pt x="134" y="156"/>
                  </a:lnTo>
                  <a:lnTo>
                    <a:pt x="128" y="142"/>
                  </a:lnTo>
                  <a:lnTo>
                    <a:pt x="121" y="127"/>
                  </a:lnTo>
                  <a:lnTo>
                    <a:pt x="114" y="113"/>
                  </a:lnTo>
                  <a:lnTo>
                    <a:pt x="107" y="97"/>
                  </a:lnTo>
                  <a:lnTo>
                    <a:pt x="92" y="66"/>
                  </a:lnTo>
                  <a:lnTo>
                    <a:pt x="84" y="52"/>
                  </a:lnTo>
                  <a:lnTo>
                    <a:pt x="66" y="21"/>
                  </a:lnTo>
                  <a:lnTo>
                    <a:pt x="58" y="7"/>
                  </a:lnTo>
                  <a:lnTo>
                    <a:pt x="52" y="1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0" y="7"/>
                  </a:lnTo>
                  <a:lnTo>
                    <a:pt x="28" y="12"/>
                  </a:lnTo>
                  <a:lnTo>
                    <a:pt x="28" y="20"/>
                  </a:lnTo>
                  <a:lnTo>
                    <a:pt x="30" y="23"/>
                  </a:lnTo>
                  <a:lnTo>
                    <a:pt x="38" y="37"/>
                  </a:lnTo>
                  <a:lnTo>
                    <a:pt x="56" y="68"/>
                  </a:lnTo>
                  <a:lnTo>
                    <a:pt x="64" y="82"/>
                  </a:lnTo>
                  <a:lnTo>
                    <a:pt x="72" y="97"/>
                  </a:lnTo>
                  <a:lnTo>
                    <a:pt x="79" y="110"/>
                  </a:lnTo>
                  <a:lnTo>
                    <a:pt x="86" y="125"/>
                  </a:lnTo>
                  <a:lnTo>
                    <a:pt x="93" y="139"/>
                  </a:lnTo>
                  <a:lnTo>
                    <a:pt x="100" y="155"/>
                  </a:lnTo>
                  <a:lnTo>
                    <a:pt x="106" y="169"/>
                  </a:lnTo>
                  <a:lnTo>
                    <a:pt x="110" y="181"/>
                  </a:lnTo>
                  <a:lnTo>
                    <a:pt x="117" y="196"/>
                  </a:lnTo>
                  <a:lnTo>
                    <a:pt x="121" y="212"/>
                  </a:lnTo>
                  <a:lnTo>
                    <a:pt x="128" y="224"/>
                  </a:lnTo>
                  <a:lnTo>
                    <a:pt x="131" y="240"/>
                  </a:lnTo>
                  <a:lnTo>
                    <a:pt x="134" y="254"/>
                  </a:lnTo>
                  <a:lnTo>
                    <a:pt x="138" y="268"/>
                  </a:lnTo>
                  <a:lnTo>
                    <a:pt x="141" y="282"/>
                  </a:lnTo>
                  <a:lnTo>
                    <a:pt x="146" y="296"/>
                  </a:lnTo>
                  <a:lnTo>
                    <a:pt x="152" y="322"/>
                  </a:lnTo>
                  <a:lnTo>
                    <a:pt x="154" y="336"/>
                  </a:lnTo>
                  <a:lnTo>
                    <a:pt x="157" y="350"/>
                  </a:lnTo>
                  <a:lnTo>
                    <a:pt x="165" y="418"/>
                  </a:lnTo>
                  <a:lnTo>
                    <a:pt x="165" y="446"/>
                  </a:lnTo>
                  <a:lnTo>
                    <a:pt x="166" y="460"/>
                  </a:lnTo>
                  <a:lnTo>
                    <a:pt x="166" y="472"/>
                  </a:lnTo>
                  <a:lnTo>
                    <a:pt x="166" y="471"/>
                  </a:lnTo>
                  <a:lnTo>
                    <a:pt x="165" y="483"/>
                  </a:lnTo>
                  <a:lnTo>
                    <a:pt x="163" y="497"/>
                  </a:lnTo>
                  <a:lnTo>
                    <a:pt x="162" y="510"/>
                  </a:lnTo>
                  <a:lnTo>
                    <a:pt x="160" y="524"/>
                  </a:lnTo>
                  <a:lnTo>
                    <a:pt x="159" y="536"/>
                  </a:lnTo>
                  <a:lnTo>
                    <a:pt x="157" y="548"/>
                  </a:lnTo>
                  <a:lnTo>
                    <a:pt x="154" y="561"/>
                  </a:lnTo>
                  <a:lnTo>
                    <a:pt x="152" y="575"/>
                  </a:lnTo>
                  <a:lnTo>
                    <a:pt x="149" y="587"/>
                  </a:lnTo>
                  <a:lnTo>
                    <a:pt x="146" y="600"/>
                  </a:lnTo>
                  <a:lnTo>
                    <a:pt x="141" y="612"/>
                  </a:lnTo>
                  <a:lnTo>
                    <a:pt x="138" y="626"/>
                  </a:lnTo>
                  <a:lnTo>
                    <a:pt x="134" y="638"/>
                  </a:lnTo>
                  <a:lnTo>
                    <a:pt x="131" y="651"/>
                  </a:lnTo>
                  <a:lnTo>
                    <a:pt x="128" y="662"/>
                  </a:lnTo>
                  <a:lnTo>
                    <a:pt x="121" y="676"/>
                  </a:lnTo>
                  <a:lnTo>
                    <a:pt x="117" y="688"/>
                  </a:lnTo>
                  <a:lnTo>
                    <a:pt x="110" y="700"/>
                  </a:lnTo>
                  <a:lnTo>
                    <a:pt x="106" y="713"/>
                  </a:lnTo>
                  <a:lnTo>
                    <a:pt x="100" y="727"/>
                  </a:lnTo>
                  <a:lnTo>
                    <a:pt x="93" y="738"/>
                  </a:lnTo>
                  <a:lnTo>
                    <a:pt x="86" y="750"/>
                  </a:lnTo>
                  <a:lnTo>
                    <a:pt x="79" y="762"/>
                  </a:lnTo>
                  <a:lnTo>
                    <a:pt x="50" y="810"/>
                  </a:lnTo>
                  <a:lnTo>
                    <a:pt x="41" y="821"/>
                  </a:lnTo>
                  <a:lnTo>
                    <a:pt x="4" y="8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8" name="Freeform 33"/>
            <p:cNvSpPr>
              <a:spLocks/>
            </p:cNvSpPr>
            <p:nvPr/>
          </p:nvSpPr>
          <p:spPr bwMode="auto">
            <a:xfrm>
              <a:off x="4028" y="2521"/>
              <a:ext cx="1043" cy="1069"/>
            </a:xfrm>
            <a:custGeom>
              <a:avLst/>
              <a:gdLst>
                <a:gd name="T0" fmla="*/ 1019 w 1043"/>
                <a:gd name="T1" fmla="*/ 1067 h 1069"/>
                <a:gd name="T2" fmla="*/ 1032 w 1043"/>
                <a:gd name="T3" fmla="*/ 1069 h 1069"/>
                <a:gd name="T4" fmla="*/ 1041 w 1043"/>
                <a:gd name="T5" fmla="*/ 1061 h 1069"/>
                <a:gd name="T6" fmla="*/ 1043 w 1043"/>
                <a:gd name="T7" fmla="*/ 1049 h 1069"/>
                <a:gd name="T8" fmla="*/ 1005 w 1043"/>
                <a:gd name="T9" fmla="*/ 990 h 1069"/>
                <a:gd name="T10" fmla="*/ 973 w 1043"/>
                <a:gd name="T11" fmla="*/ 935 h 1069"/>
                <a:gd name="T12" fmla="*/ 940 w 1043"/>
                <a:gd name="T13" fmla="*/ 884 h 1069"/>
                <a:gd name="T14" fmla="*/ 906 w 1043"/>
                <a:gd name="T15" fmla="*/ 833 h 1069"/>
                <a:gd name="T16" fmla="*/ 874 w 1043"/>
                <a:gd name="T17" fmla="*/ 783 h 1069"/>
                <a:gd name="T18" fmla="*/ 841 w 1043"/>
                <a:gd name="T19" fmla="*/ 735 h 1069"/>
                <a:gd name="T20" fmla="*/ 793 w 1043"/>
                <a:gd name="T21" fmla="*/ 667 h 1069"/>
                <a:gd name="T22" fmla="*/ 762 w 1043"/>
                <a:gd name="T23" fmla="*/ 622 h 1069"/>
                <a:gd name="T24" fmla="*/ 730 w 1043"/>
                <a:gd name="T25" fmla="*/ 580 h 1069"/>
                <a:gd name="T26" fmla="*/ 666 w 1043"/>
                <a:gd name="T27" fmla="*/ 500 h 1069"/>
                <a:gd name="T28" fmla="*/ 635 w 1043"/>
                <a:gd name="T29" fmla="*/ 461 h 1069"/>
                <a:gd name="T30" fmla="*/ 587 w 1043"/>
                <a:gd name="T31" fmla="*/ 405 h 1069"/>
                <a:gd name="T32" fmla="*/ 538 w 1043"/>
                <a:gd name="T33" fmla="*/ 354 h 1069"/>
                <a:gd name="T34" fmla="*/ 474 w 1043"/>
                <a:gd name="T35" fmla="*/ 290 h 1069"/>
                <a:gd name="T36" fmla="*/ 441 w 1043"/>
                <a:gd name="T37" fmla="*/ 261 h 1069"/>
                <a:gd name="T38" fmla="*/ 331 w 1043"/>
                <a:gd name="T39" fmla="*/ 168 h 1069"/>
                <a:gd name="T40" fmla="*/ 251 w 1043"/>
                <a:gd name="T41" fmla="*/ 112 h 1069"/>
                <a:gd name="T42" fmla="*/ 173 w 1043"/>
                <a:gd name="T43" fmla="*/ 66 h 1069"/>
                <a:gd name="T44" fmla="*/ 111 w 1043"/>
                <a:gd name="T45" fmla="*/ 35 h 1069"/>
                <a:gd name="T46" fmla="*/ 65 w 1043"/>
                <a:gd name="T47" fmla="*/ 16 h 1069"/>
                <a:gd name="T48" fmla="*/ 20 w 1043"/>
                <a:gd name="T49" fmla="*/ 2 h 1069"/>
                <a:gd name="T50" fmla="*/ 12 w 1043"/>
                <a:gd name="T51" fmla="*/ 0 h 1069"/>
                <a:gd name="T52" fmla="*/ 5 w 1043"/>
                <a:gd name="T53" fmla="*/ 5 h 1069"/>
                <a:gd name="T54" fmla="*/ 0 w 1043"/>
                <a:gd name="T55" fmla="*/ 11 h 1069"/>
                <a:gd name="T56" fmla="*/ 1 w 1043"/>
                <a:gd name="T57" fmla="*/ 24 h 1069"/>
                <a:gd name="T58" fmla="*/ 8 w 1043"/>
                <a:gd name="T59" fmla="*/ 28 h 1069"/>
                <a:gd name="T60" fmla="*/ 11 w 1043"/>
                <a:gd name="T61" fmla="*/ 30 h 1069"/>
                <a:gd name="T62" fmla="*/ 56 w 1043"/>
                <a:gd name="T63" fmla="*/ 44 h 1069"/>
                <a:gd name="T64" fmla="*/ 99 w 1043"/>
                <a:gd name="T65" fmla="*/ 63 h 1069"/>
                <a:gd name="T66" fmla="*/ 158 w 1043"/>
                <a:gd name="T67" fmla="*/ 94 h 1069"/>
                <a:gd name="T68" fmla="*/ 235 w 1043"/>
                <a:gd name="T69" fmla="*/ 137 h 1069"/>
                <a:gd name="T70" fmla="*/ 313 w 1043"/>
                <a:gd name="T71" fmla="*/ 193 h 1069"/>
                <a:gd name="T72" fmla="*/ 420 w 1043"/>
                <a:gd name="T73" fmla="*/ 283 h 1069"/>
                <a:gd name="T74" fmla="*/ 452 w 1043"/>
                <a:gd name="T75" fmla="*/ 312 h 1069"/>
                <a:gd name="T76" fmla="*/ 516 w 1043"/>
                <a:gd name="T77" fmla="*/ 376 h 1069"/>
                <a:gd name="T78" fmla="*/ 548 w 1043"/>
                <a:gd name="T79" fmla="*/ 410 h 1069"/>
                <a:gd name="T80" fmla="*/ 578 w 1043"/>
                <a:gd name="T81" fmla="*/ 445 h 1069"/>
                <a:gd name="T82" fmla="*/ 610 w 1043"/>
                <a:gd name="T83" fmla="*/ 480 h 1069"/>
                <a:gd name="T84" fmla="*/ 641 w 1043"/>
                <a:gd name="T85" fmla="*/ 518 h 1069"/>
                <a:gd name="T86" fmla="*/ 705 w 1043"/>
                <a:gd name="T87" fmla="*/ 599 h 1069"/>
                <a:gd name="T88" fmla="*/ 737 w 1043"/>
                <a:gd name="T89" fmla="*/ 641 h 1069"/>
                <a:gd name="T90" fmla="*/ 768 w 1043"/>
                <a:gd name="T91" fmla="*/ 686 h 1069"/>
                <a:gd name="T92" fmla="*/ 816 w 1043"/>
                <a:gd name="T93" fmla="*/ 754 h 1069"/>
                <a:gd name="T94" fmla="*/ 849 w 1043"/>
                <a:gd name="T95" fmla="*/ 802 h 1069"/>
                <a:gd name="T96" fmla="*/ 882 w 1043"/>
                <a:gd name="T97" fmla="*/ 849 h 1069"/>
                <a:gd name="T98" fmla="*/ 913 w 1043"/>
                <a:gd name="T99" fmla="*/ 900 h 1069"/>
                <a:gd name="T100" fmla="*/ 945 w 1043"/>
                <a:gd name="T101" fmla="*/ 951 h 1069"/>
                <a:gd name="T102" fmla="*/ 981 w 1043"/>
                <a:gd name="T103" fmla="*/ 1005 h 106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3"/>
                <a:gd name="T157" fmla="*/ 0 h 1069"/>
                <a:gd name="T158" fmla="*/ 1043 w 1043"/>
                <a:gd name="T159" fmla="*/ 1069 h 106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3" h="1069">
                  <a:moveTo>
                    <a:pt x="1013" y="1061"/>
                  </a:moveTo>
                  <a:lnTo>
                    <a:pt x="1019" y="1067"/>
                  </a:lnTo>
                  <a:lnTo>
                    <a:pt x="1024" y="1069"/>
                  </a:lnTo>
                  <a:lnTo>
                    <a:pt x="1032" y="1069"/>
                  </a:lnTo>
                  <a:lnTo>
                    <a:pt x="1035" y="1067"/>
                  </a:lnTo>
                  <a:lnTo>
                    <a:pt x="1041" y="1061"/>
                  </a:lnTo>
                  <a:lnTo>
                    <a:pt x="1043" y="1056"/>
                  </a:lnTo>
                  <a:lnTo>
                    <a:pt x="1043" y="1049"/>
                  </a:lnTo>
                  <a:lnTo>
                    <a:pt x="1041" y="1045"/>
                  </a:lnTo>
                  <a:lnTo>
                    <a:pt x="1005" y="990"/>
                  </a:lnTo>
                  <a:lnTo>
                    <a:pt x="988" y="963"/>
                  </a:lnTo>
                  <a:lnTo>
                    <a:pt x="973" y="935"/>
                  </a:lnTo>
                  <a:lnTo>
                    <a:pt x="956" y="911"/>
                  </a:lnTo>
                  <a:lnTo>
                    <a:pt x="940" y="884"/>
                  </a:lnTo>
                  <a:lnTo>
                    <a:pt x="923" y="858"/>
                  </a:lnTo>
                  <a:lnTo>
                    <a:pt x="906" y="833"/>
                  </a:lnTo>
                  <a:lnTo>
                    <a:pt x="891" y="807"/>
                  </a:lnTo>
                  <a:lnTo>
                    <a:pt x="874" y="783"/>
                  </a:lnTo>
                  <a:lnTo>
                    <a:pt x="858" y="759"/>
                  </a:lnTo>
                  <a:lnTo>
                    <a:pt x="841" y="735"/>
                  </a:lnTo>
                  <a:lnTo>
                    <a:pt x="810" y="689"/>
                  </a:lnTo>
                  <a:lnTo>
                    <a:pt x="793" y="667"/>
                  </a:lnTo>
                  <a:lnTo>
                    <a:pt x="778" y="645"/>
                  </a:lnTo>
                  <a:lnTo>
                    <a:pt x="762" y="622"/>
                  </a:lnTo>
                  <a:lnTo>
                    <a:pt x="747" y="602"/>
                  </a:lnTo>
                  <a:lnTo>
                    <a:pt x="730" y="580"/>
                  </a:lnTo>
                  <a:lnTo>
                    <a:pt x="683" y="520"/>
                  </a:lnTo>
                  <a:lnTo>
                    <a:pt x="666" y="500"/>
                  </a:lnTo>
                  <a:lnTo>
                    <a:pt x="651" y="481"/>
                  </a:lnTo>
                  <a:lnTo>
                    <a:pt x="635" y="461"/>
                  </a:lnTo>
                  <a:lnTo>
                    <a:pt x="618" y="442"/>
                  </a:lnTo>
                  <a:lnTo>
                    <a:pt x="587" y="405"/>
                  </a:lnTo>
                  <a:lnTo>
                    <a:pt x="553" y="371"/>
                  </a:lnTo>
                  <a:lnTo>
                    <a:pt x="538" y="354"/>
                  </a:lnTo>
                  <a:lnTo>
                    <a:pt x="522" y="338"/>
                  </a:lnTo>
                  <a:lnTo>
                    <a:pt x="474" y="290"/>
                  </a:lnTo>
                  <a:lnTo>
                    <a:pt x="459" y="276"/>
                  </a:lnTo>
                  <a:lnTo>
                    <a:pt x="441" y="261"/>
                  </a:lnTo>
                  <a:lnTo>
                    <a:pt x="393" y="218"/>
                  </a:lnTo>
                  <a:lnTo>
                    <a:pt x="331" y="168"/>
                  </a:lnTo>
                  <a:lnTo>
                    <a:pt x="314" y="156"/>
                  </a:lnTo>
                  <a:lnTo>
                    <a:pt x="251" y="112"/>
                  </a:lnTo>
                  <a:lnTo>
                    <a:pt x="189" y="73"/>
                  </a:lnTo>
                  <a:lnTo>
                    <a:pt x="173" y="66"/>
                  </a:lnTo>
                  <a:lnTo>
                    <a:pt x="159" y="58"/>
                  </a:lnTo>
                  <a:lnTo>
                    <a:pt x="111" y="35"/>
                  </a:lnTo>
                  <a:lnTo>
                    <a:pt x="80" y="22"/>
                  </a:lnTo>
                  <a:lnTo>
                    <a:pt x="65" y="16"/>
                  </a:lnTo>
                  <a:lnTo>
                    <a:pt x="34" y="5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8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25" y="36"/>
                  </a:lnTo>
                  <a:lnTo>
                    <a:pt x="56" y="44"/>
                  </a:lnTo>
                  <a:lnTo>
                    <a:pt x="68" y="50"/>
                  </a:lnTo>
                  <a:lnTo>
                    <a:pt x="99" y="63"/>
                  </a:lnTo>
                  <a:lnTo>
                    <a:pt x="144" y="86"/>
                  </a:lnTo>
                  <a:lnTo>
                    <a:pt x="158" y="94"/>
                  </a:lnTo>
                  <a:lnTo>
                    <a:pt x="173" y="101"/>
                  </a:lnTo>
                  <a:lnTo>
                    <a:pt x="235" y="137"/>
                  </a:lnTo>
                  <a:lnTo>
                    <a:pt x="296" y="180"/>
                  </a:lnTo>
                  <a:lnTo>
                    <a:pt x="313" y="193"/>
                  </a:lnTo>
                  <a:lnTo>
                    <a:pt x="375" y="242"/>
                  </a:lnTo>
                  <a:lnTo>
                    <a:pt x="420" y="283"/>
                  </a:lnTo>
                  <a:lnTo>
                    <a:pt x="437" y="298"/>
                  </a:lnTo>
                  <a:lnTo>
                    <a:pt x="452" y="312"/>
                  </a:lnTo>
                  <a:lnTo>
                    <a:pt x="500" y="360"/>
                  </a:lnTo>
                  <a:lnTo>
                    <a:pt x="516" y="376"/>
                  </a:lnTo>
                  <a:lnTo>
                    <a:pt x="531" y="393"/>
                  </a:lnTo>
                  <a:lnTo>
                    <a:pt x="548" y="410"/>
                  </a:lnTo>
                  <a:lnTo>
                    <a:pt x="562" y="427"/>
                  </a:lnTo>
                  <a:lnTo>
                    <a:pt x="578" y="445"/>
                  </a:lnTo>
                  <a:lnTo>
                    <a:pt x="596" y="464"/>
                  </a:lnTo>
                  <a:lnTo>
                    <a:pt x="610" y="480"/>
                  </a:lnTo>
                  <a:lnTo>
                    <a:pt x="626" y="500"/>
                  </a:lnTo>
                  <a:lnTo>
                    <a:pt x="641" y="518"/>
                  </a:lnTo>
                  <a:lnTo>
                    <a:pt x="658" y="538"/>
                  </a:lnTo>
                  <a:lnTo>
                    <a:pt x="705" y="599"/>
                  </a:lnTo>
                  <a:lnTo>
                    <a:pt x="722" y="621"/>
                  </a:lnTo>
                  <a:lnTo>
                    <a:pt x="737" y="641"/>
                  </a:lnTo>
                  <a:lnTo>
                    <a:pt x="753" y="664"/>
                  </a:lnTo>
                  <a:lnTo>
                    <a:pt x="768" y="686"/>
                  </a:lnTo>
                  <a:lnTo>
                    <a:pt x="785" y="707"/>
                  </a:lnTo>
                  <a:lnTo>
                    <a:pt x="816" y="754"/>
                  </a:lnTo>
                  <a:lnTo>
                    <a:pt x="833" y="777"/>
                  </a:lnTo>
                  <a:lnTo>
                    <a:pt x="849" y="802"/>
                  </a:lnTo>
                  <a:lnTo>
                    <a:pt x="866" y="825"/>
                  </a:lnTo>
                  <a:lnTo>
                    <a:pt x="882" y="849"/>
                  </a:lnTo>
                  <a:lnTo>
                    <a:pt x="899" y="873"/>
                  </a:lnTo>
                  <a:lnTo>
                    <a:pt x="913" y="900"/>
                  </a:lnTo>
                  <a:lnTo>
                    <a:pt x="931" y="926"/>
                  </a:lnTo>
                  <a:lnTo>
                    <a:pt x="945" y="951"/>
                  </a:lnTo>
                  <a:lnTo>
                    <a:pt x="964" y="979"/>
                  </a:lnTo>
                  <a:lnTo>
                    <a:pt x="981" y="1005"/>
                  </a:lnTo>
                  <a:lnTo>
                    <a:pt x="1013" y="10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9" name="Freeform 34"/>
            <p:cNvSpPr>
              <a:spLocks/>
            </p:cNvSpPr>
            <p:nvPr/>
          </p:nvSpPr>
          <p:spPr bwMode="auto">
            <a:xfrm>
              <a:off x="4005" y="3720"/>
              <a:ext cx="979" cy="54"/>
            </a:xfrm>
            <a:custGeom>
              <a:avLst/>
              <a:gdLst>
                <a:gd name="T0" fmla="*/ 15 w 979"/>
                <a:gd name="T1" fmla="*/ 23 h 54"/>
                <a:gd name="T2" fmla="*/ 10 w 979"/>
                <a:gd name="T3" fmla="*/ 23 h 54"/>
                <a:gd name="T4" fmla="*/ 7 w 979"/>
                <a:gd name="T5" fmla="*/ 25 h 54"/>
                <a:gd name="T6" fmla="*/ 1 w 979"/>
                <a:gd name="T7" fmla="*/ 31 h 54"/>
                <a:gd name="T8" fmla="*/ 0 w 979"/>
                <a:gd name="T9" fmla="*/ 36 h 54"/>
                <a:gd name="T10" fmla="*/ 0 w 979"/>
                <a:gd name="T11" fmla="*/ 43 h 54"/>
                <a:gd name="T12" fmla="*/ 1 w 979"/>
                <a:gd name="T13" fmla="*/ 46 h 54"/>
                <a:gd name="T14" fmla="*/ 7 w 979"/>
                <a:gd name="T15" fmla="*/ 53 h 54"/>
                <a:gd name="T16" fmla="*/ 12 w 979"/>
                <a:gd name="T17" fmla="*/ 54 h 54"/>
                <a:gd name="T18" fmla="*/ 15 w 979"/>
                <a:gd name="T19" fmla="*/ 54 h 54"/>
                <a:gd name="T20" fmla="*/ 963 w 979"/>
                <a:gd name="T21" fmla="*/ 31 h 54"/>
                <a:gd name="T22" fmla="*/ 968 w 979"/>
                <a:gd name="T23" fmla="*/ 31 h 54"/>
                <a:gd name="T24" fmla="*/ 971 w 979"/>
                <a:gd name="T25" fmla="*/ 29 h 54"/>
                <a:gd name="T26" fmla="*/ 977 w 979"/>
                <a:gd name="T27" fmla="*/ 23 h 54"/>
                <a:gd name="T28" fmla="*/ 979 w 979"/>
                <a:gd name="T29" fmla="*/ 19 h 54"/>
                <a:gd name="T30" fmla="*/ 979 w 979"/>
                <a:gd name="T31" fmla="*/ 11 h 54"/>
                <a:gd name="T32" fmla="*/ 977 w 979"/>
                <a:gd name="T33" fmla="*/ 8 h 54"/>
                <a:gd name="T34" fmla="*/ 971 w 979"/>
                <a:gd name="T35" fmla="*/ 1 h 54"/>
                <a:gd name="T36" fmla="*/ 966 w 979"/>
                <a:gd name="T37" fmla="*/ 0 h 54"/>
                <a:gd name="T38" fmla="*/ 963 w 979"/>
                <a:gd name="T39" fmla="*/ 0 h 54"/>
                <a:gd name="T40" fmla="*/ 15 w 979"/>
                <a:gd name="T41" fmla="*/ 23 h 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79"/>
                <a:gd name="T64" fmla="*/ 0 h 54"/>
                <a:gd name="T65" fmla="*/ 979 w 979"/>
                <a:gd name="T66" fmla="*/ 54 h 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79" h="54">
                  <a:moveTo>
                    <a:pt x="15" y="23"/>
                  </a:moveTo>
                  <a:lnTo>
                    <a:pt x="10" y="23"/>
                  </a:lnTo>
                  <a:lnTo>
                    <a:pt x="7" y="25"/>
                  </a:lnTo>
                  <a:lnTo>
                    <a:pt x="1" y="31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7" y="53"/>
                  </a:lnTo>
                  <a:lnTo>
                    <a:pt x="12" y="54"/>
                  </a:lnTo>
                  <a:lnTo>
                    <a:pt x="15" y="54"/>
                  </a:lnTo>
                  <a:lnTo>
                    <a:pt x="963" y="31"/>
                  </a:lnTo>
                  <a:lnTo>
                    <a:pt x="968" y="31"/>
                  </a:lnTo>
                  <a:lnTo>
                    <a:pt x="971" y="29"/>
                  </a:lnTo>
                  <a:lnTo>
                    <a:pt x="977" y="23"/>
                  </a:lnTo>
                  <a:lnTo>
                    <a:pt x="979" y="19"/>
                  </a:lnTo>
                  <a:lnTo>
                    <a:pt x="979" y="11"/>
                  </a:lnTo>
                  <a:lnTo>
                    <a:pt x="977" y="8"/>
                  </a:lnTo>
                  <a:lnTo>
                    <a:pt x="971" y="1"/>
                  </a:lnTo>
                  <a:lnTo>
                    <a:pt x="966" y="0"/>
                  </a:lnTo>
                  <a:lnTo>
                    <a:pt x="963" y="0"/>
                  </a:lnTo>
                  <a:lnTo>
                    <a:pt x="1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0" name="Rectangle 35"/>
            <p:cNvSpPr>
              <a:spLocks noChangeArrowheads="1"/>
            </p:cNvSpPr>
            <p:nvPr/>
          </p:nvSpPr>
          <p:spPr bwMode="auto">
            <a:xfrm>
              <a:off x="3729" y="3680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1/0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1" name="Rectangle 36"/>
            <p:cNvSpPr>
              <a:spLocks noChangeArrowheads="1"/>
            </p:cNvSpPr>
            <p:nvPr/>
          </p:nvSpPr>
          <p:spPr bwMode="auto">
            <a:xfrm>
              <a:off x="5066" y="3622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2/1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2" name="Rectangle 37"/>
            <p:cNvSpPr>
              <a:spLocks noChangeArrowheads="1"/>
            </p:cNvSpPr>
            <p:nvPr/>
          </p:nvSpPr>
          <p:spPr bwMode="auto">
            <a:xfrm>
              <a:off x="5326" y="3069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3" name="Rectangle 38"/>
            <p:cNvSpPr>
              <a:spLocks noChangeArrowheads="1"/>
            </p:cNvSpPr>
            <p:nvPr/>
          </p:nvSpPr>
          <p:spPr bwMode="auto">
            <a:xfrm>
              <a:off x="3264" y="3004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4" name="Rectangle 39"/>
            <p:cNvSpPr>
              <a:spLocks noChangeArrowheads="1"/>
            </p:cNvSpPr>
            <p:nvPr/>
          </p:nvSpPr>
          <p:spPr bwMode="auto">
            <a:xfrm>
              <a:off x="4397" y="2576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5" name="Rectangle 40"/>
            <p:cNvSpPr>
              <a:spLocks noChangeArrowheads="1"/>
            </p:cNvSpPr>
            <p:nvPr/>
          </p:nvSpPr>
          <p:spPr bwMode="auto">
            <a:xfrm>
              <a:off x="4136" y="3215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6" name="Rectangle 41"/>
            <p:cNvSpPr>
              <a:spLocks noChangeArrowheads="1"/>
            </p:cNvSpPr>
            <p:nvPr/>
          </p:nvSpPr>
          <p:spPr bwMode="auto">
            <a:xfrm>
              <a:off x="4253" y="3825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7" name="Rectangle 42"/>
            <p:cNvSpPr>
              <a:spLocks noChangeArrowheads="1"/>
            </p:cNvSpPr>
            <p:nvPr/>
          </p:nvSpPr>
          <p:spPr bwMode="auto">
            <a:xfrm>
              <a:off x="3300" y="1968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8" name="Rectangle 43"/>
            <p:cNvSpPr>
              <a:spLocks noChangeArrowheads="1"/>
            </p:cNvSpPr>
            <p:nvPr/>
          </p:nvSpPr>
          <p:spPr bwMode="auto">
            <a:xfrm>
              <a:off x="3763" y="2459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0/0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5559" name="Freeform 44"/>
            <p:cNvSpPr>
              <a:spLocks/>
            </p:cNvSpPr>
            <p:nvPr/>
          </p:nvSpPr>
          <p:spPr bwMode="auto">
            <a:xfrm>
              <a:off x="3768" y="2228"/>
              <a:ext cx="63" cy="137"/>
            </a:xfrm>
            <a:custGeom>
              <a:avLst/>
              <a:gdLst>
                <a:gd name="T0" fmla="*/ 32 w 63"/>
                <a:gd name="T1" fmla="*/ 126 h 137"/>
                <a:gd name="T2" fmla="*/ 35 w 63"/>
                <a:gd name="T3" fmla="*/ 129 h 137"/>
                <a:gd name="T4" fmla="*/ 37 w 63"/>
                <a:gd name="T5" fmla="*/ 132 h 137"/>
                <a:gd name="T6" fmla="*/ 40 w 63"/>
                <a:gd name="T7" fmla="*/ 135 h 137"/>
                <a:gd name="T8" fmla="*/ 45 w 63"/>
                <a:gd name="T9" fmla="*/ 137 h 137"/>
                <a:gd name="T10" fmla="*/ 52 w 63"/>
                <a:gd name="T11" fmla="*/ 137 h 137"/>
                <a:gd name="T12" fmla="*/ 55 w 63"/>
                <a:gd name="T13" fmla="*/ 134 h 137"/>
                <a:gd name="T14" fmla="*/ 58 w 63"/>
                <a:gd name="T15" fmla="*/ 132 h 137"/>
                <a:gd name="T16" fmla="*/ 62 w 63"/>
                <a:gd name="T17" fmla="*/ 129 h 137"/>
                <a:gd name="T18" fmla="*/ 63 w 63"/>
                <a:gd name="T19" fmla="*/ 124 h 137"/>
                <a:gd name="T20" fmla="*/ 63 w 63"/>
                <a:gd name="T21" fmla="*/ 117 h 137"/>
                <a:gd name="T22" fmla="*/ 31 w 63"/>
                <a:gd name="T23" fmla="*/ 11 h 137"/>
                <a:gd name="T24" fmla="*/ 27 w 63"/>
                <a:gd name="T25" fmla="*/ 8 h 137"/>
                <a:gd name="T26" fmla="*/ 26 w 63"/>
                <a:gd name="T27" fmla="*/ 5 h 137"/>
                <a:gd name="T28" fmla="*/ 23 w 63"/>
                <a:gd name="T29" fmla="*/ 2 h 137"/>
                <a:gd name="T30" fmla="*/ 18 w 63"/>
                <a:gd name="T31" fmla="*/ 0 h 137"/>
                <a:gd name="T32" fmla="*/ 10 w 63"/>
                <a:gd name="T33" fmla="*/ 0 h 137"/>
                <a:gd name="T34" fmla="*/ 7 w 63"/>
                <a:gd name="T35" fmla="*/ 4 h 137"/>
                <a:gd name="T36" fmla="*/ 4 w 63"/>
                <a:gd name="T37" fmla="*/ 5 h 137"/>
                <a:gd name="T38" fmla="*/ 1 w 63"/>
                <a:gd name="T39" fmla="*/ 8 h 137"/>
                <a:gd name="T40" fmla="*/ 0 w 63"/>
                <a:gd name="T41" fmla="*/ 13 h 137"/>
                <a:gd name="T42" fmla="*/ 0 w 63"/>
                <a:gd name="T43" fmla="*/ 21 h 137"/>
                <a:gd name="T44" fmla="*/ 32 w 63"/>
                <a:gd name="T45" fmla="*/ 126 h 1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3"/>
                <a:gd name="T70" fmla="*/ 0 h 137"/>
                <a:gd name="T71" fmla="*/ 63 w 63"/>
                <a:gd name="T72" fmla="*/ 137 h 1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3" h="137">
                  <a:moveTo>
                    <a:pt x="32" y="126"/>
                  </a:moveTo>
                  <a:lnTo>
                    <a:pt x="35" y="129"/>
                  </a:lnTo>
                  <a:lnTo>
                    <a:pt x="37" y="132"/>
                  </a:lnTo>
                  <a:lnTo>
                    <a:pt x="40" y="135"/>
                  </a:lnTo>
                  <a:lnTo>
                    <a:pt x="45" y="137"/>
                  </a:lnTo>
                  <a:lnTo>
                    <a:pt x="52" y="137"/>
                  </a:lnTo>
                  <a:lnTo>
                    <a:pt x="55" y="134"/>
                  </a:lnTo>
                  <a:lnTo>
                    <a:pt x="58" y="132"/>
                  </a:lnTo>
                  <a:lnTo>
                    <a:pt x="62" y="129"/>
                  </a:lnTo>
                  <a:lnTo>
                    <a:pt x="63" y="124"/>
                  </a:lnTo>
                  <a:lnTo>
                    <a:pt x="63" y="117"/>
                  </a:lnTo>
                  <a:lnTo>
                    <a:pt x="31" y="11"/>
                  </a:lnTo>
                  <a:lnTo>
                    <a:pt x="27" y="8"/>
                  </a:lnTo>
                  <a:lnTo>
                    <a:pt x="26" y="5"/>
                  </a:lnTo>
                  <a:lnTo>
                    <a:pt x="23" y="2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7" y="4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32" y="1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0" name="Freeform 45"/>
            <p:cNvSpPr>
              <a:spLocks/>
            </p:cNvSpPr>
            <p:nvPr/>
          </p:nvSpPr>
          <p:spPr bwMode="auto">
            <a:xfrm>
              <a:off x="3800" y="2228"/>
              <a:ext cx="65" cy="157"/>
            </a:xfrm>
            <a:custGeom>
              <a:avLst/>
              <a:gdLst>
                <a:gd name="T0" fmla="*/ 0 w 65"/>
                <a:gd name="T1" fmla="*/ 137 h 157"/>
                <a:gd name="T2" fmla="*/ 0 w 65"/>
                <a:gd name="T3" fmla="*/ 146 h 157"/>
                <a:gd name="T4" fmla="*/ 2 w 65"/>
                <a:gd name="T5" fmla="*/ 149 h 157"/>
                <a:gd name="T6" fmla="*/ 8 w 65"/>
                <a:gd name="T7" fmla="*/ 156 h 157"/>
                <a:gd name="T8" fmla="*/ 11 w 65"/>
                <a:gd name="T9" fmla="*/ 157 h 157"/>
                <a:gd name="T10" fmla="*/ 20 w 65"/>
                <a:gd name="T11" fmla="*/ 157 h 157"/>
                <a:gd name="T12" fmla="*/ 23 w 65"/>
                <a:gd name="T13" fmla="*/ 156 h 157"/>
                <a:gd name="T14" fmla="*/ 30 w 65"/>
                <a:gd name="T15" fmla="*/ 149 h 157"/>
                <a:gd name="T16" fmla="*/ 31 w 65"/>
                <a:gd name="T17" fmla="*/ 146 h 157"/>
                <a:gd name="T18" fmla="*/ 65 w 65"/>
                <a:gd name="T19" fmla="*/ 21 h 157"/>
                <a:gd name="T20" fmla="*/ 65 w 65"/>
                <a:gd name="T21" fmla="*/ 11 h 157"/>
                <a:gd name="T22" fmla="*/ 64 w 65"/>
                <a:gd name="T23" fmla="*/ 8 h 157"/>
                <a:gd name="T24" fmla="*/ 57 w 65"/>
                <a:gd name="T25" fmla="*/ 2 h 157"/>
                <a:gd name="T26" fmla="*/ 54 w 65"/>
                <a:gd name="T27" fmla="*/ 0 h 157"/>
                <a:gd name="T28" fmla="*/ 45 w 65"/>
                <a:gd name="T29" fmla="*/ 0 h 157"/>
                <a:gd name="T30" fmla="*/ 42 w 65"/>
                <a:gd name="T31" fmla="*/ 2 h 157"/>
                <a:gd name="T32" fmla="*/ 36 w 65"/>
                <a:gd name="T33" fmla="*/ 8 h 157"/>
                <a:gd name="T34" fmla="*/ 34 w 65"/>
                <a:gd name="T35" fmla="*/ 11 h 157"/>
                <a:gd name="T36" fmla="*/ 0 w 65"/>
                <a:gd name="T37" fmla="*/ 137 h 1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5"/>
                <a:gd name="T58" fmla="*/ 0 h 157"/>
                <a:gd name="T59" fmla="*/ 65 w 65"/>
                <a:gd name="T60" fmla="*/ 157 h 1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5" h="157">
                  <a:moveTo>
                    <a:pt x="0" y="137"/>
                  </a:moveTo>
                  <a:lnTo>
                    <a:pt x="0" y="146"/>
                  </a:lnTo>
                  <a:lnTo>
                    <a:pt x="2" y="149"/>
                  </a:lnTo>
                  <a:lnTo>
                    <a:pt x="8" y="156"/>
                  </a:lnTo>
                  <a:lnTo>
                    <a:pt x="11" y="157"/>
                  </a:lnTo>
                  <a:lnTo>
                    <a:pt x="20" y="157"/>
                  </a:lnTo>
                  <a:lnTo>
                    <a:pt x="23" y="156"/>
                  </a:lnTo>
                  <a:lnTo>
                    <a:pt x="30" y="149"/>
                  </a:lnTo>
                  <a:lnTo>
                    <a:pt x="31" y="146"/>
                  </a:lnTo>
                  <a:lnTo>
                    <a:pt x="65" y="21"/>
                  </a:lnTo>
                  <a:lnTo>
                    <a:pt x="65" y="11"/>
                  </a:lnTo>
                  <a:lnTo>
                    <a:pt x="64" y="8"/>
                  </a:lnTo>
                  <a:lnTo>
                    <a:pt x="57" y="2"/>
                  </a:lnTo>
                  <a:lnTo>
                    <a:pt x="54" y="0"/>
                  </a:lnTo>
                  <a:lnTo>
                    <a:pt x="45" y="0"/>
                  </a:lnTo>
                  <a:lnTo>
                    <a:pt x="42" y="2"/>
                  </a:lnTo>
                  <a:lnTo>
                    <a:pt x="36" y="8"/>
                  </a:lnTo>
                  <a:lnTo>
                    <a:pt x="34" y="11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1" name="Freeform 46"/>
            <p:cNvSpPr>
              <a:spLocks/>
            </p:cNvSpPr>
            <p:nvPr/>
          </p:nvSpPr>
          <p:spPr bwMode="auto">
            <a:xfrm>
              <a:off x="3602" y="3560"/>
              <a:ext cx="116" cy="84"/>
            </a:xfrm>
            <a:custGeom>
              <a:avLst/>
              <a:gdLst>
                <a:gd name="T0" fmla="*/ 93 w 116"/>
                <a:gd name="T1" fmla="*/ 82 h 84"/>
                <a:gd name="T2" fmla="*/ 96 w 116"/>
                <a:gd name="T3" fmla="*/ 84 h 84"/>
                <a:gd name="T4" fmla="*/ 104 w 116"/>
                <a:gd name="T5" fmla="*/ 84 h 84"/>
                <a:gd name="T6" fmla="*/ 108 w 116"/>
                <a:gd name="T7" fmla="*/ 82 h 84"/>
                <a:gd name="T8" fmla="*/ 114 w 116"/>
                <a:gd name="T9" fmla="*/ 76 h 84"/>
                <a:gd name="T10" fmla="*/ 116 w 116"/>
                <a:gd name="T11" fmla="*/ 73 h 84"/>
                <a:gd name="T12" fmla="*/ 116 w 116"/>
                <a:gd name="T13" fmla="*/ 65 h 84"/>
                <a:gd name="T14" fmla="*/ 114 w 116"/>
                <a:gd name="T15" fmla="*/ 61 h 84"/>
                <a:gd name="T16" fmla="*/ 108 w 116"/>
                <a:gd name="T17" fmla="*/ 55 h 84"/>
                <a:gd name="T18" fmla="*/ 23 w 116"/>
                <a:gd name="T19" fmla="*/ 2 h 84"/>
                <a:gd name="T20" fmla="*/ 20 w 116"/>
                <a:gd name="T21" fmla="*/ 0 h 84"/>
                <a:gd name="T22" fmla="*/ 12 w 116"/>
                <a:gd name="T23" fmla="*/ 0 h 84"/>
                <a:gd name="T24" fmla="*/ 8 w 116"/>
                <a:gd name="T25" fmla="*/ 2 h 84"/>
                <a:gd name="T26" fmla="*/ 1 w 116"/>
                <a:gd name="T27" fmla="*/ 8 h 84"/>
                <a:gd name="T28" fmla="*/ 0 w 116"/>
                <a:gd name="T29" fmla="*/ 11 h 84"/>
                <a:gd name="T30" fmla="*/ 0 w 116"/>
                <a:gd name="T31" fmla="*/ 19 h 84"/>
                <a:gd name="T32" fmla="*/ 1 w 116"/>
                <a:gd name="T33" fmla="*/ 24 h 84"/>
                <a:gd name="T34" fmla="*/ 8 w 116"/>
                <a:gd name="T35" fmla="*/ 30 h 84"/>
                <a:gd name="T36" fmla="*/ 93 w 116"/>
                <a:gd name="T37" fmla="*/ 82 h 8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6"/>
                <a:gd name="T58" fmla="*/ 0 h 84"/>
                <a:gd name="T59" fmla="*/ 116 w 116"/>
                <a:gd name="T60" fmla="*/ 84 h 8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6" h="84">
                  <a:moveTo>
                    <a:pt x="93" y="82"/>
                  </a:moveTo>
                  <a:lnTo>
                    <a:pt x="96" y="84"/>
                  </a:lnTo>
                  <a:lnTo>
                    <a:pt x="104" y="84"/>
                  </a:lnTo>
                  <a:lnTo>
                    <a:pt x="108" y="82"/>
                  </a:lnTo>
                  <a:lnTo>
                    <a:pt x="114" y="76"/>
                  </a:lnTo>
                  <a:lnTo>
                    <a:pt x="116" y="73"/>
                  </a:lnTo>
                  <a:lnTo>
                    <a:pt x="116" y="65"/>
                  </a:lnTo>
                  <a:lnTo>
                    <a:pt x="114" y="61"/>
                  </a:lnTo>
                  <a:lnTo>
                    <a:pt x="108" y="55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8" y="30"/>
                  </a:lnTo>
                  <a:lnTo>
                    <a:pt x="93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2" name="Freeform 47"/>
            <p:cNvSpPr>
              <a:spLocks/>
            </p:cNvSpPr>
            <p:nvPr/>
          </p:nvSpPr>
          <p:spPr bwMode="auto">
            <a:xfrm>
              <a:off x="3648" y="3514"/>
              <a:ext cx="78" cy="136"/>
            </a:xfrm>
            <a:custGeom>
              <a:avLst/>
              <a:gdLst>
                <a:gd name="T0" fmla="*/ 48 w 78"/>
                <a:gd name="T1" fmla="*/ 127 h 136"/>
                <a:gd name="T2" fmla="*/ 50 w 78"/>
                <a:gd name="T3" fmla="*/ 130 h 136"/>
                <a:gd name="T4" fmla="*/ 53 w 78"/>
                <a:gd name="T5" fmla="*/ 133 h 136"/>
                <a:gd name="T6" fmla="*/ 56 w 78"/>
                <a:gd name="T7" fmla="*/ 135 h 136"/>
                <a:gd name="T8" fmla="*/ 61 w 78"/>
                <a:gd name="T9" fmla="*/ 136 h 136"/>
                <a:gd name="T10" fmla="*/ 65 w 78"/>
                <a:gd name="T11" fmla="*/ 136 h 136"/>
                <a:gd name="T12" fmla="*/ 72 w 78"/>
                <a:gd name="T13" fmla="*/ 133 h 136"/>
                <a:gd name="T14" fmla="*/ 75 w 78"/>
                <a:gd name="T15" fmla="*/ 130 h 136"/>
                <a:gd name="T16" fmla="*/ 76 w 78"/>
                <a:gd name="T17" fmla="*/ 127 h 136"/>
                <a:gd name="T18" fmla="*/ 78 w 78"/>
                <a:gd name="T19" fmla="*/ 122 h 136"/>
                <a:gd name="T20" fmla="*/ 78 w 78"/>
                <a:gd name="T21" fmla="*/ 118 h 136"/>
                <a:gd name="T22" fmla="*/ 76 w 78"/>
                <a:gd name="T23" fmla="*/ 114 h 136"/>
                <a:gd name="T24" fmla="*/ 30 w 78"/>
                <a:gd name="T25" fmla="*/ 9 h 136"/>
                <a:gd name="T26" fmla="*/ 28 w 78"/>
                <a:gd name="T27" fmla="*/ 6 h 136"/>
                <a:gd name="T28" fmla="*/ 25 w 78"/>
                <a:gd name="T29" fmla="*/ 3 h 136"/>
                <a:gd name="T30" fmla="*/ 22 w 78"/>
                <a:gd name="T31" fmla="*/ 1 h 136"/>
                <a:gd name="T32" fmla="*/ 17 w 78"/>
                <a:gd name="T33" fmla="*/ 0 h 136"/>
                <a:gd name="T34" fmla="*/ 13 w 78"/>
                <a:gd name="T35" fmla="*/ 0 h 136"/>
                <a:gd name="T36" fmla="*/ 6 w 78"/>
                <a:gd name="T37" fmla="*/ 3 h 136"/>
                <a:gd name="T38" fmla="*/ 3 w 78"/>
                <a:gd name="T39" fmla="*/ 6 h 136"/>
                <a:gd name="T40" fmla="*/ 2 w 78"/>
                <a:gd name="T41" fmla="*/ 9 h 136"/>
                <a:gd name="T42" fmla="*/ 0 w 78"/>
                <a:gd name="T43" fmla="*/ 14 h 136"/>
                <a:gd name="T44" fmla="*/ 0 w 78"/>
                <a:gd name="T45" fmla="*/ 18 h 136"/>
                <a:gd name="T46" fmla="*/ 2 w 78"/>
                <a:gd name="T47" fmla="*/ 21 h 136"/>
                <a:gd name="T48" fmla="*/ 48 w 78"/>
                <a:gd name="T49" fmla="*/ 12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8"/>
                <a:gd name="T76" fmla="*/ 0 h 136"/>
                <a:gd name="T77" fmla="*/ 78 w 7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8" h="136">
                  <a:moveTo>
                    <a:pt x="48" y="127"/>
                  </a:moveTo>
                  <a:lnTo>
                    <a:pt x="50" y="130"/>
                  </a:lnTo>
                  <a:lnTo>
                    <a:pt x="53" y="133"/>
                  </a:lnTo>
                  <a:lnTo>
                    <a:pt x="56" y="135"/>
                  </a:lnTo>
                  <a:lnTo>
                    <a:pt x="61" y="136"/>
                  </a:lnTo>
                  <a:lnTo>
                    <a:pt x="65" y="136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6" y="127"/>
                  </a:lnTo>
                  <a:lnTo>
                    <a:pt x="78" y="122"/>
                  </a:lnTo>
                  <a:lnTo>
                    <a:pt x="78" y="118"/>
                  </a:lnTo>
                  <a:lnTo>
                    <a:pt x="76" y="114"/>
                  </a:lnTo>
                  <a:lnTo>
                    <a:pt x="30" y="9"/>
                  </a:lnTo>
                  <a:lnTo>
                    <a:pt x="28" y="6"/>
                  </a:lnTo>
                  <a:lnTo>
                    <a:pt x="25" y="3"/>
                  </a:lnTo>
                  <a:lnTo>
                    <a:pt x="22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3"/>
                  </a:lnTo>
                  <a:lnTo>
                    <a:pt x="3" y="6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48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3" name="Freeform 48"/>
            <p:cNvSpPr>
              <a:spLocks/>
            </p:cNvSpPr>
            <p:nvPr/>
          </p:nvSpPr>
          <p:spPr bwMode="auto">
            <a:xfrm>
              <a:off x="3927" y="2672"/>
              <a:ext cx="56" cy="156"/>
            </a:xfrm>
            <a:custGeom>
              <a:avLst/>
              <a:gdLst>
                <a:gd name="T0" fmla="*/ 31 w 56"/>
                <a:gd name="T1" fmla="*/ 12 h 156"/>
                <a:gd name="T2" fmla="*/ 30 w 56"/>
                <a:gd name="T3" fmla="*/ 9 h 156"/>
                <a:gd name="T4" fmla="*/ 28 w 56"/>
                <a:gd name="T5" fmla="*/ 5 h 156"/>
                <a:gd name="T6" fmla="*/ 25 w 56"/>
                <a:gd name="T7" fmla="*/ 3 h 156"/>
                <a:gd name="T8" fmla="*/ 20 w 56"/>
                <a:gd name="T9" fmla="*/ 1 h 156"/>
                <a:gd name="T10" fmla="*/ 17 w 56"/>
                <a:gd name="T11" fmla="*/ 0 h 156"/>
                <a:gd name="T12" fmla="*/ 13 w 56"/>
                <a:gd name="T13" fmla="*/ 0 h 156"/>
                <a:gd name="T14" fmla="*/ 9 w 56"/>
                <a:gd name="T15" fmla="*/ 1 h 156"/>
                <a:gd name="T16" fmla="*/ 5 w 56"/>
                <a:gd name="T17" fmla="*/ 3 h 156"/>
                <a:gd name="T18" fmla="*/ 3 w 56"/>
                <a:gd name="T19" fmla="*/ 6 h 156"/>
                <a:gd name="T20" fmla="*/ 2 w 56"/>
                <a:gd name="T21" fmla="*/ 11 h 156"/>
                <a:gd name="T22" fmla="*/ 0 w 56"/>
                <a:gd name="T23" fmla="*/ 14 h 156"/>
                <a:gd name="T24" fmla="*/ 0 w 56"/>
                <a:gd name="T25" fmla="*/ 18 h 156"/>
                <a:gd name="T26" fmla="*/ 25 w 56"/>
                <a:gd name="T27" fmla="*/ 144 h 156"/>
                <a:gd name="T28" fmla="*/ 27 w 56"/>
                <a:gd name="T29" fmla="*/ 147 h 156"/>
                <a:gd name="T30" fmla="*/ 28 w 56"/>
                <a:gd name="T31" fmla="*/ 152 h 156"/>
                <a:gd name="T32" fmla="*/ 31 w 56"/>
                <a:gd name="T33" fmla="*/ 153 h 156"/>
                <a:gd name="T34" fmla="*/ 36 w 56"/>
                <a:gd name="T35" fmla="*/ 155 h 156"/>
                <a:gd name="T36" fmla="*/ 39 w 56"/>
                <a:gd name="T37" fmla="*/ 156 h 156"/>
                <a:gd name="T38" fmla="*/ 44 w 56"/>
                <a:gd name="T39" fmla="*/ 156 h 156"/>
                <a:gd name="T40" fmla="*/ 47 w 56"/>
                <a:gd name="T41" fmla="*/ 155 h 156"/>
                <a:gd name="T42" fmla="*/ 51 w 56"/>
                <a:gd name="T43" fmla="*/ 153 h 156"/>
                <a:gd name="T44" fmla="*/ 53 w 56"/>
                <a:gd name="T45" fmla="*/ 150 h 156"/>
                <a:gd name="T46" fmla="*/ 54 w 56"/>
                <a:gd name="T47" fmla="*/ 146 h 156"/>
                <a:gd name="T48" fmla="*/ 56 w 56"/>
                <a:gd name="T49" fmla="*/ 143 h 156"/>
                <a:gd name="T50" fmla="*/ 56 w 56"/>
                <a:gd name="T51" fmla="*/ 138 h 156"/>
                <a:gd name="T52" fmla="*/ 31 w 56"/>
                <a:gd name="T53" fmla="*/ 12 h 1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6"/>
                <a:gd name="T82" fmla="*/ 0 h 156"/>
                <a:gd name="T83" fmla="*/ 56 w 56"/>
                <a:gd name="T84" fmla="*/ 156 h 1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6" h="156">
                  <a:moveTo>
                    <a:pt x="31" y="12"/>
                  </a:moveTo>
                  <a:lnTo>
                    <a:pt x="30" y="9"/>
                  </a:lnTo>
                  <a:lnTo>
                    <a:pt x="28" y="5"/>
                  </a:lnTo>
                  <a:lnTo>
                    <a:pt x="25" y="3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5" y="3"/>
                  </a:lnTo>
                  <a:lnTo>
                    <a:pt x="3" y="6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5" y="144"/>
                  </a:lnTo>
                  <a:lnTo>
                    <a:pt x="27" y="147"/>
                  </a:lnTo>
                  <a:lnTo>
                    <a:pt x="28" y="152"/>
                  </a:lnTo>
                  <a:lnTo>
                    <a:pt x="31" y="153"/>
                  </a:lnTo>
                  <a:lnTo>
                    <a:pt x="36" y="155"/>
                  </a:lnTo>
                  <a:lnTo>
                    <a:pt x="39" y="156"/>
                  </a:lnTo>
                  <a:lnTo>
                    <a:pt x="44" y="156"/>
                  </a:lnTo>
                  <a:lnTo>
                    <a:pt x="47" y="155"/>
                  </a:lnTo>
                  <a:lnTo>
                    <a:pt x="51" y="153"/>
                  </a:lnTo>
                  <a:lnTo>
                    <a:pt x="53" y="150"/>
                  </a:lnTo>
                  <a:lnTo>
                    <a:pt x="54" y="146"/>
                  </a:lnTo>
                  <a:lnTo>
                    <a:pt x="56" y="143"/>
                  </a:lnTo>
                  <a:lnTo>
                    <a:pt x="56" y="138"/>
                  </a:lnTo>
                  <a:lnTo>
                    <a:pt x="31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4" name="Freeform 49"/>
            <p:cNvSpPr>
              <a:spLocks/>
            </p:cNvSpPr>
            <p:nvPr/>
          </p:nvSpPr>
          <p:spPr bwMode="auto">
            <a:xfrm>
              <a:off x="3919" y="2666"/>
              <a:ext cx="118" cy="124"/>
            </a:xfrm>
            <a:custGeom>
              <a:avLst/>
              <a:gdLst>
                <a:gd name="T0" fmla="*/ 27 w 118"/>
                <a:gd name="T1" fmla="*/ 4 h 124"/>
                <a:gd name="T2" fmla="*/ 24 w 118"/>
                <a:gd name="T3" fmla="*/ 3 h 124"/>
                <a:gd name="T4" fmla="*/ 21 w 118"/>
                <a:gd name="T5" fmla="*/ 0 h 124"/>
                <a:gd name="T6" fmla="*/ 13 w 118"/>
                <a:gd name="T7" fmla="*/ 0 h 124"/>
                <a:gd name="T8" fmla="*/ 8 w 118"/>
                <a:gd name="T9" fmla="*/ 1 h 124"/>
                <a:gd name="T10" fmla="*/ 5 w 118"/>
                <a:gd name="T11" fmla="*/ 4 h 124"/>
                <a:gd name="T12" fmla="*/ 4 w 118"/>
                <a:gd name="T13" fmla="*/ 7 h 124"/>
                <a:gd name="T14" fmla="*/ 0 w 118"/>
                <a:gd name="T15" fmla="*/ 11 h 124"/>
                <a:gd name="T16" fmla="*/ 0 w 118"/>
                <a:gd name="T17" fmla="*/ 18 h 124"/>
                <a:gd name="T18" fmla="*/ 2 w 118"/>
                <a:gd name="T19" fmla="*/ 23 h 124"/>
                <a:gd name="T20" fmla="*/ 5 w 118"/>
                <a:gd name="T21" fmla="*/ 26 h 124"/>
                <a:gd name="T22" fmla="*/ 92 w 118"/>
                <a:gd name="T23" fmla="*/ 119 h 124"/>
                <a:gd name="T24" fmla="*/ 95 w 118"/>
                <a:gd name="T25" fmla="*/ 121 h 124"/>
                <a:gd name="T26" fmla="*/ 98 w 118"/>
                <a:gd name="T27" fmla="*/ 124 h 124"/>
                <a:gd name="T28" fmla="*/ 106 w 118"/>
                <a:gd name="T29" fmla="*/ 124 h 124"/>
                <a:gd name="T30" fmla="*/ 110 w 118"/>
                <a:gd name="T31" fmla="*/ 122 h 124"/>
                <a:gd name="T32" fmla="*/ 114 w 118"/>
                <a:gd name="T33" fmla="*/ 119 h 124"/>
                <a:gd name="T34" fmla="*/ 115 w 118"/>
                <a:gd name="T35" fmla="*/ 116 h 124"/>
                <a:gd name="T36" fmla="*/ 118 w 118"/>
                <a:gd name="T37" fmla="*/ 113 h 124"/>
                <a:gd name="T38" fmla="*/ 118 w 118"/>
                <a:gd name="T39" fmla="*/ 105 h 124"/>
                <a:gd name="T40" fmla="*/ 117 w 118"/>
                <a:gd name="T41" fmla="*/ 100 h 124"/>
                <a:gd name="T42" fmla="*/ 114 w 118"/>
                <a:gd name="T43" fmla="*/ 97 h 124"/>
                <a:gd name="T44" fmla="*/ 27 w 118"/>
                <a:gd name="T45" fmla="*/ 4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8"/>
                <a:gd name="T70" fmla="*/ 0 h 124"/>
                <a:gd name="T71" fmla="*/ 118 w 118"/>
                <a:gd name="T72" fmla="*/ 124 h 1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8" h="124">
                  <a:moveTo>
                    <a:pt x="27" y="4"/>
                  </a:moveTo>
                  <a:lnTo>
                    <a:pt x="24" y="3"/>
                  </a:lnTo>
                  <a:lnTo>
                    <a:pt x="21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2" y="23"/>
                  </a:lnTo>
                  <a:lnTo>
                    <a:pt x="5" y="26"/>
                  </a:lnTo>
                  <a:lnTo>
                    <a:pt x="92" y="119"/>
                  </a:lnTo>
                  <a:lnTo>
                    <a:pt x="95" y="121"/>
                  </a:lnTo>
                  <a:lnTo>
                    <a:pt x="98" y="124"/>
                  </a:lnTo>
                  <a:lnTo>
                    <a:pt x="106" y="124"/>
                  </a:lnTo>
                  <a:lnTo>
                    <a:pt x="110" y="122"/>
                  </a:lnTo>
                  <a:lnTo>
                    <a:pt x="114" y="119"/>
                  </a:lnTo>
                  <a:lnTo>
                    <a:pt x="115" y="116"/>
                  </a:lnTo>
                  <a:lnTo>
                    <a:pt x="118" y="113"/>
                  </a:lnTo>
                  <a:lnTo>
                    <a:pt x="118" y="105"/>
                  </a:lnTo>
                  <a:lnTo>
                    <a:pt x="117" y="100"/>
                  </a:lnTo>
                  <a:lnTo>
                    <a:pt x="114" y="97"/>
                  </a:lnTo>
                  <a:lnTo>
                    <a:pt x="27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5" name="Freeform 50"/>
            <p:cNvSpPr>
              <a:spLocks/>
            </p:cNvSpPr>
            <p:nvPr/>
          </p:nvSpPr>
          <p:spPr bwMode="auto">
            <a:xfrm>
              <a:off x="4854" y="3720"/>
              <a:ext cx="142" cy="56"/>
            </a:xfrm>
            <a:custGeom>
              <a:avLst/>
              <a:gdLst>
                <a:gd name="T0" fmla="*/ 130 w 142"/>
                <a:gd name="T1" fmla="*/ 31 h 56"/>
                <a:gd name="T2" fmla="*/ 135 w 142"/>
                <a:gd name="T3" fmla="*/ 29 h 56"/>
                <a:gd name="T4" fmla="*/ 138 w 142"/>
                <a:gd name="T5" fmla="*/ 26 h 56"/>
                <a:gd name="T6" fmla="*/ 139 w 142"/>
                <a:gd name="T7" fmla="*/ 23 h 56"/>
                <a:gd name="T8" fmla="*/ 142 w 142"/>
                <a:gd name="T9" fmla="*/ 20 h 56"/>
                <a:gd name="T10" fmla="*/ 142 w 142"/>
                <a:gd name="T11" fmla="*/ 12 h 56"/>
                <a:gd name="T12" fmla="*/ 141 w 142"/>
                <a:gd name="T13" fmla="*/ 8 h 56"/>
                <a:gd name="T14" fmla="*/ 138 w 142"/>
                <a:gd name="T15" fmla="*/ 5 h 56"/>
                <a:gd name="T16" fmla="*/ 135 w 142"/>
                <a:gd name="T17" fmla="*/ 3 h 56"/>
                <a:gd name="T18" fmla="*/ 131 w 142"/>
                <a:gd name="T19" fmla="*/ 0 h 56"/>
                <a:gd name="T20" fmla="*/ 124 w 142"/>
                <a:gd name="T21" fmla="*/ 0 h 56"/>
                <a:gd name="T22" fmla="*/ 12 w 142"/>
                <a:gd name="T23" fmla="*/ 25 h 56"/>
                <a:gd name="T24" fmla="*/ 7 w 142"/>
                <a:gd name="T25" fmla="*/ 26 h 56"/>
                <a:gd name="T26" fmla="*/ 4 w 142"/>
                <a:gd name="T27" fmla="*/ 29 h 56"/>
                <a:gd name="T28" fmla="*/ 3 w 142"/>
                <a:gd name="T29" fmla="*/ 32 h 56"/>
                <a:gd name="T30" fmla="*/ 0 w 142"/>
                <a:gd name="T31" fmla="*/ 36 h 56"/>
                <a:gd name="T32" fmla="*/ 0 w 142"/>
                <a:gd name="T33" fmla="*/ 43 h 56"/>
                <a:gd name="T34" fmla="*/ 1 w 142"/>
                <a:gd name="T35" fmla="*/ 48 h 56"/>
                <a:gd name="T36" fmla="*/ 4 w 142"/>
                <a:gd name="T37" fmla="*/ 51 h 56"/>
                <a:gd name="T38" fmla="*/ 7 w 142"/>
                <a:gd name="T39" fmla="*/ 53 h 56"/>
                <a:gd name="T40" fmla="*/ 11 w 142"/>
                <a:gd name="T41" fmla="*/ 56 h 56"/>
                <a:gd name="T42" fmla="*/ 18 w 142"/>
                <a:gd name="T43" fmla="*/ 56 h 56"/>
                <a:gd name="T44" fmla="*/ 130 w 142"/>
                <a:gd name="T45" fmla="*/ 31 h 5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2"/>
                <a:gd name="T70" fmla="*/ 0 h 56"/>
                <a:gd name="T71" fmla="*/ 142 w 142"/>
                <a:gd name="T72" fmla="*/ 56 h 5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2" h="56">
                  <a:moveTo>
                    <a:pt x="130" y="31"/>
                  </a:moveTo>
                  <a:lnTo>
                    <a:pt x="135" y="29"/>
                  </a:lnTo>
                  <a:lnTo>
                    <a:pt x="138" y="26"/>
                  </a:lnTo>
                  <a:lnTo>
                    <a:pt x="139" y="23"/>
                  </a:lnTo>
                  <a:lnTo>
                    <a:pt x="142" y="20"/>
                  </a:lnTo>
                  <a:lnTo>
                    <a:pt x="142" y="12"/>
                  </a:lnTo>
                  <a:lnTo>
                    <a:pt x="141" y="8"/>
                  </a:lnTo>
                  <a:lnTo>
                    <a:pt x="138" y="5"/>
                  </a:lnTo>
                  <a:lnTo>
                    <a:pt x="135" y="3"/>
                  </a:lnTo>
                  <a:lnTo>
                    <a:pt x="131" y="0"/>
                  </a:lnTo>
                  <a:lnTo>
                    <a:pt x="124" y="0"/>
                  </a:lnTo>
                  <a:lnTo>
                    <a:pt x="12" y="25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3" y="32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1" y="48"/>
                  </a:lnTo>
                  <a:lnTo>
                    <a:pt x="4" y="51"/>
                  </a:lnTo>
                  <a:lnTo>
                    <a:pt x="7" y="53"/>
                  </a:lnTo>
                  <a:lnTo>
                    <a:pt x="11" y="56"/>
                  </a:lnTo>
                  <a:lnTo>
                    <a:pt x="18" y="56"/>
                  </a:lnTo>
                  <a:lnTo>
                    <a:pt x="13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6" name="Freeform 51"/>
            <p:cNvSpPr>
              <a:spLocks/>
            </p:cNvSpPr>
            <p:nvPr/>
          </p:nvSpPr>
          <p:spPr bwMode="auto">
            <a:xfrm>
              <a:off x="4846" y="3692"/>
              <a:ext cx="158" cy="64"/>
            </a:xfrm>
            <a:custGeom>
              <a:avLst/>
              <a:gdLst>
                <a:gd name="T0" fmla="*/ 139 w 158"/>
                <a:gd name="T1" fmla="*/ 64 h 64"/>
                <a:gd name="T2" fmla="*/ 147 w 158"/>
                <a:gd name="T3" fmla="*/ 64 h 64"/>
                <a:gd name="T4" fmla="*/ 150 w 158"/>
                <a:gd name="T5" fmla="*/ 62 h 64"/>
                <a:gd name="T6" fmla="*/ 156 w 158"/>
                <a:gd name="T7" fmla="*/ 56 h 64"/>
                <a:gd name="T8" fmla="*/ 158 w 158"/>
                <a:gd name="T9" fmla="*/ 51 h 64"/>
                <a:gd name="T10" fmla="*/ 158 w 158"/>
                <a:gd name="T11" fmla="*/ 43 h 64"/>
                <a:gd name="T12" fmla="*/ 156 w 158"/>
                <a:gd name="T13" fmla="*/ 40 h 64"/>
                <a:gd name="T14" fmla="*/ 150 w 158"/>
                <a:gd name="T15" fmla="*/ 34 h 64"/>
                <a:gd name="T16" fmla="*/ 146 w 158"/>
                <a:gd name="T17" fmla="*/ 33 h 64"/>
                <a:gd name="T18" fmla="*/ 19 w 158"/>
                <a:gd name="T19" fmla="*/ 0 h 64"/>
                <a:gd name="T20" fmla="*/ 11 w 158"/>
                <a:gd name="T21" fmla="*/ 0 h 64"/>
                <a:gd name="T22" fmla="*/ 8 w 158"/>
                <a:gd name="T23" fmla="*/ 2 h 64"/>
                <a:gd name="T24" fmla="*/ 2 w 158"/>
                <a:gd name="T25" fmla="*/ 8 h 64"/>
                <a:gd name="T26" fmla="*/ 0 w 158"/>
                <a:gd name="T27" fmla="*/ 12 h 64"/>
                <a:gd name="T28" fmla="*/ 0 w 158"/>
                <a:gd name="T29" fmla="*/ 20 h 64"/>
                <a:gd name="T30" fmla="*/ 2 w 158"/>
                <a:gd name="T31" fmla="*/ 23 h 64"/>
                <a:gd name="T32" fmla="*/ 8 w 158"/>
                <a:gd name="T33" fmla="*/ 29 h 64"/>
                <a:gd name="T34" fmla="*/ 12 w 158"/>
                <a:gd name="T35" fmla="*/ 31 h 64"/>
                <a:gd name="T36" fmla="*/ 139 w 158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4"/>
                <a:gd name="T59" fmla="*/ 158 w 158"/>
                <a:gd name="T60" fmla="*/ 64 h 6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4">
                  <a:moveTo>
                    <a:pt x="139" y="64"/>
                  </a:moveTo>
                  <a:lnTo>
                    <a:pt x="147" y="64"/>
                  </a:lnTo>
                  <a:lnTo>
                    <a:pt x="150" y="62"/>
                  </a:lnTo>
                  <a:lnTo>
                    <a:pt x="156" y="56"/>
                  </a:lnTo>
                  <a:lnTo>
                    <a:pt x="158" y="51"/>
                  </a:lnTo>
                  <a:lnTo>
                    <a:pt x="158" y="43"/>
                  </a:lnTo>
                  <a:lnTo>
                    <a:pt x="156" y="40"/>
                  </a:lnTo>
                  <a:lnTo>
                    <a:pt x="150" y="34"/>
                  </a:lnTo>
                  <a:lnTo>
                    <a:pt x="146" y="33"/>
                  </a:lnTo>
                  <a:lnTo>
                    <a:pt x="19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8" y="29"/>
                  </a:lnTo>
                  <a:lnTo>
                    <a:pt x="12" y="31"/>
                  </a:lnTo>
                  <a:lnTo>
                    <a:pt x="13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7" name="Freeform 52"/>
            <p:cNvSpPr>
              <a:spLocks/>
            </p:cNvSpPr>
            <p:nvPr/>
          </p:nvSpPr>
          <p:spPr bwMode="auto">
            <a:xfrm>
              <a:off x="5145" y="3401"/>
              <a:ext cx="64" cy="138"/>
            </a:xfrm>
            <a:custGeom>
              <a:avLst/>
              <a:gdLst>
                <a:gd name="T0" fmla="*/ 33 w 64"/>
                <a:gd name="T1" fmla="*/ 127 h 138"/>
                <a:gd name="T2" fmla="*/ 36 w 64"/>
                <a:gd name="T3" fmla="*/ 130 h 138"/>
                <a:gd name="T4" fmla="*/ 37 w 64"/>
                <a:gd name="T5" fmla="*/ 133 h 138"/>
                <a:gd name="T6" fmla="*/ 40 w 64"/>
                <a:gd name="T7" fmla="*/ 136 h 138"/>
                <a:gd name="T8" fmla="*/ 45 w 64"/>
                <a:gd name="T9" fmla="*/ 138 h 138"/>
                <a:gd name="T10" fmla="*/ 53 w 64"/>
                <a:gd name="T11" fmla="*/ 138 h 138"/>
                <a:gd name="T12" fmla="*/ 56 w 64"/>
                <a:gd name="T13" fmla="*/ 134 h 138"/>
                <a:gd name="T14" fmla="*/ 59 w 64"/>
                <a:gd name="T15" fmla="*/ 133 h 138"/>
                <a:gd name="T16" fmla="*/ 62 w 64"/>
                <a:gd name="T17" fmla="*/ 130 h 138"/>
                <a:gd name="T18" fmla="*/ 64 w 64"/>
                <a:gd name="T19" fmla="*/ 125 h 138"/>
                <a:gd name="T20" fmla="*/ 64 w 64"/>
                <a:gd name="T21" fmla="*/ 117 h 138"/>
                <a:gd name="T22" fmla="*/ 31 w 64"/>
                <a:gd name="T23" fmla="*/ 10 h 138"/>
                <a:gd name="T24" fmla="*/ 28 w 64"/>
                <a:gd name="T25" fmla="*/ 7 h 138"/>
                <a:gd name="T26" fmla="*/ 26 w 64"/>
                <a:gd name="T27" fmla="*/ 4 h 138"/>
                <a:gd name="T28" fmla="*/ 23 w 64"/>
                <a:gd name="T29" fmla="*/ 1 h 138"/>
                <a:gd name="T30" fmla="*/ 19 w 64"/>
                <a:gd name="T31" fmla="*/ 0 h 138"/>
                <a:gd name="T32" fmla="*/ 11 w 64"/>
                <a:gd name="T33" fmla="*/ 0 h 138"/>
                <a:gd name="T34" fmla="*/ 8 w 64"/>
                <a:gd name="T35" fmla="*/ 3 h 138"/>
                <a:gd name="T36" fmla="*/ 5 w 64"/>
                <a:gd name="T37" fmla="*/ 4 h 138"/>
                <a:gd name="T38" fmla="*/ 2 w 64"/>
                <a:gd name="T39" fmla="*/ 7 h 138"/>
                <a:gd name="T40" fmla="*/ 0 w 64"/>
                <a:gd name="T41" fmla="*/ 12 h 138"/>
                <a:gd name="T42" fmla="*/ 0 w 64"/>
                <a:gd name="T43" fmla="*/ 20 h 138"/>
                <a:gd name="T44" fmla="*/ 33 w 64"/>
                <a:gd name="T45" fmla="*/ 127 h 1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4"/>
                <a:gd name="T70" fmla="*/ 0 h 138"/>
                <a:gd name="T71" fmla="*/ 64 w 64"/>
                <a:gd name="T72" fmla="*/ 138 h 13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4" h="138">
                  <a:moveTo>
                    <a:pt x="33" y="127"/>
                  </a:moveTo>
                  <a:lnTo>
                    <a:pt x="36" y="130"/>
                  </a:lnTo>
                  <a:lnTo>
                    <a:pt x="37" y="133"/>
                  </a:lnTo>
                  <a:lnTo>
                    <a:pt x="40" y="136"/>
                  </a:lnTo>
                  <a:lnTo>
                    <a:pt x="45" y="138"/>
                  </a:lnTo>
                  <a:lnTo>
                    <a:pt x="53" y="138"/>
                  </a:lnTo>
                  <a:lnTo>
                    <a:pt x="56" y="134"/>
                  </a:lnTo>
                  <a:lnTo>
                    <a:pt x="59" y="133"/>
                  </a:lnTo>
                  <a:lnTo>
                    <a:pt x="62" y="130"/>
                  </a:lnTo>
                  <a:lnTo>
                    <a:pt x="64" y="125"/>
                  </a:lnTo>
                  <a:lnTo>
                    <a:pt x="64" y="117"/>
                  </a:lnTo>
                  <a:lnTo>
                    <a:pt x="31" y="10"/>
                  </a:lnTo>
                  <a:lnTo>
                    <a:pt x="28" y="7"/>
                  </a:lnTo>
                  <a:lnTo>
                    <a:pt x="26" y="4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1" y="0"/>
                  </a:lnTo>
                  <a:lnTo>
                    <a:pt x="8" y="3"/>
                  </a:lnTo>
                  <a:lnTo>
                    <a:pt x="5" y="4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33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8" name="Freeform 53"/>
            <p:cNvSpPr>
              <a:spLocks/>
            </p:cNvSpPr>
            <p:nvPr/>
          </p:nvSpPr>
          <p:spPr bwMode="auto">
            <a:xfrm>
              <a:off x="5171" y="3407"/>
              <a:ext cx="70" cy="144"/>
            </a:xfrm>
            <a:custGeom>
              <a:avLst/>
              <a:gdLst>
                <a:gd name="T0" fmla="*/ 2 w 70"/>
                <a:gd name="T1" fmla="*/ 124 h 144"/>
                <a:gd name="T2" fmla="*/ 0 w 70"/>
                <a:gd name="T3" fmla="*/ 127 h 144"/>
                <a:gd name="T4" fmla="*/ 0 w 70"/>
                <a:gd name="T5" fmla="*/ 132 h 144"/>
                <a:gd name="T6" fmla="*/ 2 w 70"/>
                <a:gd name="T7" fmla="*/ 135 h 144"/>
                <a:gd name="T8" fmla="*/ 3 w 70"/>
                <a:gd name="T9" fmla="*/ 139 h 144"/>
                <a:gd name="T10" fmla="*/ 7 w 70"/>
                <a:gd name="T11" fmla="*/ 141 h 144"/>
                <a:gd name="T12" fmla="*/ 11 w 70"/>
                <a:gd name="T13" fmla="*/ 142 h 144"/>
                <a:gd name="T14" fmla="*/ 14 w 70"/>
                <a:gd name="T15" fmla="*/ 144 h 144"/>
                <a:gd name="T16" fmla="*/ 19 w 70"/>
                <a:gd name="T17" fmla="*/ 144 h 144"/>
                <a:gd name="T18" fmla="*/ 22 w 70"/>
                <a:gd name="T19" fmla="*/ 142 h 144"/>
                <a:gd name="T20" fmla="*/ 27 w 70"/>
                <a:gd name="T21" fmla="*/ 141 h 144"/>
                <a:gd name="T22" fmla="*/ 28 w 70"/>
                <a:gd name="T23" fmla="*/ 138 h 144"/>
                <a:gd name="T24" fmla="*/ 30 w 70"/>
                <a:gd name="T25" fmla="*/ 133 h 144"/>
                <a:gd name="T26" fmla="*/ 69 w 70"/>
                <a:gd name="T27" fmla="*/ 20 h 144"/>
                <a:gd name="T28" fmla="*/ 70 w 70"/>
                <a:gd name="T29" fmla="*/ 17 h 144"/>
                <a:gd name="T30" fmla="*/ 70 w 70"/>
                <a:gd name="T31" fmla="*/ 12 h 144"/>
                <a:gd name="T32" fmla="*/ 69 w 70"/>
                <a:gd name="T33" fmla="*/ 9 h 144"/>
                <a:gd name="T34" fmla="*/ 67 w 70"/>
                <a:gd name="T35" fmla="*/ 4 h 144"/>
                <a:gd name="T36" fmla="*/ 64 w 70"/>
                <a:gd name="T37" fmla="*/ 3 h 144"/>
                <a:gd name="T38" fmla="*/ 59 w 70"/>
                <a:gd name="T39" fmla="*/ 1 h 144"/>
                <a:gd name="T40" fmla="*/ 56 w 70"/>
                <a:gd name="T41" fmla="*/ 0 h 144"/>
                <a:gd name="T42" fmla="*/ 52 w 70"/>
                <a:gd name="T43" fmla="*/ 0 h 144"/>
                <a:gd name="T44" fmla="*/ 48 w 70"/>
                <a:gd name="T45" fmla="*/ 1 h 144"/>
                <a:gd name="T46" fmla="*/ 44 w 70"/>
                <a:gd name="T47" fmla="*/ 3 h 144"/>
                <a:gd name="T48" fmla="*/ 42 w 70"/>
                <a:gd name="T49" fmla="*/ 6 h 144"/>
                <a:gd name="T50" fmla="*/ 41 w 70"/>
                <a:gd name="T51" fmla="*/ 11 h 144"/>
                <a:gd name="T52" fmla="*/ 2 w 70"/>
                <a:gd name="T53" fmla="*/ 124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"/>
                <a:gd name="T82" fmla="*/ 0 h 144"/>
                <a:gd name="T83" fmla="*/ 70 w 70"/>
                <a:gd name="T84" fmla="*/ 144 h 1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" h="144">
                  <a:moveTo>
                    <a:pt x="2" y="124"/>
                  </a:moveTo>
                  <a:lnTo>
                    <a:pt x="0" y="127"/>
                  </a:lnTo>
                  <a:lnTo>
                    <a:pt x="0" y="132"/>
                  </a:lnTo>
                  <a:lnTo>
                    <a:pt x="2" y="135"/>
                  </a:lnTo>
                  <a:lnTo>
                    <a:pt x="3" y="139"/>
                  </a:lnTo>
                  <a:lnTo>
                    <a:pt x="7" y="141"/>
                  </a:lnTo>
                  <a:lnTo>
                    <a:pt x="11" y="142"/>
                  </a:lnTo>
                  <a:lnTo>
                    <a:pt x="14" y="144"/>
                  </a:lnTo>
                  <a:lnTo>
                    <a:pt x="19" y="144"/>
                  </a:lnTo>
                  <a:lnTo>
                    <a:pt x="22" y="142"/>
                  </a:lnTo>
                  <a:lnTo>
                    <a:pt x="27" y="141"/>
                  </a:lnTo>
                  <a:lnTo>
                    <a:pt x="28" y="138"/>
                  </a:lnTo>
                  <a:lnTo>
                    <a:pt x="30" y="133"/>
                  </a:lnTo>
                  <a:lnTo>
                    <a:pt x="69" y="20"/>
                  </a:lnTo>
                  <a:lnTo>
                    <a:pt x="70" y="17"/>
                  </a:lnTo>
                  <a:lnTo>
                    <a:pt x="70" y="12"/>
                  </a:lnTo>
                  <a:lnTo>
                    <a:pt x="69" y="9"/>
                  </a:lnTo>
                  <a:lnTo>
                    <a:pt x="67" y="4"/>
                  </a:lnTo>
                  <a:lnTo>
                    <a:pt x="64" y="3"/>
                  </a:lnTo>
                  <a:lnTo>
                    <a:pt x="59" y="1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8" y="1"/>
                  </a:lnTo>
                  <a:lnTo>
                    <a:pt x="44" y="3"/>
                  </a:lnTo>
                  <a:lnTo>
                    <a:pt x="42" y="6"/>
                  </a:lnTo>
                  <a:lnTo>
                    <a:pt x="41" y="11"/>
                  </a:lnTo>
                  <a:lnTo>
                    <a:pt x="2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9" name="Freeform 54"/>
            <p:cNvSpPr>
              <a:spLocks/>
            </p:cNvSpPr>
            <p:nvPr/>
          </p:nvSpPr>
          <p:spPr bwMode="auto">
            <a:xfrm>
              <a:off x="4012" y="2506"/>
              <a:ext cx="144" cy="51"/>
            </a:xfrm>
            <a:custGeom>
              <a:avLst/>
              <a:gdLst>
                <a:gd name="T0" fmla="*/ 19 w 144"/>
                <a:gd name="T1" fmla="*/ 0 h 51"/>
                <a:gd name="T2" fmla="*/ 14 w 144"/>
                <a:gd name="T3" fmla="*/ 0 h 51"/>
                <a:gd name="T4" fmla="*/ 11 w 144"/>
                <a:gd name="T5" fmla="*/ 2 h 51"/>
                <a:gd name="T6" fmla="*/ 7 w 144"/>
                <a:gd name="T7" fmla="*/ 3 h 51"/>
                <a:gd name="T8" fmla="*/ 3 w 144"/>
                <a:gd name="T9" fmla="*/ 6 h 51"/>
                <a:gd name="T10" fmla="*/ 0 w 144"/>
                <a:gd name="T11" fmla="*/ 12 h 51"/>
                <a:gd name="T12" fmla="*/ 0 w 144"/>
                <a:gd name="T13" fmla="*/ 17 h 51"/>
                <a:gd name="T14" fmla="*/ 2 w 144"/>
                <a:gd name="T15" fmla="*/ 20 h 51"/>
                <a:gd name="T16" fmla="*/ 3 w 144"/>
                <a:gd name="T17" fmla="*/ 25 h 51"/>
                <a:gd name="T18" fmla="*/ 7 w 144"/>
                <a:gd name="T19" fmla="*/ 28 h 51"/>
                <a:gd name="T20" fmla="*/ 13 w 144"/>
                <a:gd name="T21" fmla="*/ 31 h 51"/>
                <a:gd name="T22" fmla="*/ 126 w 144"/>
                <a:gd name="T23" fmla="*/ 51 h 51"/>
                <a:gd name="T24" fmla="*/ 131 w 144"/>
                <a:gd name="T25" fmla="*/ 51 h 51"/>
                <a:gd name="T26" fmla="*/ 134 w 144"/>
                <a:gd name="T27" fmla="*/ 50 h 51"/>
                <a:gd name="T28" fmla="*/ 138 w 144"/>
                <a:gd name="T29" fmla="*/ 48 h 51"/>
                <a:gd name="T30" fmla="*/ 141 w 144"/>
                <a:gd name="T31" fmla="*/ 45 h 51"/>
                <a:gd name="T32" fmla="*/ 144 w 144"/>
                <a:gd name="T33" fmla="*/ 39 h 51"/>
                <a:gd name="T34" fmla="*/ 144 w 144"/>
                <a:gd name="T35" fmla="*/ 34 h 51"/>
                <a:gd name="T36" fmla="*/ 143 w 144"/>
                <a:gd name="T37" fmla="*/ 31 h 51"/>
                <a:gd name="T38" fmla="*/ 141 w 144"/>
                <a:gd name="T39" fmla="*/ 26 h 51"/>
                <a:gd name="T40" fmla="*/ 138 w 144"/>
                <a:gd name="T41" fmla="*/ 23 h 51"/>
                <a:gd name="T42" fmla="*/ 132 w 144"/>
                <a:gd name="T43" fmla="*/ 20 h 51"/>
                <a:gd name="T44" fmla="*/ 19 w 144"/>
                <a:gd name="T45" fmla="*/ 0 h 5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4"/>
                <a:gd name="T70" fmla="*/ 0 h 51"/>
                <a:gd name="T71" fmla="*/ 144 w 144"/>
                <a:gd name="T72" fmla="*/ 51 h 5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4" h="51">
                  <a:moveTo>
                    <a:pt x="19" y="0"/>
                  </a:moveTo>
                  <a:lnTo>
                    <a:pt x="14" y="0"/>
                  </a:lnTo>
                  <a:lnTo>
                    <a:pt x="11" y="2"/>
                  </a:lnTo>
                  <a:lnTo>
                    <a:pt x="7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3" y="25"/>
                  </a:lnTo>
                  <a:lnTo>
                    <a:pt x="7" y="28"/>
                  </a:lnTo>
                  <a:lnTo>
                    <a:pt x="13" y="31"/>
                  </a:lnTo>
                  <a:lnTo>
                    <a:pt x="126" y="51"/>
                  </a:lnTo>
                  <a:lnTo>
                    <a:pt x="131" y="51"/>
                  </a:lnTo>
                  <a:lnTo>
                    <a:pt x="134" y="50"/>
                  </a:lnTo>
                  <a:lnTo>
                    <a:pt x="138" y="48"/>
                  </a:lnTo>
                  <a:lnTo>
                    <a:pt x="141" y="45"/>
                  </a:lnTo>
                  <a:lnTo>
                    <a:pt x="144" y="39"/>
                  </a:lnTo>
                  <a:lnTo>
                    <a:pt x="144" y="34"/>
                  </a:lnTo>
                  <a:lnTo>
                    <a:pt x="143" y="31"/>
                  </a:lnTo>
                  <a:lnTo>
                    <a:pt x="141" y="26"/>
                  </a:lnTo>
                  <a:lnTo>
                    <a:pt x="138" y="23"/>
                  </a:lnTo>
                  <a:lnTo>
                    <a:pt x="132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70" name="Freeform 55"/>
            <p:cNvSpPr>
              <a:spLocks/>
            </p:cNvSpPr>
            <p:nvPr/>
          </p:nvSpPr>
          <p:spPr bwMode="auto">
            <a:xfrm>
              <a:off x="4012" y="2506"/>
              <a:ext cx="124" cy="110"/>
            </a:xfrm>
            <a:custGeom>
              <a:avLst/>
              <a:gdLst>
                <a:gd name="T0" fmla="*/ 25 w 124"/>
                <a:gd name="T1" fmla="*/ 3 h 110"/>
                <a:gd name="T2" fmla="*/ 19 w 124"/>
                <a:gd name="T3" fmla="*/ 0 h 110"/>
                <a:gd name="T4" fmla="*/ 14 w 124"/>
                <a:gd name="T5" fmla="*/ 0 h 110"/>
                <a:gd name="T6" fmla="*/ 11 w 124"/>
                <a:gd name="T7" fmla="*/ 2 h 110"/>
                <a:gd name="T8" fmla="*/ 7 w 124"/>
                <a:gd name="T9" fmla="*/ 3 h 110"/>
                <a:gd name="T10" fmla="*/ 3 w 124"/>
                <a:gd name="T11" fmla="*/ 6 h 110"/>
                <a:gd name="T12" fmla="*/ 0 w 124"/>
                <a:gd name="T13" fmla="*/ 12 h 110"/>
                <a:gd name="T14" fmla="*/ 0 w 124"/>
                <a:gd name="T15" fmla="*/ 17 h 110"/>
                <a:gd name="T16" fmla="*/ 2 w 124"/>
                <a:gd name="T17" fmla="*/ 20 h 110"/>
                <a:gd name="T18" fmla="*/ 3 w 124"/>
                <a:gd name="T19" fmla="*/ 25 h 110"/>
                <a:gd name="T20" fmla="*/ 7 w 124"/>
                <a:gd name="T21" fmla="*/ 28 h 110"/>
                <a:gd name="T22" fmla="*/ 100 w 124"/>
                <a:gd name="T23" fmla="*/ 107 h 110"/>
                <a:gd name="T24" fmla="*/ 106 w 124"/>
                <a:gd name="T25" fmla="*/ 110 h 110"/>
                <a:gd name="T26" fmla="*/ 110 w 124"/>
                <a:gd name="T27" fmla="*/ 110 h 110"/>
                <a:gd name="T28" fmla="*/ 113 w 124"/>
                <a:gd name="T29" fmla="*/ 109 h 110"/>
                <a:gd name="T30" fmla="*/ 118 w 124"/>
                <a:gd name="T31" fmla="*/ 107 h 110"/>
                <a:gd name="T32" fmla="*/ 121 w 124"/>
                <a:gd name="T33" fmla="*/ 104 h 110"/>
                <a:gd name="T34" fmla="*/ 124 w 124"/>
                <a:gd name="T35" fmla="*/ 98 h 110"/>
                <a:gd name="T36" fmla="*/ 124 w 124"/>
                <a:gd name="T37" fmla="*/ 93 h 110"/>
                <a:gd name="T38" fmla="*/ 123 w 124"/>
                <a:gd name="T39" fmla="*/ 90 h 110"/>
                <a:gd name="T40" fmla="*/ 121 w 124"/>
                <a:gd name="T41" fmla="*/ 85 h 110"/>
                <a:gd name="T42" fmla="*/ 118 w 124"/>
                <a:gd name="T43" fmla="*/ 82 h 110"/>
                <a:gd name="T44" fmla="*/ 25 w 124"/>
                <a:gd name="T45" fmla="*/ 3 h 11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4"/>
                <a:gd name="T70" fmla="*/ 0 h 110"/>
                <a:gd name="T71" fmla="*/ 124 w 124"/>
                <a:gd name="T72" fmla="*/ 110 h 11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4" h="110">
                  <a:moveTo>
                    <a:pt x="25" y="3"/>
                  </a:moveTo>
                  <a:lnTo>
                    <a:pt x="19" y="0"/>
                  </a:lnTo>
                  <a:lnTo>
                    <a:pt x="14" y="0"/>
                  </a:lnTo>
                  <a:lnTo>
                    <a:pt x="11" y="2"/>
                  </a:lnTo>
                  <a:lnTo>
                    <a:pt x="7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3" y="25"/>
                  </a:lnTo>
                  <a:lnTo>
                    <a:pt x="7" y="28"/>
                  </a:lnTo>
                  <a:lnTo>
                    <a:pt x="100" y="107"/>
                  </a:lnTo>
                  <a:lnTo>
                    <a:pt x="106" y="110"/>
                  </a:lnTo>
                  <a:lnTo>
                    <a:pt x="110" y="110"/>
                  </a:lnTo>
                  <a:lnTo>
                    <a:pt x="113" y="109"/>
                  </a:lnTo>
                  <a:lnTo>
                    <a:pt x="118" y="107"/>
                  </a:lnTo>
                  <a:lnTo>
                    <a:pt x="121" y="104"/>
                  </a:lnTo>
                  <a:lnTo>
                    <a:pt x="124" y="98"/>
                  </a:lnTo>
                  <a:lnTo>
                    <a:pt x="124" y="93"/>
                  </a:lnTo>
                  <a:lnTo>
                    <a:pt x="123" y="90"/>
                  </a:lnTo>
                  <a:lnTo>
                    <a:pt x="121" y="85"/>
                  </a:lnTo>
                  <a:lnTo>
                    <a:pt x="118" y="82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68260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304800"/>
            <a:ext cx="6388100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Equivalence of </a:t>
            </a:r>
            <a:r>
              <a:rPr lang="en-US" dirty="0" smtClean="0"/>
              <a:t>Moore and </a:t>
            </a:r>
            <a:r>
              <a:rPr lang="en-US" dirty="0"/>
              <a:t>Mealy machines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848600" cy="1931988"/>
          </a:xfrm>
        </p:spPr>
        <p:txBody>
          <a:bodyPr/>
          <a:lstStyle/>
          <a:p>
            <a:pPr>
              <a:defRPr/>
            </a:pPr>
            <a:r>
              <a:rPr lang="en-US" dirty="0"/>
              <a:t>Moore and Mealy machines </a:t>
            </a:r>
            <a:r>
              <a:rPr lang="en-US" i="1" dirty="0"/>
              <a:t>look different</a:t>
            </a:r>
          </a:p>
          <a:p>
            <a:pPr>
              <a:defRPr/>
            </a:pPr>
            <a:r>
              <a:rPr lang="en-US" dirty="0"/>
              <a:t>It is always possible to model a Moore machine with a Mealy machine</a:t>
            </a:r>
          </a:p>
          <a:p>
            <a:pPr>
              <a:defRPr/>
            </a:pPr>
            <a:r>
              <a:rPr lang="en-US" dirty="0"/>
              <a:t>It is always possible to model a Mealy machine with a Moore </a:t>
            </a:r>
            <a:r>
              <a:rPr lang="en-US" dirty="0" smtClean="0"/>
              <a:t>machine</a:t>
            </a:r>
            <a:endParaRPr lang="en-US" dirty="0"/>
          </a:p>
        </p:txBody>
      </p:sp>
      <p:grpSp>
        <p:nvGrpSpPr>
          <p:cNvPr id="66563" name="Group 4"/>
          <p:cNvGrpSpPr>
            <a:grpSpLocks/>
          </p:cNvGrpSpPr>
          <p:nvPr/>
        </p:nvGrpSpPr>
        <p:grpSpPr bwMode="auto">
          <a:xfrm>
            <a:off x="0" y="4495800"/>
            <a:ext cx="4884738" cy="1670050"/>
            <a:chOff x="2688" y="816"/>
            <a:chExt cx="3077" cy="1052"/>
          </a:xfrm>
        </p:grpSpPr>
        <p:sp>
          <p:nvSpPr>
            <p:cNvPr id="66597" name="Freeform 5"/>
            <p:cNvSpPr>
              <a:spLocks/>
            </p:cNvSpPr>
            <p:nvPr/>
          </p:nvSpPr>
          <p:spPr bwMode="auto">
            <a:xfrm>
              <a:off x="3387" y="1126"/>
              <a:ext cx="392" cy="392"/>
            </a:xfrm>
            <a:custGeom>
              <a:avLst/>
              <a:gdLst>
                <a:gd name="T0" fmla="*/ 227 w 392"/>
                <a:gd name="T1" fmla="*/ 389 h 392"/>
                <a:gd name="T2" fmla="*/ 263 w 392"/>
                <a:gd name="T3" fmla="*/ 380 h 392"/>
                <a:gd name="T4" fmla="*/ 298 w 392"/>
                <a:gd name="T5" fmla="*/ 362 h 392"/>
                <a:gd name="T6" fmla="*/ 348 w 392"/>
                <a:gd name="T7" fmla="*/ 321 h 392"/>
                <a:gd name="T8" fmla="*/ 371 w 392"/>
                <a:gd name="T9" fmla="*/ 281 h 392"/>
                <a:gd name="T10" fmla="*/ 386 w 392"/>
                <a:gd name="T11" fmla="*/ 246 h 392"/>
                <a:gd name="T12" fmla="*/ 391 w 392"/>
                <a:gd name="T13" fmla="*/ 207 h 392"/>
                <a:gd name="T14" fmla="*/ 391 w 392"/>
                <a:gd name="T15" fmla="*/ 177 h 392"/>
                <a:gd name="T16" fmla="*/ 382 w 392"/>
                <a:gd name="T17" fmla="*/ 137 h 392"/>
                <a:gd name="T18" fmla="*/ 368 w 392"/>
                <a:gd name="T19" fmla="*/ 102 h 392"/>
                <a:gd name="T20" fmla="*/ 341 w 392"/>
                <a:gd name="T21" fmla="*/ 64 h 392"/>
                <a:gd name="T22" fmla="*/ 298 w 392"/>
                <a:gd name="T23" fmla="*/ 28 h 392"/>
                <a:gd name="T24" fmla="*/ 263 w 392"/>
                <a:gd name="T25" fmla="*/ 10 h 392"/>
                <a:gd name="T26" fmla="*/ 227 w 392"/>
                <a:gd name="T27" fmla="*/ 1 h 392"/>
                <a:gd name="T28" fmla="*/ 157 w 392"/>
                <a:gd name="T29" fmla="*/ 3 h 392"/>
                <a:gd name="T30" fmla="*/ 119 w 392"/>
                <a:gd name="T31" fmla="*/ 15 h 392"/>
                <a:gd name="T32" fmla="*/ 88 w 392"/>
                <a:gd name="T33" fmla="*/ 33 h 392"/>
                <a:gd name="T34" fmla="*/ 28 w 392"/>
                <a:gd name="T35" fmla="*/ 94 h 392"/>
                <a:gd name="T36" fmla="*/ 10 w 392"/>
                <a:gd name="T37" fmla="*/ 129 h 392"/>
                <a:gd name="T38" fmla="*/ 2 w 392"/>
                <a:gd name="T39" fmla="*/ 165 h 392"/>
                <a:gd name="T40" fmla="*/ 3 w 392"/>
                <a:gd name="T41" fmla="*/ 235 h 392"/>
                <a:gd name="T42" fmla="*/ 15 w 392"/>
                <a:gd name="T43" fmla="*/ 273 h 392"/>
                <a:gd name="T44" fmla="*/ 33 w 392"/>
                <a:gd name="T45" fmla="*/ 304 h 392"/>
                <a:gd name="T46" fmla="*/ 71 w 392"/>
                <a:gd name="T47" fmla="*/ 347 h 392"/>
                <a:gd name="T48" fmla="*/ 111 w 392"/>
                <a:gd name="T49" fmla="*/ 370 h 392"/>
                <a:gd name="T50" fmla="*/ 146 w 392"/>
                <a:gd name="T51" fmla="*/ 385 h 392"/>
                <a:gd name="T52" fmla="*/ 185 w 392"/>
                <a:gd name="T53" fmla="*/ 390 h 392"/>
                <a:gd name="T54" fmla="*/ 199 w 392"/>
                <a:gd name="T55" fmla="*/ 372 h 392"/>
                <a:gd name="T56" fmla="*/ 161 w 392"/>
                <a:gd name="T57" fmla="*/ 367 h 392"/>
                <a:gd name="T58" fmla="*/ 129 w 392"/>
                <a:gd name="T59" fmla="*/ 359 h 392"/>
                <a:gd name="T60" fmla="*/ 98 w 392"/>
                <a:gd name="T61" fmla="*/ 341 h 392"/>
                <a:gd name="T62" fmla="*/ 71 w 392"/>
                <a:gd name="T63" fmla="*/ 319 h 392"/>
                <a:gd name="T64" fmla="*/ 45 w 392"/>
                <a:gd name="T65" fmla="*/ 288 h 392"/>
                <a:gd name="T66" fmla="*/ 30 w 392"/>
                <a:gd name="T67" fmla="*/ 256 h 392"/>
                <a:gd name="T68" fmla="*/ 21 w 392"/>
                <a:gd name="T69" fmla="*/ 223 h 392"/>
                <a:gd name="T70" fmla="*/ 21 w 392"/>
                <a:gd name="T71" fmla="*/ 168 h 392"/>
                <a:gd name="T72" fmla="*/ 30 w 392"/>
                <a:gd name="T73" fmla="*/ 135 h 392"/>
                <a:gd name="T74" fmla="*/ 45 w 392"/>
                <a:gd name="T75" fmla="*/ 104 h 392"/>
                <a:gd name="T76" fmla="*/ 84 w 392"/>
                <a:gd name="T77" fmla="*/ 59 h 392"/>
                <a:gd name="T78" fmla="*/ 112 w 392"/>
                <a:gd name="T79" fmla="*/ 39 h 392"/>
                <a:gd name="T80" fmla="*/ 144 w 392"/>
                <a:gd name="T81" fmla="*/ 28 h 392"/>
                <a:gd name="T82" fmla="*/ 177 w 392"/>
                <a:gd name="T83" fmla="*/ 19 h 392"/>
                <a:gd name="T84" fmla="*/ 232 w 392"/>
                <a:gd name="T85" fmla="*/ 23 h 392"/>
                <a:gd name="T86" fmla="*/ 263 w 392"/>
                <a:gd name="T87" fmla="*/ 31 h 392"/>
                <a:gd name="T88" fmla="*/ 295 w 392"/>
                <a:gd name="T89" fmla="*/ 49 h 392"/>
                <a:gd name="T90" fmla="*/ 324 w 392"/>
                <a:gd name="T91" fmla="*/ 77 h 392"/>
                <a:gd name="T92" fmla="*/ 346 w 392"/>
                <a:gd name="T93" fmla="*/ 104 h 392"/>
                <a:gd name="T94" fmla="*/ 361 w 392"/>
                <a:gd name="T95" fmla="*/ 135 h 392"/>
                <a:gd name="T96" fmla="*/ 369 w 392"/>
                <a:gd name="T97" fmla="*/ 168 h 392"/>
                <a:gd name="T98" fmla="*/ 373 w 392"/>
                <a:gd name="T99" fmla="*/ 195 h 392"/>
                <a:gd name="T100" fmla="*/ 368 w 392"/>
                <a:gd name="T101" fmla="*/ 231 h 392"/>
                <a:gd name="T102" fmla="*/ 359 w 392"/>
                <a:gd name="T103" fmla="*/ 263 h 392"/>
                <a:gd name="T104" fmla="*/ 341 w 392"/>
                <a:gd name="T105" fmla="*/ 294 h 392"/>
                <a:gd name="T106" fmla="*/ 321 w 392"/>
                <a:gd name="T107" fmla="*/ 321 h 392"/>
                <a:gd name="T108" fmla="*/ 295 w 392"/>
                <a:gd name="T109" fmla="*/ 341 h 392"/>
                <a:gd name="T110" fmla="*/ 263 w 392"/>
                <a:gd name="T111" fmla="*/ 359 h 392"/>
                <a:gd name="T112" fmla="*/ 232 w 392"/>
                <a:gd name="T113" fmla="*/ 367 h 392"/>
                <a:gd name="T114" fmla="*/ 195 w 392"/>
                <a:gd name="T115" fmla="*/ 372 h 3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92"/>
                <a:gd name="T175" fmla="*/ 0 h 392"/>
                <a:gd name="T176" fmla="*/ 392 w 392"/>
                <a:gd name="T177" fmla="*/ 392 h 3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92" h="392">
                  <a:moveTo>
                    <a:pt x="199" y="392"/>
                  </a:moveTo>
                  <a:lnTo>
                    <a:pt x="207" y="390"/>
                  </a:lnTo>
                  <a:lnTo>
                    <a:pt x="215" y="390"/>
                  </a:lnTo>
                  <a:lnTo>
                    <a:pt x="227" y="389"/>
                  </a:lnTo>
                  <a:lnTo>
                    <a:pt x="235" y="387"/>
                  </a:lnTo>
                  <a:lnTo>
                    <a:pt x="247" y="385"/>
                  </a:lnTo>
                  <a:lnTo>
                    <a:pt x="255" y="382"/>
                  </a:lnTo>
                  <a:lnTo>
                    <a:pt x="263" y="380"/>
                  </a:lnTo>
                  <a:lnTo>
                    <a:pt x="273" y="375"/>
                  </a:lnTo>
                  <a:lnTo>
                    <a:pt x="281" y="370"/>
                  </a:lnTo>
                  <a:lnTo>
                    <a:pt x="290" y="367"/>
                  </a:lnTo>
                  <a:lnTo>
                    <a:pt x="298" y="362"/>
                  </a:lnTo>
                  <a:lnTo>
                    <a:pt x="305" y="357"/>
                  </a:lnTo>
                  <a:lnTo>
                    <a:pt x="321" y="347"/>
                  </a:lnTo>
                  <a:lnTo>
                    <a:pt x="334" y="334"/>
                  </a:lnTo>
                  <a:lnTo>
                    <a:pt x="348" y="321"/>
                  </a:lnTo>
                  <a:lnTo>
                    <a:pt x="358" y="304"/>
                  </a:lnTo>
                  <a:lnTo>
                    <a:pt x="363" y="298"/>
                  </a:lnTo>
                  <a:lnTo>
                    <a:pt x="368" y="289"/>
                  </a:lnTo>
                  <a:lnTo>
                    <a:pt x="371" y="281"/>
                  </a:lnTo>
                  <a:lnTo>
                    <a:pt x="376" y="273"/>
                  </a:lnTo>
                  <a:lnTo>
                    <a:pt x="381" y="263"/>
                  </a:lnTo>
                  <a:lnTo>
                    <a:pt x="382" y="255"/>
                  </a:lnTo>
                  <a:lnTo>
                    <a:pt x="386" y="246"/>
                  </a:lnTo>
                  <a:lnTo>
                    <a:pt x="387" y="235"/>
                  </a:lnTo>
                  <a:lnTo>
                    <a:pt x="389" y="226"/>
                  </a:lnTo>
                  <a:lnTo>
                    <a:pt x="391" y="217"/>
                  </a:lnTo>
                  <a:lnTo>
                    <a:pt x="391" y="207"/>
                  </a:lnTo>
                  <a:lnTo>
                    <a:pt x="392" y="198"/>
                  </a:lnTo>
                  <a:lnTo>
                    <a:pt x="392" y="195"/>
                  </a:lnTo>
                  <a:lnTo>
                    <a:pt x="391" y="187"/>
                  </a:lnTo>
                  <a:lnTo>
                    <a:pt x="391" y="177"/>
                  </a:lnTo>
                  <a:lnTo>
                    <a:pt x="389" y="165"/>
                  </a:lnTo>
                  <a:lnTo>
                    <a:pt x="387" y="157"/>
                  </a:lnTo>
                  <a:lnTo>
                    <a:pt x="386" y="145"/>
                  </a:lnTo>
                  <a:lnTo>
                    <a:pt x="382" y="137"/>
                  </a:lnTo>
                  <a:lnTo>
                    <a:pt x="381" y="129"/>
                  </a:lnTo>
                  <a:lnTo>
                    <a:pt x="376" y="119"/>
                  </a:lnTo>
                  <a:lnTo>
                    <a:pt x="371" y="111"/>
                  </a:lnTo>
                  <a:lnTo>
                    <a:pt x="368" y="102"/>
                  </a:lnTo>
                  <a:lnTo>
                    <a:pt x="363" y="94"/>
                  </a:lnTo>
                  <a:lnTo>
                    <a:pt x="358" y="87"/>
                  </a:lnTo>
                  <a:lnTo>
                    <a:pt x="348" y="71"/>
                  </a:lnTo>
                  <a:lnTo>
                    <a:pt x="341" y="64"/>
                  </a:lnTo>
                  <a:lnTo>
                    <a:pt x="336" y="58"/>
                  </a:lnTo>
                  <a:lnTo>
                    <a:pt x="321" y="43"/>
                  </a:lnTo>
                  <a:lnTo>
                    <a:pt x="305" y="33"/>
                  </a:lnTo>
                  <a:lnTo>
                    <a:pt x="298" y="28"/>
                  </a:lnTo>
                  <a:lnTo>
                    <a:pt x="290" y="23"/>
                  </a:lnTo>
                  <a:lnTo>
                    <a:pt x="281" y="19"/>
                  </a:lnTo>
                  <a:lnTo>
                    <a:pt x="273" y="15"/>
                  </a:lnTo>
                  <a:lnTo>
                    <a:pt x="263" y="10"/>
                  </a:lnTo>
                  <a:lnTo>
                    <a:pt x="255" y="8"/>
                  </a:lnTo>
                  <a:lnTo>
                    <a:pt x="247" y="5"/>
                  </a:lnTo>
                  <a:lnTo>
                    <a:pt x="235" y="3"/>
                  </a:lnTo>
                  <a:lnTo>
                    <a:pt x="227" y="1"/>
                  </a:lnTo>
                  <a:lnTo>
                    <a:pt x="217" y="0"/>
                  </a:lnTo>
                  <a:lnTo>
                    <a:pt x="177" y="0"/>
                  </a:lnTo>
                  <a:lnTo>
                    <a:pt x="165" y="1"/>
                  </a:lnTo>
                  <a:lnTo>
                    <a:pt x="157" y="3"/>
                  </a:lnTo>
                  <a:lnTo>
                    <a:pt x="146" y="5"/>
                  </a:lnTo>
                  <a:lnTo>
                    <a:pt x="137" y="8"/>
                  </a:lnTo>
                  <a:lnTo>
                    <a:pt x="129" y="10"/>
                  </a:lnTo>
                  <a:lnTo>
                    <a:pt x="119" y="15"/>
                  </a:lnTo>
                  <a:lnTo>
                    <a:pt x="111" y="19"/>
                  </a:lnTo>
                  <a:lnTo>
                    <a:pt x="103" y="23"/>
                  </a:lnTo>
                  <a:lnTo>
                    <a:pt x="94" y="28"/>
                  </a:lnTo>
                  <a:lnTo>
                    <a:pt x="88" y="33"/>
                  </a:lnTo>
                  <a:lnTo>
                    <a:pt x="71" y="43"/>
                  </a:lnTo>
                  <a:lnTo>
                    <a:pt x="43" y="71"/>
                  </a:lnTo>
                  <a:lnTo>
                    <a:pt x="33" y="87"/>
                  </a:lnTo>
                  <a:lnTo>
                    <a:pt x="28" y="94"/>
                  </a:lnTo>
                  <a:lnTo>
                    <a:pt x="23" y="102"/>
                  </a:lnTo>
                  <a:lnTo>
                    <a:pt x="20" y="111"/>
                  </a:lnTo>
                  <a:lnTo>
                    <a:pt x="15" y="119"/>
                  </a:lnTo>
                  <a:lnTo>
                    <a:pt x="10" y="129"/>
                  </a:lnTo>
                  <a:lnTo>
                    <a:pt x="8" y="137"/>
                  </a:lnTo>
                  <a:lnTo>
                    <a:pt x="5" y="145"/>
                  </a:lnTo>
                  <a:lnTo>
                    <a:pt x="3" y="157"/>
                  </a:lnTo>
                  <a:lnTo>
                    <a:pt x="2" y="165"/>
                  </a:lnTo>
                  <a:lnTo>
                    <a:pt x="0" y="175"/>
                  </a:lnTo>
                  <a:lnTo>
                    <a:pt x="0" y="215"/>
                  </a:lnTo>
                  <a:lnTo>
                    <a:pt x="2" y="226"/>
                  </a:lnTo>
                  <a:lnTo>
                    <a:pt x="3" y="235"/>
                  </a:lnTo>
                  <a:lnTo>
                    <a:pt x="5" y="246"/>
                  </a:lnTo>
                  <a:lnTo>
                    <a:pt x="8" y="255"/>
                  </a:lnTo>
                  <a:lnTo>
                    <a:pt x="10" y="263"/>
                  </a:lnTo>
                  <a:lnTo>
                    <a:pt x="15" y="273"/>
                  </a:lnTo>
                  <a:lnTo>
                    <a:pt x="20" y="281"/>
                  </a:lnTo>
                  <a:lnTo>
                    <a:pt x="23" y="289"/>
                  </a:lnTo>
                  <a:lnTo>
                    <a:pt x="28" y="298"/>
                  </a:lnTo>
                  <a:lnTo>
                    <a:pt x="33" y="304"/>
                  </a:lnTo>
                  <a:lnTo>
                    <a:pt x="43" y="321"/>
                  </a:lnTo>
                  <a:lnTo>
                    <a:pt x="58" y="336"/>
                  </a:lnTo>
                  <a:lnTo>
                    <a:pt x="64" y="341"/>
                  </a:lnTo>
                  <a:lnTo>
                    <a:pt x="71" y="347"/>
                  </a:lnTo>
                  <a:lnTo>
                    <a:pt x="88" y="357"/>
                  </a:lnTo>
                  <a:lnTo>
                    <a:pt x="94" y="362"/>
                  </a:lnTo>
                  <a:lnTo>
                    <a:pt x="103" y="367"/>
                  </a:lnTo>
                  <a:lnTo>
                    <a:pt x="111" y="370"/>
                  </a:lnTo>
                  <a:lnTo>
                    <a:pt x="119" y="375"/>
                  </a:lnTo>
                  <a:lnTo>
                    <a:pt x="129" y="380"/>
                  </a:lnTo>
                  <a:lnTo>
                    <a:pt x="137" y="382"/>
                  </a:lnTo>
                  <a:lnTo>
                    <a:pt x="146" y="385"/>
                  </a:lnTo>
                  <a:lnTo>
                    <a:pt x="157" y="387"/>
                  </a:lnTo>
                  <a:lnTo>
                    <a:pt x="165" y="389"/>
                  </a:lnTo>
                  <a:lnTo>
                    <a:pt x="175" y="390"/>
                  </a:lnTo>
                  <a:lnTo>
                    <a:pt x="185" y="390"/>
                  </a:lnTo>
                  <a:lnTo>
                    <a:pt x="195" y="392"/>
                  </a:lnTo>
                  <a:lnTo>
                    <a:pt x="199" y="392"/>
                  </a:lnTo>
                  <a:lnTo>
                    <a:pt x="195" y="372"/>
                  </a:lnTo>
                  <a:lnTo>
                    <a:pt x="199" y="372"/>
                  </a:lnTo>
                  <a:lnTo>
                    <a:pt x="189" y="370"/>
                  </a:lnTo>
                  <a:lnTo>
                    <a:pt x="179" y="370"/>
                  </a:lnTo>
                  <a:lnTo>
                    <a:pt x="169" y="369"/>
                  </a:lnTo>
                  <a:lnTo>
                    <a:pt x="161" y="367"/>
                  </a:lnTo>
                  <a:lnTo>
                    <a:pt x="152" y="366"/>
                  </a:lnTo>
                  <a:lnTo>
                    <a:pt x="144" y="362"/>
                  </a:lnTo>
                  <a:lnTo>
                    <a:pt x="136" y="361"/>
                  </a:lnTo>
                  <a:lnTo>
                    <a:pt x="129" y="359"/>
                  </a:lnTo>
                  <a:lnTo>
                    <a:pt x="121" y="354"/>
                  </a:lnTo>
                  <a:lnTo>
                    <a:pt x="112" y="351"/>
                  </a:lnTo>
                  <a:lnTo>
                    <a:pt x="104" y="346"/>
                  </a:lnTo>
                  <a:lnTo>
                    <a:pt x="98" y="341"/>
                  </a:lnTo>
                  <a:lnTo>
                    <a:pt x="89" y="336"/>
                  </a:lnTo>
                  <a:lnTo>
                    <a:pt x="84" y="331"/>
                  </a:lnTo>
                  <a:lnTo>
                    <a:pt x="78" y="324"/>
                  </a:lnTo>
                  <a:lnTo>
                    <a:pt x="71" y="319"/>
                  </a:lnTo>
                  <a:lnTo>
                    <a:pt x="59" y="308"/>
                  </a:lnTo>
                  <a:lnTo>
                    <a:pt x="55" y="303"/>
                  </a:lnTo>
                  <a:lnTo>
                    <a:pt x="50" y="294"/>
                  </a:lnTo>
                  <a:lnTo>
                    <a:pt x="45" y="288"/>
                  </a:lnTo>
                  <a:lnTo>
                    <a:pt x="40" y="279"/>
                  </a:lnTo>
                  <a:lnTo>
                    <a:pt x="36" y="271"/>
                  </a:lnTo>
                  <a:lnTo>
                    <a:pt x="31" y="263"/>
                  </a:lnTo>
                  <a:lnTo>
                    <a:pt x="30" y="256"/>
                  </a:lnTo>
                  <a:lnTo>
                    <a:pt x="28" y="248"/>
                  </a:lnTo>
                  <a:lnTo>
                    <a:pt x="25" y="240"/>
                  </a:lnTo>
                  <a:lnTo>
                    <a:pt x="23" y="231"/>
                  </a:lnTo>
                  <a:lnTo>
                    <a:pt x="21" y="223"/>
                  </a:lnTo>
                  <a:lnTo>
                    <a:pt x="20" y="215"/>
                  </a:lnTo>
                  <a:lnTo>
                    <a:pt x="20" y="197"/>
                  </a:lnTo>
                  <a:lnTo>
                    <a:pt x="20" y="178"/>
                  </a:lnTo>
                  <a:lnTo>
                    <a:pt x="21" y="168"/>
                  </a:lnTo>
                  <a:lnTo>
                    <a:pt x="23" y="160"/>
                  </a:lnTo>
                  <a:lnTo>
                    <a:pt x="25" y="152"/>
                  </a:lnTo>
                  <a:lnTo>
                    <a:pt x="28" y="144"/>
                  </a:lnTo>
                  <a:lnTo>
                    <a:pt x="30" y="135"/>
                  </a:lnTo>
                  <a:lnTo>
                    <a:pt x="31" y="129"/>
                  </a:lnTo>
                  <a:lnTo>
                    <a:pt x="36" y="120"/>
                  </a:lnTo>
                  <a:lnTo>
                    <a:pt x="40" y="112"/>
                  </a:lnTo>
                  <a:lnTo>
                    <a:pt x="45" y="104"/>
                  </a:lnTo>
                  <a:lnTo>
                    <a:pt x="50" y="97"/>
                  </a:lnTo>
                  <a:lnTo>
                    <a:pt x="55" y="89"/>
                  </a:lnTo>
                  <a:lnTo>
                    <a:pt x="59" y="84"/>
                  </a:lnTo>
                  <a:lnTo>
                    <a:pt x="84" y="59"/>
                  </a:lnTo>
                  <a:lnTo>
                    <a:pt x="89" y="54"/>
                  </a:lnTo>
                  <a:lnTo>
                    <a:pt x="98" y="49"/>
                  </a:lnTo>
                  <a:lnTo>
                    <a:pt x="104" y="44"/>
                  </a:lnTo>
                  <a:lnTo>
                    <a:pt x="112" y="39"/>
                  </a:lnTo>
                  <a:lnTo>
                    <a:pt x="121" y="36"/>
                  </a:lnTo>
                  <a:lnTo>
                    <a:pt x="129" y="31"/>
                  </a:lnTo>
                  <a:lnTo>
                    <a:pt x="136" y="29"/>
                  </a:lnTo>
                  <a:lnTo>
                    <a:pt x="144" y="28"/>
                  </a:lnTo>
                  <a:lnTo>
                    <a:pt x="152" y="24"/>
                  </a:lnTo>
                  <a:lnTo>
                    <a:pt x="161" y="23"/>
                  </a:lnTo>
                  <a:lnTo>
                    <a:pt x="169" y="21"/>
                  </a:lnTo>
                  <a:lnTo>
                    <a:pt x="177" y="19"/>
                  </a:lnTo>
                  <a:lnTo>
                    <a:pt x="197" y="19"/>
                  </a:lnTo>
                  <a:lnTo>
                    <a:pt x="214" y="19"/>
                  </a:lnTo>
                  <a:lnTo>
                    <a:pt x="223" y="21"/>
                  </a:lnTo>
                  <a:lnTo>
                    <a:pt x="232" y="23"/>
                  </a:lnTo>
                  <a:lnTo>
                    <a:pt x="240" y="24"/>
                  </a:lnTo>
                  <a:lnTo>
                    <a:pt x="248" y="28"/>
                  </a:lnTo>
                  <a:lnTo>
                    <a:pt x="257" y="29"/>
                  </a:lnTo>
                  <a:lnTo>
                    <a:pt x="263" y="31"/>
                  </a:lnTo>
                  <a:lnTo>
                    <a:pt x="271" y="36"/>
                  </a:lnTo>
                  <a:lnTo>
                    <a:pt x="280" y="39"/>
                  </a:lnTo>
                  <a:lnTo>
                    <a:pt x="288" y="44"/>
                  </a:lnTo>
                  <a:lnTo>
                    <a:pt x="295" y="49"/>
                  </a:lnTo>
                  <a:lnTo>
                    <a:pt x="303" y="54"/>
                  </a:lnTo>
                  <a:lnTo>
                    <a:pt x="308" y="59"/>
                  </a:lnTo>
                  <a:lnTo>
                    <a:pt x="320" y="71"/>
                  </a:lnTo>
                  <a:lnTo>
                    <a:pt x="324" y="77"/>
                  </a:lnTo>
                  <a:lnTo>
                    <a:pt x="331" y="84"/>
                  </a:lnTo>
                  <a:lnTo>
                    <a:pt x="336" y="89"/>
                  </a:lnTo>
                  <a:lnTo>
                    <a:pt x="341" y="97"/>
                  </a:lnTo>
                  <a:lnTo>
                    <a:pt x="346" y="104"/>
                  </a:lnTo>
                  <a:lnTo>
                    <a:pt x="351" y="112"/>
                  </a:lnTo>
                  <a:lnTo>
                    <a:pt x="354" y="120"/>
                  </a:lnTo>
                  <a:lnTo>
                    <a:pt x="359" y="129"/>
                  </a:lnTo>
                  <a:lnTo>
                    <a:pt x="361" y="135"/>
                  </a:lnTo>
                  <a:lnTo>
                    <a:pt x="363" y="144"/>
                  </a:lnTo>
                  <a:lnTo>
                    <a:pt x="366" y="152"/>
                  </a:lnTo>
                  <a:lnTo>
                    <a:pt x="368" y="160"/>
                  </a:lnTo>
                  <a:lnTo>
                    <a:pt x="369" y="168"/>
                  </a:lnTo>
                  <a:lnTo>
                    <a:pt x="371" y="177"/>
                  </a:lnTo>
                  <a:lnTo>
                    <a:pt x="371" y="187"/>
                  </a:lnTo>
                  <a:lnTo>
                    <a:pt x="373" y="198"/>
                  </a:lnTo>
                  <a:lnTo>
                    <a:pt x="373" y="195"/>
                  </a:lnTo>
                  <a:lnTo>
                    <a:pt x="371" y="203"/>
                  </a:lnTo>
                  <a:lnTo>
                    <a:pt x="371" y="213"/>
                  </a:lnTo>
                  <a:lnTo>
                    <a:pt x="369" y="223"/>
                  </a:lnTo>
                  <a:lnTo>
                    <a:pt x="368" y="231"/>
                  </a:lnTo>
                  <a:lnTo>
                    <a:pt x="366" y="240"/>
                  </a:lnTo>
                  <a:lnTo>
                    <a:pt x="363" y="248"/>
                  </a:lnTo>
                  <a:lnTo>
                    <a:pt x="361" y="256"/>
                  </a:lnTo>
                  <a:lnTo>
                    <a:pt x="359" y="263"/>
                  </a:lnTo>
                  <a:lnTo>
                    <a:pt x="354" y="271"/>
                  </a:lnTo>
                  <a:lnTo>
                    <a:pt x="351" y="279"/>
                  </a:lnTo>
                  <a:lnTo>
                    <a:pt x="346" y="288"/>
                  </a:lnTo>
                  <a:lnTo>
                    <a:pt x="341" y="294"/>
                  </a:lnTo>
                  <a:lnTo>
                    <a:pt x="336" y="303"/>
                  </a:lnTo>
                  <a:lnTo>
                    <a:pt x="331" y="308"/>
                  </a:lnTo>
                  <a:lnTo>
                    <a:pt x="324" y="314"/>
                  </a:lnTo>
                  <a:lnTo>
                    <a:pt x="321" y="321"/>
                  </a:lnTo>
                  <a:lnTo>
                    <a:pt x="315" y="324"/>
                  </a:lnTo>
                  <a:lnTo>
                    <a:pt x="308" y="331"/>
                  </a:lnTo>
                  <a:lnTo>
                    <a:pt x="303" y="336"/>
                  </a:lnTo>
                  <a:lnTo>
                    <a:pt x="295" y="341"/>
                  </a:lnTo>
                  <a:lnTo>
                    <a:pt x="288" y="346"/>
                  </a:lnTo>
                  <a:lnTo>
                    <a:pt x="280" y="351"/>
                  </a:lnTo>
                  <a:lnTo>
                    <a:pt x="271" y="354"/>
                  </a:lnTo>
                  <a:lnTo>
                    <a:pt x="263" y="359"/>
                  </a:lnTo>
                  <a:lnTo>
                    <a:pt x="257" y="361"/>
                  </a:lnTo>
                  <a:lnTo>
                    <a:pt x="248" y="362"/>
                  </a:lnTo>
                  <a:lnTo>
                    <a:pt x="240" y="366"/>
                  </a:lnTo>
                  <a:lnTo>
                    <a:pt x="232" y="367"/>
                  </a:lnTo>
                  <a:lnTo>
                    <a:pt x="223" y="369"/>
                  </a:lnTo>
                  <a:lnTo>
                    <a:pt x="215" y="370"/>
                  </a:lnTo>
                  <a:lnTo>
                    <a:pt x="204" y="370"/>
                  </a:lnTo>
                  <a:lnTo>
                    <a:pt x="195" y="372"/>
                  </a:lnTo>
                  <a:lnTo>
                    <a:pt x="199" y="3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8" name="Freeform 6"/>
            <p:cNvSpPr>
              <a:spLocks/>
            </p:cNvSpPr>
            <p:nvPr/>
          </p:nvSpPr>
          <p:spPr bwMode="auto">
            <a:xfrm>
              <a:off x="4670" y="1116"/>
              <a:ext cx="393" cy="392"/>
            </a:xfrm>
            <a:custGeom>
              <a:avLst/>
              <a:gdLst>
                <a:gd name="T0" fmla="*/ 227 w 393"/>
                <a:gd name="T1" fmla="*/ 389 h 392"/>
                <a:gd name="T2" fmla="*/ 264 w 393"/>
                <a:gd name="T3" fmla="*/ 380 h 392"/>
                <a:gd name="T4" fmla="*/ 298 w 393"/>
                <a:gd name="T5" fmla="*/ 362 h 392"/>
                <a:gd name="T6" fmla="*/ 348 w 393"/>
                <a:gd name="T7" fmla="*/ 321 h 392"/>
                <a:gd name="T8" fmla="*/ 371 w 393"/>
                <a:gd name="T9" fmla="*/ 281 h 392"/>
                <a:gd name="T10" fmla="*/ 386 w 393"/>
                <a:gd name="T11" fmla="*/ 246 h 392"/>
                <a:gd name="T12" fmla="*/ 391 w 393"/>
                <a:gd name="T13" fmla="*/ 207 h 392"/>
                <a:gd name="T14" fmla="*/ 391 w 393"/>
                <a:gd name="T15" fmla="*/ 177 h 392"/>
                <a:gd name="T16" fmla="*/ 383 w 393"/>
                <a:gd name="T17" fmla="*/ 137 h 392"/>
                <a:gd name="T18" fmla="*/ 368 w 393"/>
                <a:gd name="T19" fmla="*/ 102 h 392"/>
                <a:gd name="T20" fmla="*/ 342 w 393"/>
                <a:gd name="T21" fmla="*/ 64 h 392"/>
                <a:gd name="T22" fmla="*/ 298 w 393"/>
                <a:gd name="T23" fmla="*/ 28 h 392"/>
                <a:gd name="T24" fmla="*/ 264 w 393"/>
                <a:gd name="T25" fmla="*/ 10 h 392"/>
                <a:gd name="T26" fmla="*/ 227 w 393"/>
                <a:gd name="T27" fmla="*/ 1 h 392"/>
                <a:gd name="T28" fmla="*/ 158 w 393"/>
                <a:gd name="T29" fmla="*/ 3 h 392"/>
                <a:gd name="T30" fmla="*/ 120 w 393"/>
                <a:gd name="T31" fmla="*/ 15 h 392"/>
                <a:gd name="T32" fmla="*/ 88 w 393"/>
                <a:gd name="T33" fmla="*/ 33 h 392"/>
                <a:gd name="T34" fmla="*/ 29 w 393"/>
                <a:gd name="T35" fmla="*/ 94 h 392"/>
                <a:gd name="T36" fmla="*/ 10 w 393"/>
                <a:gd name="T37" fmla="*/ 129 h 392"/>
                <a:gd name="T38" fmla="*/ 2 w 393"/>
                <a:gd name="T39" fmla="*/ 165 h 392"/>
                <a:gd name="T40" fmla="*/ 4 w 393"/>
                <a:gd name="T41" fmla="*/ 235 h 392"/>
                <a:gd name="T42" fmla="*/ 15 w 393"/>
                <a:gd name="T43" fmla="*/ 273 h 392"/>
                <a:gd name="T44" fmla="*/ 33 w 393"/>
                <a:gd name="T45" fmla="*/ 304 h 392"/>
                <a:gd name="T46" fmla="*/ 72 w 393"/>
                <a:gd name="T47" fmla="*/ 347 h 392"/>
                <a:gd name="T48" fmla="*/ 111 w 393"/>
                <a:gd name="T49" fmla="*/ 371 h 392"/>
                <a:gd name="T50" fmla="*/ 146 w 393"/>
                <a:gd name="T51" fmla="*/ 385 h 392"/>
                <a:gd name="T52" fmla="*/ 186 w 393"/>
                <a:gd name="T53" fmla="*/ 390 h 392"/>
                <a:gd name="T54" fmla="*/ 199 w 393"/>
                <a:gd name="T55" fmla="*/ 372 h 392"/>
                <a:gd name="T56" fmla="*/ 161 w 393"/>
                <a:gd name="T57" fmla="*/ 367 h 392"/>
                <a:gd name="T58" fmla="*/ 130 w 393"/>
                <a:gd name="T59" fmla="*/ 359 h 392"/>
                <a:gd name="T60" fmla="*/ 98 w 393"/>
                <a:gd name="T61" fmla="*/ 341 h 392"/>
                <a:gd name="T62" fmla="*/ 72 w 393"/>
                <a:gd name="T63" fmla="*/ 319 h 392"/>
                <a:gd name="T64" fmla="*/ 45 w 393"/>
                <a:gd name="T65" fmla="*/ 288 h 392"/>
                <a:gd name="T66" fmla="*/ 30 w 393"/>
                <a:gd name="T67" fmla="*/ 256 h 392"/>
                <a:gd name="T68" fmla="*/ 22 w 393"/>
                <a:gd name="T69" fmla="*/ 223 h 392"/>
                <a:gd name="T70" fmla="*/ 22 w 393"/>
                <a:gd name="T71" fmla="*/ 169 h 392"/>
                <a:gd name="T72" fmla="*/ 30 w 393"/>
                <a:gd name="T73" fmla="*/ 135 h 392"/>
                <a:gd name="T74" fmla="*/ 45 w 393"/>
                <a:gd name="T75" fmla="*/ 104 h 392"/>
                <a:gd name="T76" fmla="*/ 85 w 393"/>
                <a:gd name="T77" fmla="*/ 59 h 392"/>
                <a:gd name="T78" fmla="*/ 113 w 393"/>
                <a:gd name="T79" fmla="*/ 39 h 392"/>
                <a:gd name="T80" fmla="*/ 144 w 393"/>
                <a:gd name="T81" fmla="*/ 28 h 392"/>
                <a:gd name="T82" fmla="*/ 178 w 393"/>
                <a:gd name="T83" fmla="*/ 20 h 392"/>
                <a:gd name="T84" fmla="*/ 232 w 393"/>
                <a:gd name="T85" fmla="*/ 23 h 392"/>
                <a:gd name="T86" fmla="*/ 264 w 393"/>
                <a:gd name="T87" fmla="*/ 31 h 392"/>
                <a:gd name="T88" fmla="*/ 295 w 393"/>
                <a:gd name="T89" fmla="*/ 49 h 392"/>
                <a:gd name="T90" fmla="*/ 325 w 393"/>
                <a:gd name="T91" fmla="*/ 77 h 392"/>
                <a:gd name="T92" fmla="*/ 346 w 393"/>
                <a:gd name="T93" fmla="*/ 104 h 392"/>
                <a:gd name="T94" fmla="*/ 361 w 393"/>
                <a:gd name="T95" fmla="*/ 135 h 392"/>
                <a:gd name="T96" fmla="*/ 370 w 393"/>
                <a:gd name="T97" fmla="*/ 169 h 392"/>
                <a:gd name="T98" fmla="*/ 373 w 393"/>
                <a:gd name="T99" fmla="*/ 195 h 392"/>
                <a:gd name="T100" fmla="*/ 368 w 393"/>
                <a:gd name="T101" fmla="*/ 231 h 392"/>
                <a:gd name="T102" fmla="*/ 360 w 393"/>
                <a:gd name="T103" fmla="*/ 263 h 392"/>
                <a:gd name="T104" fmla="*/ 342 w 393"/>
                <a:gd name="T105" fmla="*/ 294 h 392"/>
                <a:gd name="T106" fmla="*/ 322 w 393"/>
                <a:gd name="T107" fmla="*/ 321 h 392"/>
                <a:gd name="T108" fmla="*/ 295 w 393"/>
                <a:gd name="T109" fmla="*/ 341 h 392"/>
                <a:gd name="T110" fmla="*/ 264 w 393"/>
                <a:gd name="T111" fmla="*/ 359 h 392"/>
                <a:gd name="T112" fmla="*/ 232 w 393"/>
                <a:gd name="T113" fmla="*/ 367 h 392"/>
                <a:gd name="T114" fmla="*/ 196 w 393"/>
                <a:gd name="T115" fmla="*/ 372 h 3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93"/>
                <a:gd name="T175" fmla="*/ 0 h 392"/>
                <a:gd name="T176" fmla="*/ 393 w 393"/>
                <a:gd name="T177" fmla="*/ 392 h 3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93" h="392">
                  <a:moveTo>
                    <a:pt x="199" y="392"/>
                  </a:moveTo>
                  <a:lnTo>
                    <a:pt x="207" y="390"/>
                  </a:lnTo>
                  <a:lnTo>
                    <a:pt x="216" y="390"/>
                  </a:lnTo>
                  <a:lnTo>
                    <a:pt x="227" y="389"/>
                  </a:lnTo>
                  <a:lnTo>
                    <a:pt x="236" y="387"/>
                  </a:lnTo>
                  <a:lnTo>
                    <a:pt x="247" y="385"/>
                  </a:lnTo>
                  <a:lnTo>
                    <a:pt x="255" y="382"/>
                  </a:lnTo>
                  <a:lnTo>
                    <a:pt x="264" y="380"/>
                  </a:lnTo>
                  <a:lnTo>
                    <a:pt x="274" y="376"/>
                  </a:lnTo>
                  <a:lnTo>
                    <a:pt x="282" y="371"/>
                  </a:lnTo>
                  <a:lnTo>
                    <a:pt x="290" y="367"/>
                  </a:lnTo>
                  <a:lnTo>
                    <a:pt x="298" y="362"/>
                  </a:lnTo>
                  <a:lnTo>
                    <a:pt x="305" y="357"/>
                  </a:lnTo>
                  <a:lnTo>
                    <a:pt x="322" y="347"/>
                  </a:lnTo>
                  <a:lnTo>
                    <a:pt x="335" y="334"/>
                  </a:lnTo>
                  <a:lnTo>
                    <a:pt x="348" y="321"/>
                  </a:lnTo>
                  <a:lnTo>
                    <a:pt x="358" y="304"/>
                  </a:lnTo>
                  <a:lnTo>
                    <a:pt x="363" y="298"/>
                  </a:lnTo>
                  <a:lnTo>
                    <a:pt x="368" y="289"/>
                  </a:lnTo>
                  <a:lnTo>
                    <a:pt x="371" y="281"/>
                  </a:lnTo>
                  <a:lnTo>
                    <a:pt x="376" y="273"/>
                  </a:lnTo>
                  <a:lnTo>
                    <a:pt x="381" y="263"/>
                  </a:lnTo>
                  <a:lnTo>
                    <a:pt x="383" y="255"/>
                  </a:lnTo>
                  <a:lnTo>
                    <a:pt x="386" y="246"/>
                  </a:lnTo>
                  <a:lnTo>
                    <a:pt x="388" y="235"/>
                  </a:lnTo>
                  <a:lnTo>
                    <a:pt x="390" y="227"/>
                  </a:lnTo>
                  <a:lnTo>
                    <a:pt x="391" y="217"/>
                  </a:lnTo>
                  <a:lnTo>
                    <a:pt x="391" y="207"/>
                  </a:lnTo>
                  <a:lnTo>
                    <a:pt x="393" y="198"/>
                  </a:lnTo>
                  <a:lnTo>
                    <a:pt x="393" y="195"/>
                  </a:lnTo>
                  <a:lnTo>
                    <a:pt x="391" y="187"/>
                  </a:lnTo>
                  <a:lnTo>
                    <a:pt x="391" y="177"/>
                  </a:lnTo>
                  <a:lnTo>
                    <a:pt x="390" y="165"/>
                  </a:lnTo>
                  <a:lnTo>
                    <a:pt x="388" y="157"/>
                  </a:lnTo>
                  <a:lnTo>
                    <a:pt x="386" y="145"/>
                  </a:lnTo>
                  <a:lnTo>
                    <a:pt x="383" y="137"/>
                  </a:lnTo>
                  <a:lnTo>
                    <a:pt x="381" y="129"/>
                  </a:lnTo>
                  <a:lnTo>
                    <a:pt x="376" y="119"/>
                  </a:lnTo>
                  <a:lnTo>
                    <a:pt x="371" y="111"/>
                  </a:lnTo>
                  <a:lnTo>
                    <a:pt x="368" y="102"/>
                  </a:lnTo>
                  <a:lnTo>
                    <a:pt x="363" y="94"/>
                  </a:lnTo>
                  <a:lnTo>
                    <a:pt x="358" y="87"/>
                  </a:lnTo>
                  <a:lnTo>
                    <a:pt x="348" y="71"/>
                  </a:lnTo>
                  <a:lnTo>
                    <a:pt x="342" y="64"/>
                  </a:lnTo>
                  <a:lnTo>
                    <a:pt x="337" y="58"/>
                  </a:lnTo>
                  <a:lnTo>
                    <a:pt x="322" y="43"/>
                  </a:lnTo>
                  <a:lnTo>
                    <a:pt x="305" y="33"/>
                  </a:lnTo>
                  <a:lnTo>
                    <a:pt x="298" y="28"/>
                  </a:lnTo>
                  <a:lnTo>
                    <a:pt x="290" y="23"/>
                  </a:lnTo>
                  <a:lnTo>
                    <a:pt x="282" y="20"/>
                  </a:lnTo>
                  <a:lnTo>
                    <a:pt x="274" y="15"/>
                  </a:lnTo>
                  <a:lnTo>
                    <a:pt x="264" y="10"/>
                  </a:lnTo>
                  <a:lnTo>
                    <a:pt x="255" y="8"/>
                  </a:lnTo>
                  <a:lnTo>
                    <a:pt x="247" y="5"/>
                  </a:lnTo>
                  <a:lnTo>
                    <a:pt x="236" y="3"/>
                  </a:lnTo>
                  <a:lnTo>
                    <a:pt x="227" y="1"/>
                  </a:lnTo>
                  <a:lnTo>
                    <a:pt x="217" y="0"/>
                  </a:lnTo>
                  <a:lnTo>
                    <a:pt x="178" y="0"/>
                  </a:lnTo>
                  <a:lnTo>
                    <a:pt x="166" y="1"/>
                  </a:lnTo>
                  <a:lnTo>
                    <a:pt x="158" y="3"/>
                  </a:lnTo>
                  <a:lnTo>
                    <a:pt x="146" y="5"/>
                  </a:lnTo>
                  <a:lnTo>
                    <a:pt x="138" y="8"/>
                  </a:lnTo>
                  <a:lnTo>
                    <a:pt x="130" y="10"/>
                  </a:lnTo>
                  <a:lnTo>
                    <a:pt x="120" y="15"/>
                  </a:lnTo>
                  <a:lnTo>
                    <a:pt x="111" y="20"/>
                  </a:lnTo>
                  <a:lnTo>
                    <a:pt x="103" y="23"/>
                  </a:lnTo>
                  <a:lnTo>
                    <a:pt x="95" y="28"/>
                  </a:lnTo>
                  <a:lnTo>
                    <a:pt x="88" y="33"/>
                  </a:lnTo>
                  <a:lnTo>
                    <a:pt x="72" y="43"/>
                  </a:lnTo>
                  <a:lnTo>
                    <a:pt x="43" y="71"/>
                  </a:lnTo>
                  <a:lnTo>
                    <a:pt x="33" y="87"/>
                  </a:lnTo>
                  <a:lnTo>
                    <a:pt x="29" y="94"/>
                  </a:lnTo>
                  <a:lnTo>
                    <a:pt x="24" y="102"/>
                  </a:lnTo>
                  <a:lnTo>
                    <a:pt x="20" y="111"/>
                  </a:lnTo>
                  <a:lnTo>
                    <a:pt x="15" y="119"/>
                  </a:lnTo>
                  <a:lnTo>
                    <a:pt x="10" y="129"/>
                  </a:lnTo>
                  <a:lnTo>
                    <a:pt x="9" y="137"/>
                  </a:lnTo>
                  <a:lnTo>
                    <a:pt x="5" y="145"/>
                  </a:lnTo>
                  <a:lnTo>
                    <a:pt x="4" y="157"/>
                  </a:lnTo>
                  <a:lnTo>
                    <a:pt x="2" y="165"/>
                  </a:lnTo>
                  <a:lnTo>
                    <a:pt x="0" y="175"/>
                  </a:lnTo>
                  <a:lnTo>
                    <a:pt x="0" y="215"/>
                  </a:lnTo>
                  <a:lnTo>
                    <a:pt x="2" y="227"/>
                  </a:lnTo>
                  <a:lnTo>
                    <a:pt x="4" y="235"/>
                  </a:lnTo>
                  <a:lnTo>
                    <a:pt x="5" y="246"/>
                  </a:lnTo>
                  <a:lnTo>
                    <a:pt x="9" y="255"/>
                  </a:lnTo>
                  <a:lnTo>
                    <a:pt x="10" y="263"/>
                  </a:lnTo>
                  <a:lnTo>
                    <a:pt x="15" y="273"/>
                  </a:lnTo>
                  <a:lnTo>
                    <a:pt x="20" y="281"/>
                  </a:lnTo>
                  <a:lnTo>
                    <a:pt x="24" y="289"/>
                  </a:lnTo>
                  <a:lnTo>
                    <a:pt x="29" y="298"/>
                  </a:lnTo>
                  <a:lnTo>
                    <a:pt x="33" y="304"/>
                  </a:lnTo>
                  <a:lnTo>
                    <a:pt x="43" y="321"/>
                  </a:lnTo>
                  <a:lnTo>
                    <a:pt x="58" y="336"/>
                  </a:lnTo>
                  <a:lnTo>
                    <a:pt x="65" y="341"/>
                  </a:lnTo>
                  <a:lnTo>
                    <a:pt x="72" y="347"/>
                  </a:lnTo>
                  <a:lnTo>
                    <a:pt x="88" y="357"/>
                  </a:lnTo>
                  <a:lnTo>
                    <a:pt x="95" y="362"/>
                  </a:lnTo>
                  <a:lnTo>
                    <a:pt x="103" y="367"/>
                  </a:lnTo>
                  <a:lnTo>
                    <a:pt x="111" y="371"/>
                  </a:lnTo>
                  <a:lnTo>
                    <a:pt x="120" y="376"/>
                  </a:lnTo>
                  <a:lnTo>
                    <a:pt x="130" y="380"/>
                  </a:lnTo>
                  <a:lnTo>
                    <a:pt x="138" y="382"/>
                  </a:lnTo>
                  <a:lnTo>
                    <a:pt x="146" y="385"/>
                  </a:lnTo>
                  <a:lnTo>
                    <a:pt x="158" y="387"/>
                  </a:lnTo>
                  <a:lnTo>
                    <a:pt x="166" y="389"/>
                  </a:lnTo>
                  <a:lnTo>
                    <a:pt x="176" y="390"/>
                  </a:lnTo>
                  <a:lnTo>
                    <a:pt x="186" y="390"/>
                  </a:lnTo>
                  <a:lnTo>
                    <a:pt x="196" y="392"/>
                  </a:lnTo>
                  <a:lnTo>
                    <a:pt x="199" y="392"/>
                  </a:lnTo>
                  <a:lnTo>
                    <a:pt x="196" y="372"/>
                  </a:lnTo>
                  <a:lnTo>
                    <a:pt x="199" y="372"/>
                  </a:lnTo>
                  <a:lnTo>
                    <a:pt x="189" y="371"/>
                  </a:lnTo>
                  <a:lnTo>
                    <a:pt x="179" y="371"/>
                  </a:lnTo>
                  <a:lnTo>
                    <a:pt x="169" y="369"/>
                  </a:lnTo>
                  <a:lnTo>
                    <a:pt x="161" y="367"/>
                  </a:lnTo>
                  <a:lnTo>
                    <a:pt x="153" y="366"/>
                  </a:lnTo>
                  <a:lnTo>
                    <a:pt x="144" y="362"/>
                  </a:lnTo>
                  <a:lnTo>
                    <a:pt x="136" y="361"/>
                  </a:lnTo>
                  <a:lnTo>
                    <a:pt x="130" y="359"/>
                  </a:lnTo>
                  <a:lnTo>
                    <a:pt x="121" y="354"/>
                  </a:lnTo>
                  <a:lnTo>
                    <a:pt x="113" y="351"/>
                  </a:lnTo>
                  <a:lnTo>
                    <a:pt x="105" y="346"/>
                  </a:lnTo>
                  <a:lnTo>
                    <a:pt x="98" y="341"/>
                  </a:lnTo>
                  <a:lnTo>
                    <a:pt x="90" y="336"/>
                  </a:lnTo>
                  <a:lnTo>
                    <a:pt x="85" y="331"/>
                  </a:lnTo>
                  <a:lnTo>
                    <a:pt x="78" y="324"/>
                  </a:lnTo>
                  <a:lnTo>
                    <a:pt x="72" y="319"/>
                  </a:lnTo>
                  <a:lnTo>
                    <a:pt x="60" y="308"/>
                  </a:lnTo>
                  <a:lnTo>
                    <a:pt x="55" y="303"/>
                  </a:lnTo>
                  <a:lnTo>
                    <a:pt x="50" y="294"/>
                  </a:lnTo>
                  <a:lnTo>
                    <a:pt x="45" y="288"/>
                  </a:lnTo>
                  <a:lnTo>
                    <a:pt x="40" y="279"/>
                  </a:lnTo>
                  <a:lnTo>
                    <a:pt x="37" y="271"/>
                  </a:lnTo>
                  <a:lnTo>
                    <a:pt x="32" y="263"/>
                  </a:lnTo>
                  <a:lnTo>
                    <a:pt x="30" y="256"/>
                  </a:lnTo>
                  <a:lnTo>
                    <a:pt x="29" y="248"/>
                  </a:lnTo>
                  <a:lnTo>
                    <a:pt x="25" y="240"/>
                  </a:lnTo>
                  <a:lnTo>
                    <a:pt x="24" y="231"/>
                  </a:lnTo>
                  <a:lnTo>
                    <a:pt x="22" y="223"/>
                  </a:lnTo>
                  <a:lnTo>
                    <a:pt x="20" y="215"/>
                  </a:lnTo>
                  <a:lnTo>
                    <a:pt x="20" y="197"/>
                  </a:lnTo>
                  <a:lnTo>
                    <a:pt x="20" y="178"/>
                  </a:lnTo>
                  <a:lnTo>
                    <a:pt x="22" y="169"/>
                  </a:lnTo>
                  <a:lnTo>
                    <a:pt x="24" y="160"/>
                  </a:lnTo>
                  <a:lnTo>
                    <a:pt x="25" y="152"/>
                  </a:lnTo>
                  <a:lnTo>
                    <a:pt x="29" y="144"/>
                  </a:lnTo>
                  <a:lnTo>
                    <a:pt x="30" y="135"/>
                  </a:lnTo>
                  <a:lnTo>
                    <a:pt x="32" y="129"/>
                  </a:lnTo>
                  <a:lnTo>
                    <a:pt x="37" y="121"/>
                  </a:lnTo>
                  <a:lnTo>
                    <a:pt x="40" y="112"/>
                  </a:lnTo>
                  <a:lnTo>
                    <a:pt x="45" y="104"/>
                  </a:lnTo>
                  <a:lnTo>
                    <a:pt x="50" y="97"/>
                  </a:lnTo>
                  <a:lnTo>
                    <a:pt x="55" y="89"/>
                  </a:lnTo>
                  <a:lnTo>
                    <a:pt x="60" y="84"/>
                  </a:lnTo>
                  <a:lnTo>
                    <a:pt x="85" y="59"/>
                  </a:lnTo>
                  <a:lnTo>
                    <a:pt x="90" y="54"/>
                  </a:lnTo>
                  <a:lnTo>
                    <a:pt x="98" y="49"/>
                  </a:lnTo>
                  <a:lnTo>
                    <a:pt x="105" y="44"/>
                  </a:lnTo>
                  <a:lnTo>
                    <a:pt x="113" y="39"/>
                  </a:lnTo>
                  <a:lnTo>
                    <a:pt x="121" y="36"/>
                  </a:lnTo>
                  <a:lnTo>
                    <a:pt x="130" y="31"/>
                  </a:lnTo>
                  <a:lnTo>
                    <a:pt x="136" y="29"/>
                  </a:lnTo>
                  <a:lnTo>
                    <a:pt x="144" y="28"/>
                  </a:lnTo>
                  <a:lnTo>
                    <a:pt x="153" y="25"/>
                  </a:lnTo>
                  <a:lnTo>
                    <a:pt x="161" y="23"/>
                  </a:lnTo>
                  <a:lnTo>
                    <a:pt x="169" y="21"/>
                  </a:lnTo>
                  <a:lnTo>
                    <a:pt x="178" y="20"/>
                  </a:lnTo>
                  <a:lnTo>
                    <a:pt x="197" y="20"/>
                  </a:lnTo>
                  <a:lnTo>
                    <a:pt x="214" y="20"/>
                  </a:lnTo>
                  <a:lnTo>
                    <a:pt x="224" y="21"/>
                  </a:lnTo>
                  <a:lnTo>
                    <a:pt x="232" y="23"/>
                  </a:lnTo>
                  <a:lnTo>
                    <a:pt x="240" y="25"/>
                  </a:lnTo>
                  <a:lnTo>
                    <a:pt x="249" y="28"/>
                  </a:lnTo>
                  <a:lnTo>
                    <a:pt x="257" y="29"/>
                  </a:lnTo>
                  <a:lnTo>
                    <a:pt x="264" y="31"/>
                  </a:lnTo>
                  <a:lnTo>
                    <a:pt x="272" y="36"/>
                  </a:lnTo>
                  <a:lnTo>
                    <a:pt x="280" y="39"/>
                  </a:lnTo>
                  <a:lnTo>
                    <a:pt x="289" y="44"/>
                  </a:lnTo>
                  <a:lnTo>
                    <a:pt x="295" y="49"/>
                  </a:lnTo>
                  <a:lnTo>
                    <a:pt x="303" y="54"/>
                  </a:lnTo>
                  <a:lnTo>
                    <a:pt x="308" y="59"/>
                  </a:lnTo>
                  <a:lnTo>
                    <a:pt x="320" y="71"/>
                  </a:lnTo>
                  <a:lnTo>
                    <a:pt x="325" y="77"/>
                  </a:lnTo>
                  <a:lnTo>
                    <a:pt x="332" y="84"/>
                  </a:lnTo>
                  <a:lnTo>
                    <a:pt x="337" y="89"/>
                  </a:lnTo>
                  <a:lnTo>
                    <a:pt x="342" y="97"/>
                  </a:lnTo>
                  <a:lnTo>
                    <a:pt x="346" y="104"/>
                  </a:lnTo>
                  <a:lnTo>
                    <a:pt x="351" y="112"/>
                  </a:lnTo>
                  <a:lnTo>
                    <a:pt x="355" y="121"/>
                  </a:lnTo>
                  <a:lnTo>
                    <a:pt x="360" y="129"/>
                  </a:lnTo>
                  <a:lnTo>
                    <a:pt x="361" y="135"/>
                  </a:lnTo>
                  <a:lnTo>
                    <a:pt x="363" y="144"/>
                  </a:lnTo>
                  <a:lnTo>
                    <a:pt x="366" y="152"/>
                  </a:lnTo>
                  <a:lnTo>
                    <a:pt x="368" y="160"/>
                  </a:lnTo>
                  <a:lnTo>
                    <a:pt x="370" y="169"/>
                  </a:lnTo>
                  <a:lnTo>
                    <a:pt x="371" y="177"/>
                  </a:lnTo>
                  <a:lnTo>
                    <a:pt x="371" y="187"/>
                  </a:lnTo>
                  <a:lnTo>
                    <a:pt x="373" y="198"/>
                  </a:lnTo>
                  <a:lnTo>
                    <a:pt x="373" y="195"/>
                  </a:lnTo>
                  <a:lnTo>
                    <a:pt x="371" y="203"/>
                  </a:lnTo>
                  <a:lnTo>
                    <a:pt x="371" y="213"/>
                  </a:lnTo>
                  <a:lnTo>
                    <a:pt x="370" y="223"/>
                  </a:lnTo>
                  <a:lnTo>
                    <a:pt x="368" y="231"/>
                  </a:lnTo>
                  <a:lnTo>
                    <a:pt x="366" y="240"/>
                  </a:lnTo>
                  <a:lnTo>
                    <a:pt x="363" y="248"/>
                  </a:lnTo>
                  <a:lnTo>
                    <a:pt x="361" y="256"/>
                  </a:lnTo>
                  <a:lnTo>
                    <a:pt x="360" y="263"/>
                  </a:lnTo>
                  <a:lnTo>
                    <a:pt x="355" y="271"/>
                  </a:lnTo>
                  <a:lnTo>
                    <a:pt x="351" y="279"/>
                  </a:lnTo>
                  <a:lnTo>
                    <a:pt x="346" y="288"/>
                  </a:lnTo>
                  <a:lnTo>
                    <a:pt x="342" y="294"/>
                  </a:lnTo>
                  <a:lnTo>
                    <a:pt x="337" y="303"/>
                  </a:lnTo>
                  <a:lnTo>
                    <a:pt x="332" y="308"/>
                  </a:lnTo>
                  <a:lnTo>
                    <a:pt x="325" y="314"/>
                  </a:lnTo>
                  <a:lnTo>
                    <a:pt x="322" y="321"/>
                  </a:lnTo>
                  <a:lnTo>
                    <a:pt x="315" y="324"/>
                  </a:lnTo>
                  <a:lnTo>
                    <a:pt x="308" y="331"/>
                  </a:lnTo>
                  <a:lnTo>
                    <a:pt x="303" y="336"/>
                  </a:lnTo>
                  <a:lnTo>
                    <a:pt x="295" y="341"/>
                  </a:lnTo>
                  <a:lnTo>
                    <a:pt x="289" y="346"/>
                  </a:lnTo>
                  <a:lnTo>
                    <a:pt x="280" y="351"/>
                  </a:lnTo>
                  <a:lnTo>
                    <a:pt x="272" y="354"/>
                  </a:lnTo>
                  <a:lnTo>
                    <a:pt x="264" y="359"/>
                  </a:lnTo>
                  <a:lnTo>
                    <a:pt x="257" y="361"/>
                  </a:lnTo>
                  <a:lnTo>
                    <a:pt x="249" y="362"/>
                  </a:lnTo>
                  <a:lnTo>
                    <a:pt x="240" y="366"/>
                  </a:lnTo>
                  <a:lnTo>
                    <a:pt x="232" y="367"/>
                  </a:lnTo>
                  <a:lnTo>
                    <a:pt x="224" y="369"/>
                  </a:lnTo>
                  <a:lnTo>
                    <a:pt x="216" y="371"/>
                  </a:lnTo>
                  <a:lnTo>
                    <a:pt x="204" y="371"/>
                  </a:lnTo>
                  <a:lnTo>
                    <a:pt x="196" y="372"/>
                  </a:lnTo>
                  <a:lnTo>
                    <a:pt x="199" y="3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9" name="Freeform 7"/>
            <p:cNvSpPr>
              <a:spLocks/>
            </p:cNvSpPr>
            <p:nvPr/>
          </p:nvSpPr>
          <p:spPr bwMode="auto">
            <a:xfrm>
              <a:off x="3080" y="1326"/>
              <a:ext cx="468" cy="313"/>
            </a:xfrm>
            <a:custGeom>
              <a:avLst/>
              <a:gdLst>
                <a:gd name="T0" fmla="*/ 466 w 468"/>
                <a:gd name="T1" fmla="*/ 167 h 313"/>
                <a:gd name="T2" fmla="*/ 454 w 468"/>
                <a:gd name="T3" fmla="*/ 156 h 313"/>
                <a:gd name="T4" fmla="*/ 441 w 468"/>
                <a:gd name="T5" fmla="*/ 159 h 313"/>
                <a:gd name="T6" fmla="*/ 436 w 468"/>
                <a:gd name="T7" fmla="*/ 167 h 313"/>
                <a:gd name="T8" fmla="*/ 429 w 468"/>
                <a:gd name="T9" fmla="*/ 185 h 313"/>
                <a:gd name="T10" fmla="*/ 418 w 468"/>
                <a:gd name="T11" fmla="*/ 205 h 313"/>
                <a:gd name="T12" fmla="*/ 400 w 468"/>
                <a:gd name="T13" fmla="*/ 223 h 313"/>
                <a:gd name="T14" fmla="*/ 370 w 468"/>
                <a:gd name="T15" fmla="*/ 245 h 313"/>
                <a:gd name="T16" fmla="*/ 317 w 468"/>
                <a:gd name="T17" fmla="*/ 267 h 313"/>
                <a:gd name="T18" fmla="*/ 262 w 468"/>
                <a:gd name="T19" fmla="*/ 278 h 313"/>
                <a:gd name="T20" fmla="*/ 236 w 468"/>
                <a:gd name="T21" fmla="*/ 280 h 313"/>
                <a:gd name="T22" fmla="*/ 193 w 468"/>
                <a:gd name="T23" fmla="*/ 276 h 313"/>
                <a:gd name="T24" fmla="*/ 153 w 468"/>
                <a:gd name="T25" fmla="*/ 268 h 313"/>
                <a:gd name="T26" fmla="*/ 116 w 468"/>
                <a:gd name="T27" fmla="*/ 257 h 313"/>
                <a:gd name="T28" fmla="*/ 90 w 468"/>
                <a:gd name="T29" fmla="*/ 242 h 313"/>
                <a:gd name="T30" fmla="*/ 49 w 468"/>
                <a:gd name="T31" fmla="*/ 202 h 313"/>
                <a:gd name="T32" fmla="*/ 39 w 468"/>
                <a:gd name="T33" fmla="*/ 185 h 313"/>
                <a:gd name="T34" fmla="*/ 34 w 468"/>
                <a:gd name="T35" fmla="*/ 144 h 313"/>
                <a:gd name="T36" fmla="*/ 39 w 468"/>
                <a:gd name="T37" fmla="*/ 126 h 313"/>
                <a:gd name="T38" fmla="*/ 47 w 468"/>
                <a:gd name="T39" fmla="*/ 111 h 313"/>
                <a:gd name="T40" fmla="*/ 65 w 468"/>
                <a:gd name="T41" fmla="*/ 91 h 313"/>
                <a:gd name="T42" fmla="*/ 88 w 468"/>
                <a:gd name="T43" fmla="*/ 71 h 313"/>
                <a:gd name="T44" fmla="*/ 110 w 468"/>
                <a:gd name="T45" fmla="*/ 58 h 313"/>
                <a:gd name="T46" fmla="*/ 135 w 468"/>
                <a:gd name="T47" fmla="*/ 48 h 313"/>
                <a:gd name="T48" fmla="*/ 173 w 468"/>
                <a:gd name="T49" fmla="*/ 38 h 313"/>
                <a:gd name="T50" fmla="*/ 234 w 468"/>
                <a:gd name="T51" fmla="*/ 33 h 313"/>
                <a:gd name="T52" fmla="*/ 270 w 468"/>
                <a:gd name="T53" fmla="*/ 33 h 313"/>
                <a:gd name="T54" fmla="*/ 280 w 468"/>
                <a:gd name="T55" fmla="*/ 36 h 313"/>
                <a:gd name="T56" fmla="*/ 299 w 468"/>
                <a:gd name="T57" fmla="*/ 40 h 313"/>
                <a:gd name="T58" fmla="*/ 309 w 468"/>
                <a:gd name="T59" fmla="*/ 31 h 313"/>
                <a:gd name="T60" fmla="*/ 307 w 468"/>
                <a:gd name="T61" fmla="*/ 15 h 313"/>
                <a:gd name="T62" fmla="*/ 297 w 468"/>
                <a:gd name="T63" fmla="*/ 7 h 313"/>
                <a:gd name="T64" fmla="*/ 294 w 468"/>
                <a:gd name="T65" fmla="*/ 7 h 313"/>
                <a:gd name="T66" fmla="*/ 284 w 468"/>
                <a:gd name="T67" fmla="*/ 3 h 313"/>
                <a:gd name="T68" fmla="*/ 234 w 468"/>
                <a:gd name="T69" fmla="*/ 0 h 313"/>
                <a:gd name="T70" fmla="*/ 166 w 468"/>
                <a:gd name="T71" fmla="*/ 5 h 313"/>
                <a:gd name="T72" fmla="*/ 125 w 468"/>
                <a:gd name="T73" fmla="*/ 18 h 313"/>
                <a:gd name="T74" fmla="*/ 97 w 468"/>
                <a:gd name="T75" fmla="*/ 28 h 313"/>
                <a:gd name="T76" fmla="*/ 72 w 468"/>
                <a:gd name="T77" fmla="*/ 41 h 313"/>
                <a:gd name="T78" fmla="*/ 42 w 468"/>
                <a:gd name="T79" fmla="*/ 65 h 313"/>
                <a:gd name="T80" fmla="*/ 20 w 468"/>
                <a:gd name="T81" fmla="*/ 91 h 313"/>
                <a:gd name="T82" fmla="*/ 9 w 468"/>
                <a:gd name="T83" fmla="*/ 116 h 313"/>
                <a:gd name="T84" fmla="*/ 0 w 468"/>
                <a:gd name="T85" fmla="*/ 141 h 313"/>
                <a:gd name="T86" fmla="*/ 5 w 468"/>
                <a:gd name="T87" fmla="*/ 189 h 313"/>
                <a:gd name="T88" fmla="*/ 14 w 468"/>
                <a:gd name="T89" fmla="*/ 212 h 313"/>
                <a:gd name="T90" fmla="*/ 49 w 468"/>
                <a:gd name="T91" fmla="*/ 253 h 313"/>
                <a:gd name="T92" fmla="*/ 87 w 468"/>
                <a:gd name="T93" fmla="*/ 278 h 313"/>
                <a:gd name="T94" fmla="*/ 116 w 468"/>
                <a:gd name="T95" fmla="*/ 290 h 313"/>
                <a:gd name="T96" fmla="*/ 156 w 468"/>
                <a:gd name="T97" fmla="*/ 303 h 313"/>
                <a:gd name="T98" fmla="*/ 199 w 468"/>
                <a:gd name="T99" fmla="*/ 311 h 313"/>
                <a:gd name="T100" fmla="*/ 237 w 468"/>
                <a:gd name="T101" fmla="*/ 313 h 313"/>
                <a:gd name="T102" fmla="*/ 307 w 468"/>
                <a:gd name="T103" fmla="*/ 305 h 313"/>
                <a:gd name="T104" fmla="*/ 335 w 468"/>
                <a:gd name="T105" fmla="*/ 298 h 313"/>
                <a:gd name="T106" fmla="*/ 393 w 468"/>
                <a:gd name="T107" fmla="*/ 271 h 313"/>
                <a:gd name="T108" fmla="*/ 423 w 468"/>
                <a:gd name="T109" fmla="*/ 250 h 313"/>
                <a:gd name="T110" fmla="*/ 444 w 468"/>
                <a:gd name="T111" fmla="*/ 225 h 313"/>
                <a:gd name="T112" fmla="*/ 459 w 468"/>
                <a:gd name="T113" fmla="*/ 195 h 313"/>
                <a:gd name="T114" fmla="*/ 466 w 468"/>
                <a:gd name="T115" fmla="*/ 177 h 31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68"/>
                <a:gd name="T175" fmla="*/ 0 h 313"/>
                <a:gd name="T176" fmla="*/ 468 w 468"/>
                <a:gd name="T177" fmla="*/ 313 h 31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68" h="313">
                  <a:moveTo>
                    <a:pt x="468" y="175"/>
                  </a:moveTo>
                  <a:lnTo>
                    <a:pt x="468" y="170"/>
                  </a:lnTo>
                  <a:lnTo>
                    <a:pt x="466" y="167"/>
                  </a:lnTo>
                  <a:lnTo>
                    <a:pt x="464" y="162"/>
                  </a:lnTo>
                  <a:lnTo>
                    <a:pt x="461" y="159"/>
                  </a:lnTo>
                  <a:lnTo>
                    <a:pt x="454" y="156"/>
                  </a:lnTo>
                  <a:lnTo>
                    <a:pt x="449" y="156"/>
                  </a:lnTo>
                  <a:lnTo>
                    <a:pt x="446" y="157"/>
                  </a:lnTo>
                  <a:lnTo>
                    <a:pt x="441" y="159"/>
                  </a:lnTo>
                  <a:lnTo>
                    <a:pt x="438" y="162"/>
                  </a:lnTo>
                  <a:lnTo>
                    <a:pt x="434" y="169"/>
                  </a:lnTo>
                  <a:lnTo>
                    <a:pt x="436" y="167"/>
                  </a:lnTo>
                  <a:lnTo>
                    <a:pt x="434" y="170"/>
                  </a:lnTo>
                  <a:lnTo>
                    <a:pt x="431" y="179"/>
                  </a:lnTo>
                  <a:lnTo>
                    <a:pt x="429" y="185"/>
                  </a:lnTo>
                  <a:lnTo>
                    <a:pt x="423" y="195"/>
                  </a:lnTo>
                  <a:lnTo>
                    <a:pt x="419" y="200"/>
                  </a:lnTo>
                  <a:lnTo>
                    <a:pt x="418" y="205"/>
                  </a:lnTo>
                  <a:lnTo>
                    <a:pt x="413" y="209"/>
                  </a:lnTo>
                  <a:lnTo>
                    <a:pt x="408" y="215"/>
                  </a:lnTo>
                  <a:lnTo>
                    <a:pt x="400" y="223"/>
                  </a:lnTo>
                  <a:lnTo>
                    <a:pt x="386" y="233"/>
                  </a:lnTo>
                  <a:lnTo>
                    <a:pt x="383" y="238"/>
                  </a:lnTo>
                  <a:lnTo>
                    <a:pt x="370" y="245"/>
                  </a:lnTo>
                  <a:lnTo>
                    <a:pt x="363" y="250"/>
                  </a:lnTo>
                  <a:lnTo>
                    <a:pt x="325" y="265"/>
                  </a:lnTo>
                  <a:lnTo>
                    <a:pt x="317" y="267"/>
                  </a:lnTo>
                  <a:lnTo>
                    <a:pt x="307" y="270"/>
                  </a:lnTo>
                  <a:lnTo>
                    <a:pt x="300" y="271"/>
                  </a:lnTo>
                  <a:lnTo>
                    <a:pt x="262" y="278"/>
                  </a:lnTo>
                  <a:lnTo>
                    <a:pt x="242" y="278"/>
                  </a:lnTo>
                  <a:lnTo>
                    <a:pt x="231" y="280"/>
                  </a:lnTo>
                  <a:lnTo>
                    <a:pt x="236" y="280"/>
                  </a:lnTo>
                  <a:lnTo>
                    <a:pt x="224" y="278"/>
                  </a:lnTo>
                  <a:lnTo>
                    <a:pt x="203" y="278"/>
                  </a:lnTo>
                  <a:lnTo>
                    <a:pt x="193" y="276"/>
                  </a:lnTo>
                  <a:lnTo>
                    <a:pt x="173" y="273"/>
                  </a:lnTo>
                  <a:lnTo>
                    <a:pt x="163" y="270"/>
                  </a:lnTo>
                  <a:lnTo>
                    <a:pt x="153" y="268"/>
                  </a:lnTo>
                  <a:lnTo>
                    <a:pt x="135" y="263"/>
                  </a:lnTo>
                  <a:lnTo>
                    <a:pt x="126" y="260"/>
                  </a:lnTo>
                  <a:lnTo>
                    <a:pt x="116" y="257"/>
                  </a:lnTo>
                  <a:lnTo>
                    <a:pt x="110" y="253"/>
                  </a:lnTo>
                  <a:lnTo>
                    <a:pt x="103" y="248"/>
                  </a:lnTo>
                  <a:lnTo>
                    <a:pt x="90" y="242"/>
                  </a:lnTo>
                  <a:lnTo>
                    <a:pt x="72" y="227"/>
                  </a:lnTo>
                  <a:lnTo>
                    <a:pt x="50" y="207"/>
                  </a:lnTo>
                  <a:lnTo>
                    <a:pt x="49" y="202"/>
                  </a:lnTo>
                  <a:lnTo>
                    <a:pt x="44" y="195"/>
                  </a:lnTo>
                  <a:lnTo>
                    <a:pt x="40" y="192"/>
                  </a:lnTo>
                  <a:lnTo>
                    <a:pt x="39" y="185"/>
                  </a:lnTo>
                  <a:lnTo>
                    <a:pt x="35" y="179"/>
                  </a:lnTo>
                  <a:lnTo>
                    <a:pt x="34" y="169"/>
                  </a:lnTo>
                  <a:lnTo>
                    <a:pt x="34" y="144"/>
                  </a:lnTo>
                  <a:lnTo>
                    <a:pt x="35" y="139"/>
                  </a:lnTo>
                  <a:lnTo>
                    <a:pt x="35" y="132"/>
                  </a:lnTo>
                  <a:lnTo>
                    <a:pt x="39" y="126"/>
                  </a:lnTo>
                  <a:lnTo>
                    <a:pt x="40" y="119"/>
                  </a:lnTo>
                  <a:lnTo>
                    <a:pt x="42" y="116"/>
                  </a:lnTo>
                  <a:lnTo>
                    <a:pt x="47" y="111"/>
                  </a:lnTo>
                  <a:lnTo>
                    <a:pt x="50" y="106"/>
                  </a:lnTo>
                  <a:lnTo>
                    <a:pt x="55" y="101"/>
                  </a:lnTo>
                  <a:lnTo>
                    <a:pt x="65" y="91"/>
                  </a:lnTo>
                  <a:lnTo>
                    <a:pt x="72" y="86"/>
                  </a:lnTo>
                  <a:lnTo>
                    <a:pt x="78" y="79"/>
                  </a:lnTo>
                  <a:lnTo>
                    <a:pt x="88" y="71"/>
                  </a:lnTo>
                  <a:lnTo>
                    <a:pt x="97" y="68"/>
                  </a:lnTo>
                  <a:lnTo>
                    <a:pt x="105" y="61"/>
                  </a:lnTo>
                  <a:lnTo>
                    <a:pt x="110" y="58"/>
                  </a:lnTo>
                  <a:lnTo>
                    <a:pt x="116" y="55"/>
                  </a:lnTo>
                  <a:lnTo>
                    <a:pt x="126" y="51"/>
                  </a:lnTo>
                  <a:lnTo>
                    <a:pt x="135" y="48"/>
                  </a:lnTo>
                  <a:lnTo>
                    <a:pt x="153" y="43"/>
                  </a:lnTo>
                  <a:lnTo>
                    <a:pt x="163" y="41"/>
                  </a:lnTo>
                  <a:lnTo>
                    <a:pt x="173" y="38"/>
                  </a:lnTo>
                  <a:lnTo>
                    <a:pt x="193" y="35"/>
                  </a:lnTo>
                  <a:lnTo>
                    <a:pt x="203" y="33"/>
                  </a:lnTo>
                  <a:lnTo>
                    <a:pt x="234" y="33"/>
                  </a:lnTo>
                  <a:lnTo>
                    <a:pt x="262" y="31"/>
                  </a:lnTo>
                  <a:lnTo>
                    <a:pt x="264" y="33"/>
                  </a:lnTo>
                  <a:lnTo>
                    <a:pt x="270" y="33"/>
                  </a:lnTo>
                  <a:lnTo>
                    <a:pt x="272" y="35"/>
                  </a:lnTo>
                  <a:lnTo>
                    <a:pt x="279" y="35"/>
                  </a:lnTo>
                  <a:lnTo>
                    <a:pt x="280" y="36"/>
                  </a:lnTo>
                  <a:lnTo>
                    <a:pt x="287" y="38"/>
                  </a:lnTo>
                  <a:lnTo>
                    <a:pt x="290" y="40"/>
                  </a:lnTo>
                  <a:lnTo>
                    <a:pt x="299" y="40"/>
                  </a:lnTo>
                  <a:lnTo>
                    <a:pt x="302" y="36"/>
                  </a:lnTo>
                  <a:lnTo>
                    <a:pt x="305" y="35"/>
                  </a:lnTo>
                  <a:lnTo>
                    <a:pt x="309" y="31"/>
                  </a:lnTo>
                  <a:lnTo>
                    <a:pt x="310" y="26"/>
                  </a:lnTo>
                  <a:lnTo>
                    <a:pt x="310" y="18"/>
                  </a:lnTo>
                  <a:lnTo>
                    <a:pt x="307" y="15"/>
                  </a:lnTo>
                  <a:lnTo>
                    <a:pt x="305" y="12"/>
                  </a:lnTo>
                  <a:lnTo>
                    <a:pt x="302" y="8"/>
                  </a:lnTo>
                  <a:lnTo>
                    <a:pt x="297" y="7"/>
                  </a:lnTo>
                  <a:lnTo>
                    <a:pt x="300" y="8"/>
                  </a:lnTo>
                  <a:lnTo>
                    <a:pt x="294" y="5"/>
                  </a:lnTo>
                  <a:lnTo>
                    <a:pt x="294" y="7"/>
                  </a:lnTo>
                  <a:lnTo>
                    <a:pt x="292" y="5"/>
                  </a:lnTo>
                  <a:lnTo>
                    <a:pt x="285" y="5"/>
                  </a:lnTo>
                  <a:lnTo>
                    <a:pt x="284" y="3"/>
                  </a:lnTo>
                  <a:lnTo>
                    <a:pt x="277" y="3"/>
                  </a:lnTo>
                  <a:lnTo>
                    <a:pt x="275" y="2"/>
                  </a:lnTo>
                  <a:lnTo>
                    <a:pt x="234" y="0"/>
                  </a:lnTo>
                  <a:lnTo>
                    <a:pt x="199" y="0"/>
                  </a:lnTo>
                  <a:lnTo>
                    <a:pt x="186" y="2"/>
                  </a:lnTo>
                  <a:lnTo>
                    <a:pt x="166" y="5"/>
                  </a:lnTo>
                  <a:lnTo>
                    <a:pt x="156" y="8"/>
                  </a:lnTo>
                  <a:lnTo>
                    <a:pt x="146" y="10"/>
                  </a:lnTo>
                  <a:lnTo>
                    <a:pt x="125" y="18"/>
                  </a:lnTo>
                  <a:lnTo>
                    <a:pt x="116" y="21"/>
                  </a:lnTo>
                  <a:lnTo>
                    <a:pt x="106" y="25"/>
                  </a:lnTo>
                  <a:lnTo>
                    <a:pt x="97" y="28"/>
                  </a:lnTo>
                  <a:lnTo>
                    <a:pt x="85" y="35"/>
                  </a:lnTo>
                  <a:lnTo>
                    <a:pt x="80" y="38"/>
                  </a:lnTo>
                  <a:lnTo>
                    <a:pt x="72" y="41"/>
                  </a:lnTo>
                  <a:lnTo>
                    <a:pt x="55" y="53"/>
                  </a:lnTo>
                  <a:lnTo>
                    <a:pt x="49" y="60"/>
                  </a:lnTo>
                  <a:lnTo>
                    <a:pt x="42" y="65"/>
                  </a:lnTo>
                  <a:lnTo>
                    <a:pt x="29" y="78"/>
                  </a:lnTo>
                  <a:lnTo>
                    <a:pt x="24" y="86"/>
                  </a:lnTo>
                  <a:lnTo>
                    <a:pt x="20" y="91"/>
                  </a:lnTo>
                  <a:lnTo>
                    <a:pt x="15" y="99"/>
                  </a:lnTo>
                  <a:lnTo>
                    <a:pt x="10" y="109"/>
                  </a:lnTo>
                  <a:lnTo>
                    <a:pt x="9" y="116"/>
                  </a:lnTo>
                  <a:lnTo>
                    <a:pt x="5" y="122"/>
                  </a:lnTo>
                  <a:lnTo>
                    <a:pt x="2" y="132"/>
                  </a:lnTo>
                  <a:lnTo>
                    <a:pt x="0" y="141"/>
                  </a:lnTo>
                  <a:lnTo>
                    <a:pt x="0" y="157"/>
                  </a:lnTo>
                  <a:lnTo>
                    <a:pt x="0" y="172"/>
                  </a:lnTo>
                  <a:lnTo>
                    <a:pt x="5" y="189"/>
                  </a:lnTo>
                  <a:lnTo>
                    <a:pt x="9" y="195"/>
                  </a:lnTo>
                  <a:lnTo>
                    <a:pt x="10" y="202"/>
                  </a:lnTo>
                  <a:lnTo>
                    <a:pt x="14" y="212"/>
                  </a:lnTo>
                  <a:lnTo>
                    <a:pt x="19" y="218"/>
                  </a:lnTo>
                  <a:lnTo>
                    <a:pt x="24" y="227"/>
                  </a:lnTo>
                  <a:lnTo>
                    <a:pt x="49" y="253"/>
                  </a:lnTo>
                  <a:lnTo>
                    <a:pt x="70" y="268"/>
                  </a:lnTo>
                  <a:lnTo>
                    <a:pt x="80" y="275"/>
                  </a:lnTo>
                  <a:lnTo>
                    <a:pt x="87" y="278"/>
                  </a:lnTo>
                  <a:lnTo>
                    <a:pt x="97" y="283"/>
                  </a:lnTo>
                  <a:lnTo>
                    <a:pt x="106" y="286"/>
                  </a:lnTo>
                  <a:lnTo>
                    <a:pt x="116" y="290"/>
                  </a:lnTo>
                  <a:lnTo>
                    <a:pt x="125" y="293"/>
                  </a:lnTo>
                  <a:lnTo>
                    <a:pt x="146" y="301"/>
                  </a:lnTo>
                  <a:lnTo>
                    <a:pt x="156" y="303"/>
                  </a:lnTo>
                  <a:lnTo>
                    <a:pt x="166" y="306"/>
                  </a:lnTo>
                  <a:lnTo>
                    <a:pt x="186" y="310"/>
                  </a:lnTo>
                  <a:lnTo>
                    <a:pt x="199" y="311"/>
                  </a:lnTo>
                  <a:lnTo>
                    <a:pt x="221" y="311"/>
                  </a:lnTo>
                  <a:lnTo>
                    <a:pt x="232" y="313"/>
                  </a:lnTo>
                  <a:lnTo>
                    <a:pt x="237" y="313"/>
                  </a:lnTo>
                  <a:lnTo>
                    <a:pt x="246" y="311"/>
                  </a:lnTo>
                  <a:lnTo>
                    <a:pt x="265" y="311"/>
                  </a:lnTo>
                  <a:lnTo>
                    <a:pt x="307" y="305"/>
                  </a:lnTo>
                  <a:lnTo>
                    <a:pt x="317" y="303"/>
                  </a:lnTo>
                  <a:lnTo>
                    <a:pt x="327" y="300"/>
                  </a:lnTo>
                  <a:lnTo>
                    <a:pt x="335" y="298"/>
                  </a:lnTo>
                  <a:lnTo>
                    <a:pt x="380" y="280"/>
                  </a:lnTo>
                  <a:lnTo>
                    <a:pt x="386" y="275"/>
                  </a:lnTo>
                  <a:lnTo>
                    <a:pt x="393" y="271"/>
                  </a:lnTo>
                  <a:lnTo>
                    <a:pt x="403" y="265"/>
                  </a:lnTo>
                  <a:lnTo>
                    <a:pt x="410" y="260"/>
                  </a:lnTo>
                  <a:lnTo>
                    <a:pt x="423" y="250"/>
                  </a:lnTo>
                  <a:lnTo>
                    <a:pt x="434" y="238"/>
                  </a:lnTo>
                  <a:lnTo>
                    <a:pt x="439" y="232"/>
                  </a:lnTo>
                  <a:lnTo>
                    <a:pt x="444" y="225"/>
                  </a:lnTo>
                  <a:lnTo>
                    <a:pt x="449" y="217"/>
                  </a:lnTo>
                  <a:lnTo>
                    <a:pt x="453" y="212"/>
                  </a:lnTo>
                  <a:lnTo>
                    <a:pt x="459" y="195"/>
                  </a:lnTo>
                  <a:lnTo>
                    <a:pt x="461" y="189"/>
                  </a:lnTo>
                  <a:lnTo>
                    <a:pt x="464" y="184"/>
                  </a:lnTo>
                  <a:lnTo>
                    <a:pt x="466" y="177"/>
                  </a:lnTo>
                  <a:lnTo>
                    <a:pt x="468" y="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00" name="Freeform 8"/>
            <p:cNvSpPr>
              <a:spLocks/>
            </p:cNvSpPr>
            <p:nvPr/>
          </p:nvSpPr>
          <p:spPr bwMode="auto">
            <a:xfrm>
              <a:off x="3721" y="1430"/>
              <a:ext cx="1027" cy="189"/>
            </a:xfrm>
            <a:custGeom>
              <a:avLst/>
              <a:gdLst>
                <a:gd name="T0" fmla="*/ 19 w 1027"/>
                <a:gd name="T1" fmla="*/ 0 h 189"/>
                <a:gd name="T2" fmla="*/ 7 w 1027"/>
                <a:gd name="T3" fmla="*/ 4 h 189"/>
                <a:gd name="T4" fmla="*/ 2 w 1027"/>
                <a:gd name="T5" fmla="*/ 10 h 189"/>
                <a:gd name="T6" fmla="*/ 0 w 1027"/>
                <a:gd name="T7" fmla="*/ 20 h 189"/>
                <a:gd name="T8" fmla="*/ 7 w 1027"/>
                <a:gd name="T9" fmla="*/ 30 h 189"/>
                <a:gd name="T10" fmla="*/ 12 w 1027"/>
                <a:gd name="T11" fmla="*/ 32 h 189"/>
                <a:gd name="T12" fmla="*/ 80 w 1027"/>
                <a:gd name="T13" fmla="*/ 57 h 189"/>
                <a:gd name="T14" fmla="*/ 125 w 1027"/>
                <a:gd name="T15" fmla="*/ 73 h 189"/>
                <a:gd name="T16" fmla="*/ 191 w 1027"/>
                <a:gd name="T17" fmla="*/ 96 h 189"/>
                <a:gd name="T18" fmla="*/ 254 w 1027"/>
                <a:gd name="T19" fmla="*/ 116 h 189"/>
                <a:gd name="T20" fmla="*/ 294 w 1027"/>
                <a:gd name="T21" fmla="*/ 128 h 189"/>
                <a:gd name="T22" fmla="*/ 333 w 1027"/>
                <a:gd name="T23" fmla="*/ 139 h 189"/>
                <a:gd name="T24" fmla="*/ 373 w 1027"/>
                <a:gd name="T25" fmla="*/ 149 h 189"/>
                <a:gd name="T26" fmla="*/ 411 w 1027"/>
                <a:gd name="T27" fmla="*/ 158 h 189"/>
                <a:gd name="T28" fmla="*/ 464 w 1027"/>
                <a:gd name="T29" fmla="*/ 167 h 189"/>
                <a:gd name="T30" fmla="*/ 519 w 1027"/>
                <a:gd name="T31" fmla="*/ 177 h 189"/>
                <a:gd name="T32" fmla="*/ 636 w 1027"/>
                <a:gd name="T33" fmla="*/ 189 h 189"/>
                <a:gd name="T34" fmla="*/ 699 w 1027"/>
                <a:gd name="T35" fmla="*/ 187 h 189"/>
                <a:gd name="T36" fmla="*/ 727 w 1027"/>
                <a:gd name="T37" fmla="*/ 186 h 189"/>
                <a:gd name="T38" fmla="*/ 756 w 1027"/>
                <a:gd name="T39" fmla="*/ 184 h 189"/>
                <a:gd name="T40" fmla="*/ 797 w 1027"/>
                <a:gd name="T41" fmla="*/ 177 h 189"/>
                <a:gd name="T42" fmla="*/ 835 w 1027"/>
                <a:gd name="T43" fmla="*/ 167 h 189"/>
                <a:gd name="T44" fmla="*/ 872 w 1027"/>
                <a:gd name="T45" fmla="*/ 156 h 189"/>
                <a:gd name="T46" fmla="*/ 895 w 1027"/>
                <a:gd name="T47" fmla="*/ 146 h 189"/>
                <a:gd name="T48" fmla="*/ 938 w 1027"/>
                <a:gd name="T49" fmla="*/ 126 h 189"/>
                <a:gd name="T50" fmla="*/ 978 w 1027"/>
                <a:gd name="T51" fmla="*/ 98 h 189"/>
                <a:gd name="T52" fmla="*/ 997 w 1027"/>
                <a:gd name="T53" fmla="*/ 83 h 189"/>
                <a:gd name="T54" fmla="*/ 1021 w 1027"/>
                <a:gd name="T55" fmla="*/ 62 h 189"/>
                <a:gd name="T56" fmla="*/ 1026 w 1027"/>
                <a:gd name="T57" fmla="*/ 57 h 189"/>
                <a:gd name="T58" fmla="*/ 1027 w 1027"/>
                <a:gd name="T59" fmla="*/ 43 h 189"/>
                <a:gd name="T60" fmla="*/ 1019 w 1027"/>
                <a:gd name="T61" fmla="*/ 33 h 189"/>
                <a:gd name="T62" fmla="*/ 1006 w 1027"/>
                <a:gd name="T63" fmla="*/ 32 h 189"/>
                <a:gd name="T64" fmla="*/ 999 w 1027"/>
                <a:gd name="T65" fmla="*/ 37 h 189"/>
                <a:gd name="T66" fmla="*/ 991 w 1027"/>
                <a:gd name="T67" fmla="*/ 43 h 189"/>
                <a:gd name="T68" fmla="*/ 968 w 1027"/>
                <a:gd name="T69" fmla="*/ 65 h 189"/>
                <a:gd name="T70" fmla="*/ 949 w 1027"/>
                <a:gd name="T71" fmla="*/ 78 h 189"/>
                <a:gd name="T72" fmla="*/ 893 w 1027"/>
                <a:gd name="T73" fmla="*/ 111 h 189"/>
                <a:gd name="T74" fmla="*/ 872 w 1027"/>
                <a:gd name="T75" fmla="*/ 121 h 189"/>
                <a:gd name="T76" fmla="*/ 838 w 1027"/>
                <a:gd name="T77" fmla="*/ 131 h 189"/>
                <a:gd name="T78" fmla="*/ 814 w 1027"/>
                <a:gd name="T79" fmla="*/ 138 h 189"/>
                <a:gd name="T80" fmla="*/ 790 w 1027"/>
                <a:gd name="T81" fmla="*/ 144 h 189"/>
                <a:gd name="T82" fmla="*/ 752 w 1027"/>
                <a:gd name="T83" fmla="*/ 151 h 189"/>
                <a:gd name="T84" fmla="*/ 724 w 1027"/>
                <a:gd name="T85" fmla="*/ 153 h 189"/>
                <a:gd name="T86" fmla="*/ 696 w 1027"/>
                <a:gd name="T87" fmla="*/ 154 h 189"/>
                <a:gd name="T88" fmla="*/ 638 w 1027"/>
                <a:gd name="T89" fmla="*/ 156 h 189"/>
                <a:gd name="T90" fmla="*/ 540 w 1027"/>
                <a:gd name="T91" fmla="*/ 146 h 189"/>
                <a:gd name="T92" fmla="*/ 507 w 1027"/>
                <a:gd name="T93" fmla="*/ 141 h 189"/>
                <a:gd name="T94" fmla="*/ 454 w 1027"/>
                <a:gd name="T95" fmla="*/ 131 h 189"/>
                <a:gd name="T96" fmla="*/ 398 w 1027"/>
                <a:gd name="T97" fmla="*/ 119 h 189"/>
                <a:gd name="T98" fmla="*/ 361 w 1027"/>
                <a:gd name="T99" fmla="*/ 111 h 189"/>
                <a:gd name="T100" fmla="*/ 323 w 1027"/>
                <a:gd name="T101" fmla="*/ 101 h 189"/>
                <a:gd name="T102" fmla="*/ 284 w 1027"/>
                <a:gd name="T103" fmla="*/ 90 h 189"/>
                <a:gd name="T104" fmla="*/ 221 w 1027"/>
                <a:gd name="T105" fmla="*/ 70 h 189"/>
                <a:gd name="T106" fmla="*/ 158 w 1027"/>
                <a:gd name="T107" fmla="*/ 52 h 189"/>
                <a:gd name="T108" fmla="*/ 113 w 1027"/>
                <a:gd name="T109" fmla="*/ 35 h 189"/>
                <a:gd name="T110" fmla="*/ 68 w 1027"/>
                <a:gd name="T111" fmla="*/ 18 h 189"/>
                <a:gd name="T112" fmla="*/ 24 w 1027"/>
                <a:gd name="T113" fmla="*/ 2 h 18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27"/>
                <a:gd name="T172" fmla="*/ 0 h 189"/>
                <a:gd name="T173" fmla="*/ 1027 w 1027"/>
                <a:gd name="T174" fmla="*/ 189 h 18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27" h="189">
                  <a:moveTo>
                    <a:pt x="24" y="2"/>
                  </a:moveTo>
                  <a:lnTo>
                    <a:pt x="19" y="0"/>
                  </a:lnTo>
                  <a:lnTo>
                    <a:pt x="14" y="0"/>
                  </a:lnTo>
                  <a:lnTo>
                    <a:pt x="7" y="4"/>
                  </a:lnTo>
                  <a:lnTo>
                    <a:pt x="4" y="7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4" y="27"/>
                  </a:lnTo>
                  <a:lnTo>
                    <a:pt x="7" y="30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58" y="48"/>
                  </a:lnTo>
                  <a:lnTo>
                    <a:pt x="80" y="57"/>
                  </a:lnTo>
                  <a:lnTo>
                    <a:pt x="103" y="65"/>
                  </a:lnTo>
                  <a:lnTo>
                    <a:pt x="125" y="73"/>
                  </a:lnTo>
                  <a:lnTo>
                    <a:pt x="148" y="81"/>
                  </a:lnTo>
                  <a:lnTo>
                    <a:pt x="191" y="96"/>
                  </a:lnTo>
                  <a:lnTo>
                    <a:pt x="211" y="103"/>
                  </a:lnTo>
                  <a:lnTo>
                    <a:pt x="254" y="116"/>
                  </a:lnTo>
                  <a:lnTo>
                    <a:pt x="274" y="123"/>
                  </a:lnTo>
                  <a:lnTo>
                    <a:pt x="294" y="128"/>
                  </a:lnTo>
                  <a:lnTo>
                    <a:pt x="313" y="134"/>
                  </a:lnTo>
                  <a:lnTo>
                    <a:pt x="333" y="139"/>
                  </a:lnTo>
                  <a:lnTo>
                    <a:pt x="352" y="144"/>
                  </a:lnTo>
                  <a:lnTo>
                    <a:pt x="373" y="149"/>
                  </a:lnTo>
                  <a:lnTo>
                    <a:pt x="391" y="153"/>
                  </a:lnTo>
                  <a:lnTo>
                    <a:pt x="411" y="158"/>
                  </a:lnTo>
                  <a:lnTo>
                    <a:pt x="448" y="164"/>
                  </a:lnTo>
                  <a:lnTo>
                    <a:pt x="464" y="167"/>
                  </a:lnTo>
                  <a:lnTo>
                    <a:pt x="501" y="174"/>
                  </a:lnTo>
                  <a:lnTo>
                    <a:pt x="519" y="177"/>
                  </a:lnTo>
                  <a:lnTo>
                    <a:pt x="537" y="179"/>
                  </a:lnTo>
                  <a:lnTo>
                    <a:pt x="636" y="189"/>
                  </a:lnTo>
                  <a:lnTo>
                    <a:pt x="684" y="189"/>
                  </a:lnTo>
                  <a:lnTo>
                    <a:pt x="699" y="187"/>
                  </a:lnTo>
                  <a:lnTo>
                    <a:pt x="714" y="187"/>
                  </a:lnTo>
                  <a:lnTo>
                    <a:pt x="727" y="186"/>
                  </a:lnTo>
                  <a:lnTo>
                    <a:pt x="742" y="184"/>
                  </a:lnTo>
                  <a:lnTo>
                    <a:pt x="756" y="184"/>
                  </a:lnTo>
                  <a:lnTo>
                    <a:pt x="771" y="181"/>
                  </a:lnTo>
                  <a:lnTo>
                    <a:pt x="797" y="177"/>
                  </a:lnTo>
                  <a:lnTo>
                    <a:pt x="823" y="171"/>
                  </a:lnTo>
                  <a:lnTo>
                    <a:pt x="835" y="167"/>
                  </a:lnTo>
                  <a:lnTo>
                    <a:pt x="848" y="164"/>
                  </a:lnTo>
                  <a:lnTo>
                    <a:pt x="872" y="156"/>
                  </a:lnTo>
                  <a:lnTo>
                    <a:pt x="885" y="151"/>
                  </a:lnTo>
                  <a:lnTo>
                    <a:pt x="895" y="146"/>
                  </a:lnTo>
                  <a:lnTo>
                    <a:pt x="906" y="141"/>
                  </a:lnTo>
                  <a:lnTo>
                    <a:pt x="938" y="126"/>
                  </a:lnTo>
                  <a:lnTo>
                    <a:pt x="969" y="105"/>
                  </a:lnTo>
                  <a:lnTo>
                    <a:pt x="978" y="98"/>
                  </a:lnTo>
                  <a:lnTo>
                    <a:pt x="987" y="91"/>
                  </a:lnTo>
                  <a:lnTo>
                    <a:pt x="997" y="83"/>
                  </a:lnTo>
                  <a:lnTo>
                    <a:pt x="1014" y="66"/>
                  </a:lnTo>
                  <a:lnTo>
                    <a:pt x="1021" y="62"/>
                  </a:lnTo>
                  <a:lnTo>
                    <a:pt x="1022" y="60"/>
                  </a:lnTo>
                  <a:lnTo>
                    <a:pt x="1026" y="57"/>
                  </a:lnTo>
                  <a:lnTo>
                    <a:pt x="1027" y="52"/>
                  </a:lnTo>
                  <a:lnTo>
                    <a:pt x="1027" y="43"/>
                  </a:lnTo>
                  <a:lnTo>
                    <a:pt x="1026" y="40"/>
                  </a:lnTo>
                  <a:lnTo>
                    <a:pt x="1019" y="33"/>
                  </a:lnTo>
                  <a:lnTo>
                    <a:pt x="1014" y="32"/>
                  </a:lnTo>
                  <a:lnTo>
                    <a:pt x="1006" y="32"/>
                  </a:lnTo>
                  <a:lnTo>
                    <a:pt x="1002" y="33"/>
                  </a:lnTo>
                  <a:lnTo>
                    <a:pt x="999" y="37"/>
                  </a:lnTo>
                  <a:lnTo>
                    <a:pt x="1001" y="35"/>
                  </a:lnTo>
                  <a:lnTo>
                    <a:pt x="991" y="43"/>
                  </a:lnTo>
                  <a:lnTo>
                    <a:pt x="974" y="60"/>
                  </a:lnTo>
                  <a:lnTo>
                    <a:pt x="968" y="65"/>
                  </a:lnTo>
                  <a:lnTo>
                    <a:pt x="958" y="71"/>
                  </a:lnTo>
                  <a:lnTo>
                    <a:pt x="949" y="78"/>
                  </a:lnTo>
                  <a:lnTo>
                    <a:pt x="921" y="96"/>
                  </a:lnTo>
                  <a:lnTo>
                    <a:pt x="893" y="111"/>
                  </a:lnTo>
                  <a:lnTo>
                    <a:pt x="881" y="116"/>
                  </a:lnTo>
                  <a:lnTo>
                    <a:pt x="872" y="121"/>
                  </a:lnTo>
                  <a:lnTo>
                    <a:pt x="862" y="126"/>
                  </a:lnTo>
                  <a:lnTo>
                    <a:pt x="838" y="131"/>
                  </a:lnTo>
                  <a:lnTo>
                    <a:pt x="825" y="134"/>
                  </a:lnTo>
                  <a:lnTo>
                    <a:pt x="814" y="138"/>
                  </a:lnTo>
                  <a:lnTo>
                    <a:pt x="800" y="141"/>
                  </a:lnTo>
                  <a:lnTo>
                    <a:pt x="790" y="144"/>
                  </a:lnTo>
                  <a:lnTo>
                    <a:pt x="764" y="148"/>
                  </a:lnTo>
                  <a:lnTo>
                    <a:pt x="752" y="151"/>
                  </a:lnTo>
                  <a:lnTo>
                    <a:pt x="739" y="151"/>
                  </a:lnTo>
                  <a:lnTo>
                    <a:pt x="724" y="153"/>
                  </a:lnTo>
                  <a:lnTo>
                    <a:pt x="711" y="154"/>
                  </a:lnTo>
                  <a:lnTo>
                    <a:pt x="696" y="154"/>
                  </a:lnTo>
                  <a:lnTo>
                    <a:pt x="681" y="156"/>
                  </a:lnTo>
                  <a:lnTo>
                    <a:pt x="638" y="156"/>
                  </a:lnTo>
                  <a:lnTo>
                    <a:pt x="640" y="156"/>
                  </a:lnTo>
                  <a:lnTo>
                    <a:pt x="540" y="146"/>
                  </a:lnTo>
                  <a:lnTo>
                    <a:pt x="522" y="144"/>
                  </a:lnTo>
                  <a:lnTo>
                    <a:pt x="507" y="141"/>
                  </a:lnTo>
                  <a:lnTo>
                    <a:pt x="471" y="134"/>
                  </a:lnTo>
                  <a:lnTo>
                    <a:pt x="454" y="131"/>
                  </a:lnTo>
                  <a:lnTo>
                    <a:pt x="418" y="124"/>
                  </a:lnTo>
                  <a:lnTo>
                    <a:pt x="398" y="119"/>
                  </a:lnTo>
                  <a:lnTo>
                    <a:pt x="380" y="116"/>
                  </a:lnTo>
                  <a:lnTo>
                    <a:pt x="361" y="111"/>
                  </a:lnTo>
                  <a:lnTo>
                    <a:pt x="343" y="106"/>
                  </a:lnTo>
                  <a:lnTo>
                    <a:pt x="323" y="101"/>
                  </a:lnTo>
                  <a:lnTo>
                    <a:pt x="303" y="95"/>
                  </a:lnTo>
                  <a:lnTo>
                    <a:pt x="284" y="90"/>
                  </a:lnTo>
                  <a:lnTo>
                    <a:pt x="264" y="83"/>
                  </a:lnTo>
                  <a:lnTo>
                    <a:pt x="221" y="70"/>
                  </a:lnTo>
                  <a:lnTo>
                    <a:pt x="201" y="63"/>
                  </a:lnTo>
                  <a:lnTo>
                    <a:pt x="158" y="52"/>
                  </a:lnTo>
                  <a:lnTo>
                    <a:pt x="135" y="43"/>
                  </a:lnTo>
                  <a:lnTo>
                    <a:pt x="113" y="35"/>
                  </a:lnTo>
                  <a:lnTo>
                    <a:pt x="90" y="27"/>
                  </a:lnTo>
                  <a:lnTo>
                    <a:pt x="68" y="18"/>
                  </a:lnTo>
                  <a:lnTo>
                    <a:pt x="22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01" name="Freeform 9"/>
            <p:cNvSpPr>
              <a:spLocks/>
            </p:cNvSpPr>
            <p:nvPr/>
          </p:nvSpPr>
          <p:spPr bwMode="auto">
            <a:xfrm>
              <a:off x="3740" y="1025"/>
              <a:ext cx="957" cy="210"/>
            </a:xfrm>
            <a:custGeom>
              <a:avLst/>
              <a:gdLst>
                <a:gd name="T0" fmla="*/ 937 w 957"/>
                <a:gd name="T1" fmla="*/ 210 h 210"/>
                <a:gd name="T2" fmla="*/ 945 w 957"/>
                <a:gd name="T3" fmla="*/ 208 h 210"/>
                <a:gd name="T4" fmla="*/ 954 w 957"/>
                <a:gd name="T5" fmla="*/ 203 h 210"/>
                <a:gd name="T6" fmla="*/ 957 w 957"/>
                <a:gd name="T7" fmla="*/ 192 h 210"/>
                <a:gd name="T8" fmla="*/ 954 w 957"/>
                <a:gd name="T9" fmla="*/ 183 h 210"/>
                <a:gd name="T10" fmla="*/ 952 w 957"/>
                <a:gd name="T11" fmla="*/ 180 h 210"/>
                <a:gd name="T12" fmla="*/ 897 w 957"/>
                <a:gd name="T13" fmla="*/ 139 h 210"/>
                <a:gd name="T14" fmla="*/ 871 w 957"/>
                <a:gd name="T15" fmla="*/ 120 h 210"/>
                <a:gd name="T16" fmla="*/ 831 w 957"/>
                <a:gd name="T17" fmla="*/ 94 h 210"/>
                <a:gd name="T18" fmla="*/ 791 w 957"/>
                <a:gd name="T19" fmla="*/ 72 h 210"/>
                <a:gd name="T20" fmla="*/ 763 w 957"/>
                <a:gd name="T21" fmla="*/ 61 h 210"/>
                <a:gd name="T22" fmla="*/ 694 w 957"/>
                <a:gd name="T23" fmla="*/ 34 h 210"/>
                <a:gd name="T24" fmla="*/ 652 w 957"/>
                <a:gd name="T25" fmla="*/ 21 h 210"/>
                <a:gd name="T26" fmla="*/ 622 w 957"/>
                <a:gd name="T27" fmla="*/ 15 h 210"/>
                <a:gd name="T28" fmla="*/ 594 w 957"/>
                <a:gd name="T29" fmla="*/ 8 h 210"/>
                <a:gd name="T30" fmla="*/ 549 w 957"/>
                <a:gd name="T31" fmla="*/ 3 h 210"/>
                <a:gd name="T32" fmla="*/ 506 w 957"/>
                <a:gd name="T33" fmla="*/ 1 h 210"/>
                <a:gd name="T34" fmla="*/ 493 w 957"/>
                <a:gd name="T35" fmla="*/ 0 h 210"/>
                <a:gd name="T36" fmla="*/ 445 w 957"/>
                <a:gd name="T37" fmla="*/ 1 h 210"/>
                <a:gd name="T38" fmla="*/ 369 w 957"/>
                <a:gd name="T39" fmla="*/ 8 h 210"/>
                <a:gd name="T40" fmla="*/ 278 w 957"/>
                <a:gd name="T41" fmla="*/ 29 h 210"/>
                <a:gd name="T42" fmla="*/ 246 w 957"/>
                <a:gd name="T43" fmla="*/ 38 h 210"/>
                <a:gd name="T44" fmla="*/ 215 w 957"/>
                <a:gd name="T45" fmla="*/ 51 h 210"/>
                <a:gd name="T46" fmla="*/ 183 w 957"/>
                <a:gd name="T47" fmla="*/ 63 h 210"/>
                <a:gd name="T48" fmla="*/ 137 w 957"/>
                <a:gd name="T49" fmla="*/ 82 h 210"/>
                <a:gd name="T50" fmla="*/ 87 w 957"/>
                <a:gd name="T51" fmla="*/ 106 h 210"/>
                <a:gd name="T52" fmla="*/ 39 w 957"/>
                <a:gd name="T53" fmla="*/ 130 h 210"/>
                <a:gd name="T54" fmla="*/ 6 w 957"/>
                <a:gd name="T55" fmla="*/ 152 h 210"/>
                <a:gd name="T56" fmla="*/ 1 w 957"/>
                <a:gd name="T57" fmla="*/ 157 h 210"/>
                <a:gd name="T58" fmla="*/ 0 w 957"/>
                <a:gd name="T59" fmla="*/ 170 h 210"/>
                <a:gd name="T60" fmla="*/ 8 w 957"/>
                <a:gd name="T61" fmla="*/ 180 h 210"/>
                <a:gd name="T62" fmla="*/ 21 w 957"/>
                <a:gd name="T63" fmla="*/ 182 h 210"/>
                <a:gd name="T64" fmla="*/ 26 w 957"/>
                <a:gd name="T65" fmla="*/ 178 h 210"/>
                <a:gd name="T66" fmla="*/ 56 w 957"/>
                <a:gd name="T67" fmla="*/ 160 h 210"/>
                <a:gd name="T68" fmla="*/ 104 w 957"/>
                <a:gd name="T69" fmla="*/ 135 h 210"/>
                <a:gd name="T70" fmla="*/ 150 w 957"/>
                <a:gd name="T71" fmla="*/ 112 h 210"/>
                <a:gd name="T72" fmla="*/ 197 w 957"/>
                <a:gd name="T73" fmla="*/ 92 h 210"/>
                <a:gd name="T74" fmla="*/ 228 w 957"/>
                <a:gd name="T75" fmla="*/ 81 h 210"/>
                <a:gd name="T76" fmla="*/ 256 w 957"/>
                <a:gd name="T77" fmla="*/ 71 h 210"/>
                <a:gd name="T78" fmla="*/ 288 w 957"/>
                <a:gd name="T79" fmla="*/ 63 h 210"/>
                <a:gd name="T80" fmla="*/ 376 w 957"/>
                <a:gd name="T81" fmla="*/ 41 h 210"/>
                <a:gd name="T82" fmla="*/ 448 w 957"/>
                <a:gd name="T83" fmla="*/ 34 h 210"/>
                <a:gd name="T84" fmla="*/ 490 w 957"/>
                <a:gd name="T85" fmla="*/ 33 h 210"/>
                <a:gd name="T86" fmla="*/ 506 w 957"/>
                <a:gd name="T87" fmla="*/ 34 h 210"/>
                <a:gd name="T88" fmla="*/ 546 w 957"/>
                <a:gd name="T89" fmla="*/ 36 h 210"/>
                <a:gd name="T90" fmla="*/ 588 w 957"/>
                <a:gd name="T91" fmla="*/ 41 h 210"/>
                <a:gd name="T92" fmla="*/ 616 w 957"/>
                <a:gd name="T93" fmla="*/ 48 h 210"/>
                <a:gd name="T94" fmla="*/ 642 w 957"/>
                <a:gd name="T95" fmla="*/ 54 h 210"/>
                <a:gd name="T96" fmla="*/ 684 w 957"/>
                <a:gd name="T97" fmla="*/ 64 h 210"/>
                <a:gd name="T98" fmla="*/ 750 w 957"/>
                <a:gd name="T99" fmla="*/ 91 h 210"/>
                <a:gd name="T100" fmla="*/ 775 w 957"/>
                <a:gd name="T101" fmla="*/ 102 h 210"/>
                <a:gd name="T102" fmla="*/ 814 w 957"/>
                <a:gd name="T103" fmla="*/ 124 h 210"/>
                <a:gd name="T104" fmla="*/ 851 w 957"/>
                <a:gd name="T105" fmla="*/ 147 h 210"/>
                <a:gd name="T106" fmla="*/ 877 w 957"/>
                <a:gd name="T107" fmla="*/ 165 h 210"/>
                <a:gd name="T108" fmla="*/ 929 w 957"/>
                <a:gd name="T109" fmla="*/ 207 h 21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57"/>
                <a:gd name="T166" fmla="*/ 0 h 210"/>
                <a:gd name="T167" fmla="*/ 957 w 957"/>
                <a:gd name="T168" fmla="*/ 210 h 21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57" h="210">
                  <a:moveTo>
                    <a:pt x="930" y="207"/>
                  </a:moveTo>
                  <a:lnTo>
                    <a:pt x="937" y="210"/>
                  </a:lnTo>
                  <a:lnTo>
                    <a:pt x="942" y="210"/>
                  </a:lnTo>
                  <a:lnTo>
                    <a:pt x="945" y="208"/>
                  </a:lnTo>
                  <a:lnTo>
                    <a:pt x="950" y="207"/>
                  </a:lnTo>
                  <a:lnTo>
                    <a:pt x="954" y="203"/>
                  </a:lnTo>
                  <a:lnTo>
                    <a:pt x="957" y="197"/>
                  </a:lnTo>
                  <a:lnTo>
                    <a:pt x="957" y="192"/>
                  </a:lnTo>
                  <a:lnTo>
                    <a:pt x="955" y="188"/>
                  </a:lnTo>
                  <a:lnTo>
                    <a:pt x="954" y="183"/>
                  </a:lnTo>
                  <a:lnTo>
                    <a:pt x="950" y="180"/>
                  </a:lnTo>
                  <a:lnTo>
                    <a:pt x="952" y="180"/>
                  </a:lnTo>
                  <a:lnTo>
                    <a:pt x="937" y="168"/>
                  </a:lnTo>
                  <a:lnTo>
                    <a:pt x="897" y="139"/>
                  </a:lnTo>
                  <a:lnTo>
                    <a:pt x="884" y="130"/>
                  </a:lnTo>
                  <a:lnTo>
                    <a:pt x="871" y="120"/>
                  </a:lnTo>
                  <a:lnTo>
                    <a:pt x="859" y="112"/>
                  </a:lnTo>
                  <a:lnTo>
                    <a:pt x="831" y="94"/>
                  </a:lnTo>
                  <a:lnTo>
                    <a:pt x="804" y="81"/>
                  </a:lnTo>
                  <a:lnTo>
                    <a:pt x="791" y="72"/>
                  </a:lnTo>
                  <a:lnTo>
                    <a:pt x="776" y="66"/>
                  </a:lnTo>
                  <a:lnTo>
                    <a:pt x="763" y="61"/>
                  </a:lnTo>
                  <a:lnTo>
                    <a:pt x="748" y="54"/>
                  </a:lnTo>
                  <a:lnTo>
                    <a:pt x="694" y="34"/>
                  </a:lnTo>
                  <a:lnTo>
                    <a:pt x="679" y="28"/>
                  </a:lnTo>
                  <a:lnTo>
                    <a:pt x="652" y="21"/>
                  </a:lnTo>
                  <a:lnTo>
                    <a:pt x="636" y="16"/>
                  </a:lnTo>
                  <a:lnTo>
                    <a:pt x="622" y="15"/>
                  </a:lnTo>
                  <a:lnTo>
                    <a:pt x="609" y="11"/>
                  </a:lnTo>
                  <a:lnTo>
                    <a:pt x="594" y="8"/>
                  </a:lnTo>
                  <a:lnTo>
                    <a:pt x="579" y="6"/>
                  </a:lnTo>
                  <a:lnTo>
                    <a:pt x="549" y="3"/>
                  </a:lnTo>
                  <a:lnTo>
                    <a:pt x="536" y="1"/>
                  </a:lnTo>
                  <a:lnTo>
                    <a:pt x="506" y="1"/>
                  </a:lnTo>
                  <a:lnTo>
                    <a:pt x="508" y="1"/>
                  </a:lnTo>
                  <a:lnTo>
                    <a:pt x="493" y="0"/>
                  </a:lnTo>
                  <a:lnTo>
                    <a:pt x="460" y="0"/>
                  </a:lnTo>
                  <a:lnTo>
                    <a:pt x="445" y="1"/>
                  </a:lnTo>
                  <a:lnTo>
                    <a:pt x="430" y="1"/>
                  </a:lnTo>
                  <a:lnTo>
                    <a:pt x="369" y="8"/>
                  </a:lnTo>
                  <a:lnTo>
                    <a:pt x="293" y="24"/>
                  </a:lnTo>
                  <a:lnTo>
                    <a:pt x="278" y="29"/>
                  </a:lnTo>
                  <a:lnTo>
                    <a:pt x="263" y="33"/>
                  </a:lnTo>
                  <a:lnTo>
                    <a:pt x="246" y="38"/>
                  </a:lnTo>
                  <a:lnTo>
                    <a:pt x="230" y="44"/>
                  </a:lnTo>
                  <a:lnTo>
                    <a:pt x="215" y="51"/>
                  </a:lnTo>
                  <a:lnTo>
                    <a:pt x="202" y="56"/>
                  </a:lnTo>
                  <a:lnTo>
                    <a:pt x="183" y="63"/>
                  </a:lnTo>
                  <a:lnTo>
                    <a:pt x="154" y="76"/>
                  </a:lnTo>
                  <a:lnTo>
                    <a:pt x="137" y="82"/>
                  </a:lnTo>
                  <a:lnTo>
                    <a:pt x="122" y="89"/>
                  </a:lnTo>
                  <a:lnTo>
                    <a:pt x="87" y="106"/>
                  </a:lnTo>
                  <a:lnTo>
                    <a:pt x="72" y="114"/>
                  </a:lnTo>
                  <a:lnTo>
                    <a:pt x="39" y="130"/>
                  </a:lnTo>
                  <a:lnTo>
                    <a:pt x="23" y="142"/>
                  </a:lnTo>
                  <a:lnTo>
                    <a:pt x="6" y="152"/>
                  </a:lnTo>
                  <a:lnTo>
                    <a:pt x="8" y="150"/>
                  </a:lnTo>
                  <a:lnTo>
                    <a:pt x="1" y="157"/>
                  </a:lnTo>
                  <a:lnTo>
                    <a:pt x="0" y="160"/>
                  </a:lnTo>
                  <a:lnTo>
                    <a:pt x="0" y="170"/>
                  </a:lnTo>
                  <a:lnTo>
                    <a:pt x="1" y="173"/>
                  </a:lnTo>
                  <a:lnTo>
                    <a:pt x="8" y="180"/>
                  </a:lnTo>
                  <a:lnTo>
                    <a:pt x="11" y="182"/>
                  </a:lnTo>
                  <a:lnTo>
                    <a:pt x="21" y="182"/>
                  </a:lnTo>
                  <a:lnTo>
                    <a:pt x="24" y="180"/>
                  </a:lnTo>
                  <a:lnTo>
                    <a:pt x="26" y="178"/>
                  </a:lnTo>
                  <a:lnTo>
                    <a:pt x="39" y="168"/>
                  </a:lnTo>
                  <a:lnTo>
                    <a:pt x="56" y="160"/>
                  </a:lnTo>
                  <a:lnTo>
                    <a:pt x="89" y="144"/>
                  </a:lnTo>
                  <a:lnTo>
                    <a:pt x="104" y="135"/>
                  </a:lnTo>
                  <a:lnTo>
                    <a:pt x="135" y="119"/>
                  </a:lnTo>
                  <a:lnTo>
                    <a:pt x="150" y="112"/>
                  </a:lnTo>
                  <a:lnTo>
                    <a:pt x="167" y="106"/>
                  </a:lnTo>
                  <a:lnTo>
                    <a:pt x="197" y="92"/>
                  </a:lnTo>
                  <a:lnTo>
                    <a:pt x="212" y="86"/>
                  </a:lnTo>
                  <a:lnTo>
                    <a:pt x="228" y="81"/>
                  </a:lnTo>
                  <a:lnTo>
                    <a:pt x="243" y="74"/>
                  </a:lnTo>
                  <a:lnTo>
                    <a:pt x="256" y="71"/>
                  </a:lnTo>
                  <a:lnTo>
                    <a:pt x="273" y="66"/>
                  </a:lnTo>
                  <a:lnTo>
                    <a:pt x="288" y="63"/>
                  </a:lnTo>
                  <a:lnTo>
                    <a:pt x="303" y="58"/>
                  </a:lnTo>
                  <a:lnTo>
                    <a:pt x="376" y="41"/>
                  </a:lnTo>
                  <a:lnTo>
                    <a:pt x="434" y="34"/>
                  </a:lnTo>
                  <a:lnTo>
                    <a:pt x="448" y="34"/>
                  </a:lnTo>
                  <a:lnTo>
                    <a:pt x="463" y="33"/>
                  </a:lnTo>
                  <a:lnTo>
                    <a:pt x="490" y="33"/>
                  </a:lnTo>
                  <a:lnTo>
                    <a:pt x="505" y="34"/>
                  </a:lnTo>
                  <a:lnTo>
                    <a:pt x="506" y="34"/>
                  </a:lnTo>
                  <a:lnTo>
                    <a:pt x="533" y="34"/>
                  </a:lnTo>
                  <a:lnTo>
                    <a:pt x="546" y="36"/>
                  </a:lnTo>
                  <a:lnTo>
                    <a:pt x="576" y="39"/>
                  </a:lnTo>
                  <a:lnTo>
                    <a:pt x="588" y="41"/>
                  </a:lnTo>
                  <a:lnTo>
                    <a:pt x="602" y="44"/>
                  </a:lnTo>
                  <a:lnTo>
                    <a:pt x="616" y="48"/>
                  </a:lnTo>
                  <a:lnTo>
                    <a:pt x="629" y="49"/>
                  </a:lnTo>
                  <a:lnTo>
                    <a:pt x="642" y="54"/>
                  </a:lnTo>
                  <a:lnTo>
                    <a:pt x="669" y="61"/>
                  </a:lnTo>
                  <a:lnTo>
                    <a:pt x="684" y="64"/>
                  </a:lnTo>
                  <a:lnTo>
                    <a:pt x="735" y="84"/>
                  </a:lnTo>
                  <a:lnTo>
                    <a:pt x="750" y="91"/>
                  </a:lnTo>
                  <a:lnTo>
                    <a:pt x="763" y="96"/>
                  </a:lnTo>
                  <a:lnTo>
                    <a:pt x="775" y="102"/>
                  </a:lnTo>
                  <a:lnTo>
                    <a:pt x="788" y="111"/>
                  </a:lnTo>
                  <a:lnTo>
                    <a:pt x="814" y="124"/>
                  </a:lnTo>
                  <a:lnTo>
                    <a:pt x="839" y="139"/>
                  </a:lnTo>
                  <a:lnTo>
                    <a:pt x="851" y="147"/>
                  </a:lnTo>
                  <a:lnTo>
                    <a:pt x="864" y="157"/>
                  </a:lnTo>
                  <a:lnTo>
                    <a:pt x="877" y="165"/>
                  </a:lnTo>
                  <a:lnTo>
                    <a:pt x="917" y="195"/>
                  </a:lnTo>
                  <a:lnTo>
                    <a:pt x="929" y="207"/>
                  </a:lnTo>
                  <a:lnTo>
                    <a:pt x="930" y="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02" name="Rectangle 10"/>
            <p:cNvSpPr>
              <a:spLocks noChangeArrowheads="1"/>
            </p:cNvSpPr>
            <p:nvPr/>
          </p:nvSpPr>
          <p:spPr bwMode="auto">
            <a:xfrm>
              <a:off x="3521" y="1233"/>
              <a:ext cx="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0 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6603" name="Rectangle 11"/>
            <p:cNvSpPr>
              <a:spLocks noChangeArrowheads="1"/>
            </p:cNvSpPr>
            <p:nvPr/>
          </p:nvSpPr>
          <p:spPr bwMode="auto">
            <a:xfrm>
              <a:off x="4776" y="1217"/>
              <a:ext cx="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1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6604" name="Rectangle 12"/>
            <p:cNvSpPr>
              <a:spLocks noChangeArrowheads="1"/>
            </p:cNvSpPr>
            <p:nvPr/>
          </p:nvSpPr>
          <p:spPr bwMode="auto">
            <a:xfrm>
              <a:off x="5172" y="1715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x=1/y=1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6605" name="Rectangle 13"/>
            <p:cNvSpPr>
              <a:spLocks noChangeArrowheads="1"/>
            </p:cNvSpPr>
            <p:nvPr/>
          </p:nvSpPr>
          <p:spPr bwMode="auto">
            <a:xfrm>
              <a:off x="4010" y="816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x=1/y=0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6606" name="Rectangle 14"/>
            <p:cNvSpPr>
              <a:spLocks noChangeArrowheads="1"/>
            </p:cNvSpPr>
            <p:nvPr/>
          </p:nvSpPr>
          <p:spPr bwMode="auto">
            <a:xfrm>
              <a:off x="4054" y="1685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x=0/y=0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6607" name="Rectangle 15"/>
            <p:cNvSpPr>
              <a:spLocks noChangeArrowheads="1"/>
            </p:cNvSpPr>
            <p:nvPr/>
          </p:nvSpPr>
          <p:spPr bwMode="auto">
            <a:xfrm>
              <a:off x="2688" y="1126"/>
              <a:ext cx="5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x=0/y=0</a:t>
              </a:r>
              <a:endParaRPr lang="en-US" sz="3200">
                <a:solidFill>
                  <a:srgbClr val="00FF00"/>
                </a:solidFill>
              </a:endParaRPr>
            </a:p>
          </p:txBody>
        </p:sp>
        <p:sp>
          <p:nvSpPr>
            <p:cNvPr id="66608" name="Freeform 16"/>
            <p:cNvSpPr>
              <a:spLocks/>
            </p:cNvSpPr>
            <p:nvPr/>
          </p:nvSpPr>
          <p:spPr bwMode="auto">
            <a:xfrm>
              <a:off x="4887" y="1351"/>
              <a:ext cx="466" cy="313"/>
            </a:xfrm>
            <a:custGeom>
              <a:avLst/>
              <a:gdLst>
                <a:gd name="T0" fmla="*/ 23 w 466"/>
                <a:gd name="T1" fmla="*/ 157 h 313"/>
                <a:gd name="T2" fmla="*/ 4 w 466"/>
                <a:gd name="T3" fmla="*/ 162 h 313"/>
                <a:gd name="T4" fmla="*/ 0 w 466"/>
                <a:gd name="T5" fmla="*/ 172 h 313"/>
                <a:gd name="T6" fmla="*/ 9 w 466"/>
                <a:gd name="T7" fmla="*/ 202 h 313"/>
                <a:gd name="T8" fmla="*/ 30 w 466"/>
                <a:gd name="T9" fmla="*/ 238 h 313"/>
                <a:gd name="T10" fmla="*/ 72 w 466"/>
                <a:gd name="T11" fmla="*/ 270 h 313"/>
                <a:gd name="T12" fmla="*/ 138 w 466"/>
                <a:gd name="T13" fmla="*/ 299 h 313"/>
                <a:gd name="T14" fmla="*/ 199 w 466"/>
                <a:gd name="T15" fmla="*/ 311 h 313"/>
                <a:gd name="T16" fmla="*/ 244 w 466"/>
                <a:gd name="T17" fmla="*/ 311 h 313"/>
                <a:gd name="T18" fmla="*/ 310 w 466"/>
                <a:gd name="T19" fmla="*/ 303 h 313"/>
                <a:gd name="T20" fmla="*/ 350 w 466"/>
                <a:gd name="T21" fmla="*/ 290 h 313"/>
                <a:gd name="T22" fmla="*/ 394 w 466"/>
                <a:gd name="T23" fmla="*/ 268 h 313"/>
                <a:gd name="T24" fmla="*/ 429 w 466"/>
                <a:gd name="T25" fmla="*/ 240 h 313"/>
                <a:gd name="T26" fmla="*/ 449 w 466"/>
                <a:gd name="T27" fmla="*/ 212 h 313"/>
                <a:gd name="T28" fmla="*/ 464 w 466"/>
                <a:gd name="T29" fmla="*/ 172 h 313"/>
                <a:gd name="T30" fmla="*/ 464 w 466"/>
                <a:gd name="T31" fmla="*/ 147 h 313"/>
                <a:gd name="T32" fmla="*/ 456 w 466"/>
                <a:gd name="T33" fmla="*/ 116 h 313"/>
                <a:gd name="T34" fmla="*/ 441 w 466"/>
                <a:gd name="T35" fmla="*/ 86 h 313"/>
                <a:gd name="T36" fmla="*/ 403 w 466"/>
                <a:gd name="T37" fmla="*/ 48 h 313"/>
                <a:gd name="T38" fmla="*/ 350 w 466"/>
                <a:gd name="T39" fmla="*/ 21 h 313"/>
                <a:gd name="T40" fmla="*/ 310 w 466"/>
                <a:gd name="T41" fmla="*/ 8 h 313"/>
                <a:gd name="T42" fmla="*/ 232 w 466"/>
                <a:gd name="T43" fmla="*/ 0 h 313"/>
                <a:gd name="T44" fmla="*/ 181 w 466"/>
                <a:gd name="T45" fmla="*/ 5 h 313"/>
                <a:gd name="T46" fmla="*/ 161 w 466"/>
                <a:gd name="T47" fmla="*/ 11 h 313"/>
                <a:gd name="T48" fmla="*/ 159 w 466"/>
                <a:gd name="T49" fmla="*/ 13 h 313"/>
                <a:gd name="T50" fmla="*/ 158 w 466"/>
                <a:gd name="T51" fmla="*/ 30 h 313"/>
                <a:gd name="T52" fmla="*/ 171 w 466"/>
                <a:gd name="T53" fmla="*/ 40 h 313"/>
                <a:gd name="T54" fmla="*/ 181 w 466"/>
                <a:gd name="T55" fmla="*/ 38 h 313"/>
                <a:gd name="T56" fmla="*/ 207 w 466"/>
                <a:gd name="T57" fmla="*/ 30 h 313"/>
                <a:gd name="T58" fmla="*/ 282 w 466"/>
                <a:gd name="T59" fmla="*/ 36 h 313"/>
                <a:gd name="T60" fmla="*/ 322 w 466"/>
                <a:gd name="T61" fmla="*/ 44 h 313"/>
                <a:gd name="T62" fmla="*/ 370 w 466"/>
                <a:gd name="T63" fmla="*/ 68 h 313"/>
                <a:gd name="T64" fmla="*/ 399 w 466"/>
                <a:gd name="T65" fmla="*/ 91 h 313"/>
                <a:gd name="T66" fmla="*/ 421 w 466"/>
                <a:gd name="T67" fmla="*/ 116 h 313"/>
                <a:gd name="T68" fmla="*/ 429 w 466"/>
                <a:gd name="T69" fmla="*/ 139 h 313"/>
                <a:gd name="T70" fmla="*/ 433 w 466"/>
                <a:gd name="T71" fmla="*/ 154 h 313"/>
                <a:gd name="T72" fmla="*/ 426 w 466"/>
                <a:gd name="T73" fmla="*/ 185 h 313"/>
                <a:gd name="T74" fmla="*/ 414 w 466"/>
                <a:gd name="T75" fmla="*/ 207 h 313"/>
                <a:gd name="T76" fmla="*/ 394 w 466"/>
                <a:gd name="T77" fmla="*/ 228 h 313"/>
                <a:gd name="T78" fmla="*/ 363 w 466"/>
                <a:gd name="T79" fmla="*/ 248 h 313"/>
                <a:gd name="T80" fmla="*/ 322 w 466"/>
                <a:gd name="T81" fmla="*/ 266 h 313"/>
                <a:gd name="T82" fmla="*/ 282 w 466"/>
                <a:gd name="T83" fmla="*/ 275 h 313"/>
                <a:gd name="T84" fmla="*/ 234 w 466"/>
                <a:gd name="T85" fmla="*/ 280 h 313"/>
                <a:gd name="T86" fmla="*/ 166 w 466"/>
                <a:gd name="T87" fmla="*/ 271 h 313"/>
                <a:gd name="T88" fmla="*/ 101 w 466"/>
                <a:gd name="T89" fmla="*/ 250 h 313"/>
                <a:gd name="T90" fmla="*/ 67 w 466"/>
                <a:gd name="T91" fmla="*/ 223 h 313"/>
                <a:gd name="T92" fmla="*/ 48 w 466"/>
                <a:gd name="T93" fmla="*/ 205 h 313"/>
                <a:gd name="T94" fmla="*/ 37 w 466"/>
                <a:gd name="T95" fmla="*/ 185 h 313"/>
                <a:gd name="T96" fmla="*/ 33 w 466"/>
                <a:gd name="T97" fmla="*/ 169 h 31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66"/>
                <a:gd name="T148" fmla="*/ 0 h 313"/>
                <a:gd name="T149" fmla="*/ 466 w 466"/>
                <a:gd name="T150" fmla="*/ 313 h 31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66" h="313">
                  <a:moveTo>
                    <a:pt x="33" y="169"/>
                  </a:moveTo>
                  <a:lnTo>
                    <a:pt x="30" y="162"/>
                  </a:lnTo>
                  <a:lnTo>
                    <a:pt x="27" y="159"/>
                  </a:lnTo>
                  <a:lnTo>
                    <a:pt x="23" y="157"/>
                  </a:lnTo>
                  <a:lnTo>
                    <a:pt x="19" y="155"/>
                  </a:lnTo>
                  <a:lnTo>
                    <a:pt x="14" y="155"/>
                  </a:lnTo>
                  <a:lnTo>
                    <a:pt x="7" y="159"/>
                  </a:lnTo>
                  <a:lnTo>
                    <a:pt x="4" y="162"/>
                  </a:lnTo>
                  <a:lnTo>
                    <a:pt x="2" y="165"/>
                  </a:lnTo>
                  <a:lnTo>
                    <a:pt x="0" y="170"/>
                  </a:lnTo>
                  <a:lnTo>
                    <a:pt x="0" y="175"/>
                  </a:lnTo>
                  <a:lnTo>
                    <a:pt x="0" y="172"/>
                  </a:lnTo>
                  <a:lnTo>
                    <a:pt x="0" y="179"/>
                  </a:lnTo>
                  <a:lnTo>
                    <a:pt x="4" y="189"/>
                  </a:lnTo>
                  <a:lnTo>
                    <a:pt x="7" y="195"/>
                  </a:lnTo>
                  <a:lnTo>
                    <a:pt x="9" y="202"/>
                  </a:lnTo>
                  <a:lnTo>
                    <a:pt x="12" y="212"/>
                  </a:lnTo>
                  <a:lnTo>
                    <a:pt x="22" y="225"/>
                  </a:lnTo>
                  <a:lnTo>
                    <a:pt x="25" y="230"/>
                  </a:lnTo>
                  <a:lnTo>
                    <a:pt x="30" y="238"/>
                  </a:lnTo>
                  <a:lnTo>
                    <a:pt x="37" y="245"/>
                  </a:lnTo>
                  <a:lnTo>
                    <a:pt x="43" y="250"/>
                  </a:lnTo>
                  <a:lnTo>
                    <a:pt x="48" y="255"/>
                  </a:lnTo>
                  <a:lnTo>
                    <a:pt x="72" y="270"/>
                  </a:lnTo>
                  <a:lnTo>
                    <a:pt x="78" y="273"/>
                  </a:lnTo>
                  <a:lnTo>
                    <a:pt x="85" y="280"/>
                  </a:lnTo>
                  <a:lnTo>
                    <a:pt x="129" y="298"/>
                  </a:lnTo>
                  <a:lnTo>
                    <a:pt x="138" y="299"/>
                  </a:lnTo>
                  <a:lnTo>
                    <a:pt x="149" y="303"/>
                  </a:lnTo>
                  <a:lnTo>
                    <a:pt x="159" y="304"/>
                  </a:lnTo>
                  <a:lnTo>
                    <a:pt x="168" y="306"/>
                  </a:lnTo>
                  <a:lnTo>
                    <a:pt x="199" y="311"/>
                  </a:lnTo>
                  <a:lnTo>
                    <a:pt x="219" y="311"/>
                  </a:lnTo>
                  <a:lnTo>
                    <a:pt x="231" y="313"/>
                  </a:lnTo>
                  <a:lnTo>
                    <a:pt x="235" y="313"/>
                  </a:lnTo>
                  <a:lnTo>
                    <a:pt x="244" y="311"/>
                  </a:lnTo>
                  <a:lnTo>
                    <a:pt x="267" y="311"/>
                  </a:lnTo>
                  <a:lnTo>
                    <a:pt x="288" y="308"/>
                  </a:lnTo>
                  <a:lnTo>
                    <a:pt x="300" y="306"/>
                  </a:lnTo>
                  <a:lnTo>
                    <a:pt x="310" y="303"/>
                  </a:lnTo>
                  <a:lnTo>
                    <a:pt x="320" y="301"/>
                  </a:lnTo>
                  <a:lnTo>
                    <a:pt x="332" y="296"/>
                  </a:lnTo>
                  <a:lnTo>
                    <a:pt x="340" y="293"/>
                  </a:lnTo>
                  <a:lnTo>
                    <a:pt x="350" y="290"/>
                  </a:lnTo>
                  <a:lnTo>
                    <a:pt x="368" y="283"/>
                  </a:lnTo>
                  <a:lnTo>
                    <a:pt x="376" y="278"/>
                  </a:lnTo>
                  <a:lnTo>
                    <a:pt x="386" y="275"/>
                  </a:lnTo>
                  <a:lnTo>
                    <a:pt x="394" y="268"/>
                  </a:lnTo>
                  <a:lnTo>
                    <a:pt x="403" y="263"/>
                  </a:lnTo>
                  <a:lnTo>
                    <a:pt x="418" y="251"/>
                  </a:lnTo>
                  <a:lnTo>
                    <a:pt x="423" y="245"/>
                  </a:lnTo>
                  <a:lnTo>
                    <a:pt x="429" y="240"/>
                  </a:lnTo>
                  <a:lnTo>
                    <a:pt x="436" y="233"/>
                  </a:lnTo>
                  <a:lnTo>
                    <a:pt x="441" y="227"/>
                  </a:lnTo>
                  <a:lnTo>
                    <a:pt x="444" y="218"/>
                  </a:lnTo>
                  <a:lnTo>
                    <a:pt x="449" y="212"/>
                  </a:lnTo>
                  <a:lnTo>
                    <a:pt x="454" y="202"/>
                  </a:lnTo>
                  <a:lnTo>
                    <a:pt x="456" y="195"/>
                  </a:lnTo>
                  <a:lnTo>
                    <a:pt x="459" y="189"/>
                  </a:lnTo>
                  <a:lnTo>
                    <a:pt x="464" y="172"/>
                  </a:lnTo>
                  <a:lnTo>
                    <a:pt x="464" y="165"/>
                  </a:lnTo>
                  <a:lnTo>
                    <a:pt x="466" y="160"/>
                  </a:lnTo>
                  <a:lnTo>
                    <a:pt x="466" y="154"/>
                  </a:lnTo>
                  <a:lnTo>
                    <a:pt x="464" y="147"/>
                  </a:lnTo>
                  <a:lnTo>
                    <a:pt x="464" y="141"/>
                  </a:lnTo>
                  <a:lnTo>
                    <a:pt x="462" y="132"/>
                  </a:lnTo>
                  <a:lnTo>
                    <a:pt x="459" y="122"/>
                  </a:lnTo>
                  <a:lnTo>
                    <a:pt x="456" y="116"/>
                  </a:lnTo>
                  <a:lnTo>
                    <a:pt x="454" y="109"/>
                  </a:lnTo>
                  <a:lnTo>
                    <a:pt x="451" y="99"/>
                  </a:lnTo>
                  <a:lnTo>
                    <a:pt x="444" y="91"/>
                  </a:lnTo>
                  <a:lnTo>
                    <a:pt x="441" y="86"/>
                  </a:lnTo>
                  <a:lnTo>
                    <a:pt x="429" y="71"/>
                  </a:lnTo>
                  <a:lnTo>
                    <a:pt x="423" y="64"/>
                  </a:lnTo>
                  <a:lnTo>
                    <a:pt x="411" y="53"/>
                  </a:lnTo>
                  <a:lnTo>
                    <a:pt x="403" y="48"/>
                  </a:lnTo>
                  <a:lnTo>
                    <a:pt x="393" y="41"/>
                  </a:lnTo>
                  <a:lnTo>
                    <a:pt x="386" y="38"/>
                  </a:lnTo>
                  <a:lnTo>
                    <a:pt x="368" y="28"/>
                  </a:lnTo>
                  <a:lnTo>
                    <a:pt x="350" y="21"/>
                  </a:lnTo>
                  <a:lnTo>
                    <a:pt x="340" y="18"/>
                  </a:lnTo>
                  <a:lnTo>
                    <a:pt x="332" y="15"/>
                  </a:lnTo>
                  <a:lnTo>
                    <a:pt x="320" y="10"/>
                  </a:lnTo>
                  <a:lnTo>
                    <a:pt x="310" y="8"/>
                  </a:lnTo>
                  <a:lnTo>
                    <a:pt x="300" y="5"/>
                  </a:lnTo>
                  <a:lnTo>
                    <a:pt x="288" y="3"/>
                  </a:lnTo>
                  <a:lnTo>
                    <a:pt x="267" y="0"/>
                  </a:lnTo>
                  <a:lnTo>
                    <a:pt x="232" y="0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3"/>
                  </a:lnTo>
                  <a:lnTo>
                    <a:pt x="181" y="5"/>
                  </a:lnTo>
                  <a:lnTo>
                    <a:pt x="178" y="3"/>
                  </a:lnTo>
                  <a:lnTo>
                    <a:pt x="174" y="5"/>
                  </a:lnTo>
                  <a:lnTo>
                    <a:pt x="168" y="6"/>
                  </a:lnTo>
                  <a:lnTo>
                    <a:pt x="161" y="11"/>
                  </a:lnTo>
                  <a:lnTo>
                    <a:pt x="169" y="6"/>
                  </a:lnTo>
                  <a:lnTo>
                    <a:pt x="166" y="8"/>
                  </a:lnTo>
                  <a:lnTo>
                    <a:pt x="161" y="10"/>
                  </a:lnTo>
                  <a:lnTo>
                    <a:pt x="159" y="13"/>
                  </a:lnTo>
                  <a:lnTo>
                    <a:pt x="158" y="18"/>
                  </a:lnTo>
                  <a:lnTo>
                    <a:pt x="156" y="21"/>
                  </a:lnTo>
                  <a:lnTo>
                    <a:pt x="156" y="26"/>
                  </a:lnTo>
                  <a:lnTo>
                    <a:pt x="158" y="30"/>
                  </a:lnTo>
                  <a:lnTo>
                    <a:pt x="159" y="35"/>
                  </a:lnTo>
                  <a:lnTo>
                    <a:pt x="163" y="36"/>
                  </a:lnTo>
                  <a:lnTo>
                    <a:pt x="168" y="38"/>
                  </a:lnTo>
                  <a:lnTo>
                    <a:pt x="171" y="40"/>
                  </a:lnTo>
                  <a:lnTo>
                    <a:pt x="176" y="40"/>
                  </a:lnTo>
                  <a:lnTo>
                    <a:pt x="184" y="35"/>
                  </a:lnTo>
                  <a:lnTo>
                    <a:pt x="181" y="36"/>
                  </a:lnTo>
                  <a:lnTo>
                    <a:pt x="181" y="38"/>
                  </a:lnTo>
                  <a:lnTo>
                    <a:pt x="184" y="36"/>
                  </a:lnTo>
                  <a:lnTo>
                    <a:pt x="194" y="35"/>
                  </a:lnTo>
                  <a:lnTo>
                    <a:pt x="196" y="33"/>
                  </a:lnTo>
                  <a:lnTo>
                    <a:pt x="207" y="30"/>
                  </a:lnTo>
                  <a:lnTo>
                    <a:pt x="207" y="28"/>
                  </a:lnTo>
                  <a:lnTo>
                    <a:pt x="232" y="33"/>
                  </a:lnTo>
                  <a:lnTo>
                    <a:pt x="264" y="33"/>
                  </a:lnTo>
                  <a:lnTo>
                    <a:pt x="282" y="36"/>
                  </a:lnTo>
                  <a:lnTo>
                    <a:pt x="293" y="38"/>
                  </a:lnTo>
                  <a:lnTo>
                    <a:pt x="303" y="41"/>
                  </a:lnTo>
                  <a:lnTo>
                    <a:pt x="313" y="43"/>
                  </a:lnTo>
                  <a:lnTo>
                    <a:pt x="322" y="44"/>
                  </a:lnTo>
                  <a:lnTo>
                    <a:pt x="330" y="48"/>
                  </a:lnTo>
                  <a:lnTo>
                    <a:pt x="340" y="51"/>
                  </a:lnTo>
                  <a:lnTo>
                    <a:pt x="355" y="58"/>
                  </a:lnTo>
                  <a:lnTo>
                    <a:pt x="370" y="68"/>
                  </a:lnTo>
                  <a:lnTo>
                    <a:pt x="376" y="71"/>
                  </a:lnTo>
                  <a:lnTo>
                    <a:pt x="383" y="74"/>
                  </a:lnTo>
                  <a:lnTo>
                    <a:pt x="388" y="79"/>
                  </a:lnTo>
                  <a:lnTo>
                    <a:pt x="399" y="91"/>
                  </a:lnTo>
                  <a:lnTo>
                    <a:pt x="406" y="94"/>
                  </a:lnTo>
                  <a:lnTo>
                    <a:pt x="414" y="106"/>
                  </a:lnTo>
                  <a:lnTo>
                    <a:pt x="418" y="111"/>
                  </a:lnTo>
                  <a:lnTo>
                    <a:pt x="421" y="116"/>
                  </a:lnTo>
                  <a:lnTo>
                    <a:pt x="424" y="119"/>
                  </a:lnTo>
                  <a:lnTo>
                    <a:pt x="426" y="126"/>
                  </a:lnTo>
                  <a:lnTo>
                    <a:pt x="429" y="132"/>
                  </a:lnTo>
                  <a:lnTo>
                    <a:pt x="429" y="139"/>
                  </a:lnTo>
                  <a:lnTo>
                    <a:pt x="431" y="144"/>
                  </a:lnTo>
                  <a:lnTo>
                    <a:pt x="431" y="150"/>
                  </a:lnTo>
                  <a:lnTo>
                    <a:pt x="433" y="160"/>
                  </a:lnTo>
                  <a:lnTo>
                    <a:pt x="433" y="154"/>
                  </a:lnTo>
                  <a:lnTo>
                    <a:pt x="431" y="162"/>
                  </a:lnTo>
                  <a:lnTo>
                    <a:pt x="431" y="169"/>
                  </a:lnTo>
                  <a:lnTo>
                    <a:pt x="429" y="179"/>
                  </a:lnTo>
                  <a:lnTo>
                    <a:pt x="426" y="185"/>
                  </a:lnTo>
                  <a:lnTo>
                    <a:pt x="424" y="192"/>
                  </a:lnTo>
                  <a:lnTo>
                    <a:pt x="423" y="195"/>
                  </a:lnTo>
                  <a:lnTo>
                    <a:pt x="418" y="202"/>
                  </a:lnTo>
                  <a:lnTo>
                    <a:pt x="414" y="207"/>
                  </a:lnTo>
                  <a:lnTo>
                    <a:pt x="409" y="210"/>
                  </a:lnTo>
                  <a:lnTo>
                    <a:pt x="406" y="217"/>
                  </a:lnTo>
                  <a:lnTo>
                    <a:pt x="399" y="222"/>
                  </a:lnTo>
                  <a:lnTo>
                    <a:pt x="394" y="228"/>
                  </a:lnTo>
                  <a:lnTo>
                    <a:pt x="383" y="237"/>
                  </a:lnTo>
                  <a:lnTo>
                    <a:pt x="375" y="242"/>
                  </a:lnTo>
                  <a:lnTo>
                    <a:pt x="370" y="245"/>
                  </a:lnTo>
                  <a:lnTo>
                    <a:pt x="363" y="248"/>
                  </a:lnTo>
                  <a:lnTo>
                    <a:pt x="355" y="253"/>
                  </a:lnTo>
                  <a:lnTo>
                    <a:pt x="340" y="260"/>
                  </a:lnTo>
                  <a:lnTo>
                    <a:pt x="330" y="263"/>
                  </a:lnTo>
                  <a:lnTo>
                    <a:pt x="322" y="266"/>
                  </a:lnTo>
                  <a:lnTo>
                    <a:pt x="313" y="268"/>
                  </a:lnTo>
                  <a:lnTo>
                    <a:pt x="303" y="270"/>
                  </a:lnTo>
                  <a:lnTo>
                    <a:pt x="293" y="273"/>
                  </a:lnTo>
                  <a:lnTo>
                    <a:pt x="282" y="275"/>
                  </a:lnTo>
                  <a:lnTo>
                    <a:pt x="264" y="278"/>
                  </a:lnTo>
                  <a:lnTo>
                    <a:pt x="240" y="278"/>
                  </a:lnTo>
                  <a:lnTo>
                    <a:pt x="229" y="280"/>
                  </a:lnTo>
                  <a:lnTo>
                    <a:pt x="234" y="280"/>
                  </a:lnTo>
                  <a:lnTo>
                    <a:pt x="222" y="278"/>
                  </a:lnTo>
                  <a:lnTo>
                    <a:pt x="202" y="278"/>
                  </a:lnTo>
                  <a:lnTo>
                    <a:pt x="174" y="273"/>
                  </a:lnTo>
                  <a:lnTo>
                    <a:pt x="166" y="271"/>
                  </a:lnTo>
                  <a:lnTo>
                    <a:pt x="156" y="270"/>
                  </a:lnTo>
                  <a:lnTo>
                    <a:pt x="148" y="266"/>
                  </a:lnTo>
                  <a:lnTo>
                    <a:pt x="139" y="265"/>
                  </a:lnTo>
                  <a:lnTo>
                    <a:pt x="101" y="250"/>
                  </a:lnTo>
                  <a:lnTo>
                    <a:pt x="95" y="246"/>
                  </a:lnTo>
                  <a:lnTo>
                    <a:pt x="88" y="243"/>
                  </a:lnTo>
                  <a:lnTo>
                    <a:pt x="72" y="228"/>
                  </a:lnTo>
                  <a:lnTo>
                    <a:pt x="67" y="223"/>
                  </a:lnTo>
                  <a:lnTo>
                    <a:pt x="60" y="218"/>
                  </a:lnTo>
                  <a:lnTo>
                    <a:pt x="57" y="215"/>
                  </a:lnTo>
                  <a:lnTo>
                    <a:pt x="52" y="210"/>
                  </a:lnTo>
                  <a:lnTo>
                    <a:pt x="48" y="205"/>
                  </a:lnTo>
                  <a:lnTo>
                    <a:pt x="43" y="198"/>
                  </a:lnTo>
                  <a:lnTo>
                    <a:pt x="42" y="195"/>
                  </a:lnTo>
                  <a:lnTo>
                    <a:pt x="38" y="192"/>
                  </a:lnTo>
                  <a:lnTo>
                    <a:pt x="37" y="185"/>
                  </a:lnTo>
                  <a:lnTo>
                    <a:pt x="33" y="179"/>
                  </a:lnTo>
                  <a:lnTo>
                    <a:pt x="33" y="175"/>
                  </a:lnTo>
                  <a:lnTo>
                    <a:pt x="33" y="172"/>
                  </a:lnTo>
                  <a:lnTo>
                    <a:pt x="33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09" name="Freeform 17"/>
            <p:cNvSpPr>
              <a:spLocks/>
            </p:cNvSpPr>
            <p:nvPr/>
          </p:nvSpPr>
          <p:spPr bwMode="auto">
            <a:xfrm>
              <a:off x="3264" y="1280"/>
              <a:ext cx="125" cy="71"/>
            </a:xfrm>
            <a:custGeom>
              <a:avLst/>
              <a:gdLst>
                <a:gd name="T0" fmla="*/ 101 w 125"/>
                <a:gd name="T1" fmla="*/ 69 h 71"/>
                <a:gd name="T2" fmla="*/ 106 w 125"/>
                <a:gd name="T3" fmla="*/ 71 h 71"/>
                <a:gd name="T4" fmla="*/ 110 w 125"/>
                <a:gd name="T5" fmla="*/ 71 h 71"/>
                <a:gd name="T6" fmla="*/ 115 w 125"/>
                <a:gd name="T7" fmla="*/ 69 h 71"/>
                <a:gd name="T8" fmla="*/ 118 w 125"/>
                <a:gd name="T9" fmla="*/ 67 h 71"/>
                <a:gd name="T10" fmla="*/ 121 w 125"/>
                <a:gd name="T11" fmla="*/ 64 h 71"/>
                <a:gd name="T12" fmla="*/ 123 w 125"/>
                <a:gd name="T13" fmla="*/ 61 h 71"/>
                <a:gd name="T14" fmla="*/ 125 w 125"/>
                <a:gd name="T15" fmla="*/ 56 h 71"/>
                <a:gd name="T16" fmla="*/ 125 w 125"/>
                <a:gd name="T17" fmla="*/ 53 h 71"/>
                <a:gd name="T18" fmla="*/ 123 w 125"/>
                <a:gd name="T19" fmla="*/ 48 h 71"/>
                <a:gd name="T20" fmla="*/ 121 w 125"/>
                <a:gd name="T21" fmla="*/ 44 h 71"/>
                <a:gd name="T22" fmla="*/ 118 w 125"/>
                <a:gd name="T23" fmla="*/ 41 h 71"/>
                <a:gd name="T24" fmla="*/ 115 w 125"/>
                <a:gd name="T25" fmla="*/ 39 h 71"/>
                <a:gd name="T26" fmla="*/ 24 w 125"/>
                <a:gd name="T27" fmla="*/ 1 h 71"/>
                <a:gd name="T28" fmla="*/ 19 w 125"/>
                <a:gd name="T29" fmla="*/ 0 h 71"/>
                <a:gd name="T30" fmla="*/ 15 w 125"/>
                <a:gd name="T31" fmla="*/ 0 h 71"/>
                <a:gd name="T32" fmla="*/ 10 w 125"/>
                <a:gd name="T33" fmla="*/ 1 h 71"/>
                <a:gd name="T34" fmla="*/ 7 w 125"/>
                <a:gd name="T35" fmla="*/ 3 h 71"/>
                <a:gd name="T36" fmla="*/ 4 w 125"/>
                <a:gd name="T37" fmla="*/ 6 h 71"/>
                <a:gd name="T38" fmla="*/ 2 w 125"/>
                <a:gd name="T39" fmla="*/ 10 h 71"/>
                <a:gd name="T40" fmla="*/ 0 w 125"/>
                <a:gd name="T41" fmla="*/ 14 h 71"/>
                <a:gd name="T42" fmla="*/ 0 w 125"/>
                <a:gd name="T43" fmla="*/ 18 h 71"/>
                <a:gd name="T44" fmla="*/ 2 w 125"/>
                <a:gd name="T45" fmla="*/ 23 h 71"/>
                <a:gd name="T46" fmla="*/ 4 w 125"/>
                <a:gd name="T47" fmla="*/ 26 h 71"/>
                <a:gd name="T48" fmla="*/ 7 w 125"/>
                <a:gd name="T49" fmla="*/ 29 h 71"/>
                <a:gd name="T50" fmla="*/ 10 w 125"/>
                <a:gd name="T51" fmla="*/ 31 h 71"/>
                <a:gd name="T52" fmla="*/ 101 w 125"/>
                <a:gd name="T53" fmla="*/ 69 h 7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5"/>
                <a:gd name="T82" fmla="*/ 0 h 71"/>
                <a:gd name="T83" fmla="*/ 125 w 125"/>
                <a:gd name="T84" fmla="*/ 71 h 7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5" h="71">
                  <a:moveTo>
                    <a:pt x="101" y="69"/>
                  </a:moveTo>
                  <a:lnTo>
                    <a:pt x="106" y="71"/>
                  </a:lnTo>
                  <a:lnTo>
                    <a:pt x="110" y="71"/>
                  </a:lnTo>
                  <a:lnTo>
                    <a:pt x="115" y="69"/>
                  </a:lnTo>
                  <a:lnTo>
                    <a:pt x="118" y="67"/>
                  </a:lnTo>
                  <a:lnTo>
                    <a:pt x="121" y="64"/>
                  </a:lnTo>
                  <a:lnTo>
                    <a:pt x="123" y="61"/>
                  </a:lnTo>
                  <a:lnTo>
                    <a:pt x="125" y="56"/>
                  </a:lnTo>
                  <a:lnTo>
                    <a:pt x="125" y="53"/>
                  </a:lnTo>
                  <a:lnTo>
                    <a:pt x="123" y="48"/>
                  </a:lnTo>
                  <a:lnTo>
                    <a:pt x="121" y="44"/>
                  </a:lnTo>
                  <a:lnTo>
                    <a:pt x="118" y="41"/>
                  </a:lnTo>
                  <a:lnTo>
                    <a:pt x="115" y="39"/>
                  </a:lnTo>
                  <a:lnTo>
                    <a:pt x="24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3"/>
                  </a:lnTo>
                  <a:lnTo>
                    <a:pt x="4" y="26"/>
                  </a:lnTo>
                  <a:lnTo>
                    <a:pt x="7" y="29"/>
                  </a:lnTo>
                  <a:lnTo>
                    <a:pt x="10" y="31"/>
                  </a:lnTo>
                  <a:lnTo>
                    <a:pt x="101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10" name="Freeform 18"/>
            <p:cNvSpPr>
              <a:spLocks/>
            </p:cNvSpPr>
            <p:nvPr/>
          </p:nvSpPr>
          <p:spPr bwMode="auto">
            <a:xfrm>
              <a:off x="3264" y="1336"/>
              <a:ext cx="126" cy="69"/>
            </a:xfrm>
            <a:custGeom>
              <a:avLst/>
              <a:gdLst>
                <a:gd name="T0" fmla="*/ 116 w 126"/>
                <a:gd name="T1" fmla="*/ 31 h 69"/>
                <a:gd name="T2" fmla="*/ 120 w 126"/>
                <a:gd name="T3" fmla="*/ 30 h 69"/>
                <a:gd name="T4" fmla="*/ 123 w 126"/>
                <a:gd name="T5" fmla="*/ 26 h 69"/>
                <a:gd name="T6" fmla="*/ 125 w 126"/>
                <a:gd name="T7" fmla="*/ 23 h 69"/>
                <a:gd name="T8" fmla="*/ 126 w 126"/>
                <a:gd name="T9" fmla="*/ 18 h 69"/>
                <a:gd name="T10" fmla="*/ 126 w 126"/>
                <a:gd name="T11" fmla="*/ 15 h 69"/>
                <a:gd name="T12" fmla="*/ 125 w 126"/>
                <a:gd name="T13" fmla="*/ 10 h 69"/>
                <a:gd name="T14" fmla="*/ 123 w 126"/>
                <a:gd name="T15" fmla="*/ 7 h 69"/>
                <a:gd name="T16" fmla="*/ 120 w 126"/>
                <a:gd name="T17" fmla="*/ 3 h 69"/>
                <a:gd name="T18" fmla="*/ 116 w 126"/>
                <a:gd name="T19" fmla="*/ 2 h 69"/>
                <a:gd name="T20" fmla="*/ 111 w 126"/>
                <a:gd name="T21" fmla="*/ 0 h 69"/>
                <a:gd name="T22" fmla="*/ 108 w 126"/>
                <a:gd name="T23" fmla="*/ 0 h 69"/>
                <a:gd name="T24" fmla="*/ 103 w 126"/>
                <a:gd name="T25" fmla="*/ 2 h 69"/>
                <a:gd name="T26" fmla="*/ 10 w 126"/>
                <a:gd name="T27" fmla="*/ 38 h 69"/>
                <a:gd name="T28" fmla="*/ 7 w 126"/>
                <a:gd name="T29" fmla="*/ 40 h 69"/>
                <a:gd name="T30" fmla="*/ 4 w 126"/>
                <a:gd name="T31" fmla="*/ 43 h 69"/>
                <a:gd name="T32" fmla="*/ 2 w 126"/>
                <a:gd name="T33" fmla="*/ 46 h 69"/>
                <a:gd name="T34" fmla="*/ 0 w 126"/>
                <a:gd name="T35" fmla="*/ 51 h 69"/>
                <a:gd name="T36" fmla="*/ 0 w 126"/>
                <a:gd name="T37" fmla="*/ 55 h 69"/>
                <a:gd name="T38" fmla="*/ 2 w 126"/>
                <a:gd name="T39" fmla="*/ 59 h 69"/>
                <a:gd name="T40" fmla="*/ 4 w 126"/>
                <a:gd name="T41" fmla="*/ 63 h 69"/>
                <a:gd name="T42" fmla="*/ 7 w 126"/>
                <a:gd name="T43" fmla="*/ 66 h 69"/>
                <a:gd name="T44" fmla="*/ 10 w 126"/>
                <a:gd name="T45" fmla="*/ 68 h 69"/>
                <a:gd name="T46" fmla="*/ 15 w 126"/>
                <a:gd name="T47" fmla="*/ 69 h 69"/>
                <a:gd name="T48" fmla="*/ 19 w 126"/>
                <a:gd name="T49" fmla="*/ 69 h 69"/>
                <a:gd name="T50" fmla="*/ 24 w 126"/>
                <a:gd name="T51" fmla="*/ 68 h 69"/>
                <a:gd name="T52" fmla="*/ 116 w 126"/>
                <a:gd name="T53" fmla="*/ 31 h 6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6"/>
                <a:gd name="T82" fmla="*/ 0 h 69"/>
                <a:gd name="T83" fmla="*/ 126 w 126"/>
                <a:gd name="T84" fmla="*/ 69 h 6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6" h="69">
                  <a:moveTo>
                    <a:pt x="116" y="31"/>
                  </a:moveTo>
                  <a:lnTo>
                    <a:pt x="120" y="30"/>
                  </a:lnTo>
                  <a:lnTo>
                    <a:pt x="123" y="26"/>
                  </a:lnTo>
                  <a:lnTo>
                    <a:pt x="125" y="23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5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2"/>
                  </a:lnTo>
                  <a:lnTo>
                    <a:pt x="111" y="0"/>
                  </a:lnTo>
                  <a:lnTo>
                    <a:pt x="108" y="0"/>
                  </a:lnTo>
                  <a:lnTo>
                    <a:pt x="103" y="2"/>
                  </a:lnTo>
                  <a:lnTo>
                    <a:pt x="10" y="38"/>
                  </a:lnTo>
                  <a:lnTo>
                    <a:pt x="7" y="40"/>
                  </a:lnTo>
                  <a:lnTo>
                    <a:pt x="4" y="43"/>
                  </a:lnTo>
                  <a:lnTo>
                    <a:pt x="2" y="46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2" y="59"/>
                  </a:lnTo>
                  <a:lnTo>
                    <a:pt x="4" y="63"/>
                  </a:lnTo>
                  <a:lnTo>
                    <a:pt x="7" y="66"/>
                  </a:lnTo>
                  <a:lnTo>
                    <a:pt x="10" y="68"/>
                  </a:lnTo>
                  <a:lnTo>
                    <a:pt x="15" y="69"/>
                  </a:lnTo>
                  <a:lnTo>
                    <a:pt x="19" y="69"/>
                  </a:lnTo>
                  <a:lnTo>
                    <a:pt x="24" y="68"/>
                  </a:lnTo>
                  <a:lnTo>
                    <a:pt x="116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11" name="Freeform 19"/>
            <p:cNvSpPr>
              <a:spLocks/>
            </p:cNvSpPr>
            <p:nvPr/>
          </p:nvSpPr>
          <p:spPr bwMode="auto">
            <a:xfrm>
              <a:off x="4624" y="1117"/>
              <a:ext cx="83" cy="110"/>
            </a:xfrm>
            <a:custGeom>
              <a:avLst/>
              <a:gdLst>
                <a:gd name="T0" fmla="*/ 53 w 83"/>
                <a:gd name="T1" fmla="*/ 101 h 110"/>
                <a:gd name="T2" fmla="*/ 55 w 83"/>
                <a:gd name="T3" fmla="*/ 105 h 110"/>
                <a:gd name="T4" fmla="*/ 58 w 83"/>
                <a:gd name="T5" fmla="*/ 108 h 110"/>
                <a:gd name="T6" fmla="*/ 63 w 83"/>
                <a:gd name="T7" fmla="*/ 110 h 110"/>
                <a:gd name="T8" fmla="*/ 71 w 83"/>
                <a:gd name="T9" fmla="*/ 110 h 110"/>
                <a:gd name="T10" fmla="*/ 75 w 83"/>
                <a:gd name="T11" fmla="*/ 106 h 110"/>
                <a:gd name="T12" fmla="*/ 78 w 83"/>
                <a:gd name="T13" fmla="*/ 105 h 110"/>
                <a:gd name="T14" fmla="*/ 81 w 83"/>
                <a:gd name="T15" fmla="*/ 101 h 110"/>
                <a:gd name="T16" fmla="*/ 83 w 83"/>
                <a:gd name="T17" fmla="*/ 96 h 110"/>
                <a:gd name="T18" fmla="*/ 83 w 83"/>
                <a:gd name="T19" fmla="*/ 88 h 110"/>
                <a:gd name="T20" fmla="*/ 79 w 83"/>
                <a:gd name="T21" fmla="*/ 85 h 110"/>
                <a:gd name="T22" fmla="*/ 30 w 83"/>
                <a:gd name="T23" fmla="*/ 9 h 110"/>
                <a:gd name="T24" fmla="*/ 28 w 83"/>
                <a:gd name="T25" fmla="*/ 5 h 110"/>
                <a:gd name="T26" fmla="*/ 25 w 83"/>
                <a:gd name="T27" fmla="*/ 2 h 110"/>
                <a:gd name="T28" fmla="*/ 20 w 83"/>
                <a:gd name="T29" fmla="*/ 0 h 110"/>
                <a:gd name="T30" fmla="*/ 12 w 83"/>
                <a:gd name="T31" fmla="*/ 0 h 110"/>
                <a:gd name="T32" fmla="*/ 8 w 83"/>
                <a:gd name="T33" fmla="*/ 4 h 110"/>
                <a:gd name="T34" fmla="*/ 5 w 83"/>
                <a:gd name="T35" fmla="*/ 5 h 110"/>
                <a:gd name="T36" fmla="*/ 2 w 83"/>
                <a:gd name="T37" fmla="*/ 9 h 110"/>
                <a:gd name="T38" fmla="*/ 0 w 83"/>
                <a:gd name="T39" fmla="*/ 14 h 110"/>
                <a:gd name="T40" fmla="*/ 0 w 83"/>
                <a:gd name="T41" fmla="*/ 22 h 110"/>
                <a:gd name="T42" fmla="*/ 3 w 83"/>
                <a:gd name="T43" fmla="*/ 25 h 110"/>
                <a:gd name="T44" fmla="*/ 53 w 83"/>
                <a:gd name="T45" fmla="*/ 101 h 11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3"/>
                <a:gd name="T70" fmla="*/ 0 h 110"/>
                <a:gd name="T71" fmla="*/ 83 w 83"/>
                <a:gd name="T72" fmla="*/ 110 h 11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3" h="110">
                  <a:moveTo>
                    <a:pt x="53" y="101"/>
                  </a:moveTo>
                  <a:lnTo>
                    <a:pt x="55" y="105"/>
                  </a:lnTo>
                  <a:lnTo>
                    <a:pt x="58" y="108"/>
                  </a:lnTo>
                  <a:lnTo>
                    <a:pt x="63" y="110"/>
                  </a:lnTo>
                  <a:lnTo>
                    <a:pt x="71" y="110"/>
                  </a:lnTo>
                  <a:lnTo>
                    <a:pt x="75" y="106"/>
                  </a:lnTo>
                  <a:lnTo>
                    <a:pt x="78" y="105"/>
                  </a:lnTo>
                  <a:lnTo>
                    <a:pt x="81" y="101"/>
                  </a:lnTo>
                  <a:lnTo>
                    <a:pt x="83" y="96"/>
                  </a:lnTo>
                  <a:lnTo>
                    <a:pt x="83" y="88"/>
                  </a:lnTo>
                  <a:lnTo>
                    <a:pt x="79" y="85"/>
                  </a:lnTo>
                  <a:lnTo>
                    <a:pt x="30" y="9"/>
                  </a:lnTo>
                  <a:lnTo>
                    <a:pt x="28" y="5"/>
                  </a:lnTo>
                  <a:lnTo>
                    <a:pt x="25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5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3" y="25"/>
                  </a:lnTo>
                  <a:lnTo>
                    <a:pt x="53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12" name="Freeform 20"/>
            <p:cNvSpPr>
              <a:spLocks/>
            </p:cNvSpPr>
            <p:nvPr/>
          </p:nvSpPr>
          <p:spPr bwMode="auto">
            <a:xfrm>
              <a:off x="4568" y="1189"/>
              <a:ext cx="139" cy="61"/>
            </a:xfrm>
            <a:custGeom>
              <a:avLst/>
              <a:gdLst>
                <a:gd name="T0" fmla="*/ 117 w 139"/>
                <a:gd name="T1" fmla="*/ 61 h 61"/>
                <a:gd name="T2" fmla="*/ 127 w 139"/>
                <a:gd name="T3" fmla="*/ 61 h 61"/>
                <a:gd name="T4" fmla="*/ 131 w 139"/>
                <a:gd name="T5" fmla="*/ 59 h 61"/>
                <a:gd name="T6" fmla="*/ 137 w 139"/>
                <a:gd name="T7" fmla="*/ 53 h 61"/>
                <a:gd name="T8" fmla="*/ 139 w 139"/>
                <a:gd name="T9" fmla="*/ 49 h 61"/>
                <a:gd name="T10" fmla="*/ 139 w 139"/>
                <a:gd name="T11" fmla="*/ 39 h 61"/>
                <a:gd name="T12" fmla="*/ 137 w 139"/>
                <a:gd name="T13" fmla="*/ 36 h 61"/>
                <a:gd name="T14" fmla="*/ 131 w 139"/>
                <a:gd name="T15" fmla="*/ 29 h 61"/>
                <a:gd name="T16" fmla="*/ 127 w 139"/>
                <a:gd name="T17" fmla="*/ 28 h 61"/>
                <a:gd name="T18" fmla="*/ 21 w 139"/>
                <a:gd name="T19" fmla="*/ 0 h 61"/>
                <a:gd name="T20" fmla="*/ 11 w 139"/>
                <a:gd name="T21" fmla="*/ 0 h 61"/>
                <a:gd name="T22" fmla="*/ 8 w 139"/>
                <a:gd name="T23" fmla="*/ 1 h 61"/>
                <a:gd name="T24" fmla="*/ 1 w 139"/>
                <a:gd name="T25" fmla="*/ 8 h 61"/>
                <a:gd name="T26" fmla="*/ 0 w 139"/>
                <a:gd name="T27" fmla="*/ 11 h 61"/>
                <a:gd name="T28" fmla="*/ 0 w 139"/>
                <a:gd name="T29" fmla="*/ 21 h 61"/>
                <a:gd name="T30" fmla="*/ 1 w 139"/>
                <a:gd name="T31" fmla="*/ 24 h 61"/>
                <a:gd name="T32" fmla="*/ 8 w 139"/>
                <a:gd name="T33" fmla="*/ 31 h 61"/>
                <a:gd name="T34" fmla="*/ 11 w 139"/>
                <a:gd name="T35" fmla="*/ 33 h 61"/>
                <a:gd name="T36" fmla="*/ 117 w 139"/>
                <a:gd name="T37" fmla="*/ 61 h 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9"/>
                <a:gd name="T58" fmla="*/ 0 h 61"/>
                <a:gd name="T59" fmla="*/ 139 w 139"/>
                <a:gd name="T60" fmla="*/ 61 h 6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9" h="61">
                  <a:moveTo>
                    <a:pt x="117" y="61"/>
                  </a:moveTo>
                  <a:lnTo>
                    <a:pt x="127" y="61"/>
                  </a:lnTo>
                  <a:lnTo>
                    <a:pt x="131" y="59"/>
                  </a:lnTo>
                  <a:lnTo>
                    <a:pt x="137" y="53"/>
                  </a:lnTo>
                  <a:lnTo>
                    <a:pt x="139" y="49"/>
                  </a:lnTo>
                  <a:lnTo>
                    <a:pt x="139" y="39"/>
                  </a:lnTo>
                  <a:lnTo>
                    <a:pt x="137" y="36"/>
                  </a:lnTo>
                  <a:lnTo>
                    <a:pt x="131" y="29"/>
                  </a:lnTo>
                  <a:lnTo>
                    <a:pt x="127" y="28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8" y="1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8" y="31"/>
                  </a:lnTo>
                  <a:lnTo>
                    <a:pt x="11" y="33"/>
                  </a:lnTo>
                  <a:lnTo>
                    <a:pt x="117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13" name="Freeform 21"/>
            <p:cNvSpPr>
              <a:spLocks/>
            </p:cNvSpPr>
            <p:nvPr/>
          </p:nvSpPr>
          <p:spPr bwMode="auto">
            <a:xfrm>
              <a:off x="5035" y="1316"/>
              <a:ext cx="132" cy="60"/>
            </a:xfrm>
            <a:custGeom>
              <a:avLst/>
              <a:gdLst>
                <a:gd name="T0" fmla="*/ 121 w 132"/>
                <a:gd name="T1" fmla="*/ 33 h 60"/>
                <a:gd name="T2" fmla="*/ 124 w 132"/>
                <a:gd name="T3" fmla="*/ 31 h 60"/>
                <a:gd name="T4" fmla="*/ 131 w 132"/>
                <a:gd name="T5" fmla="*/ 25 h 60"/>
                <a:gd name="T6" fmla="*/ 132 w 132"/>
                <a:gd name="T7" fmla="*/ 22 h 60"/>
                <a:gd name="T8" fmla="*/ 132 w 132"/>
                <a:gd name="T9" fmla="*/ 12 h 60"/>
                <a:gd name="T10" fmla="*/ 131 w 132"/>
                <a:gd name="T11" fmla="*/ 8 h 60"/>
                <a:gd name="T12" fmla="*/ 124 w 132"/>
                <a:gd name="T13" fmla="*/ 2 h 60"/>
                <a:gd name="T14" fmla="*/ 121 w 132"/>
                <a:gd name="T15" fmla="*/ 0 h 60"/>
                <a:gd name="T16" fmla="*/ 111 w 132"/>
                <a:gd name="T17" fmla="*/ 0 h 60"/>
                <a:gd name="T18" fmla="*/ 11 w 132"/>
                <a:gd name="T19" fmla="*/ 27 h 60"/>
                <a:gd name="T20" fmla="*/ 8 w 132"/>
                <a:gd name="T21" fmla="*/ 28 h 60"/>
                <a:gd name="T22" fmla="*/ 1 w 132"/>
                <a:gd name="T23" fmla="*/ 35 h 60"/>
                <a:gd name="T24" fmla="*/ 0 w 132"/>
                <a:gd name="T25" fmla="*/ 38 h 60"/>
                <a:gd name="T26" fmla="*/ 0 w 132"/>
                <a:gd name="T27" fmla="*/ 48 h 60"/>
                <a:gd name="T28" fmla="*/ 1 w 132"/>
                <a:gd name="T29" fmla="*/ 51 h 60"/>
                <a:gd name="T30" fmla="*/ 8 w 132"/>
                <a:gd name="T31" fmla="*/ 58 h 60"/>
                <a:gd name="T32" fmla="*/ 11 w 132"/>
                <a:gd name="T33" fmla="*/ 60 h 60"/>
                <a:gd name="T34" fmla="*/ 21 w 132"/>
                <a:gd name="T35" fmla="*/ 60 h 60"/>
                <a:gd name="T36" fmla="*/ 121 w 132"/>
                <a:gd name="T37" fmla="*/ 33 h 6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2"/>
                <a:gd name="T58" fmla="*/ 0 h 60"/>
                <a:gd name="T59" fmla="*/ 132 w 132"/>
                <a:gd name="T60" fmla="*/ 60 h 6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2" h="60">
                  <a:moveTo>
                    <a:pt x="121" y="33"/>
                  </a:moveTo>
                  <a:lnTo>
                    <a:pt x="124" y="31"/>
                  </a:lnTo>
                  <a:lnTo>
                    <a:pt x="131" y="25"/>
                  </a:lnTo>
                  <a:lnTo>
                    <a:pt x="132" y="22"/>
                  </a:lnTo>
                  <a:lnTo>
                    <a:pt x="132" y="12"/>
                  </a:lnTo>
                  <a:lnTo>
                    <a:pt x="131" y="8"/>
                  </a:lnTo>
                  <a:lnTo>
                    <a:pt x="124" y="2"/>
                  </a:lnTo>
                  <a:lnTo>
                    <a:pt x="121" y="0"/>
                  </a:lnTo>
                  <a:lnTo>
                    <a:pt x="111" y="0"/>
                  </a:lnTo>
                  <a:lnTo>
                    <a:pt x="11" y="27"/>
                  </a:lnTo>
                  <a:lnTo>
                    <a:pt x="8" y="28"/>
                  </a:lnTo>
                  <a:lnTo>
                    <a:pt x="1" y="35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8" y="58"/>
                  </a:lnTo>
                  <a:lnTo>
                    <a:pt x="11" y="60"/>
                  </a:lnTo>
                  <a:lnTo>
                    <a:pt x="21" y="60"/>
                  </a:lnTo>
                  <a:lnTo>
                    <a:pt x="121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14" name="Freeform 22"/>
            <p:cNvSpPr>
              <a:spLocks/>
            </p:cNvSpPr>
            <p:nvPr/>
          </p:nvSpPr>
          <p:spPr bwMode="auto">
            <a:xfrm>
              <a:off x="5028" y="1351"/>
              <a:ext cx="146" cy="68"/>
            </a:xfrm>
            <a:custGeom>
              <a:avLst/>
              <a:gdLst>
                <a:gd name="T0" fmla="*/ 124 w 146"/>
                <a:gd name="T1" fmla="*/ 68 h 68"/>
                <a:gd name="T2" fmla="*/ 133 w 146"/>
                <a:gd name="T3" fmla="*/ 68 h 68"/>
                <a:gd name="T4" fmla="*/ 138 w 146"/>
                <a:gd name="T5" fmla="*/ 66 h 68"/>
                <a:gd name="T6" fmla="*/ 141 w 146"/>
                <a:gd name="T7" fmla="*/ 63 h 68"/>
                <a:gd name="T8" fmla="*/ 143 w 146"/>
                <a:gd name="T9" fmla="*/ 59 h 68"/>
                <a:gd name="T10" fmla="*/ 146 w 146"/>
                <a:gd name="T11" fmla="*/ 56 h 68"/>
                <a:gd name="T12" fmla="*/ 146 w 146"/>
                <a:gd name="T13" fmla="*/ 48 h 68"/>
                <a:gd name="T14" fmla="*/ 144 w 146"/>
                <a:gd name="T15" fmla="*/ 43 h 68"/>
                <a:gd name="T16" fmla="*/ 141 w 146"/>
                <a:gd name="T17" fmla="*/ 40 h 68"/>
                <a:gd name="T18" fmla="*/ 138 w 146"/>
                <a:gd name="T19" fmla="*/ 38 h 68"/>
                <a:gd name="T20" fmla="*/ 134 w 146"/>
                <a:gd name="T21" fmla="*/ 35 h 68"/>
                <a:gd name="T22" fmla="*/ 22 w 146"/>
                <a:gd name="T23" fmla="*/ 0 h 68"/>
                <a:gd name="T24" fmla="*/ 13 w 146"/>
                <a:gd name="T25" fmla="*/ 0 h 68"/>
                <a:gd name="T26" fmla="*/ 8 w 146"/>
                <a:gd name="T27" fmla="*/ 1 h 68"/>
                <a:gd name="T28" fmla="*/ 5 w 146"/>
                <a:gd name="T29" fmla="*/ 5 h 68"/>
                <a:gd name="T30" fmla="*/ 3 w 146"/>
                <a:gd name="T31" fmla="*/ 8 h 68"/>
                <a:gd name="T32" fmla="*/ 0 w 146"/>
                <a:gd name="T33" fmla="*/ 11 h 68"/>
                <a:gd name="T34" fmla="*/ 0 w 146"/>
                <a:gd name="T35" fmla="*/ 20 h 68"/>
                <a:gd name="T36" fmla="*/ 2 w 146"/>
                <a:gd name="T37" fmla="*/ 25 h 68"/>
                <a:gd name="T38" fmla="*/ 5 w 146"/>
                <a:gd name="T39" fmla="*/ 28 h 68"/>
                <a:gd name="T40" fmla="*/ 8 w 146"/>
                <a:gd name="T41" fmla="*/ 30 h 68"/>
                <a:gd name="T42" fmla="*/ 12 w 146"/>
                <a:gd name="T43" fmla="*/ 33 h 68"/>
                <a:gd name="T44" fmla="*/ 124 w 146"/>
                <a:gd name="T45" fmla="*/ 68 h 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6"/>
                <a:gd name="T70" fmla="*/ 0 h 68"/>
                <a:gd name="T71" fmla="*/ 146 w 146"/>
                <a:gd name="T72" fmla="*/ 68 h 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6" h="68">
                  <a:moveTo>
                    <a:pt x="124" y="68"/>
                  </a:moveTo>
                  <a:lnTo>
                    <a:pt x="133" y="68"/>
                  </a:lnTo>
                  <a:lnTo>
                    <a:pt x="138" y="66"/>
                  </a:lnTo>
                  <a:lnTo>
                    <a:pt x="141" y="63"/>
                  </a:lnTo>
                  <a:lnTo>
                    <a:pt x="143" y="59"/>
                  </a:lnTo>
                  <a:lnTo>
                    <a:pt x="146" y="56"/>
                  </a:lnTo>
                  <a:lnTo>
                    <a:pt x="146" y="48"/>
                  </a:lnTo>
                  <a:lnTo>
                    <a:pt x="144" y="43"/>
                  </a:lnTo>
                  <a:lnTo>
                    <a:pt x="141" y="40"/>
                  </a:lnTo>
                  <a:lnTo>
                    <a:pt x="138" y="38"/>
                  </a:lnTo>
                  <a:lnTo>
                    <a:pt x="134" y="35"/>
                  </a:lnTo>
                  <a:lnTo>
                    <a:pt x="22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5"/>
                  </a:lnTo>
                  <a:lnTo>
                    <a:pt x="3" y="8"/>
                  </a:lnTo>
                  <a:lnTo>
                    <a:pt x="0" y="11"/>
                  </a:lnTo>
                  <a:lnTo>
                    <a:pt x="0" y="20"/>
                  </a:lnTo>
                  <a:lnTo>
                    <a:pt x="2" y="25"/>
                  </a:lnTo>
                  <a:lnTo>
                    <a:pt x="5" y="28"/>
                  </a:lnTo>
                  <a:lnTo>
                    <a:pt x="8" y="30"/>
                  </a:lnTo>
                  <a:lnTo>
                    <a:pt x="12" y="33"/>
                  </a:lnTo>
                  <a:lnTo>
                    <a:pt x="124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15" name="Freeform 23"/>
            <p:cNvSpPr>
              <a:spLocks/>
            </p:cNvSpPr>
            <p:nvPr/>
          </p:nvSpPr>
          <p:spPr bwMode="auto">
            <a:xfrm>
              <a:off x="3718" y="1422"/>
              <a:ext cx="147" cy="40"/>
            </a:xfrm>
            <a:custGeom>
              <a:avLst/>
              <a:gdLst>
                <a:gd name="T0" fmla="*/ 18 w 147"/>
                <a:gd name="T1" fmla="*/ 0 h 40"/>
                <a:gd name="T2" fmla="*/ 13 w 147"/>
                <a:gd name="T3" fmla="*/ 0 h 40"/>
                <a:gd name="T4" fmla="*/ 10 w 147"/>
                <a:gd name="T5" fmla="*/ 2 h 40"/>
                <a:gd name="T6" fmla="*/ 5 w 147"/>
                <a:gd name="T7" fmla="*/ 5 h 40"/>
                <a:gd name="T8" fmla="*/ 2 w 147"/>
                <a:gd name="T9" fmla="*/ 12 h 40"/>
                <a:gd name="T10" fmla="*/ 0 w 147"/>
                <a:gd name="T11" fmla="*/ 15 h 40"/>
                <a:gd name="T12" fmla="*/ 0 w 147"/>
                <a:gd name="T13" fmla="*/ 20 h 40"/>
                <a:gd name="T14" fmla="*/ 2 w 147"/>
                <a:gd name="T15" fmla="*/ 23 h 40"/>
                <a:gd name="T16" fmla="*/ 5 w 147"/>
                <a:gd name="T17" fmla="*/ 28 h 40"/>
                <a:gd name="T18" fmla="*/ 12 w 147"/>
                <a:gd name="T19" fmla="*/ 31 h 40"/>
                <a:gd name="T20" fmla="*/ 15 w 147"/>
                <a:gd name="T21" fmla="*/ 33 h 40"/>
                <a:gd name="T22" fmla="*/ 129 w 147"/>
                <a:gd name="T23" fmla="*/ 40 h 40"/>
                <a:gd name="T24" fmla="*/ 134 w 147"/>
                <a:gd name="T25" fmla="*/ 40 h 40"/>
                <a:gd name="T26" fmla="*/ 138 w 147"/>
                <a:gd name="T27" fmla="*/ 38 h 40"/>
                <a:gd name="T28" fmla="*/ 143 w 147"/>
                <a:gd name="T29" fmla="*/ 35 h 40"/>
                <a:gd name="T30" fmla="*/ 146 w 147"/>
                <a:gd name="T31" fmla="*/ 28 h 40"/>
                <a:gd name="T32" fmla="*/ 147 w 147"/>
                <a:gd name="T33" fmla="*/ 25 h 40"/>
                <a:gd name="T34" fmla="*/ 147 w 147"/>
                <a:gd name="T35" fmla="*/ 20 h 40"/>
                <a:gd name="T36" fmla="*/ 146 w 147"/>
                <a:gd name="T37" fmla="*/ 17 h 40"/>
                <a:gd name="T38" fmla="*/ 143 w 147"/>
                <a:gd name="T39" fmla="*/ 12 h 40"/>
                <a:gd name="T40" fmla="*/ 136 w 147"/>
                <a:gd name="T41" fmla="*/ 8 h 40"/>
                <a:gd name="T42" fmla="*/ 133 w 147"/>
                <a:gd name="T43" fmla="*/ 7 h 40"/>
                <a:gd name="T44" fmla="*/ 18 w 147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7"/>
                <a:gd name="T70" fmla="*/ 0 h 40"/>
                <a:gd name="T71" fmla="*/ 147 w 147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7" h="40">
                  <a:moveTo>
                    <a:pt x="18" y="0"/>
                  </a:moveTo>
                  <a:lnTo>
                    <a:pt x="13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2" y="12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5" y="28"/>
                  </a:lnTo>
                  <a:lnTo>
                    <a:pt x="12" y="31"/>
                  </a:lnTo>
                  <a:lnTo>
                    <a:pt x="15" y="33"/>
                  </a:lnTo>
                  <a:lnTo>
                    <a:pt x="129" y="40"/>
                  </a:lnTo>
                  <a:lnTo>
                    <a:pt x="134" y="40"/>
                  </a:lnTo>
                  <a:lnTo>
                    <a:pt x="138" y="38"/>
                  </a:lnTo>
                  <a:lnTo>
                    <a:pt x="143" y="35"/>
                  </a:lnTo>
                  <a:lnTo>
                    <a:pt x="146" y="28"/>
                  </a:lnTo>
                  <a:lnTo>
                    <a:pt x="147" y="25"/>
                  </a:lnTo>
                  <a:lnTo>
                    <a:pt x="147" y="20"/>
                  </a:lnTo>
                  <a:lnTo>
                    <a:pt x="146" y="17"/>
                  </a:lnTo>
                  <a:lnTo>
                    <a:pt x="143" y="12"/>
                  </a:lnTo>
                  <a:lnTo>
                    <a:pt x="136" y="8"/>
                  </a:lnTo>
                  <a:lnTo>
                    <a:pt x="133" y="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16" name="Freeform 24"/>
            <p:cNvSpPr>
              <a:spLocks/>
            </p:cNvSpPr>
            <p:nvPr/>
          </p:nvSpPr>
          <p:spPr bwMode="auto">
            <a:xfrm>
              <a:off x="3718" y="1429"/>
              <a:ext cx="118" cy="104"/>
            </a:xfrm>
            <a:custGeom>
              <a:avLst/>
              <a:gdLst>
                <a:gd name="T0" fmla="*/ 27 w 118"/>
                <a:gd name="T1" fmla="*/ 3 h 104"/>
                <a:gd name="T2" fmla="*/ 20 w 118"/>
                <a:gd name="T3" fmla="*/ 0 h 104"/>
                <a:gd name="T4" fmla="*/ 15 w 118"/>
                <a:gd name="T5" fmla="*/ 0 h 104"/>
                <a:gd name="T6" fmla="*/ 12 w 118"/>
                <a:gd name="T7" fmla="*/ 1 h 104"/>
                <a:gd name="T8" fmla="*/ 7 w 118"/>
                <a:gd name="T9" fmla="*/ 3 h 104"/>
                <a:gd name="T10" fmla="*/ 3 w 118"/>
                <a:gd name="T11" fmla="*/ 6 h 104"/>
                <a:gd name="T12" fmla="*/ 0 w 118"/>
                <a:gd name="T13" fmla="*/ 13 h 104"/>
                <a:gd name="T14" fmla="*/ 0 w 118"/>
                <a:gd name="T15" fmla="*/ 18 h 104"/>
                <a:gd name="T16" fmla="*/ 2 w 118"/>
                <a:gd name="T17" fmla="*/ 21 h 104"/>
                <a:gd name="T18" fmla="*/ 3 w 118"/>
                <a:gd name="T19" fmla="*/ 26 h 104"/>
                <a:gd name="T20" fmla="*/ 7 w 118"/>
                <a:gd name="T21" fmla="*/ 29 h 104"/>
                <a:gd name="T22" fmla="*/ 91 w 118"/>
                <a:gd name="T23" fmla="*/ 101 h 104"/>
                <a:gd name="T24" fmla="*/ 98 w 118"/>
                <a:gd name="T25" fmla="*/ 104 h 104"/>
                <a:gd name="T26" fmla="*/ 103 w 118"/>
                <a:gd name="T27" fmla="*/ 104 h 104"/>
                <a:gd name="T28" fmla="*/ 106 w 118"/>
                <a:gd name="T29" fmla="*/ 102 h 104"/>
                <a:gd name="T30" fmla="*/ 111 w 118"/>
                <a:gd name="T31" fmla="*/ 101 h 104"/>
                <a:gd name="T32" fmla="*/ 114 w 118"/>
                <a:gd name="T33" fmla="*/ 97 h 104"/>
                <a:gd name="T34" fmla="*/ 118 w 118"/>
                <a:gd name="T35" fmla="*/ 91 h 104"/>
                <a:gd name="T36" fmla="*/ 118 w 118"/>
                <a:gd name="T37" fmla="*/ 86 h 104"/>
                <a:gd name="T38" fmla="*/ 116 w 118"/>
                <a:gd name="T39" fmla="*/ 82 h 104"/>
                <a:gd name="T40" fmla="*/ 114 w 118"/>
                <a:gd name="T41" fmla="*/ 77 h 104"/>
                <a:gd name="T42" fmla="*/ 111 w 118"/>
                <a:gd name="T43" fmla="*/ 74 h 104"/>
                <a:gd name="T44" fmla="*/ 27 w 118"/>
                <a:gd name="T45" fmla="*/ 3 h 10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8"/>
                <a:gd name="T70" fmla="*/ 0 h 104"/>
                <a:gd name="T71" fmla="*/ 118 w 118"/>
                <a:gd name="T72" fmla="*/ 104 h 10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8" h="104">
                  <a:moveTo>
                    <a:pt x="27" y="3"/>
                  </a:moveTo>
                  <a:lnTo>
                    <a:pt x="20" y="0"/>
                  </a:lnTo>
                  <a:lnTo>
                    <a:pt x="15" y="0"/>
                  </a:lnTo>
                  <a:lnTo>
                    <a:pt x="12" y="1"/>
                  </a:lnTo>
                  <a:lnTo>
                    <a:pt x="7" y="3"/>
                  </a:lnTo>
                  <a:lnTo>
                    <a:pt x="3" y="6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3" y="26"/>
                  </a:lnTo>
                  <a:lnTo>
                    <a:pt x="7" y="29"/>
                  </a:lnTo>
                  <a:lnTo>
                    <a:pt x="91" y="101"/>
                  </a:lnTo>
                  <a:lnTo>
                    <a:pt x="98" y="104"/>
                  </a:lnTo>
                  <a:lnTo>
                    <a:pt x="103" y="104"/>
                  </a:lnTo>
                  <a:lnTo>
                    <a:pt x="106" y="102"/>
                  </a:lnTo>
                  <a:lnTo>
                    <a:pt x="111" y="101"/>
                  </a:lnTo>
                  <a:lnTo>
                    <a:pt x="114" y="97"/>
                  </a:lnTo>
                  <a:lnTo>
                    <a:pt x="118" y="91"/>
                  </a:lnTo>
                  <a:lnTo>
                    <a:pt x="118" y="86"/>
                  </a:lnTo>
                  <a:lnTo>
                    <a:pt x="116" y="82"/>
                  </a:lnTo>
                  <a:lnTo>
                    <a:pt x="114" y="77"/>
                  </a:lnTo>
                  <a:lnTo>
                    <a:pt x="111" y="74"/>
                  </a:lnTo>
                  <a:lnTo>
                    <a:pt x="27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564" name="Group 25"/>
          <p:cNvGrpSpPr>
            <a:grpSpLocks/>
          </p:cNvGrpSpPr>
          <p:nvPr/>
        </p:nvGrpSpPr>
        <p:grpSpPr bwMode="auto">
          <a:xfrm>
            <a:off x="5184775" y="3581400"/>
            <a:ext cx="3730625" cy="3203575"/>
            <a:chOff x="3264" y="1968"/>
            <a:chExt cx="2350" cy="2018"/>
          </a:xfrm>
        </p:grpSpPr>
        <p:sp>
          <p:nvSpPr>
            <p:cNvPr id="66567" name="Freeform 26"/>
            <p:cNvSpPr>
              <a:spLocks/>
            </p:cNvSpPr>
            <p:nvPr/>
          </p:nvSpPr>
          <p:spPr bwMode="auto">
            <a:xfrm>
              <a:off x="3662" y="2354"/>
              <a:ext cx="367" cy="367"/>
            </a:xfrm>
            <a:custGeom>
              <a:avLst/>
              <a:gdLst>
                <a:gd name="T0" fmla="*/ 3 w 367"/>
                <a:gd name="T1" fmla="*/ 219 h 367"/>
                <a:gd name="T2" fmla="*/ 14 w 367"/>
                <a:gd name="T3" fmla="*/ 254 h 367"/>
                <a:gd name="T4" fmla="*/ 40 w 367"/>
                <a:gd name="T5" fmla="*/ 299 h 367"/>
                <a:gd name="T6" fmla="*/ 81 w 367"/>
                <a:gd name="T7" fmla="*/ 335 h 367"/>
                <a:gd name="T8" fmla="*/ 110 w 367"/>
                <a:gd name="T9" fmla="*/ 352 h 367"/>
                <a:gd name="T10" fmla="*/ 146 w 367"/>
                <a:gd name="T11" fmla="*/ 363 h 367"/>
                <a:gd name="T12" fmla="*/ 181 w 367"/>
                <a:gd name="T13" fmla="*/ 367 h 367"/>
                <a:gd name="T14" fmla="*/ 211 w 367"/>
                <a:gd name="T15" fmla="*/ 364 h 367"/>
                <a:gd name="T16" fmla="*/ 245 w 367"/>
                <a:gd name="T17" fmla="*/ 357 h 367"/>
                <a:gd name="T18" fmla="*/ 285 w 367"/>
                <a:gd name="T19" fmla="*/ 335 h 367"/>
                <a:gd name="T20" fmla="*/ 344 w 367"/>
                <a:gd name="T21" fmla="*/ 270 h 367"/>
                <a:gd name="T22" fmla="*/ 358 w 367"/>
                <a:gd name="T23" fmla="*/ 237 h 367"/>
                <a:gd name="T24" fmla="*/ 366 w 367"/>
                <a:gd name="T25" fmla="*/ 202 h 367"/>
                <a:gd name="T26" fmla="*/ 366 w 367"/>
                <a:gd name="T27" fmla="*/ 174 h 367"/>
                <a:gd name="T28" fmla="*/ 361 w 367"/>
                <a:gd name="T29" fmla="*/ 135 h 367"/>
                <a:gd name="T30" fmla="*/ 347 w 367"/>
                <a:gd name="T31" fmla="*/ 102 h 367"/>
                <a:gd name="T32" fmla="*/ 326 w 367"/>
                <a:gd name="T33" fmla="*/ 65 h 367"/>
                <a:gd name="T34" fmla="*/ 285 w 367"/>
                <a:gd name="T35" fmla="*/ 31 h 367"/>
                <a:gd name="T36" fmla="*/ 245 w 367"/>
                <a:gd name="T37" fmla="*/ 9 h 367"/>
                <a:gd name="T38" fmla="*/ 211 w 367"/>
                <a:gd name="T39" fmla="*/ 2 h 367"/>
                <a:gd name="T40" fmla="*/ 146 w 367"/>
                <a:gd name="T41" fmla="*/ 3 h 367"/>
                <a:gd name="T42" fmla="*/ 110 w 367"/>
                <a:gd name="T43" fmla="*/ 14 h 367"/>
                <a:gd name="T44" fmla="*/ 81 w 367"/>
                <a:gd name="T45" fmla="*/ 31 h 367"/>
                <a:gd name="T46" fmla="*/ 31 w 367"/>
                <a:gd name="T47" fmla="*/ 81 h 367"/>
                <a:gd name="T48" fmla="*/ 14 w 367"/>
                <a:gd name="T49" fmla="*/ 110 h 367"/>
                <a:gd name="T50" fmla="*/ 3 w 367"/>
                <a:gd name="T51" fmla="*/ 146 h 367"/>
                <a:gd name="T52" fmla="*/ 19 w 367"/>
                <a:gd name="T53" fmla="*/ 183 h 367"/>
                <a:gd name="T54" fmla="*/ 23 w 367"/>
                <a:gd name="T55" fmla="*/ 141 h 367"/>
                <a:gd name="T56" fmla="*/ 34 w 367"/>
                <a:gd name="T57" fmla="*/ 112 h 367"/>
                <a:gd name="T58" fmla="*/ 51 w 367"/>
                <a:gd name="T59" fmla="*/ 82 h 367"/>
                <a:gd name="T60" fmla="*/ 71 w 367"/>
                <a:gd name="T61" fmla="*/ 62 h 367"/>
                <a:gd name="T62" fmla="*/ 96 w 367"/>
                <a:gd name="T63" fmla="*/ 42 h 367"/>
                <a:gd name="T64" fmla="*/ 126 w 367"/>
                <a:gd name="T65" fmla="*/ 28 h 367"/>
                <a:gd name="T66" fmla="*/ 157 w 367"/>
                <a:gd name="T67" fmla="*/ 20 h 367"/>
                <a:gd name="T68" fmla="*/ 208 w 367"/>
                <a:gd name="T69" fmla="*/ 20 h 367"/>
                <a:gd name="T70" fmla="*/ 239 w 367"/>
                <a:gd name="T71" fmla="*/ 28 h 367"/>
                <a:gd name="T72" fmla="*/ 276 w 367"/>
                <a:gd name="T73" fmla="*/ 47 h 367"/>
                <a:gd name="T74" fmla="*/ 310 w 367"/>
                <a:gd name="T75" fmla="*/ 78 h 367"/>
                <a:gd name="T76" fmla="*/ 329 w 367"/>
                <a:gd name="T77" fmla="*/ 104 h 367"/>
                <a:gd name="T78" fmla="*/ 340 w 367"/>
                <a:gd name="T79" fmla="*/ 133 h 367"/>
                <a:gd name="T80" fmla="*/ 347 w 367"/>
                <a:gd name="T81" fmla="*/ 164 h 367"/>
                <a:gd name="T82" fmla="*/ 347 w 367"/>
                <a:gd name="T83" fmla="*/ 189 h 367"/>
                <a:gd name="T84" fmla="*/ 343 w 367"/>
                <a:gd name="T85" fmla="*/ 223 h 367"/>
                <a:gd name="T86" fmla="*/ 332 w 367"/>
                <a:gd name="T87" fmla="*/ 253 h 367"/>
                <a:gd name="T88" fmla="*/ 287 w 367"/>
                <a:gd name="T89" fmla="*/ 310 h 367"/>
                <a:gd name="T90" fmla="*/ 245 w 367"/>
                <a:gd name="T91" fmla="*/ 336 h 367"/>
                <a:gd name="T92" fmla="*/ 216 w 367"/>
                <a:gd name="T93" fmla="*/ 344 h 367"/>
                <a:gd name="T94" fmla="*/ 181 w 367"/>
                <a:gd name="T95" fmla="*/ 349 h 367"/>
                <a:gd name="T96" fmla="*/ 157 w 367"/>
                <a:gd name="T97" fmla="*/ 346 h 367"/>
                <a:gd name="T98" fmla="*/ 126 w 367"/>
                <a:gd name="T99" fmla="*/ 338 h 367"/>
                <a:gd name="T100" fmla="*/ 96 w 367"/>
                <a:gd name="T101" fmla="*/ 324 h 367"/>
                <a:gd name="T102" fmla="*/ 67 w 367"/>
                <a:gd name="T103" fmla="*/ 299 h 367"/>
                <a:gd name="T104" fmla="*/ 37 w 367"/>
                <a:gd name="T105" fmla="*/ 261 h 367"/>
                <a:gd name="T106" fmla="*/ 27 w 367"/>
                <a:gd name="T107" fmla="*/ 231 h 367"/>
                <a:gd name="T108" fmla="*/ 19 w 367"/>
                <a:gd name="T109" fmla="*/ 200 h 3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7"/>
                <a:gd name="T167" fmla="*/ 367 w 367"/>
                <a:gd name="T168" fmla="*/ 367 h 3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7">
                  <a:moveTo>
                    <a:pt x="0" y="183"/>
                  </a:moveTo>
                  <a:lnTo>
                    <a:pt x="0" y="200"/>
                  </a:lnTo>
                  <a:lnTo>
                    <a:pt x="2" y="211"/>
                  </a:lnTo>
                  <a:lnTo>
                    <a:pt x="3" y="219"/>
                  </a:lnTo>
                  <a:lnTo>
                    <a:pt x="5" y="230"/>
                  </a:lnTo>
                  <a:lnTo>
                    <a:pt x="8" y="237"/>
                  </a:lnTo>
                  <a:lnTo>
                    <a:pt x="10" y="245"/>
                  </a:lnTo>
                  <a:lnTo>
                    <a:pt x="14" y="254"/>
                  </a:lnTo>
                  <a:lnTo>
                    <a:pt x="19" y="262"/>
                  </a:lnTo>
                  <a:lnTo>
                    <a:pt x="22" y="270"/>
                  </a:lnTo>
                  <a:lnTo>
                    <a:pt x="31" y="285"/>
                  </a:lnTo>
                  <a:lnTo>
                    <a:pt x="40" y="299"/>
                  </a:lnTo>
                  <a:lnTo>
                    <a:pt x="47" y="305"/>
                  </a:lnTo>
                  <a:lnTo>
                    <a:pt x="51" y="312"/>
                  </a:lnTo>
                  <a:lnTo>
                    <a:pt x="65" y="326"/>
                  </a:lnTo>
                  <a:lnTo>
                    <a:pt x="81" y="335"/>
                  </a:lnTo>
                  <a:lnTo>
                    <a:pt x="87" y="340"/>
                  </a:lnTo>
                  <a:lnTo>
                    <a:pt x="95" y="344"/>
                  </a:lnTo>
                  <a:lnTo>
                    <a:pt x="102" y="347"/>
                  </a:lnTo>
                  <a:lnTo>
                    <a:pt x="110" y="352"/>
                  </a:lnTo>
                  <a:lnTo>
                    <a:pt x="120" y="357"/>
                  </a:lnTo>
                  <a:lnTo>
                    <a:pt x="127" y="358"/>
                  </a:lnTo>
                  <a:lnTo>
                    <a:pt x="135" y="361"/>
                  </a:lnTo>
                  <a:lnTo>
                    <a:pt x="146" y="363"/>
                  </a:lnTo>
                  <a:lnTo>
                    <a:pt x="154" y="364"/>
                  </a:lnTo>
                  <a:lnTo>
                    <a:pt x="163" y="366"/>
                  </a:lnTo>
                  <a:lnTo>
                    <a:pt x="172" y="366"/>
                  </a:lnTo>
                  <a:lnTo>
                    <a:pt x="181" y="367"/>
                  </a:lnTo>
                  <a:lnTo>
                    <a:pt x="185" y="367"/>
                  </a:lnTo>
                  <a:lnTo>
                    <a:pt x="192" y="366"/>
                  </a:lnTo>
                  <a:lnTo>
                    <a:pt x="200" y="366"/>
                  </a:lnTo>
                  <a:lnTo>
                    <a:pt x="211" y="364"/>
                  </a:lnTo>
                  <a:lnTo>
                    <a:pt x="219" y="363"/>
                  </a:lnTo>
                  <a:lnTo>
                    <a:pt x="230" y="361"/>
                  </a:lnTo>
                  <a:lnTo>
                    <a:pt x="237" y="358"/>
                  </a:lnTo>
                  <a:lnTo>
                    <a:pt x="245" y="357"/>
                  </a:lnTo>
                  <a:lnTo>
                    <a:pt x="254" y="352"/>
                  </a:lnTo>
                  <a:lnTo>
                    <a:pt x="262" y="347"/>
                  </a:lnTo>
                  <a:lnTo>
                    <a:pt x="270" y="344"/>
                  </a:lnTo>
                  <a:lnTo>
                    <a:pt x="285" y="335"/>
                  </a:lnTo>
                  <a:lnTo>
                    <a:pt x="299" y="326"/>
                  </a:lnTo>
                  <a:lnTo>
                    <a:pt x="326" y="299"/>
                  </a:lnTo>
                  <a:lnTo>
                    <a:pt x="335" y="285"/>
                  </a:lnTo>
                  <a:lnTo>
                    <a:pt x="344" y="270"/>
                  </a:lnTo>
                  <a:lnTo>
                    <a:pt x="347" y="262"/>
                  </a:lnTo>
                  <a:lnTo>
                    <a:pt x="352" y="254"/>
                  </a:lnTo>
                  <a:lnTo>
                    <a:pt x="357" y="245"/>
                  </a:lnTo>
                  <a:lnTo>
                    <a:pt x="358" y="237"/>
                  </a:lnTo>
                  <a:lnTo>
                    <a:pt x="361" y="230"/>
                  </a:lnTo>
                  <a:lnTo>
                    <a:pt x="363" y="219"/>
                  </a:lnTo>
                  <a:lnTo>
                    <a:pt x="364" y="211"/>
                  </a:lnTo>
                  <a:lnTo>
                    <a:pt x="366" y="202"/>
                  </a:lnTo>
                  <a:lnTo>
                    <a:pt x="366" y="192"/>
                  </a:lnTo>
                  <a:lnTo>
                    <a:pt x="367" y="185"/>
                  </a:lnTo>
                  <a:lnTo>
                    <a:pt x="367" y="181"/>
                  </a:lnTo>
                  <a:lnTo>
                    <a:pt x="366" y="174"/>
                  </a:lnTo>
                  <a:lnTo>
                    <a:pt x="366" y="164"/>
                  </a:lnTo>
                  <a:lnTo>
                    <a:pt x="364" y="154"/>
                  </a:lnTo>
                  <a:lnTo>
                    <a:pt x="363" y="146"/>
                  </a:lnTo>
                  <a:lnTo>
                    <a:pt x="361" y="135"/>
                  </a:lnTo>
                  <a:lnTo>
                    <a:pt x="358" y="127"/>
                  </a:lnTo>
                  <a:lnTo>
                    <a:pt x="357" y="119"/>
                  </a:lnTo>
                  <a:lnTo>
                    <a:pt x="352" y="110"/>
                  </a:lnTo>
                  <a:lnTo>
                    <a:pt x="347" y="102"/>
                  </a:lnTo>
                  <a:lnTo>
                    <a:pt x="344" y="95"/>
                  </a:lnTo>
                  <a:lnTo>
                    <a:pt x="340" y="87"/>
                  </a:lnTo>
                  <a:lnTo>
                    <a:pt x="335" y="81"/>
                  </a:lnTo>
                  <a:lnTo>
                    <a:pt x="326" y="65"/>
                  </a:lnTo>
                  <a:lnTo>
                    <a:pt x="312" y="51"/>
                  </a:lnTo>
                  <a:lnTo>
                    <a:pt x="305" y="47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70" y="22"/>
                  </a:lnTo>
                  <a:lnTo>
                    <a:pt x="262" y="19"/>
                  </a:lnTo>
                  <a:lnTo>
                    <a:pt x="254" y="14"/>
                  </a:lnTo>
                  <a:lnTo>
                    <a:pt x="245" y="9"/>
                  </a:lnTo>
                  <a:lnTo>
                    <a:pt x="237" y="8"/>
                  </a:lnTo>
                  <a:lnTo>
                    <a:pt x="230" y="5"/>
                  </a:lnTo>
                  <a:lnTo>
                    <a:pt x="219" y="3"/>
                  </a:lnTo>
                  <a:lnTo>
                    <a:pt x="211" y="2"/>
                  </a:lnTo>
                  <a:lnTo>
                    <a:pt x="202" y="0"/>
                  </a:lnTo>
                  <a:lnTo>
                    <a:pt x="164" y="0"/>
                  </a:lnTo>
                  <a:lnTo>
                    <a:pt x="154" y="2"/>
                  </a:lnTo>
                  <a:lnTo>
                    <a:pt x="146" y="3"/>
                  </a:lnTo>
                  <a:lnTo>
                    <a:pt x="135" y="5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0" y="14"/>
                  </a:lnTo>
                  <a:lnTo>
                    <a:pt x="102" y="19"/>
                  </a:lnTo>
                  <a:lnTo>
                    <a:pt x="95" y="22"/>
                  </a:lnTo>
                  <a:lnTo>
                    <a:pt x="87" y="26"/>
                  </a:lnTo>
                  <a:lnTo>
                    <a:pt x="81" y="31"/>
                  </a:lnTo>
                  <a:lnTo>
                    <a:pt x="65" y="40"/>
                  </a:lnTo>
                  <a:lnTo>
                    <a:pt x="53" y="53"/>
                  </a:lnTo>
                  <a:lnTo>
                    <a:pt x="40" y="65"/>
                  </a:lnTo>
                  <a:lnTo>
                    <a:pt x="31" y="81"/>
                  </a:lnTo>
                  <a:lnTo>
                    <a:pt x="27" y="87"/>
                  </a:lnTo>
                  <a:lnTo>
                    <a:pt x="22" y="95"/>
                  </a:lnTo>
                  <a:lnTo>
                    <a:pt x="19" y="102"/>
                  </a:lnTo>
                  <a:lnTo>
                    <a:pt x="14" y="110"/>
                  </a:lnTo>
                  <a:lnTo>
                    <a:pt x="10" y="119"/>
                  </a:lnTo>
                  <a:lnTo>
                    <a:pt x="8" y="127"/>
                  </a:lnTo>
                  <a:lnTo>
                    <a:pt x="5" y="135"/>
                  </a:lnTo>
                  <a:lnTo>
                    <a:pt x="3" y="146"/>
                  </a:lnTo>
                  <a:lnTo>
                    <a:pt x="2" y="154"/>
                  </a:lnTo>
                  <a:lnTo>
                    <a:pt x="0" y="163"/>
                  </a:lnTo>
                  <a:lnTo>
                    <a:pt x="0" y="183"/>
                  </a:lnTo>
                  <a:lnTo>
                    <a:pt x="19" y="183"/>
                  </a:lnTo>
                  <a:lnTo>
                    <a:pt x="19" y="166"/>
                  </a:lnTo>
                  <a:lnTo>
                    <a:pt x="20" y="157"/>
                  </a:lnTo>
                  <a:lnTo>
                    <a:pt x="22" y="149"/>
                  </a:lnTo>
                  <a:lnTo>
                    <a:pt x="23" y="141"/>
                  </a:lnTo>
                  <a:lnTo>
                    <a:pt x="27" y="133"/>
                  </a:lnTo>
                  <a:lnTo>
                    <a:pt x="28" y="126"/>
                  </a:lnTo>
                  <a:lnTo>
                    <a:pt x="30" y="119"/>
                  </a:lnTo>
                  <a:lnTo>
                    <a:pt x="34" y="112"/>
                  </a:lnTo>
                  <a:lnTo>
                    <a:pt x="37" y="104"/>
                  </a:lnTo>
                  <a:lnTo>
                    <a:pt x="42" y="96"/>
                  </a:lnTo>
                  <a:lnTo>
                    <a:pt x="47" y="90"/>
                  </a:lnTo>
                  <a:lnTo>
                    <a:pt x="51" y="82"/>
                  </a:lnTo>
                  <a:lnTo>
                    <a:pt x="56" y="78"/>
                  </a:lnTo>
                  <a:lnTo>
                    <a:pt x="62" y="71"/>
                  </a:lnTo>
                  <a:lnTo>
                    <a:pt x="65" y="65"/>
                  </a:lnTo>
                  <a:lnTo>
                    <a:pt x="71" y="62"/>
                  </a:lnTo>
                  <a:lnTo>
                    <a:pt x="78" y="56"/>
                  </a:lnTo>
                  <a:lnTo>
                    <a:pt x="82" y="51"/>
                  </a:lnTo>
                  <a:lnTo>
                    <a:pt x="90" y="47"/>
                  </a:lnTo>
                  <a:lnTo>
                    <a:pt x="96" y="42"/>
                  </a:lnTo>
                  <a:lnTo>
                    <a:pt x="104" y="37"/>
                  </a:lnTo>
                  <a:lnTo>
                    <a:pt x="112" y="34"/>
                  </a:lnTo>
                  <a:lnTo>
                    <a:pt x="120" y="30"/>
                  </a:lnTo>
                  <a:lnTo>
                    <a:pt x="126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9" y="22"/>
                  </a:lnTo>
                  <a:lnTo>
                    <a:pt x="157" y="20"/>
                  </a:lnTo>
                  <a:lnTo>
                    <a:pt x="164" y="19"/>
                  </a:lnTo>
                  <a:lnTo>
                    <a:pt x="183" y="19"/>
                  </a:lnTo>
                  <a:lnTo>
                    <a:pt x="199" y="19"/>
                  </a:lnTo>
                  <a:lnTo>
                    <a:pt x="208" y="20"/>
                  </a:lnTo>
                  <a:lnTo>
                    <a:pt x="216" y="22"/>
                  </a:lnTo>
                  <a:lnTo>
                    <a:pt x="223" y="23"/>
                  </a:lnTo>
                  <a:lnTo>
                    <a:pt x="231" y="26"/>
                  </a:lnTo>
                  <a:lnTo>
                    <a:pt x="239" y="28"/>
                  </a:lnTo>
                  <a:lnTo>
                    <a:pt x="245" y="30"/>
                  </a:lnTo>
                  <a:lnTo>
                    <a:pt x="253" y="34"/>
                  </a:lnTo>
                  <a:lnTo>
                    <a:pt x="261" y="37"/>
                  </a:lnTo>
                  <a:lnTo>
                    <a:pt x="276" y="47"/>
                  </a:lnTo>
                  <a:lnTo>
                    <a:pt x="287" y="56"/>
                  </a:lnTo>
                  <a:lnTo>
                    <a:pt x="293" y="62"/>
                  </a:lnTo>
                  <a:lnTo>
                    <a:pt x="299" y="67"/>
                  </a:lnTo>
                  <a:lnTo>
                    <a:pt x="310" y="78"/>
                  </a:lnTo>
                  <a:lnTo>
                    <a:pt x="315" y="82"/>
                  </a:lnTo>
                  <a:lnTo>
                    <a:pt x="319" y="90"/>
                  </a:lnTo>
                  <a:lnTo>
                    <a:pt x="324" y="96"/>
                  </a:lnTo>
                  <a:lnTo>
                    <a:pt x="329" y="104"/>
                  </a:lnTo>
                  <a:lnTo>
                    <a:pt x="332" y="112"/>
                  </a:lnTo>
                  <a:lnTo>
                    <a:pt x="336" y="119"/>
                  </a:lnTo>
                  <a:lnTo>
                    <a:pt x="338" y="126"/>
                  </a:lnTo>
                  <a:lnTo>
                    <a:pt x="340" y="133"/>
                  </a:lnTo>
                  <a:lnTo>
                    <a:pt x="343" y="141"/>
                  </a:lnTo>
                  <a:lnTo>
                    <a:pt x="344" y="149"/>
                  </a:lnTo>
                  <a:lnTo>
                    <a:pt x="346" y="157"/>
                  </a:lnTo>
                  <a:lnTo>
                    <a:pt x="347" y="164"/>
                  </a:lnTo>
                  <a:lnTo>
                    <a:pt x="347" y="174"/>
                  </a:lnTo>
                  <a:lnTo>
                    <a:pt x="349" y="185"/>
                  </a:lnTo>
                  <a:lnTo>
                    <a:pt x="349" y="181"/>
                  </a:lnTo>
                  <a:lnTo>
                    <a:pt x="347" y="189"/>
                  </a:lnTo>
                  <a:lnTo>
                    <a:pt x="347" y="198"/>
                  </a:lnTo>
                  <a:lnTo>
                    <a:pt x="346" y="208"/>
                  </a:lnTo>
                  <a:lnTo>
                    <a:pt x="344" y="216"/>
                  </a:lnTo>
                  <a:lnTo>
                    <a:pt x="343" y="223"/>
                  </a:lnTo>
                  <a:lnTo>
                    <a:pt x="340" y="231"/>
                  </a:lnTo>
                  <a:lnTo>
                    <a:pt x="338" y="239"/>
                  </a:lnTo>
                  <a:lnTo>
                    <a:pt x="336" y="245"/>
                  </a:lnTo>
                  <a:lnTo>
                    <a:pt x="332" y="253"/>
                  </a:lnTo>
                  <a:lnTo>
                    <a:pt x="329" y="261"/>
                  </a:lnTo>
                  <a:lnTo>
                    <a:pt x="319" y="276"/>
                  </a:lnTo>
                  <a:lnTo>
                    <a:pt x="310" y="287"/>
                  </a:lnTo>
                  <a:lnTo>
                    <a:pt x="287" y="310"/>
                  </a:lnTo>
                  <a:lnTo>
                    <a:pt x="276" y="319"/>
                  </a:lnTo>
                  <a:lnTo>
                    <a:pt x="261" y="329"/>
                  </a:lnTo>
                  <a:lnTo>
                    <a:pt x="253" y="332"/>
                  </a:lnTo>
                  <a:lnTo>
                    <a:pt x="245" y="336"/>
                  </a:lnTo>
                  <a:lnTo>
                    <a:pt x="239" y="338"/>
                  </a:lnTo>
                  <a:lnTo>
                    <a:pt x="231" y="340"/>
                  </a:lnTo>
                  <a:lnTo>
                    <a:pt x="223" y="343"/>
                  </a:lnTo>
                  <a:lnTo>
                    <a:pt x="216" y="344"/>
                  </a:lnTo>
                  <a:lnTo>
                    <a:pt x="208" y="346"/>
                  </a:lnTo>
                  <a:lnTo>
                    <a:pt x="200" y="347"/>
                  </a:lnTo>
                  <a:lnTo>
                    <a:pt x="189" y="347"/>
                  </a:lnTo>
                  <a:lnTo>
                    <a:pt x="181" y="349"/>
                  </a:lnTo>
                  <a:lnTo>
                    <a:pt x="185" y="349"/>
                  </a:lnTo>
                  <a:lnTo>
                    <a:pt x="175" y="347"/>
                  </a:lnTo>
                  <a:lnTo>
                    <a:pt x="166" y="347"/>
                  </a:lnTo>
                  <a:lnTo>
                    <a:pt x="157" y="346"/>
                  </a:lnTo>
                  <a:lnTo>
                    <a:pt x="149" y="344"/>
                  </a:lnTo>
                  <a:lnTo>
                    <a:pt x="141" y="343"/>
                  </a:lnTo>
                  <a:lnTo>
                    <a:pt x="133" y="340"/>
                  </a:lnTo>
                  <a:lnTo>
                    <a:pt x="126" y="338"/>
                  </a:lnTo>
                  <a:lnTo>
                    <a:pt x="120" y="336"/>
                  </a:lnTo>
                  <a:lnTo>
                    <a:pt x="112" y="332"/>
                  </a:lnTo>
                  <a:lnTo>
                    <a:pt x="104" y="329"/>
                  </a:lnTo>
                  <a:lnTo>
                    <a:pt x="96" y="324"/>
                  </a:lnTo>
                  <a:lnTo>
                    <a:pt x="90" y="319"/>
                  </a:lnTo>
                  <a:lnTo>
                    <a:pt x="82" y="315"/>
                  </a:lnTo>
                  <a:lnTo>
                    <a:pt x="78" y="310"/>
                  </a:lnTo>
                  <a:lnTo>
                    <a:pt x="67" y="299"/>
                  </a:lnTo>
                  <a:lnTo>
                    <a:pt x="62" y="293"/>
                  </a:lnTo>
                  <a:lnTo>
                    <a:pt x="56" y="287"/>
                  </a:lnTo>
                  <a:lnTo>
                    <a:pt x="47" y="276"/>
                  </a:lnTo>
                  <a:lnTo>
                    <a:pt x="37" y="261"/>
                  </a:lnTo>
                  <a:lnTo>
                    <a:pt x="34" y="253"/>
                  </a:lnTo>
                  <a:lnTo>
                    <a:pt x="30" y="245"/>
                  </a:lnTo>
                  <a:lnTo>
                    <a:pt x="28" y="239"/>
                  </a:lnTo>
                  <a:lnTo>
                    <a:pt x="27" y="231"/>
                  </a:lnTo>
                  <a:lnTo>
                    <a:pt x="23" y="223"/>
                  </a:lnTo>
                  <a:lnTo>
                    <a:pt x="22" y="216"/>
                  </a:lnTo>
                  <a:lnTo>
                    <a:pt x="20" y="208"/>
                  </a:lnTo>
                  <a:lnTo>
                    <a:pt x="19" y="200"/>
                  </a:lnTo>
                  <a:lnTo>
                    <a:pt x="19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68" name="Freeform 27"/>
            <p:cNvSpPr>
              <a:spLocks/>
            </p:cNvSpPr>
            <p:nvPr/>
          </p:nvSpPr>
          <p:spPr bwMode="auto">
            <a:xfrm>
              <a:off x="3672" y="3556"/>
              <a:ext cx="367" cy="367"/>
            </a:xfrm>
            <a:custGeom>
              <a:avLst/>
              <a:gdLst>
                <a:gd name="T0" fmla="*/ 3 w 367"/>
                <a:gd name="T1" fmla="*/ 218 h 367"/>
                <a:gd name="T2" fmla="*/ 13 w 367"/>
                <a:gd name="T3" fmla="*/ 254 h 367"/>
                <a:gd name="T4" fmla="*/ 40 w 367"/>
                <a:gd name="T5" fmla="*/ 299 h 367"/>
                <a:gd name="T6" fmla="*/ 80 w 367"/>
                <a:gd name="T7" fmla="*/ 334 h 367"/>
                <a:gd name="T8" fmla="*/ 110 w 367"/>
                <a:gd name="T9" fmla="*/ 352 h 367"/>
                <a:gd name="T10" fmla="*/ 145 w 367"/>
                <a:gd name="T11" fmla="*/ 362 h 367"/>
                <a:gd name="T12" fmla="*/ 181 w 367"/>
                <a:gd name="T13" fmla="*/ 367 h 367"/>
                <a:gd name="T14" fmla="*/ 210 w 367"/>
                <a:gd name="T15" fmla="*/ 364 h 367"/>
                <a:gd name="T16" fmla="*/ 244 w 367"/>
                <a:gd name="T17" fmla="*/ 356 h 367"/>
                <a:gd name="T18" fmla="*/ 285 w 367"/>
                <a:gd name="T19" fmla="*/ 334 h 367"/>
                <a:gd name="T20" fmla="*/ 343 w 367"/>
                <a:gd name="T21" fmla="*/ 269 h 367"/>
                <a:gd name="T22" fmla="*/ 357 w 367"/>
                <a:gd name="T23" fmla="*/ 237 h 367"/>
                <a:gd name="T24" fmla="*/ 365 w 367"/>
                <a:gd name="T25" fmla="*/ 201 h 367"/>
                <a:gd name="T26" fmla="*/ 365 w 367"/>
                <a:gd name="T27" fmla="*/ 173 h 367"/>
                <a:gd name="T28" fmla="*/ 361 w 367"/>
                <a:gd name="T29" fmla="*/ 134 h 367"/>
                <a:gd name="T30" fmla="*/ 347 w 367"/>
                <a:gd name="T31" fmla="*/ 102 h 367"/>
                <a:gd name="T32" fmla="*/ 325 w 367"/>
                <a:gd name="T33" fmla="*/ 65 h 367"/>
                <a:gd name="T34" fmla="*/ 285 w 367"/>
                <a:gd name="T35" fmla="*/ 31 h 367"/>
                <a:gd name="T36" fmla="*/ 244 w 367"/>
                <a:gd name="T37" fmla="*/ 9 h 367"/>
                <a:gd name="T38" fmla="*/ 210 w 367"/>
                <a:gd name="T39" fmla="*/ 1 h 367"/>
                <a:gd name="T40" fmla="*/ 145 w 367"/>
                <a:gd name="T41" fmla="*/ 3 h 367"/>
                <a:gd name="T42" fmla="*/ 110 w 367"/>
                <a:gd name="T43" fmla="*/ 14 h 367"/>
                <a:gd name="T44" fmla="*/ 80 w 367"/>
                <a:gd name="T45" fmla="*/ 31 h 367"/>
                <a:gd name="T46" fmla="*/ 30 w 367"/>
                <a:gd name="T47" fmla="*/ 80 h 367"/>
                <a:gd name="T48" fmla="*/ 13 w 367"/>
                <a:gd name="T49" fmla="*/ 110 h 367"/>
                <a:gd name="T50" fmla="*/ 3 w 367"/>
                <a:gd name="T51" fmla="*/ 145 h 367"/>
                <a:gd name="T52" fmla="*/ 18 w 367"/>
                <a:gd name="T53" fmla="*/ 183 h 367"/>
                <a:gd name="T54" fmla="*/ 23 w 367"/>
                <a:gd name="T55" fmla="*/ 141 h 367"/>
                <a:gd name="T56" fmla="*/ 34 w 367"/>
                <a:gd name="T57" fmla="*/ 111 h 367"/>
                <a:gd name="T58" fmla="*/ 51 w 367"/>
                <a:gd name="T59" fmla="*/ 82 h 367"/>
                <a:gd name="T60" fmla="*/ 71 w 367"/>
                <a:gd name="T61" fmla="*/ 62 h 367"/>
                <a:gd name="T62" fmla="*/ 96 w 367"/>
                <a:gd name="T63" fmla="*/ 41 h 367"/>
                <a:gd name="T64" fmla="*/ 125 w 367"/>
                <a:gd name="T65" fmla="*/ 28 h 367"/>
                <a:gd name="T66" fmla="*/ 156 w 367"/>
                <a:gd name="T67" fmla="*/ 20 h 367"/>
                <a:gd name="T68" fmla="*/ 207 w 367"/>
                <a:gd name="T69" fmla="*/ 20 h 367"/>
                <a:gd name="T70" fmla="*/ 238 w 367"/>
                <a:gd name="T71" fmla="*/ 28 h 367"/>
                <a:gd name="T72" fmla="*/ 275 w 367"/>
                <a:gd name="T73" fmla="*/ 46 h 367"/>
                <a:gd name="T74" fmla="*/ 309 w 367"/>
                <a:gd name="T75" fmla="*/ 77 h 367"/>
                <a:gd name="T76" fmla="*/ 328 w 367"/>
                <a:gd name="T77" fmla="*/ 103 h 367"/>
                <a:gd name="T78" fmla="*/ 339 w 367"/>
                <a:gd name="T79" fmla="*/ 133 h 367"/>
                <a:gd name="T80" fmla="*/ 347 w 367"/>
                <a:gd name="T81" fmla="*/ 164 h 367"/>
                <a:gd name="T82" fmla="*/ 347 w 367"/>
                <a:gd name="T83" fmla="*/ 189 h 367"/>
                <a:gd name="T84" fmla="*/ 342 w 367"/>
                <a:gd name="T85" fmla="*/ 223 h 367"/>
                <a:gd name="T86" fmla="*/ 331 w 367"/>
                <a:gd name="T87" fmla="*/ 252 h 367"/>
                <a:gd name="T88" fmla="*/ 286 w 367"/>
                <a:gd name="T89" fmla="*/ 310 h 367"/>
                <a:gd name="T90" fmla="*/ 244 w 367"/>
                <a:gd name="T91" fmla="*/ 336 h 367"/>
                <a:gd name="T92" fmla="*/ 215 w 367"/>
                <a:gd name="T93" fmla="*/ 344 h 367"/>
                <a:gd name="T94" fmla="*/ 181 w 367"/>
                <a:gd name="T95" fmla="*/ 348 h 367"/>
                <a:gd name="T96" fmla="*/ 156 w 367"/>
                <a:gd name="T97" fmla="*/ 345 h 367"/>
                <a:gd name="T98" fmla="*/ 125 w 367"/>
                <a:gd name="T99" fmla="*/ 338 h 367"/>
                <a:gd name="T100" fmla="*/ 96 w 367"/>
                <a:gd name="T101" fmla="*/ 324 h 367"/>
                <a:gd name="T102" fmla="*/ 66 w 367"/>
                <a:gd name="T103" fmla="*/ 299 h 367"/>
                <a:gd name="T104" fmla="*/ 37 w 367"/>
                <a:gd name="T105" fmla="*/ 260 h 367"/>
                <a:gd name="T106" fmla="*/ 26 w 367"/>
                <a:gd name="T107" fmla="*/ 231 h 367"/>
                <a:gd name="T108" fmla="*/ 18 w 367"/>
                <a:gd name="T109" fmla="*/ 200 h 3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7"/>
                <a:gd name="T167" fmla="*/ 367 w 367"/>
                <a:gd name="T168" fmla="*/ 367 h 3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7">
                  <a:moveTo>
                    <a:pt x="0" y="183"/>
                  </a:moveTo>
                  <a:lnTo>
                    <a:pt x="0" y="200"/>
                  </a:lnTo>
                  <a:lnTo>
                    <a:pt x="1" y="210"/>
                  </a:lnTo>
                  <a:lnTo>
                    <a:pt x="3" y="218"/>
                  </a:lnTo>
                  <a:lnTo>
                    <a:pt x="4" y="229"/>
                  </a:lnTo>
                  <a:lnTo>
                    <a:pt x="7" y="237"/>
                  </a:lnTo>
                  <a:lnTo>
                    <a:pt x="9" y="245"/>
                  </a:lnTo>
                  <a:lnTo>
                    <a:pt x="13" y="254"/>
                  </a:lnTo>
                  <a:lnTo>
                    <a:pt x="18" y="262"/>
                  </a:lnTo>
                  <a:lnTo>
                    <a:pt x="21" y="269"/>
                  </a:lnTo>
                  <a:lnTo>
                    <a:pt x="30" y="285"/>
                  </a:lnTo>
                  <a:lnTo>
                    <a:pt x="40" y="299"/>
                  </a:lnTo>
                  <a:lnTo>
                    <a:pt x="46" y="305"/>
                  </a:lnTo>
                  <a:lnTo>
                    <a:pt x="51" y="311"/>
                  </a:lnTo>
                  <a:lnTo>
                    <a:pt x="65" y="325"/>
                  </a:lnTo>
                  <a:lnTo>
                    <a:pt x="80" y="334"/>
                  </a:lnTo>
                  <a:lnTo>
                    <a:pt x="86" y="339"/>
                  </a:lnTo>
                  <a:lnTo>
                    <a:pt x="94" y="344"/>
                  </a:lnTo>
                  <a:lnTo>
                    <a:pt x="102" y="347"/>
                  </a:lnTo>
                  <a:lnTo>
                    <a:pt x="110" y="352"/>
                  </a:lnTo>
                  <a:lnTo>
                    <a:pt x="119" y="356"/>
                  </a:lnTo>
                  <a:lnTo>
                    <a:pt x="127" y="358"/>
                  </a:lnTo>
                  <a:lnTo>
                    <a:pt x="134" y="361"/>
                  </a:lnTo>
                  <a:lnTo>
                    <a:pt x="145" y="362"/>
                  </a:lnTo>
                  <a:lnTo>
                    <a:pt x="153" y="364"/>
                  </a:lnTo>
                  <a:lnTo>
                    <a:pt x="162" y="365"/>
                  </a:lnTo>
                  <a:lnTo>
                    <a:pt x="171" y="365"/>
                  </a:lnTo>
                  <a:lnTo>
                    <a:pt x="181" y="367"/>
                  </a:lnTo>
                  <a:lnTo>
                    <a:pt x="184" y="367"/>
                  </a:lnTo>
                  <a:lnTo>
                    <a:pt x="192" y="365"/>
                  </a:lnTo>
                  <a:lnTo>
                    <a:pt x="199" y="365"/>
                  </a:lnTo>
                  <a:lnTo>
                    <a:pt x="210" y="364"/>
                  </a:lnTo>
                  <a:lnTo>
                    <a:pt x="218" y="362"/>
                  </a:lnTo>
                  <a:lnTo>
                    <a:pt x="229" y="361"/>
                  </a:lnTo>
                  <a:lnTo>
                    <a:pt x="237" y="358"/>
                  </a:lnTo>
                  <a:lnTo>
                    <a:pt x="244" y="356"/>
                  </a:lnTo>
                  <a:lnTo>
                    <a:pt x="254" y="352"/>
                  </a:lnTo>
                  <a:lnTo>
                    <a:pt x="261" y="347"/>
                  </a:lnTo>
                  <a:lnTo>
                    <a:pt x="269" y="344"/>
                  </a:lnTo>
                  <a:lnTo>
                    <a:pt x="285" y="334"/>
                  </a:lnTo>
                  <a:lnTo>
                    <a:pt x="299" y="325"/>
                  </a:lnTo>
                  <a:lnTo>
                    <a:pt x="325" y="299"/>
                  </a:lnTo>
                  <a:lnTo>
                    <a:pt x="334" y="285"/>
                  </a:lnTo>
                  <a:lnTo>
                    <a:pt x="343" y="269"/>
                  </a:lnTo>
                  <a:lnTo>
                    <a:pt x="347" y="262"/>
                  </a:lnTo>
                  <a:lnTo>
                    <a:pt x="351" y="254"/>
                  </a:lnTo>
                  <a:lnTo>
                    <a:pt x="356" y="245"/>
                  </a:lnTo>
                  <a:lnTo>
                    <a:pt x="357" y="237"/>
                  </a:lnTo>
                  <a:lnTo>
                    <a:pt x="361" y="229"/>
                  </a:lnTo>
                  <a:lnTo>
                    <a:pt x="362" y="218"/>
                  </a:lnTo>
                  <a:lnTo>
                    <a:pt x="364" y="210"/>
                  </a:lnTo>
                  <a:lnTo>
                    <a:pt x="365" y="201"/>
                  </a:lnTo>
                  <a:lnTo>
                    <a:pt x="365" y="192"/>
                  </a:lnTo>
                  <a:lnTo>
                    <a:pt x="367" y="184"/>
                  </a:lnTo>
                  <a:lnTo>
                    <a:pt x="367" y="181"/>
                  </a:lnTo>
                  <a:lnTo>
                    <a:pt x="365" y="173"/>
                  </a:lnTo>
                  <a:lnTo>
                    <a:pt x="365" y="164"/>
                  </a:lnTo>
                  <a:lnTo>
                    <a:pt x="364" y="153"/>
                  </a:lnTo>
                  <a:lnTo>
                    <a:pt x="362" y="145"/>
                  </a:lnTo>
                  <a:lnTo>
                    <a:pt x="361" y="134"/>
                  </a:lnTo>
                  <a:lnTo>
                    <a:pt x="357" y="127"/>
                  </a:lnTo>
                  <a:lnTo>
                    <a:pt x="356" y="119"/>
                  </a:lnTo>
                  <a:lnTo>
                    <a:pt x="351" y="110"/>
                  </a:lnTo>
                  <a:lnTo>
                    <a:pt x="347" y="102"/>
                  </a:lnTo>
                  <a:lnTo>
                    <a:pt x="343" y="94"/>
                  </a:lnTo>
                  <a:lnTo>
                    <a:pt x="339" y="86"/>
                  </a:lnTo>
                  <a:lnTo>
                    <a:pt x="334" y="80"/>
                  </a:lnTo>
                  <a:lnTo>
                    <a:pt x="325" y="65"/>
                  </a:lnTo>
                  <a:lnTo>
                    <a:pt x="311" y="51"/>
                  </a:lnTo>
                  <a:lnTo>
                    <a:pt x="305" y="46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69" y="21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44" y="9"/>
                  </a:lnTo>
                  <a:lnTo>
                    <a:pt x="237" y="7"/>
                  </a:lnTo>
                  <a:lnTo>
                    <a:pt x="229" y="4"/>
                  </a:lnTo>
                  <a:lnTo>
                    <a:pt x="218" y="3"/>
                  </a:lnTo>
                  <a:lnTo>
                    <a:pt x="210" y="1"/>
                  </a:lnTo>
                  <a:lnTo>
                    <a:pt x="201" y="0"/>
                  </a:lnTo>
                  <a:lnTo>
                    <a:pt x="164" y="0"/>
                  </a:lnTo>
                  <a:lnTo>
                    <a:pt x="153" y="1"/>
                  </a:lnTo>
                  <a:lnTo>
                    <a:pt x="145" y="3"/>
                  </a:lnTo>
                  <a:lnTo>
                    <a:pt x="134" y="4"/>
                  </a:lnTo>
                  <a:lnTo>
                    <a:pt x="127" y="7"/>
                  </a:lnTo>
                  <a:lnTo>
                    <a:pt x="119" y="9"/>
                  </a:lnTo>
                  <a:lnTo>
                    <a:pt x="110" y="14"/>
                  </a:lnTo>
                  <a:lnTo>
                    <a:pt x="102" y="18"/>
                  </a:lnTo>
                  <a:lnTo>
                    <a:pt x="94" y="21"/>
                  </a:lnTo>
                  <a:lnTo>
                    <a:pt x="86" y="26"/>
                  </a:lnTo>
                  <a:lnTo>
                    <a:pt x="80" y="31"/>
                  </a:lnTo>
                  <a:lnTo>
                    <a:pt x="65" y="40"/>
                  </a:lnTo>
                  <a:lnTo>
                    <a:pt x="52" y="52"/>
                  </a:lnTo>
                  <a:lnTo>
                    <a:pt x="40" y="65"/>
                  </a:lnTo>
                  <a:lnTo>
                    <a:pt x="30" y="80"/>
                  </a:lnTo>
                  <a:lnTo>
                    <a:pt x="26" y="86"/>
                  </a:lnTo>
                  <a:lnTo>
                    <a:pt x="21" y="94"/>
                  </a:lnTo>
                  <a:lnTo>
                    <a:pt x="18" y="102"/>
                  </a:lnTo>
                  <a:lnTo>
                    <a:pt x="13" y="110"/>
                  </a:lnTo>
                  <a:lnTo>
                    <a:pt x="9" y="119"/>
                  </a:lnTo>
                  <a:lnTo>
                    <a:pt x="7" y="127"/>
                  </a:lnTo>
                  <a:lnTo>
                    <a:pt x="4" y="134"/>
                  </a:lnTo>
                  <a:lnTo>
                    <a:pt x="3" y="145"/>
                  </a:lnTo>
                  <a:lnTo>
                    <a:pt x="1" y="153"/>
                  </a:lnTo>
                  <a:lnTo>
                    <a:pt x="0" y="162"/>
                  </a:lnTo>
                  <a:lnTo>
                    <a:pt x="0" y="183"/>
                  </a:lnTo>
                  <a:lnTo>
                    <a:pt x="18" y="183"/>
                  </a:lnTo>
                  <a:lnTo>
                    <a:pt x="18" y="165"/>
                  </a:lnTo>
                  <a:lnTo>
                    <a:pt x="20" y="156"/>
                  </a:lnTo>
                  <a:lnTo>
                    <a:pt x="21" y="148"/>
                  </a:lnTo>
                  <a:lnTo>
                    <a:pt x="23" y="141"/>
                  </a:lnTo>
                  <a:lnTo>
                    <a:pt x="26" y="133"/>
                  </a:lnTo>
                  <a:lnTo>
                    <a:pt x="27" y="125"/>
                  </a:lnTo>
                  <a:lnTo>
                    <a:pt x="29" y="119"/>
                  </a:lnTo>
                  <a:lnTo>
                    <a:pt x="34" y="111"/>
                  </a:lnTo>
                  <a:lnTo>
                    <a:pt x="37" y="103"/>
                  </a:lnTo>
                  <a:lnTo>
                    <a:pt x="41" y="96"/>
                  </a:lnTo>
                  <a:lnTo>
                    <a:pt x="46" y="90"/>
                  </a:lnTo>
                  <a:lnTo>
                    <a:pt x="51" y="82"/>
                  </a:lnTo>
                  <a:lnTo>
                    <a:pt x="55" y="77"/>
                  </a:lnTo>
                  <a:lnTo>
                    <a:pt x="61" y="71"/>
                  </a:lnTo>
                  <a:lnTo>
                    <a:pt x="65" y="65"/>
                  </a:lnTo>
                  <a:lnTo>
                    <a:pt x="71" y="62"/>
                  </a:lnTo>
                  <a:lnTo>
                    <a:pt x="77" y="55"/>
                  </a:lnTo>
                  <a:lnTo>
                    <a:pt x="82" y="51"/>
                  </a:lnTo>
                  <a:lnTo>
                    <a:pt x="89" y="46"/>
                  </a:lnTo>
                  <a:lnTo>
                    <a:pt x="96" y="41"/>
                  </a:lnTo>
                  <a:lnTo>
                    <a:pt x="103" y="37"/>
                  </a:lnTo>
                  <a:lnTo>
                    <a:pt x="111" y="34"/>
                  </a:lnTo>
                  <a:lnTo>
                    <a:pt x="119" y="29"/>
                  </a:lnTo>
                  <a:lnTo>
                    <a:pt x="125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8" y="21"/>
                  </a:lnTo>
                  <a:lnTo>
                    <a:pt x="156" y="20"/>
                  </a:lnTo>
                  <a:lnTo>
                    <a:pt x="164" y="18"/>
                  </a:lnTo>
                  <a:lnTo>
                    <a:pt x="182" y="18"/>
                  </a:lnTo>
                  <a:lnTo>
                    <a:pt x="198" y="18"/>
                  </a:lnTo>
                  <a:lnTo>
                    <a:pt x="207" y="20"/>
                  </a:lnTo>
                  <a:lnTo>
                    <a:pt x="215" y="21"/>
                  </a:lnTo>
                  <a:lnTo>
                    <a:pt x="223" y="23"/>
                  </a:lnTo>
                  <a:lnTo>
                    <a:pt x="230" y="26"/>
                  </a:lnTo>
                  <a:lnTo>
                    <a:pt x="238" y="28"/>
                  </a:lnTo>
                  <a:lnTo>
                    <a:pt x="244" y="29"/>
                  </a:lnTo>
                  <a:lnTo>
                    <a:pt x="252" y="34"/>
                  </a:lnTo>
                  <a:lnTo>
                    <a:pt x="260" y="37"/>
                  </a:lnTo>
                  <a:lnTo>
                    <a:pt x="275" y="46"/>
                  </a:lnTo>
                  <a:lnTo>
                    <a:pt x="286" y="55"/>
                  </a:lnTo>
                  <a:lnTo>
                    <a:pt x="292" y="62"/>
                  </a:lnTo>
                  <a:lnTo>
                    <a:pt x="299" y="66"/>
                  </a:lnTo>
                  <a:lnTo>
                    <a:pt x="309" y="77"/>
                  </a:lnTo>
                  <a:lnTo>
                    <a:pt x="314" y="82"/>
                  </a:lnTo>
                  <a:lnTo>
                    <a:pt x="319" y="90"/>
                  </a:lnTo>
                  <a:lnTo>
                    <a:pt x="323" y="96"/>
                  </a:lnTo>
                  <a:lnTo>
                    <a:pt x="328" y="103"/>
                  </a:lnTo>
                  <a:lnTo>
                    <a:pt x="331" y="111"/>
                  </a:lnTo>
                  <a:lnTo>
                    <a:pt x="336" y="119"/>
                  </a:lnTo>
                  <a:lnTo>
                    <a:pt x="337" y="125"/>
                  </a:lnTo>
                  <a:lnTo>
                    <a:pt x="339" y="133"/>
                  </a:lnTo>
                  <a:lnTo>
                    <a:pt x="342" y="141"/>
                  </a:lnTo>
                  <a:lnTo>
                    <a:pt x="343" y="148"/>
                  </a:lnTo>
                  <a:lnTo>
                    <a:pt x="345" y="156"/>
                  </a:lnTo>
                  <a:lnTo>
                    <a:pt x="347" y="164"/>
                  </a:lnTo>
                  <a:lnTo>
                    <a:pt x="347" y="173"/>
                  </a:lnTo>
                  <a:lnTo>
                    <a:pt x="348" y="184"/>
                  </a:lnTo>
                  <a:lnTo>
                    <a:pt x="348" y="181"/>
                  </a:lnTo>
                  <a:lnTo>
                    <a:pt x="347" y="189"/>
                  </a:lnTo>
                  <a:lnTo>
                    <a:pt x="347" y="198"/>
                  </a:lnTo>
                  <a:lnTo>
                    <a:pt x="345" y="207"/>
                  </a:lnTo>
                  <a:lnTo>
                    <a:pt x="343" y="215"/>
                  </a:lnTo>
                  <a:lnTo>
                    <a:pt x="342" y="223"/>
                  </a:lnTo>
                  <a:lnTo>
                    <a:pt x="339" y="231"/>
                  </a:lnTo>
                  <a:lnTo>
                    <a:pt x="337" y="238"/>
                  </a:lnTo>
                  <a:lnTo>
                    <a:pt x="336" y="245"/>
                  </a:lnTo>
                  <a:lnTo>
                    <a:pt x="331" y="252"/>
                  </a:lnTo>
                  <a:lnTo>
                    <a:pt x="328" y="260"/>
                  </a:lnTo>
                  <a:lnTo>
                    <a:pt x="319" y="276"/>
                  </a:lnTo>
                  <a:lnTo>
                    <a:pt x="309" y="286"/>
                  </a:lnTo>
                  <a:lnTo>
                    <a:pt x="286" y="310"/>
                  </a:lnTo>
                  <a:lnTo>
                    <a:pt x="275" y="319"/>
                  </a:lnTo>
                  <a:lnTo>
                    <a:pt x="260" y="328"/>
                  </a:lnTo>
                  <a:lnTo>
                    <a:pt x="252" y="331"/>
                  </a:lnTo>
                  <a:lnTo>
                    <a:pt x="244" y="336"/>
                  </a:lnTo>
                  <a:lnTo>
                    <a:pt x="238" y="338"/>
                  </a:lnTo>
                  <a:lnTo>
                    <a:pt x="230" y="339"/>
                  </a:lnTo>
                  <a:lnTo>
                    <a:pt x="223" y="342"/>
                  </a:lnTo>
                  <a:lnTo>
                    <a:pt x="215" y="344"/>
                  </a:lnTo>
                  <a:lnTo>
                    <a:pt x="207" y="345"/>
                  </a:lnTo>
                  <a:lnTo>
                    <a:pt x="199" y="347"/>
                  </a:lnTo>
                  <a:lnTo>
                    <a:pt x="189" y="347"/>
                  </a:lnTo>
                  <a:lnTo>
                    <a:pt x="181" y="348"/>
                  </a:lnTo>
                  <a:lnTo>
                    <a:pt x="184" y="348"/>
                  </a:lnTo>
                  <a:lnTo>
                    <a:pt x="175" y="347"/>
                  </a:lnTo>
                  <a:lnTo>
                    <a:pt x="165" y="347"/>
                  </a:lnTo>
                  <a:lnTo>
                    <a:pt x="156" y="345"/>
                  </a:lnTo>
                  <a:lnTo>
                    <a:pt x="148" y="344"/>
                  </a:lnTo>
                  <a:lnTo>
                    <a:pt x="141" y="342"/>
                  </a:lnTo>
                  <a:lnTo>
                    <a:pt x="133" y="339"/>
                  </a:lnTo>
                  <a:lnTo>
                    <a:pt x="125" y="338"/>
                  </a:lnTo>
                  <a:lnTo>
                    <a:pt x="119" y="336"/>
                  </a:lnTo>
                  <a:lnTo>
                    <a:pt x="111" y="331"/>
                  </a:lnTo>
                  <a:lnTo>
                    <a:pt x="103" y="328"/>
                  </a:lnTo>
                  <a:lnTo>
                    <a:pt x="96" y="324"/>
                  </a:lnTo>
                  <a:lnTo>
                    <a:pt x="89" y="319"/>
                  </a:lnTo>
                  <a:lnTo>
                    <a:pt x="82" y="314"/>
                  </a:lnTo>
                  <a:lnTo>
                    <a:pt x="77" y="310"/>
                  </a:lnTo>
                  <a:lnTo>
                    <a:pt x="66" y="299"/>
                  </a:lnTo>
                  <a:lnTo>
                    <a:pt x="61" y="293"/>
                  </a:lnTo>
                  <a:lnTo>
                    <a:pt x="55" y="286"/>
                  </a:lnTo>
                  <a:lnTo>
                    <a:pt x="46" y="276"/>
                  </a:lnTo>
                  <a:lnTo>
                    <a:pt x="37" y="260"/>
                  </a:lnTo>
                  <a:lnTo>
                    <a:pt x="34" y="252"/>
                  </a:lnTo>
                  <a:lnTo>
                    <a:pt x="29" y="245"/>
                  </a:lnTo>
                  <a:lnTo>
                    <a:pt x="27" y="238"/>
                  </a:lnTo>
                  <a:lnTo>
                    <a:pt x="26" y="231"/>
                  </a:lnTo>
                  <a:lnTo>
                    <a:pt x="23" y="223"/>
                  </a:lnTo>
                  <a:lnTo>
                    <a:pt x="21" y="215"/>
                  </a:lnTo>
                  <a:lnTo>
                    <a:pt x="20" y="207"/>
                  </a:lnTo>
                  <a:lnTo>
                    <a:pt x="18" y="200"/>
                  </a:lnTo>
                  <a:lnTo>
                    <a:pt x="18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69" name="Freeform 28"/>
            <p:cNvSpPr>
              <a:spLocks/>
            </p:cNvSpPr>
            <p:nvPr/>
          </p:nvSpPr>
          <p:spPr bwMode="auto">
            <a:xfrm>
              <a:off x="4979" y="3526"/>
              <a:ext cx="367" cy="368"/>
            </a:xfrm>
            <a:custGeom>
              <a:avLst/>
              <a:gdLst>
                <a:gd name="T0" fmla="*/ 3 w 367"/>
                <a:gd name="T1" fmla="*/ 219 h 368"/>
                <a:gd name="T2" fmla="*/ 14 w 367"/>
                <a:gd name="T3" fmla="*/ 254 h 368"/>
                <a:gd name="T4" fmla="*/ 41 w 367"/>
                <a:gd name="T5" fmla="*/ 299 h 368"/>
                <a:gd name="T6" fmla="*/ 81 w 367"/>
                <a:gd name="T7" fmla="*/ 335 h 368"/>
                <a:gd name="T8" fmla="*/ 110 w 367"/>
                <a:gd name="T9" fmla="*/ 352 h 368"/>
                <a:gd name="T10" fmla="*/ 146 w 367"/>
                <a:gd name="T11" fmla="*/ 363 h 368"/>
                <a:gd name="T12" fmla="*/ 182 w 367"/>
                <a:gd name="T13" fmla="*/ 368 h 368"/>
                <a:gd name="T14" fmla="*/ 211 w 367"/>
                <a:gd name="T15" fmla="*/ 364 h 368"/>
                <a:gd name="T16" fmla="*/ 245 w 367"/>
                <a:gd name="T17" fmla="*/ 357 h 368"/>
                <a:gd name="T18" fmla="*/ 285 w 367"/>
                <a:gd name="T19" fmla="*/ 335 h 368"/>
                <a:gd name="T20" fmla="*/ 344 w 367"/>
                <a:gd name="T21" fmla="*/ 270 h 368"/>
                <a:gd name="T22" fmla="*/ 358 w 367"/>
                <a:gd name="T23" fmla="*/ 237 h 368"/>
                <a:gd name="T24" fmla="*/ 366 w 367"/>
                <a:gd name="T25" fmla="*/ 202 h 368"/>
                <a:gd name="T26" fmla="*/ 366 w 367"/>
                <a:gd name="T27" fmla="*/ 174 h 368"/>
                <a:gd name="T28" fmla="*/ 361 w 367"/>
                <a:gd name="T29" fmla="*/ 135 h 368"/>
                <a:gd name="T30" fmla="*/ 347 w 367"/>
                <a:gd name="T31" fmla="*/ 102 h 368"/>
                <a:gd name="T32" fmla="*/ 326 w 367"/>
                <a:gd name="T33" fmla="*/ 65 h 368"/>
                <a:gd name="T34" fmla="*/ 285 w 367"/>
                <a:gd name="T35" fmla="*/ 31 h 368"/>
                <a:gd name="T36" fmla="*/ 245 w 367"/>
                <a:gd name="T37" fmla="*/ 9 h 368"/>
                <a:gd name="T38" fmla="*/ 211 w 367"/>
                <a:gd name="T39" fmla="*/ 2 h 368"/>
                <a:gd name="T40" fmla="*/ 146 w 367"/>
                <a:gd name="T41" fmla="*/ 3 h 368"/>
                <a:gd name="T42" fmla="*/ 110 w 367"/>
                <a:gd name="T43" fmla="*/ 14 h 368"/>
                <a:gd name="T44" fmla="*/ 81 w 367"/>
                <a:gd name="T45" fmla="*/ 31 h 368"/>
                <a:gd name="T46" fmla="*/ 31 w 367"/>
                <a:gd name="T47" fmla="*/ 81 h 368"/>
                <a:gd name="T48" fmla="*/ 14 w 367"/>
                <a:gd name="T49" fmla="*/ 110 h 368"/>
                <a:gd name="T50" fmla="*/ 3 w 367"/>
                <a:gd name="T51" fmla="*/ 146 h 368"/>
                <a:gd name="T52" fmla="*/ 19 w 367"/>
                <a:gd name="T53" fmla="*/ 183 h 368"/>
                <a:gd name="T54" fmla="*/ 23 w 367"/>
                <a:gd name="T55" fmla="*/ 141 h 368"/>
                <a:gd name="T56" fmla="*/ 34 w 367"/>
                <a:gd name="T57" fmla="*/ 112 h 368"/>
                <a:gd name="T58" fmla="*/ 51 w 367"/>
                <a:gd name="T59" fmla="*/ 82 h 368"/>
                <a:gd name="T60" fmla="*/ 72 w 367"/>
                <a:gd name="T61" fmla="*/ 62 h 368"/>
                <a:gd name="T62" fmla="*/ 96 w 367"/>
                <a:gd name="T63" fmla="*/ 42 h 368"/>
                <a:gd name="T64" fmla="*/ 126 w 367"/>
                <a:gd name="T65" fmla="*/ 28 h 368"/>
                <a:gd name="T66" fmla="*/ 157 w 367"/>
                <a:gd name="T67" fmla="*/ 20 h 368"/>
                <a:gd name="T68" fmla="*/ 208 w 367"/>
                <a:gd name="T69" fmla="*/ 20 h 368"/>
                <a:gd name="T70" fmla="*/ 239 w 367"/>
                <a:gd name="T71" fmla="*/ 28 h 368"/>
                <a:gd name="T72" fmla="*/ 276 w 367"/>
                <a:gd name="T73" fmla="*/ 47 h 368"/>
                <a:gd name="T74" fmla="*/ 310 w 367"/>
                <a:gd name="T75" fmla="*/ 78 h 368"/>
                <a:gd name="T76" fmla="*/ 329 w 367"/>
                <a:gd name="T77" fmla="*/ 104 h 368"/>
                <a:gd name="T78" fmla="*/ 340 w 367"/>
                <a:gd name="T79" fmla="*/ 133 h 368"/>
                <a:gd name="T80" fmla="*/ 347 w 367"/>
                <a:gd name="T81" fmla="*/ 164 h 368"/>
                <a:gd name="T82" fmla="*/ 347 w 367"/>
                <a:gd name="T83" fmla="*/ 189 h 368"/>
                <a:gd name="T84" fmla="*/ 343 w 367"/>
                <a:gd name="T85" fmla="*/ 223 h 368"/>
                <a:gd name="T86" fmla="*/ 332 w 367"/>
                <a:gd name="T87" fmla="*/ 253 h 368"/>
                <a:gd name="T88" fmla="*/ 287 w 367"/>
                <a:gd name="T89" fmla="*/ 310 h 368"/>
                <a:gd name="T90" fmla="*/ 245 w 367"/>
                <a:gd name="T91" fmla="*/ 337 h 368"/>
                <a:gd name="T92" fmla="*/ 216 w 367"/>
                <a:gd name="T93" fmla="*/ 344 h 368"/>
                <a:gd name="T94" fmla="*/ 182 w 367"/>
                <a:gd name="T95" fmla="*/ 349 h 368"/>
                <a:gd name="T96" fmla="*/ 157 w 367"/>
                <a:gd name="T97" fmla="*/ 346 h 368"/>
                <a:gd name="T98" fmla="*/ 126 w 367"/>
                <a:gd name="T99" fmla="*/ 338 h 368"/>
                <a:gd name="T100" fmla="*/ 96 w 367"/>
                <a:gd name="T101" fmla="*/ 324 h 368"/>
                <a:gd name="T102" fmla="*/ 67 w 367"/>
                <a:gd name="T103" fmla="*/ 299 h 368"/>
                <a:gd name="T104" fmla="*/ 37 w 367"/>
                <a:gd name="T105" fmla="*/ 261 h 368"/>
                <a:gd name="T106" fmla="*/ 27 w 367"/>
                <a:gd name="T107" fmla="*/ 231 h 368"/>
                <a:gd name="T108" fmla="*/ 19 w 367"/>
                <a:gd name="T109" fmla="*/ 200 h 36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8"/>
                <a:gd name="T167" fmla="*/ 367 w 367"/>
                <a:gd name="T168" fmla="*/ 368 h 36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8">
                  <a:moveTo>
                    <a:pt x="0" y="183"/>
                  </a:moveTo>
                  <a:lnTo>
                    <a:pt x="0" y="200"/>
                  </a:lnTo>
                  <a:lnTo>
                    <a:pt x="2" y="211"/>
                  </a:lnTo>
                  <a:lnTo>
                    <a:pt x="3" y="219"/>
                  </a:lnTo>
                  <a:lnTo>
                    <a:pt x="5" y="230"/>
                  </a:lnTo>
                  <a:lnTo>
                    <a:pt x="8" y="237"/>
                  </a:lnTo>
                  <a:lnTo>
                    <a:pt x="10" y="245"/>
                  </a:lnTo>
                  <a:lnTo>
                    <a:pt x="14" y="254"/>
                  </a:lnTo>
                  <a:lnTo>
                    <a:pt x="19" y="262"/>
                  </a:lnTo>
                  <a:lnTo>
                    <a:pt x="22" y="270"/>
                  </a:lnTo>
                  <a:lnTo>
                    <a:pt x="31" y="285"/>
                  </a:lnTo>
                  <a:lnTo>
                    <a:pt x="41" y="299"/>
                  </a:lnTo>
                  <a:lnTo>
                    <a:pt x="47" y="306"/>
                  </a:lnTo>
                  <a:lnTo>
                    <a:pt x="51" y="312"/>
                  </a:lnTo>
                  <a:lnTo>
                    <a:pt x="65" y="326"/>
                  </a:lnTo>
                  <a:lnTo>
                    <a:pt x="81" y="335"/>
                  </a:lnTo>
                  <a:lnTo>
                    <a:pt x="87" y="340"/>
                  </a:lnTo>
                  <a:lnTo>
                    <a:pt x="95" y="344"/>
                  </a:lnTo>
                  <a:lnTo>
                    <a:pt x="103" y="347"/>
                  </a:lnTo>
                  <a:lnTo>
                    <a:pt x="110" y="352"/>
                  </a:lnTo>
                  <a:lnTo>
                    <a:pt x="120" y="357"/>
                  </a:lnTo>
                  <a:lnTo>
                    <a:pt x="127" y="358"/>
                  </a:lnTo>
                  <a:lnTo>
                    <a:pt x="135" y="361"/>
                  </a:lnTo>
                  <a:lnTo>
                    <a:pt x="146" y="363"/>
                  </a:lnTo>
                  <a:lnTo>
                    <a:pt x="154" y="364"/>
                  </a:lnTo>
                  <a:lnTo>
                    <a:pt x="163" y="366"/>
                  </a:lnTo>
                  <a:lnTo>
                    <a:pt x="172" y="366"/>
                  </a:lnTo>
                  <a:lnTo>
                    <a:pt x="182" y="368"/>
                  </a:lnTo>
                  <a:lnTo>
                    <a:pt x="185" y="368"/>
                  </a:lnTo>
                  <a:lnTo>
                    <a:pt x="192" y="366"/>
                  </a:lnTo>
                  <a:lnTo>
                    <a:pt x="200" y="366"/>
                  </a:lnTo>
                  <a:lnTo>
                    <a:pt x="211" y="364"/>
                  </a:lnTo>
                  <a:lnTo>
                    <a:pt x="219" y="363"/>
                  </a:lnTo>
                  <a:lnTo>
                    <a:pt x="230" y="361"/>
                  </a:lnTo>
                  <a:lnTo>
                    <a:pt x="237" y="358"/>
                  </a:lnTo>
                  <a:lnTo>
                    <a:pt x="245" y="357"/>
                  </a:lnTo>
                  <a:lnTo>
                    <a:pt x="254" y="352"/>
                  </a:lnTo>
                  <a:lnTo>
                    <a:pt x="262" y="347"/>
                  </a:lnTo>
                  <a:lnTo>
                    <a:pt x="270" y="344"/>
                  </a:lnTo>
                  <a:lnTo>
                    <a:pt x="285" y="335"/>
                  </a:lnTo>
                  <a:lnTo>
                    <a:pt x="299" y="326"/>
                  </a:lnTo>
                  <a:lnTo>
                    <a:pt x="326" y="299"/>
                  </a:lnTo>
                  <a:lnTo>
                    <a:pt x="335" y="285"/>
                  </a:lnTo>
                  <a:lnTo>
                    <a:pt x="344" y="270"/>
                  </a:lnTo>
                  <a:lnTo>
                    <a:pt x="347" y="262"/>
                  </a:lnTo>
                  <a:lnTo>
                    <a:pt x="352" y="254"/>
                  </a:lnTo>
                  <a:lnTo>
                    <a:pt x="357" y="245"/>
                  </a:lnTo>
                  <a:lnTo>
                    <a:pt x="358" y="237"/>
                  </a:lnTo>
                  <a:lnTo>
                    <a:pt x="361" y="230"/>
                  </a:lnTo>
                  <a:lnTo>
                    <a:pt x="363" y="219"/>
                  </a:lnTo>
                  <a:lnTo>
                    <a:pt x="364" y="211"/>
                  </a:lnTo>
                  <a:lnTo>
                    <a:pt x="366" y="202"/>
                  </a:lnTo>
                  <a:lnTo>
                    <a:pt x="366" y="192"/>
                  </a:lnTo>
                  <a:lnTo>
                    <a:pt x="367" y="185"/>
                  </a:lnTo>
                  <a:lnTo>
                    <a:pt x="367" y="182"/>
                  </a:lnTo>
                  <a:lnTo>
                    <a:pt x="366" y="174"/>
                  </a:lnTo>
                  <a:lnTo>
                    <a:pt x="366" y="164"/>
                  </a:lnTo>
                  <a:lnTo>
                    <a:pt x="364" y="154"/>
                  </a:lnTo>
                  <a:lnTo>
                    <a:pt x="363" y="146"/>
                  </a:lnTo>
                  <a:lnTo>
                    <a:pt x="361" y="135"/>
                  </a:lnTo>
                  <a:lnTo>
                    <a:pt x="358" y="127"/>
                  </a:lnTo>
                  <a:lnTo>
                    <a:pt x="357" y="120"/>
                  </a:lnTo>
                  <a:lnTo>
                    <a:pt x="352" y="110"/>
                  </a:lnTo>
                  <a:lnTo>
                    <a:pt x="347" y="102"/>
                  </a:lnTo>
                  <a:lnTo>
                    <a:pt x="344" y="95"/>
                  </a:lnTo>
                  <a:lnTo>
                    <a:pt x="340" y="87"/>
                  </a:lnTo>
                  <a:lnTo>
                    <a:pt x="335" y="81"/>
                  </a:lnTo>
                  <a:lnTo>
                    <a:pt x="326" y="65"/>
                  </a:lnTo>
                  <a:lnTo>
                    <a:pt x="312" y="51"/>
                  </a:lnTo>
                  <a:lnTo>
                    <a:pt x="305" y="47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70" y="22"/>
                  </a:lnTo>
                  <a:lnTo>
                    <a:pt x="262" y="19"/>
                  </a:lnTo>
                  <a:lnTo>
                    <a:pt x="254" y="14"/>
                  </a:lnTo>
                  <a:lnTo>
                    <a:pt x="245" y="9"/>
                  </a:lnTo>
                  <a:lnTo>
                    <a:pt x="237" y="8"/>
                  </a:lnTo>
                  <a:lnTo>
                    <a:pt x="230" y="5"/>
                  </a:lnTo>
                  <a:lnTo>
                    <a:pt x="219" y="3"/>
                  </a:lnTo>
                  <a:lnTo>
                    <a:pt x="211" y="2"/>
                  </a:lnTo>
                  <a:lnTo>
                    <a:pt x="202" y="0"/>
                  </a:lnTo>
                  <a:lnTo>
                    <a:pt x="164" y="0"/>
                  </a:lnTo>
                  <a:lnTo>
                    <a:pt x="154" y="2"/>
                  </a:lnTo>
                  <a:lnTo>
                    <a:pt x="146" y="3"/>
                  </a:lnTo>
                  <a:lnTo>
                    <a:pt x="135" y="5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0" y="14"/>
                  </a:lnTo>
                  <a:lnTo>
                    <a:pt x="103" y="19"/>
                  </a:lnTo>
                  <a:lnTo>
                    <a:pt x="95" y="22"/>
                  </a:lnTo>
                  <a:lnTo>
                    <a:pt x="87" y="26"/>
                  </a:lnTo>
                  <a:lnTo>
                    <a:pt x="81" y="31"/>
                  </a:lnTo>
                  <a:lnTo>
                    <a:pt x="65" y="40"/>
                  </a:lnTo>
                  <a:lnTo>
                    <a:pt x="53" y="53"/>
                  </a:lnTo>
                  <a:lnTo>
                    <a:pt x="41" y="65"/>
                  </a:lnTo>
                  <a:lnTo>
                    <a:pt x="31" y="81"/>
                  </a:lnTo>
                  <a:lnTo>
                    <a:pt x="27" y="87"/>
                  </a:lnTo>
                  <a:lnTo>
                    <a:pt x="22" y="95"/>
                  </a:lnTo>
                  <a:lnTo>
                    <a:pt x="19" y="102"/>
                  </a:lnTo>
                  <a:lnTo>
                    <a:pt x="14" y="110"/>
                  </a:lnTo>
                  <a:lnTo>
                    <a:pt x="10" y="120"/>
                  </a:lnTo>
                  <a:lnTo>
                    <a:pt x="8" y="127"/>
                  </a:lnTo>
                  <a:lnTo>
                    <a:pt x="5" y="135"/>
                  </a:lnTo>
                  <a:lnTo>
                    <a:pt x="3" y="146"/>
                  </a:lnTo>
                  <a:lnTo>
                    <a:pt x="2" y="154"/>
                  </a:lnTo>
                  <a:lnTo>
                    <a:pt x="0" y="163"/>
                  </a:lnTo>
                  <a:lnTo>
                    <a:pt x="0" y="183"/>
                  </a:lnTo>
                  <a:lnTo>
                    <a:pt x="19" y="183"/>
                  </a:lnTo>
                  <a:lnTo>
                    <a:pt x="19" y="166"/>
                  </a:lnTo>
                  <a:lnTo>
                    <a:pt x="20" y="157"/>
                  </a:lnTo>
                  <a:lnTo>
                    <a:pt x="22" y="149"/>
                  </a:lnTo>
                  <a:lnTo>
                    <a:pt x="23" y="141"/>
                  </a:lnTo>
                  <a:lnTo>
                    <a:pt x="27" y="133"/>
                  </a:lnTo>
                  <a:lnTo>
                    <a:pt x="28" y="126"/>
                  </a:lnTo>
                  <a:lnTo>
                    <a:pt x="30" y="120"/>
                  </a:lnTo>
                  <a:lnTo>
                    <a:pt x="34" y="112"/>
                  </a:lnTo>
                  <a:lnTo>
                    <a:pt x="37" y="104"/>
                  </a:lnTo>
                  <a:lnTo>
                    <a:pt x="42" y="96"/>
                  </a:lnTo>
                  <a:lnTo>
                    <a:pt x="47" y="90"/>
                  </a:lnTo>
                  <a:lnTo>
                    <a:pt x="51" y="82"/>
                  </a:lnTo>
                  <a:lnTo>
                    <a:pt x="56" y="78"/>
                  </a:lnTo>
                  <a:lnTo>
                    <a:pt x="62" y="71"/>
                  </a:lnTo>
                  <a:lnTo>
                    <a:pt x="65" y="65"/>
                  </a:lnTo>
                  <a:lnTo>
                    <a:pt x="72" y="62"/>
                  </a:lnTo>
                  <a:lnTo>
                    <a:pt x="78" y="56"/>
                  </a:lnTo>
                  <a:lnTo>
                    <a:pt x="82" y="51"/>
                  </a:lnTo>
                  <a:lnTo>
                    <a:pt x="90" y="47"/>
                  </a:lnTo>
                  <a:lnTo>
                    <a:pt x="96" y="42"/>
                  </a:lnTo>
                  <a:lnTo>
                    <a:pt x="104" y="37"/>
                  </a:lnTo>
                  <a:lnTo>
                    <a:pt x="112" y="34"/>
                  </a:lnTo>
                  <a:lnTo>
                    <a:pt x="120" y="30"/>
                  </a:lnTo>
                  <a:lnTo>
                    <a:pt x="126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9" y="22"/>
                  </a:lnTo>
                  <a:lnTo>
                    <a:pt x="157" y="20"/>
                  </a:lnTo>
                  <a:lnTo>
                    <a:pt x="164" y="19"/>
                  </a:lnTo>
                  <a:lnTo>
                    <a:pt x="183" y="19"/>
                  </a:lnTo>
                  <a:lnTo>
                    <a:pt x="199" y="19"/>
                  </a:lnTo>
                  <a:lnTo>
                    <a:pt x="208" y="20"/>
                  </a:lnTo>
                  <a:lnTo>
                    <a:pt x="216" y="22"/>
                  </a:lnTo>
                  <a:lnTo>
                    <a:pt x="223" y="23"/>
                  </a:lnTo>
                  <a:lnTo>
                    <a:pt x="231" y="26"/>
                  </a:lnTo>
                  <a:lnTo>
                    <a:pt x="239" y="28"/>
                  </a:lnTo>
                  <a:lnTo>
                    <a:pt x="245" y="30"/>
                  </a:lnTo>
                  <a:lnTo>
                    <a:pt x="253" y="34"/>
                  </a:lnTo>
                  <a:lnTo>
                    <a:pt x="261" y="37"/>
                  </a:lnTo>
                  <a:lnTo>
                    <a:pt x="276" y="47"/>
                  </a:lnTo>
                  <a:lnTo>
                    <a:pt x="287" y="56"/>
                  </a:lnTo>
                  <a:lnTo>
                    <a:pt x="293" y="62"/>
                  </a:lnTo>
                  <a:lnTo>
                    <a:pt x="299" y="67"/>
                  </a:lnTo>
                  <a:lnTo>
                    <a:pt x="310" y="78"/>
                  </a:lnTo>
                  <a:lnTo>
                    <a:pt x="315" y="82"/>
                  </a:lnTo>
                  <a:lnTo>
                    <a:pt x="319" y="90"/>
                  </a:lnTo>
                  <a:lnTo>
                    <a:pt x="324" y="96"/>
                  </a:lnTo>
                  <a:lnTo>
                    <a:pt x="329" y="104"/>
                  </a:lnTo>
                  <a:lnTo>
                    <a:pt x="332" y="112"/>
                  </a:lnTo>
                  <a:lnTo>
                    <a:pt x="336" y="120"/>
                  </a:lnTo>
                  <a:lnTo>
                    <a:pt x="338" y="126"/>
                  </a:lnTo>
                  <a:lnTo>
                    <a:pt x="340" y="133"/>
                  </a:lnTo>
                  <a:lnTo>
                    <a:pt x="343" y="141"/>
                  </a:lnTo>
                  <a:lnTo>
                    <a:pt x="344" y="149"/>
                  </a:lnTo>
                  <a:lnTo>
                    <a:pt x="346" y="157"/>
                  </a:lnTo>
                  <a:lnTo>
                    <a:pt x="347" y="164"/>
                  </a:lnTo>
                  <a:lnTo>
                    <a:pt x="347" y="174"/>
                  </a:lnTo>
                  <a:lnTo>
                    <a:pt x="349" y="185"/>
                  </a:lnTo>
                  <a:lnTo>
                    <a:pt x="349" y="182"/>
                  </a:lnTo>
                  <a:lnTo>
                    <a:pt x="347" y="189"/>
                  </a:lnTo>
                  <a:lnTo>
                    <a:pt x="347" y="199"/>
                  </a:lnTo>
                  <a:lnTo>
                    <a:pt x="346" y="208"/>
                  </a:lnTo>
                  <a:lnTo>
                    <a:pt x="344" y="216"/>
                  </a:lnTo>
                  <a:lnTo>
                    <a:pt x="343" y="223"/>
                  </a:lnTo>
                  <a:lnTo>
                    <a:pt x="340" y="231"/>
                  </a:lnTo>
                  <a:lnTo>
                    <a:pt x="338" y="239"/>
                  </a:lnTo>
                  <a:lnTo>
                    <a:pt x="336" y="245"/>
                  </a:lnTo>
                  <a:lnTo>
                    <a:pt x="332" y="253"/>
                  </a:lnTo>
                  <a:lnTo>
                    <a:pt x="329" y="261"/>
                  </a:lnTo>
                  <a:lnTo>
                    <a:pt x="319" y="276"/>
                  </a:lnTo>
                  <a:lnTo>
                    <a:pt x="310" y="287"/>
                  </a:lnTo>
                  <a:lnTo>
                    <a:pt x="287" y="310"/>
                  </a:lnTo>
                  <a:lnTo>
                    <a:pt x="276" y="320"/>
                  </a:lnTo>
                  <a:lnTo>
                    <a:pt x="261" y="329"/>
                  </a:lnTo>
                  <a:lnTo>
                    <a:pt x="253" y="332"/>
                  </a:lnTo>
                  <a:lnTo>
                    <a:pt x="245" y="337"/>
                  </a:lnTo>
                  <a:lnTo>
                    <a:pt x="239" y="338"/>
                  </a:lnTo>
                  <a:lnTo>
                    <a:pt x="231" y="340"/>
                  </a:lnTo>
                  <a:lnTo>
                    <a:pt x="223" y="343"/>
                  </a:lnTo>
                  <a:lnTo>
                    <a:pt x="216" y="344"/>
                  </a:lnTo>
                  <a:lnTo>
                    <a:pt x="208" y="346"/>
                  </a:lnTo>
                  <a:lnTo>
                    <a:pt x="200" y="347"/>
                  </a:lnTo>
                  <a:lnTo>
                    <a:pt x="189" y="347"/>
                  </a:lnTo>
                  <a:lnTo>
                    <a:pt x="182" y="349"/>
                  </a:lnTo>
                  <a:lnTo>
                    <a:pt x="185" y="349"/>
                  </a:lnTo>
                  <a:lnTo>
                    <a:pt x="175" y="347"/>
                  </a:lnTo>
                  <a:lnTo>
                    <a:pt x="166" y="347"/>
                  </a:lnTo>
                  <a:lnTo>
                    <a:pt x="157" y="346"/>
                  </a:lnTo>
                  <a:lnTo>
                    <a:pt x="149" y="344"/>
                  </a:lnTo>
                  <a:lnTo>
                    <a:pt x="141" y="343"/>
                  </a:lnTo>
                  <a:lnTo>
                    <a:pt x="133" y="340"/>
                  </a:lnTo>
                  <a:lnTo>
                    <a:pt x="126" y="338"/>
                  </a:lnTo>
                  <a:lnTo>
                    <a:pt x="120" y="337"/>
                  </a:lnTo>
                  <a:lnTo>
                    <a:pt x="112" y="332"/>
                  </a:lnTo>
                  <a:lnTo>
                    <a:pt x="104" y="329"/>
                  </a:lnTo>
                  <a:lnTo>
                    <a:pt x="96" y="324"/>
                  </a:lnTo>
                  <a:lnTo>
                    <a:pt x="90" y="320"/>
                  </a:lnTo>
                  <a:lnTo>
                    <a:pt x="82" y="315"/>
                  </a:lnTo>
                  <a:lnTo>
                    <a:pt x="78" y="310"/>
                  </a:lnTo>
                  <a:lnTo>
                    <a:pt x="67" y="299"/>
                  </a:lnTo>
                  <a:lnTo>
                    <a:pt x="62" y="293"/>
                  </a:lnTo>
                  <a:lnTo>
                    <a:pt x="56" y="287"/>
                  </a:lnTo>
                  <a:lnTo>
                    <a:pt x="47" y="276"/>
                  </a:lnTo>
                  <a:lnTo>
                    <a:pt x="37" y="261"/>
                  </a:lnTo>
                  <a:lnTo>
                    <a:pt x="34" y="253"/>
                  </a:lnTo>
                  <a:lnTo>
                    <a:pt x="30" y="245"/>
                  </a:lnTo>
                  <a:lnTo>
                    <a:pt x="28" y="239"/>
                  </a:lnTo>
                  <a:lnTo>
                    <a:pt x="27" y="231"/>
                  </a:lnTo>
                  <a:lnTo>
                    <a:pt x="23" y="223"/>
                  </a:lnTo>
                  <a:lnTo>
                    <a:pt x="22" y="216"/>
                  </a:lnTo>
                  <a:lnTo>
                    <a:pt x="20" y="208"/>
                  </a:lnTo>
                  <a:lnTo>
                    <a:pt x="19" y="200"/>
                  </a:lnTo>
                  <a:lnTo>
                    <a:pt x="19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0" name="Freeform 29"/>
            <p:cNvSpPr>
              <a:spLocks/>
            </p:cNvSpPr>
            <p:nvPr/>
          </p:nvSpPr>
          <p:spPr bwMode="auto">
            <a:xfrm>
              <a:off x="5179" y="3233"/>
              <a:ext cx="291" cy="436"/>
            </a:xfrm>
            <a:custGeom>
              <a:avLst/>
              <a:gdLst>
                <a:gd name="T0" fmla="*/ 147 w 291"/>
                <a:gd name="T1" fmla="*/ 411 h 436"/>
                <a:gd name="T2" fmla="*/ 144 w 291"/>
                <a:gd name="T3" fmla="*/ 423 h 436"/>
                <a:gd name="T4" fmla="*/ 154 w 291"/>
                <a:gd name="T5" fmla="*/ 434 h 436"/>
                <a:gd name="T6" fmla="*/ 164 w 291"/>
                <a:gd name="T7" fmla="*/ 434 h 436"/>
                <a:gd name="T8" fmla="*/ 188 w 291"/>
                <a:gd name="T9" fmla="*/ 426 h 436"/>
                <a:gd name="T10" fmla="*/ 214 w 291"/>
                <a:gd name="T11" fmla="*/ 411 h 436"/>
                <a:gd name="T12" fmla="*/ 233 w 291"/>
                <a:gd name="T13" fmla="*/ 394 h 436"/>
                <a:gd name="T14" fmla="*/ 254 w 291"/>
                <a:gd name="T15" fmla="*/ 361 h 436"/>
                <a:gd name="T16" fmla="*/ 279 w 291"/>
                <a:gd name="T17" fmla="*/ 306 h 436"/>
                <a:gd name="T18" fmla="*/ 285 w 291"/>
                <a:gd name="T19" fmla="*/ 278 h 436"/>
                <a:gd name="T20" fmla="*/ 291 w 291"/>
                <a:gd name="T21" fmla="*/ 222 h 436"/>
                <a:gd name="T22" fmla="*/ 290 w 291"/>
                <a:gd name="T23" fmla="*/ 186 h 436"/>
                <a:gd name="T24" fmla="*/ 282 w 291"/>
                <a:gd name="T25" fmla="*/ 146 h 436"/>
                <a:gd name="T26" fmla="*/ 270 w 291"/>
                <a:gd name="T27" fmla="*/ 109 h 436"/>
                <a:gd name="T28" fmla="*/ 256 w 291"/>
                <a:gd name="T29" fmla="*/ 75 h 436"/>
                <a:gd name="T30" fmla="*/ 211 w 291"/>
                <a:gd name="T31" fmla="*/ 22 h 436"/>
                <a:gd name="T32" fmla="*/ 188 w 291"/>
                <a:gd name="T33" fmla="*/ 9 h 436"/>
                <a:gd name="T34" fmla="*/ 160 w 291"/>
                <a:gd name="T35" fmla="*/ 0 h 436"/>
                <a:gd name="T36" fmla="*/ 109 w 291"/>
                <a:gd name="T37" fmla="*/ 8 h 436"/>
                <a:gd name="T38" fmla="*/ 87 w 291"/>
                <a:gd name="T39" fmla="*/ 17 h 436"/>
                <a:gd name="T40" fmla="*/ 40 w 291"/>
                <a:gd name="T41" fmla="*/ 65 h 436"/>
                <a:gd name="T42" fmla="*/ 26 w 291"/>
                <a:gd name="T43" fmla="*/ 90 h 436"/>
                <a:gd name="T44" fmla="*/ 9 w 291"/>
                <a:gd name="T45" fmla="*/ 137 h 436"/>
                <a:gd name="T46" fmla="*/ 2 w 291"/>
                <a:gd name="T47" fmla="*/ 174 h 436"/>
                <a:gd name="T48" fmla="*/ 2 w 291"/>
                <a:gd name="T49" fmla="*/ 261 h 436"/>
                <a:gd name="T50" fmla="*/ 5 w 291"/>
                <a:gd name="T51" fmla="*/ 271 h 436"/>
                <a:gd name="T52" fmla="*/ 5 w 291"/>
                <a:gd name="T53" fmla="*/ 278 h 436"/>
                <a:gd name="T54" fmla="*/ 11 w 291"/>
                <a:gd name="T55" fmla="*/ 288 h 436"/>
                <a:gd name="T56" fmla="*/ 22 w 291"/>
                <a:gd name="T57" fmla="*/ 292 h 436"/>
                <a:gd name="T58" fmla="*/ 33 w 291"/>
                <a:gd name="T59" fmla="*/ 285 h 436"/>
                <a:gd name="T60" fmla="*/ 36 w 291"/>
                <a:gd name="T61" fmla="*/ 275 h 436"/>
                <a:gd name="T62" fmla="*/ 31 w 291"/>
                <a:gd name="T63" fmla="*/ 257 h 436"/>
                <a:gd name="T64" fmla="*/ 31 w 291"/>
                <a:gd name="T65" fmla="*/ 219 h 436"/>
                <a:gd name="T66" fmla="*/ 36 w 291"/>
                <a:gd name="T67" fmla="*/ 161 h 436"/>
                <a:gd name="T68" fmla="*/ 45 w 291"/>
                <a:gd name="T69" fmla="*/ 126 h 436"/>
                <a:gd name="T70" fmla="*/ 54 w 291"/>
                <a:gd name="T71" fmla="*/ 102 h 436"/>
                <a:gd name="T72" fmla="*/ 65 w 291"/>
                <a:gd name="T73" fmla="*/ 84 h 436"/>
                <a:gd name="T74" fmla="*/ 102 w 291"/>
                <a:gd name="T75" fmla="*/ 45 h 436"/>
                <a:gd name="T76" fmla="*/ 118 w 291"/>
                <a:gd name="T77" fmla="*/ 36 h 436"/>
                <a:gd name="T78" fmla="*/ 146 w 291"/>
                <a:gd name="T79" fmla="*/ 31 h 436"/>
                <a:gd name="T80" fmla="*/ 172 w 291"/>
                <a:gd name="T81" fmla="*/ 36 h 436"/>
                <a:gd name="T82" fmla="*/ 188 w 291"/>
                <a:gd name="T83" fmla="*/ 44 h 436"/>
                <a:gd name="T84" fmla="*/ 225 w 291"/>
                <a:gd name="T85" fmla="*/ 84 h 436"/>
                <a:gd name="T86" fmla="*/ 236 w 291"/>
                <a:gd name="T87" fmla="*/ 102 h 436"/>
                <a:gd name="T88" fmla="*/ 245 w 291"/>
                <a:gd name="T89" fmla="*/ 126 h 436"/>
                <a:gd name="T90" fmla="*/ 254 w 291"/>
                <a:gd name="T91" fmla="*/ 161 h 436"/>
                <a:gd name="T92" fmla="*/ 259 w 291"/>
                <a:gd name="T93" fmla="*/ 209 h 436"/>
                <a:gd name="T94" fmla="*/ 259 w 291"/>
                <a:gd name="T95" fmla="*/ 226 h 436"/>
                <a:gd name="T96" fmla="*/ 253 w 291"/>
                <a:gd name="T97" fmla="*/ 279 h 436"/>
                <a:gd name="T98" fmla="*/ 246 w 291"/>
                <a:gd name="T99" fmla="*/ 304 h 436"/>
                <a:gd name="T100" fmla="*/ 226 w 291"/>
                <a:gd name="T101" fmla="*/ 352 h 436"/>
                <a:gd name="T102" fmla="*/ 203 w 291"/>
                <a:gd name="T103" fmla="*/ 378 h 436"/>
                <a:gd name="T104" fmla="*/ 191 w 291"/>
                <a:gd name="T105" fmla="*/ 389 h 436"/>
                <a:gd name="T106" fmla="*/ 178 w 291"/>
                <a:gd name="T107" fmla="*/ 399 h 436"/>
                <a:gd name="T108" fmla="*/ 160 w 291"/>
                <a:gd name="T109" fmla="*/ 403 h 4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91"/>
                <a:gd name="T166" fmla="*/ 0 h 436"/>
                <a:gd name="T167" fmla="*/ 291 w 291"/>
                <a:gd name="T168" fmla="*/ 436 h 4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91" h="436">
                  <a:moveTo>
                    <a:pt x="157" y="405"/>
                  </a:moveTo>
                  <a:lnTo>
                    <a:pt x="150" y="408"/>
                  </a:lnTo>
                  <a:lnTo>
                    <a:pt x="147" y="411"/>
                  </a:lnTo>
                  <a:lnTo>
                    <a:pt x="146" y="414"/>
                  </a:lnTo>
                  <a:lnTo>
                    <a:pt x="144" y="419"/>
                  </a:lnTo>
                  <a:lnTo>
                    <a:pt x="144" y="423"/>
                  </a:lnTo>
                  <a:lnTo>
                    <a:pt x="147" y="430"/>
                  </a:lnTo>
                  <a:lnTo>
                    <a:pt x="150" y="433"/>
                  </a:lnTo>
                  <a:lnTo>
                    <a:pt x="154" y="434"/>
                  </a:lnTo>
                  <a:lnTo>
                    <a:pt x="158" y="436"/>
                  </a:lnTo>
                  <a:lnTo>
                    <a:pt x="163" y="436"/>
                  </a:lnTo>
                  <a:lnTo>
                    <a:pt x="164" y="434"/>
                  </a:lnTo>
                  <a:lnTo>
                    <a:pt x="169" y="434"/>
                  </a:lnTo>
                  <a:lnTo>
                    <a:pt x="181" y="428"/>
                  </a:lnTo>
                  <a:lnTo>
                    <a:pt x="188" y="426"/>
                  </a:lnTo>
                  <a:lnTo>
                    <a:pt x="197" y="423"/>
                  </a:lnTo>
                  <a:lnTo>
                    <a:pt x="209" y="414"/>
                  </a:lnTo>
                  <a:lnTo>
                    <a:pt x="214" y="411"/>
                  </a:lnTo>
                  <a:lnTo>
                    <a:pt x="222" y="406"/>
                  </a:lnTo>
                  <a:lnTo>
                    <a:pt x="228" y="400"/>
                  </a:lnTo>
                  <a:lnTo>
                    <a:pt x="233" y="394"/>
                  </a:lnTo>
                  <a:lnTo>
                    <a:pt x="237" y="389"/>
                  </a:lnTo>
                  <a:lnTo>
                    <a:pt x="251" y="368"/>
                  </a:lnTo>
                  <a:lnTo>
                    <a:pt x="254" y="361"/>
                  </a:lnTo>
                  <a:lnTo>
                    <a:pt x="260" y="355"/>
                  </a:lnTo>
                  <a:lnTo>
                    <a:pt x="277" y="313"/>
                  </a:lnTo>
                  <a:lnTo>
                    <a:pt x="279" y="306"/>
                  </a:lnTo>
                  <a:lnTo>
                    <a:pt x="282" y="295"/>
                  </a:lnTo>
                  <a:lnTo>
                    <a:pt x="284" y="285"/>
                  </a:lnTo>
                  <a:lnTo>
                    <a:pt x="285" y="278"/>
                  </a:lnTo>
                  <a:lnTo>
                    <a:pt x="290" y="248"/>
                  </a:lnTo>
                  <a:lnTo>
                    <a:pt x="290" y="230"/>
                  </a:lnTo>
                  <a:lnTo>
                    <a:pt x="291" y="222"/>
                  </a:lnTo>
                  <a:lnTo>
                    <a:pt x="291" y="217"/>
                  </a:lnTo>
                  <a:lnTo>
                    <a:pt x="290" y="206"/>
                  </a:lnTo>
                  <a:lnTo>
                    <a:pt x="290" y="186"/>
                  </a:lnTo>
                  <a:lnTo>
                    <a:pt x="288" y="174"/>
                  </a:lnTo>
                  <a:lnTo>
                    <a:pt x="285" y="155"/>
                  </a:lnTo>
                  <a:lnTo>
                    <a:pt x="282" y="146"/>
                  </a:lnTo>
                  <a:lnTo>
                    <a:pt x="281" y="137"/>
                  </a:lnTo>
                  <a:lnTo>
                    <a:pt x="273" y="116"/>
                  </a:lnTo>
                  <a:lnTo>
                    <a:pt x="270" y="109"/>
                  </a:lnTo>
                  <a:lnTo>
                    <a:pt x="264" y="90"/>
                  </a:lnTo>
                  <a:lnTo>
                    <a:pt x="259" y="81"/>
                  </a:lnTo>
                  <a:lnTo>
                    <a:pt x="256" y="75"/>
                  </a:lnTo>
                  <a:lnTo>
                    <a:pt x="250" y="65"/>
                  </a:lnTo>
                  <a:lnTo>
                    <a:pt x="236" y="45"/>
                  </a:lnTo>
                  <a:lnTo>
                    <a:pt x="211" y="22"/>
                  </a:lnTo>
                  <a:lnTo>
                    <a:pt x="203" y="19"/>
                  </a:lnTo>
                  <a:lnTo>
                    <a:pt x="197" y="14"/>
                  </a:lnTo>
                  <a:lnTo>
                    <a:pt x="188" y="9"/>
                  </a:lnTo>
                  <a:lnTo>
                    <a:pt x="181" y="8"/>
                  </a:lnTo>
                  <a:lnTo>
                    <a:pt x="175" y="5"/>
                  </a:lnTo>
                  <a:lnTo>
                    <a:pt x="160" y="0"/>
                  </a:lnTo>
                  <a:lnTo>
                    <a:pt x="130" y="0"/>
                  </a:lnTo>
                  <a:lnTo>
                    <a:pt x="115" y="5"/>
                  </a:lnTo>
                  <a:lnTo>
                    <a:pt x="109" y="8"/>
                  </a:lnTo>
                  <a:lnTo>
                    <a:pt x="102" y="9"/>
                  </a:lnTo>
                  <a:lnTo>
                    <a:pt x="93" y="13"/>
                  </a:lnTo>
                  <a:lnTo>
                    <a:pt x="87" y="17"/>
                  </a:lnTo>
                  <a:lnTo>
                    <a:pt x="79" y="22"/>
                  </a:lnTo>
                  <a:lnTo>
                    <a:pt x="54" y="45"/>
                  </a:lnTo>
                  <a:lnTo>
                    <a:pt x="40" y="65"/>
                  </a:lnTo>
                  <a:lnTo>
                    <a:pt x="34" y="75"/>
                  </a:lnTo>
                  <a:lnTo>
                    <a:pt x="31" y="81"/>
                  </a:lnTo>
                  <a:lnTo>
                    <a:pt x="26" y="90"/>
                  </a:lnTo>
                  <a:lnTo>
                    <a:pt x="20" y="109"/>
                  </a:lnTo>
                  <a:lnTo>
                    <a:pt x="17" y="116"/>
                  </a:lnTo>
                  <a:lnTo>
                    <a:pt x="9" y="137"/>
                  </a:lnTo>
                  <a:lnTo>
                    <a:pt x="8" y="146"/>
                  </a:lnTo>
                  <a:lnTo>
                    <a:pt x="5" y="155"/>
                  </a:lnTo>
                  <a:lnTo>
                    <a:pt x="2" y="174"/>
                  </a:lnTo>
                  <a:lnTo>
                    <a:pt x="0" y="186"/>
                  </a:lnTo>
                  <a:lnTo>
                    <a:pt x="0" y="219"/>
                  </a:lnTo>
                  <a:lnTo>
                    <a:pt x="2" y="261"/>
                  </a:lnTo>
                  <a:lnTo>
                    <a:pt x="3" y="262"/>
                  </a:lnTo>
                  <a:lnTo>
                    <a:pt x="3" y="270"/>
                  </a:lnTo>
                  <a:lnTo>
                    <a:pt x="5" y="271"/>
                  </a:lnTo>
                  <a:lnTo>
                    <a:pt x="3" y="276"/>
                  </a:lnTo>
                  <a:lnTo>
                    <a:pt x="6" y="282"/>
                  </a:lnTo>
                  <a:lnTo>
                    <a:pt x="5" y="278"/>
                  </a:lnTo>
                  <a:lnTo>
                    <a:pt x="6" y="282"/>
                  </a:lnTo>
                  <a:lnTo>
                    <a:pt x="8" y="285"/>
                  </a:lnTo>
                  <a:lnTo>
                    <a:pt x="11" y="288"/>
                  </a:lnTo>
                  <a:lnTo>
                    <a:pt x="14" y="290"/>
                  </a:lnTo>
                  <a:lnTo>
                    <a:pt x="19" y="292"/>
                  </a:lnTo>
                  <a:lnTo>
                    <a:pt x="22" y="292"/>
                  </a:lnTo>
                  <a:lnTo>
                    <a:pt x="26" y="290"/>
                  </a:lnTo>
                  <a:lnTo>
                    <a:pt x="30" y="288"/>
                  </a:lnTo>
                  <a:lnTo>
                    <a:pt x="33" y="285"/>
                  </a:lnTo>
                  <a:lnTo>
                    <a:pt x="34" y="282"/>
                  </a:lnTo>
                  <a:lnTo>
                    <a:pt x="36" y="278"/>
                  </a:lnTo>
                  <a:lnTo>
                    <a:pt x="36" y="275"/>
                  </a:lnTo>
                  <a:lnTo>
                    <a:pt x="34" y="270"/>
                  </a:lnTo>
                  <a:lnTo>
                    <a:pt x="33" y="259"/>
                  </a:lnTo>
                  <a:lnTo>
                    <a:pt x="31" y="257"/>
                  </a:lnTo>
                  <a:lnTo>
                    <a:pt x="31" y="250"/>
                  </a:lnTo>
                  <a:lnTo>
                    <a:pt x="30" y="248"/>
                  </a:lnTo>
                  <a:lnTo>
                    <a:pt x="31" y="219"/>
                  </a:lnTo>
                  <a:lnTo>
                    <a:pt x="31" y="189"/>
                  </a:lnTo>
                  <a:lnTo>
                    <a:pt x="33" y="180"/>
                  </a:lnTo>
                  <a:lnTo>
                    <a:pt x="36" y="161"/>
                  </a:lnTo>
                  <a:lnTo>
                    <a:pt x="39" y="152"/>
                  </a:lnTo>
                  <a:lnTo>
                    <a:pt x="40" y="143"/>
                  </a:lnTo>
                  <a:lnTo>
                    <a:pt x="45" y="126"/>
                  </a:lnTo>
                  <a:lnTo>
                    <a:pt x="48" y="118"/>
                  </a:lnTo>
                  <a:lnTo>
                    <a:pt x="51" y="109"/>
                  </a:lnTo>
                  <a:lnTo>
                    <a:pt x="54" y="102"/>
                  </a:lnTo>
                  <a:lnTo>
                    <a:pt x="59" y="96"/>
                  </a:lnTo>
                  <a:lnTo>
                    <a:pt x="62" y="90"/>
                  </a:lnTo>
                  <a:lnTo>
                    <a:pt x="65" y="84"/>
                  </a:lnTo>
                  <a:lnTo>
                    <a:pt x="79" y="67"/>
                  </a:lnTo>
                  <a:lnTo>
                    <a:pt x="98" y="47"/>
                  </a:lnTo>
                  <a:lnTo>
                    <a:pt x="102" y="45"/>
                  </a:lnTo>
                  <a:lnTo>
                    <a:pt x="109" y="40"/>
                  </a:lnTo>
                  <a:lnTo>
                    <a:pt x="112" y="37"/>
                  </a:lnTo>
                  <a:lnTo>
                    <a:pt x="118" y="36"/>
                  </a:lnTo>
                  <a:lnTo>
                    <a:pt x="124" y="33"/>
                  </a:lnTo>
                  <a:lnTo>
                    <a:pt x="133" y="31"/>
                  </a:lnTo>
                  <a:lnTo>
                    <a:pt x="146" y="31"/>
                  </a:lnTo>
                  <a:lnTo>
                    <a:pt x="157" y="31"/>
                  </a:lnTo>
                  <a:lnTo>
                    <a:pt x="166" y="33"/>
                  </a:lnTo>
                  <a:lnTo>
                    <a:pt x="172" y="36"/>
                  </a:lnTo>
                  <a:lnTo>
                    <a:pt x="178" y="37"/>
                  </a:lnTo>
                  <a:lnTo>
                    <a:pt x="181" y="39"/>
                  </a:lnTo>
                  <a:lnTo>
                    <a:pt x="188" y="44"/>
                  </a:lnTo>
                  <a:lnTo>
                    <a:pt x="192" y="47"/>
                  </a:lnTo>
                  <a:lnTo>
                    <a:pt x="211" y="67"/>
                  </a:lnTo>
                  <a:lnTo>
                    <a:pt x="225" y="84"/>
                  </a:lnTo>
                  <a:lnTo>
                    <a:pt x="228" y="90"/>
                  </a:lnTo>
                  <a:lnTo>
                    <a:pt x="231" y="96"/>
                  </a:lnTo>
                  <a:lnTo>
                    <a:pt x="236" y="102"/>
                  </a:lnTo>
                  <a:lnTo>
                    <a:pt x="239" y="109"/>
                  </a:lnTo>
                  <a:lnTo>
                    <a:pt x="242" y="118"/>
                  </a:lnTo>
                  <a:lnTo>
                    <a:pt x="245" y="126"/>
                  </a:lnTo>
                  <a:lnTo>
                    <a:pt x="250" y="143"/>
                  </a:lnTo>
                  <a:lnTo>
                    <a:pt x="251" y="152"/>
                  </a:lnTo>
                  <a:lnTo>
                    <a:pt x="254" y="161"/>
                  </a:lnTo>
                  <a:lnTo>
                    <a:pt x="257" y="180"/>
                  </a:lnTo>
                  <a:lnTo>
                    <a:pt x="259" y="189"/>
                  </a:lnTo>
                  <a:lnTo>
                    <a:pt x="259" y="209"/>
                  </a:lnTo>
                  <a:lnTo>
                    <a:pt x="260" y="220"/>
                  </a:lnTo>
                  <a:lnTo>
                    <a:pt x="260" y="216"/>
                  </a:lnTo>
                  <a:lnTo>
                    <a:pt x="259" y="226"/>
                  </a:lnTo>
                  <a:lnTo>
                    <a:pt x="259" y="245"/>
                  </a:lnTo>
                  <a:lnTo>
                    <a:pt x="254" y="271"/>
                  </a:lnTo>
                  <a:lnTo>
                    <a:pt x="253" y="279"/>
                  </a:lnTo>
                  <a:lnTo>
                    <a:pt x="251" y="288"/>
                  </a:lnTo>
                  <a:lnTo>
                    <a:pt x="248" y="296"/>
                  </a:lnTo>
                  <a:lnTo>
                    <a:pt x="246" y="304"/>
                  </a:lnTo>
                  <a:lnTo>
                    <a:pt x="233" y="340"/>
                  </a:lnTo>
                  <a:lnTo>
                    <a:pt x="229" y="346"/>
                  </a:lnTo>
                  <a:lnTo>
                    <a:pt x="226" y="352"/>
                  </a:lnTo>
                  <a:lnTo>
                    <a:pt x="212" y="368"/>
                  </a:lnTo>
                  <a:lnTo>
                    <a:pt x="208" y="372"/>
                  </a:lnTo>
                  <a:lnTo>
                    <a:pt x="203" y="378"/>
                  </a:lnTo>
                  <a:lnTo>
                    <a:pt x="200" y="382"/>
                  </a:lnTo>
                  <a:lnTo>
                    <a:pt x="195" y="386"/>
                  </a:lnTo>
                  <a:lnTo>
                    <a:pt x="191" y="389"/>
                  </a:lnTo>
                  <a:lnTo>
                    <a:pt x="185" y="394"/>
                  </a:lnTo>
                  <a:lnTo>
                    <a:pt x="181" y="395"/>
                  </a:lnTo>
                  <a:lnTo>
                    <a:pt x="178" y="399"/>
                  </a:lnTo>
                  <a:lnTo>
                    <a:pt x="172" y="400"/>
                  </a:lnTo>
                  <a:lnTo>
                    <a:pt x="166" y="403"/>
                  </a:lnTo>
                  <a:lnTo>
                    <a:pt x="160" y="403"/>
                  </a:lnTo>
                  <a:lnTo>
                    <a:pt x="155" y="406"/>
                  </a:lnTo>
                  <a:lnTo>
                    <a:pt x="157" y="4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1" name="Freeform 30"/>
            <p:cNvSpPr>
              <a:spLocks/>
            </p:cNvSpPr>
            <p:nvPr/>
          </p:nvSpPr>
          <p:spPr bwMode="auto">
            <a:xfrm>
              <a:off x="3541" y="2069"/>
              <a:ext cx="295" cy="435"/>
            </a:xfrm>
            <a:custGeom>
              <a:avLst/>
              <a:gdLst>
                <a:gd name="T0" fmla="*/ 140 w 295"/>
                <a:gd name="T1" fmla="*/ 434 h 435"/>
                <a:gd name="T2" fmla="*/ 149 w 295"/>
                <a:gd name="T3" fmla="*/ 423 h 435"/>
                <a:gd name="T4" fmla="*/ 146 w 295"/>
                <a:gd name="T5" fmla="*/ 411 h 435"/>
                <a:gd name="T6" fmla="*/ 131 w 295"/>
                <a:gd name="T7" fmla="*/ 403 h 435"/>
                <a:gd name="T8" fmla="*/ 113 w 295"/>
                <a:gd name="T9" fmla="*/ 398 h 435"/>
                <a:gd name="T10" fmla="*/ 100 w 295"/>
                <a:gd name="T11" fmla="*/ 389 h 435"/>
                <a:gd name="T12" fmla="*/ 84 w 295"/>
                <a:gd name="T13" fmla="*/ 372 h 435"/>
                <a:gd name="T14" fmla="*/ 59 w 295"/>
                <a:gd name="T15" fmla="*/ 341 h 435"/>
                <a:gd name="T16" fmla="*/ 44 w 295"/>
                <a:gd name="T17" fmla="*/ 304 h 435"/>
                <a:gd name="T18" fmla="*/ 38 w 295"/>
                <a:gd name="T19" fmla="*/ 279 h 435"/>
                <a:gd name="T20" fmla="*/ 31 w 295"/>
                <a:gd name="T21" fmla="*/ 189 h 435"/>
                <a:gd name="T22" fmla="*/ 39 w 295"/>
                <a:gd name="T23" fmla="*/ 152 h 435"/>
                <a:gd name="T24" fmla="*/ 48 w 295"/>
                <a:gd name="T25" fmla="*/ 118 h 435"/>
                <a:gd name="T26" fmla="*/ 58 w 295"/>
                <a:gd name="T27" fmla="*/ 97 h 435"/>
                <a:gd name="T28" fmla="*/ 75 w 295"/>
                <a:gd name="T29" fmla="*/ 73 h 435"/>
                <a:gd name="T30" fmla="*/ 95 w 295"/>
                <a:gd name="T31" fmla="*/ 51 h 435"/>
                <a:gd name="T32" fmla="*/ 112 w 295"/>
                <a:gd name="T33" fmla="*/ 37 h 435"/>
                <a:gd name="T34" fmla="*/ 131 w 295"/>
                <a:gd name="T35" fmla="*/ 32 h 435"/>
                <a:gd name="T36" fmla="*/ 163 w 295"/>
                <a:gd name="T37" fmla="*/ 32 h 435"/>
                <a:gd name="T38" fmla="*/ 182 w 295"/>
                <a:gd name="T39" fmla="*/ 37 h 435"/>
                <a:gd name="T40" fmla="*/ 194 w 295"/>
                <a:gd name="T41" fmla="*/ 46 h 435"/>
                <a:gd name="T42" fmla="*/ 213 w 295"/>
                <a:gd name="T43" fmla="*/ 66 h 435"/>
                <a:gd name="T44" fmla="*/ 230 w 295"/>
                <a:gd name="T45" fmla="*/ 90 h 435"/>
                <a:gd name="T46" fmla="*/ 242 w 295"/>
                <a:gd name="T47" fmla="*/ 108 h 435"/>
                <a:gd name="T48" fmla="*/ 253 w 295"/>
                <a:gd name="T49" fmla="*/ 142 h 435"/>
                <a:gd name="T50" fmla="*/ 261 w 295"/>
                <a:gd name="T51" fmla="*/ 180 h 435"/>
                <a:gd name="T52" fmla="*/ 264 w 295"/>
                <a:gd name="T53" fmla="*/ 220 h 435"/>
                <a:gd name="T54" fmla="*/ 264 w 295"/>
                <a:gd name="T55" fmla="*/ 246 h 435"/>
                <a:gd name="T56" fmla="*/ 261 w 295"/>
                <a:gd name="T57" fmla="*/ 256 h 435"/>
                <a:gd name="T58" fmla="*/ 259 w 295"/>
                <a:gd name="T59" fmla="*/ 274 h 435"/>
                <a:gd name="T60" fmla="*/ 265 w 295"/>
                <a:gd name="T61" fmla="*/ 285 h 435"/>
                <a:gd name="T62" fmla="*/ 281 w 295"/>
                <a:gd name="T63" fmla="*/ 287 h 435"/>
                <a:gd name="T64" fmla="*/ 290 w 295"/>
                <a:gd name="T65" fmla="*/ 276 h 435"/>
                <a:gd name="T66" fmla="*/ 290 w 295"/>
                <a:gd name="T67" fmla="*/ 266 h 435"/>
                <a:gd name="T68" fmla="*/ 292 w 295"/>
                <a:gd name="T69" fmla="*/ 226 h 435"/>
                <a:gd name="T70" fmla="*/ 293 w 295"/>
                <a:gd name="T71" fmla="*/ 206 h 435"/>
                <a:gd name="T72" fmla="*/ 289 w 295"/>
                <a:gd name="T73" fmla="*/ 155 h 435"/>
                <a:gd name="T74" fmla="*/ 276 w 295"/>
                <a:gd name="T75" fmla="*/ 116 h 435"/>
                <a:gd name="T76" fmla="*/ 267 w 295"/>
                <a:gd name="T77" fmla="*/ 90 h 435"/>
                <a:gd name="T78" fmla="*/ 254 w 295"/>
                <a:gd name="T79" fmla="*/ 66 h 435"/>
                <a:gd name="T80" fmla="*/ 233 w 295"/>
                <a:gd name="T81" fmla="*/ 39 h 435"/>
                <a:gd name="T82" fmla="*/ 208 w 295"/>
                <a:gd name="T83" fmla="*/ 18 h 435"/>
                <a:gd name="T84" fmla="*/ 185 w 295"/>
                <a:gd name="T85" fmla="*/ 8 h 435"/>
                <a:gd name="T86" fmla="*/ 161 w 295"/>
                <a:gd name="T87" fmla="*/ 0 h 435"/>
                <a:gd name="T88" fmla="*/ 124 w 295"/>
                <a:gd name="T89" fmla="*/ 1 h 435"/>
                <a:gd name="T90" fmla="*/ 103 w 295"/>
                <a:gd name="T91" fmla="*/ 9 h 435"/>
                <a:gd name="T92" fmla="*/ 81 w 295"/>
                <a:gd name="T93" fmla="*/ 21 h 435"/>
                <a:gd name="T94" fmla="*/ 56 w 295"/>
                <a:gd name="T95" fmla="*/ 45 h 435"/>
                <a:gd name="T96" fmla="*/ 36 w 295"/>
                <a:gd name="T97" fmla="*/ 74 h 435"/>
                <a:gd name="T98" fmla="*/ 24 w 295"/>
                <a:gd name="T99" fmla="*/ 99 h 435"/>
                <a:gd name="T100" fmla="*/ 10 w 295"/>
                <a:gd name="T101" fmla="*/ 136 h 435"/>
                <a:gd name="T102" fmla="*/ 2 w 295"/>
                <a:gd name="T103" fmla="*/ 173 h 435"/>
                <a:gd name="T104" fmla="*/ 0 w 295"/>
                <a:gd name="T105" fmla="*/ 248 h 435"/>
                <a:gd name="T106" fmla="*/ 8 w 295"/>
                <a:gd name="T107" fmla="*/ 294 h 435"/>
                <a:gd name="T108" fmla="*/ 24 w 295"/>
                <a:gd name="T109" fmla="*/ 338 h 435"/>
                <a:gd name="T110" fmla="*/ 34 w 295"/>
                <a:gd name="T111" fmla="*/ 361 h 435"/>
                <a:gd name="T112" fmla="*/ 64 w 295"/>
                <a:gd name="T113" fmla="*/ 400 h 435"/>
                <a:gd name="T114" fmla="*/ 89 w 295"/>
                <a:gd name="T115" fmla="*/ 418 h 435"/>
                <a:gd name="T116" fmla="*/ 110 w 295"/>
                <a:gd name="T117" fmla="*/ 428 h 435"/>
                <a:gd name="T118" fmla="*/ 131 w 295"/>
                <a:gd name="T119" fmla="*/ 435 h 43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5"/>
                <a:gd name="T181" fmla="*/ 0 h 435"/>
                <a:gd name="T182" fmla="*/ 295 w 295"/>
                <a:gd name="T183" fmla="*/ 435 h 43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5" h="435">
                  <a:moveTo>
                    <a:pt x="131" y="435"/>
                  </a:moveTo>
                  <a:lnTo>
                    <a:pt x="135" y="435"/>
                  </a:lnTo>
                  <a:lnTo>
                    <a:pt x="140" y="434"/>
                  </a:lnTo>
                  <a:lnTo>
                    <a:pt x="143" y="432"/>
                  </a:lnTo>
                  <a:lnTo>
                    <a:pt x="146" y="429"/>
                  </a:lnTo>
                  <a:lnTo>
                    <a:pt x="149" y="423"/>
                  </a:lnTo>
                  <a:lnTo>
                    <a:pt x="149" y="418"/>
                  </a:lnTo>
                  <a:lnTo>
                    <a:pt x="148" y="414"/>
                  </a:lnTo>
                  <a:lnTo>
                    <a:pt x="146" y="411"/>
                  </a:lnTo>
                  <a:lnTo>
                    <a:pt x="143" y="408"/>
                  </a:lnTo>
                  <a:lnTo>
                    <a:pt x="137" y="404"/>
                  </a:lnTo>
                  <a:lnTo>
                    <a:pt x="131" y="403"/>
                  </a:lnTo>
                  <a:lnTo>
                    <a:pt x="127" y="403"/>
                  </a:lnTo>
                  <a:lnTo>
                    <a:pt x="120" y="400"/>
                  </a:lnTo>
                  <a:lnTo>
                    <a:pt x="113" y="398"/>
                  </a:lnTo>
                  <a:lnTo>
                    <a:pt x="110" y="395"/>
                  </a:lnTo>
                  <a:lnTo>
                    <a:pt x="107" y="394"/>
                  </a:lnTo>
                  <a:lnTo>
                    <a:pt x="100" y="389"/>
                  </a:lnTo>
                  <a:lnTo>
                    <a:pt x="95" y="386"/>
                  </a:lnTo>
                  <a:lnTo>
                    <a:pt x="89" y="378"/>
                  </a:lnTo>
                  <a:lnTo>
                    <a:pt x="84" y="372"/>
                  </a:lnTo>
                  <a:lnTo>
                    <a:pt x="79" y="367"/>
                  </a:lnTo>
                  <a:lnTo>
                    <a:pt x="62" y="346"/>
                  </a:lnTo>
                  <a:lnTo>
                    <a:pt x="59" y="341"/>
                  </a:lnTo>
                  <a:lnTo>
                    <a:pt x="56" y="333"/>
                  </a:lnTo>
                  <a:lnTo>
                    <a:pt x="51" y="325"/>
                  </a:lnTo>
                  <a:lnTo>
                    <a:pt x="44" y="304"/>
                  </a:lnTo>
                  <a:lnTo>
                    <a:pt x="42" y="296"/>
                  </a:lnTo>
                  <a:lnTo>
                    <a:pt x="39" y="288"/>
                  </a:lnTo>
                  <a:lnTo>
                    <a:pt x="38" y="279"/>
                  </a:lnTo>
                  <a:lnTo>
                    <a:pt x="36" y="271"/>
                  </a:lnTo>
                  <a:lnTo>
                    <a:pt x="31" y="245"/>
                  </a:lnTo>
                  <a:lnTo>
                    <a:pt x="31" y="189"/>
                  </a:lnTo>
                  <a:lnTo>
                    <a:pt x="33" y="180"/>
                  </a:lnTo>
                  <a:lnTo>
                    <a:pt x="36" y="161"/>
                  </a:lnTo>
                  <a:lnTo>
                    <a:pt x="39" y="152"/>
                  </a:lnTo>
                  <a:lnTo>
                    <a:pt x="41" y="142"/>
                  </a:lnTo>
                  <a:lnTo>
                    <a:pt x="45" y="125"/>
                  </a:lnTo>
                  <a:lnTo>
                    <a:pt x="48" y="118"/>
                  </a:lnTo>
                  <a:lnTo>
                    <a:pt x="51" y="108"/>
                  </a:lnTo>
                  <a:lnTo>
                    <a:pt x="55" y="102"/>
                  </a:lnTo>
                  <a:lnTo>
                    <a:pt x="58" y="97"/>
                  </a:lnTo>
                  <a:lnTo>
                    <a:pt x="64" y="90"/>
                  </a:lnTo>
                  <a:lnTo>
                    <a:pt x="67" y="82"/>
                  </a:lnTo>
                  <a:lnTo>
                    <a:pt x="75" y="73"/>
                  </a:lnTo>
                  <a:lnTo>
                    <a:pt x="81" y="66"/>
                  </a:lnTo>
                  <a:lnTo>
                    <a:pt x="86" y="60"/>
                  </a:lnTo>
                  <a:lnTo>
                    <a:pt x="95" y="51"/>
                  </a:lnTo>
                  <a:lnTo>
                    <a:pt x="100" y="46"/>
                  </a:lnTo>
                  <a:lnTo>
                    <a:pt x="109" y="40"/>
                  </a:lnTo>
                  <a:lnTo>
                    <a:pt x="112" y="37"/>
                  </a:lnTo>
                  <a:lnTo>
                    <a:pt x="118" y="35"/>
                  </a:lnTo>
                  <a:lnTo>
                    <a:pt x="124" y="32"/>
                  </a:lnTo>
                  <a:lnTo>
                    <a:pt x="131" y="32"/>
                  </a:lnTo>
                  <a:lnTo>
                    <a:pt x="135" y="31"/>
                  </a:lnTo>
                  <a:lnTo>
                    <a:pt x="158" y="31"/>
                  </a:lnTo>
                  <a:lnTo>
                    <a:pt x="163" y="32"/>
                  </a:lnTo>
                  <a:lnTo>
                    <a:pt x="169" y="32"/>
                  </a:lnTo>
                  <a:lnTo>
                    <a:pt x="175" y="35"/>
                  </a:lnTo>
                  <a:lnTo>
                    <a:pt x="182" y="37"/>
                  </a:lnTo>
                  <a:lnTo>
                    <a:pt x="185" y="39"/>
                  </a:lnTo>
                  <a:lnTo>
                    <a:pt x="189" y="43"/>
                  </a:lnTo>
                  <a:lnTo>
                    <a:pt x="194" y="46"/>
                  </a:lnTo>
                  <a:lnTo>
                    <a:pt x="199" y="51"/>
                  </a:lnTo>
                  <a:lnTo>
                    <a:pt x="208" y="60"/>
                  </a:lnTo>
                  <a:lnTo>
                    <a:pt x="213" y="66"/>
                  </a:lnTo>
                  <a:lnTo>
                    <a:pt x="219" y="73"/>
                  </a:lnTo>
                  <a:lnTo>
                    <a:pt x="227" y="82"/>
                  </a:lnTo>
                  <a:lnTo>
                    <a:pt x="230" y="90"/>
                  </a:lnTo>
                  <a:lnTo>
                    <a:pt x="236" y="97"/>
                  </a:lnTo>
                  <a:lnTo>
                    <a:pt x="239" y="102"/>
                  </a:lnTo>
                  <a:lnTo>
                    <a:pt x="242" y="108"/>
                  </a:lnTo>
                  <a:lnTo>
                    <a:pt x="245" y="118"/>
                  </a:lnTo>
                  <a:lnTo>
                    <a:pt x="248" y="125"/>
                  </a:lnTo>
                  <a:lnTo>
                    <a:pt x="253" y="142"/>
                  </a:lnTo>
                  <a:lnTo>
                    <a:pt x="254" y="152"/>
                  </a:lnTo>
                  <a:lnTo>
                    <a:pt x="258" y="161"/>
                  </a:lnTo>
                  <a:lnTo>
                    <a:pt x="261" y="180"/>
                  </a:lnTo>
                  <a:lnTo>
                    <a:pt x="262" y="189"/>
                  </a:lnTo>
                  <a:lnTo>
                    <a:pt x="262" y="209"/>
                  </a:lnTo>
                  <a:lnTo>
                    <a:pt x="264" y="220"/>
                  </a:lnTo>
                  <a:lnTo>
                    <a:pt x="268" y="208"/>
                  </a:lnTo>
                  <a:lnTo>
                    <a:pt x="264" y="214"/>
                  </a:lnTo>
                  <a:lnTo>
                    <a:pt x="264" y="246"/>
                  </a:lnTo>
                  <a:lnTo>
                    <a:pt x="262" y="248"/>
                  </a:lnTo>
                  <a:lnTo>
                    <a:pt x="262" y="254"/>
                  </a:lnTo>
                  <a:lnTo>
                    <a:pt x="261" y="256"/>
                  </a:lnTo>
                  <a:lnTo>
                    <a:pt x="259" y="273"/>
                  </a:lnTo>
                  <a:lnTo>
                    <a:pt x="259" y="270"/>
                  </a:lnTo>
                  <a:lnTo>
                    <a:pt x="259" y="274"/>
                  </a:lnTo>
                  <a:lnTo>
                    <a:pt x="261" y="279"/>
                  </a:lnTo>
                  <a:lnTo>
                    <a:pt x="262" y="282"/>
                  </a:lnTo>
                  <a:lnTo>
                    <a:pt x="265" y="285"/>
                  </a:lnTo>
                  <a:lnTo>
                    <a:pt x="272" y="288"/>
                  </a:lnTo>
                  <a:lnTo>
                    <a:pt x="276" y="288"/>
                  </a:lnTo>
                  <a:lnTo>
                    <a:pt x="281" y="287"/>
                  </a:lnTo>
                  <a:lnTo>
                    <a:pt x="284" y="285"/>
                  </a:lnTo>
                  <a:lnTo>
                    <a:pt x="287" y="282"/>
                  </a:lnTo>
                  <a:lnTo>
                    <a:pt x="290" y="276"/>
                  </a:lnTo>
                  <a:lnTo>
                    <a:pt x="290" y="273"/>
                  </a:lnTo>
                  <a:lnTo>
                    <a:pt x="289" y="268"/>
                  </a:lnTo>
                  <a:lnTo>
                    <a:pt x="290" y="266"/>
                  </a:lnTo>
                  <a:lnTo>
                    <a:pt x="290" y="260"/>
                  </a:lnTo>
                  <a:lnTo>
                    <a:pt x="292" y="259"/>
                  </a:lnTo>
                  <a:lnTo>
                    <a:pt x="292" y="226"/>
                  </a:lnTo>
                  <a:lnTo>
                    <a:pt x="290" y="229"/>
                  </a:lnTo>
                  <a:lnTo>
                    <a:pt x="295" y="217"/>
                  </a:lnTo>
                  <a:lnTo>
                    <a:pt x="293" y="206"/>
                  </a:lnTo>
                  <a:lnTo>
                    <a:pt x="293" y="186"/>
                  </a:lnTo>
                  <a:lnTo>
                    <a:pt x="292" y="173"/>
                  </a:lnTo>
                  <a:lnTo>
                    <a:pt x="289" y="155"/>
                  </a:lnTo>
                  <a:lnTo>
                    <a:pt x="285" y="146"/>
                  </a:lnTo>
                  <a:lnTo>
                    <a:pt x="284" y="136"/>
                  </a:lnTo>
                  <a:lnTo>
                    <a:pt x="276" y="116"/>
                  </a:lnTo>
                  <a:lnTo>
                    <a:pt x="273" y="108"/>
                  </a:lnTo>
                  <a:lnTo>
                    <a:pt x="270" y="99"/>
                  </a:lnTo>
                  <a:lnTo>
                    <a:pt x="267" y="90"/>
                  </a:lnTo>
                  <a:lnTo>
                    <a:pt x="261" y="79"/>
                  </a:lnTo>
                  <a:lnTo>
                    <a:pt x="258" y="74"/>
                  </a:lnTo>
                  <a:lnTo>
                    <a:pt x="254" y="66"/>
                  </a:lnTo>
                  <a:lnTo>
                    <a:pt x="244" y="51"/>
                  </a:lnTo>
                  <a:lnTo>
                    <a:pt x="237" y="45"/>
                  </a:lnTo>
                  <a:lnTo>
                    <a:pt x="233" y="39"/>
                  </a:lnTo>
                  <a:lnTo>
                    <a:pt x="220" y="26"/>
                  </a:lnTo>
                  <a:lnTo>
                    <a:pt x="213" y="21"/>
                  </a:lnTo>
                  <a:lnTo>
                    <a:pt x="208" y="18"/>
                  </a:lnTo>
                  <a:lnTo>
                    <a:pt x="200" y="14"/>
                  </a:lnTo>
                  <a:lnTo>
                    <a:pt x="191" y="9"/>
                  </a:lnTo>
                  <a:lnTo>
                    <a:pt x="185" y="8"/>
                  </a:lnTo>
                  <a:lnTo>
                    <a:pt x="179" y="4"/>
                  </a:lnTo>
                  <a:lnTo>
                    <a:pt x="169" y="1"/>
                  </a:lnTo>
                  <a:lnTo>
                    <a:pt x="161" y="0"/>
                  </a:lnTo>
                  <a:lnTo>
                    <a:pt x="148" y="0"/>
                  </a:lnTo>
                  <a:lnTo>
                    <a:pt x="132" y="0"/>
                  </a:lnTo>
                  <a:lnTo>
                    <a:pt x="124" y="1"/>
                  </a:lnTo>
                  <a:lnTo>
                    <a:pt x="115" y="4"/>
                  </a:lnTo>
                  <a:lnTo>
                    <a:pt x="109" y="8"/>
                  </a:lnTo>
                  <a:lnTo>
                    <a:pt x="103" y="9"/>
                  </a:lnTo>
                  <a:lnTo>
                    <a:pt x="93" y="12"/>
                  </a:lnTo>
                  <a:lnTo>
                    <a:pt x="86" y="18"/>
                  </a:lnTo>
                  <a:lnTo>
                    <a:pt x="81" y="21"/>
                  </a:lnTo>
                  <a:lnTo>
                    <a:pt x="73" y="26"/>
                  </a:lnTo>
                  <a:lnTo>
                    <a:pt x="61" y="39"/>
                  </a:lnTo>
                  <a:lnTo>
                    <a:pt x="56" y="45"/>
                  </a:lnTo>
                  <a:lnTo>
                    <a:pt x="50" y="51"/>
                  </a:lnTo>
                  <a:lnTo>
                    <a:pt x="39" y="66"/>
                  </a:lnTo>
                  <a:lnTo>
                    <a:pt x="36" y="74"/>
                  </a:lnTo>
                  <a:lnTo>
                    <a:pt x="33" y="79"/>
                  </a:lnTo>
                  <a:lnTo>
                    <a:pt x="27" y="90"/>
                  </a:lnTo>
                  <a:lnTo>
                    <a:pt x="24" y="99"/>
                  </a:lnTo>
                  <a:lnTo>
                    <a:pt x="20" y="108"/>
                  </a:lnTo>
                  <a:lnTo>
                    <a:pt x="17" y="116"/>
                  </a:lnTo>
                  <a:lnTo>
                    <a:pt x="10" y="136"/>
                  </a:lnTo>
                  <a:lnTo>
                    <a:pt x="8" y="146"/>
                  </a:lnTo>
                  <a:lnTo>
                    <a:pt x="5" y="155"/>
                  </a:lnTo>
                  <a:lnTo>
                    <a:pt x="2" y="173"/>
                  </a:lnTo>
                  <a:lnTo>
                    <a:pt x="0" y="186"/>
                  </a:lnTo>
                  <a:lnTo>
                    <a:pt x="0" y="218"/>
                  </a:lnTo>
                  <a:lnTo>
                    <a:pt x="0" y="248"/>
                  </a:lnTo>
                  <a:lnTo>
                    <a:pt x="5" y="277"/>
                  </a:lnTo>
                  <a:lnTo>
                    <a:pt x="7" y="285"/>
                  </a:lnTo>
                  <a:lnTo>
                    <a:pt x="8" y="294"/>
                  </a:lnTo>
                  <a:lnTo>
                    <a:pt x="11" y="305"/>
                  </a:lnTo>
                  <a:lnTo>
                    <a:pt x="13" y="313"/>
                  </a:lnTo>
                  <a:lnTo>
                    <a:pt x="24" y="338"/>
                  </a:lnTo>
                  <a:lnTo>
                    <a:pt x="28" y="346"/>
                  </a:lnTo>
                  <a:lnTo>
                    <a:pt x="31" y="353"/>
                  </a:lnTo>
                  <a:lnTo>
                    <a:pt x="34" y="361"/>
                  </a:lnTo>
                  <a:lnTo>
                    <a:pt x="55" y="389"/>
                  </a:lnTo>
                  <a:lnTo>
                    <a:pt x="59" y="394"/>
                  </a:lnTo>
                  <a:lnTo>
                    <a:pt x="64" y="400"/>
                  </a:lnTo>
                  <a:lnTo>
                    <a:pt x="76" y="411"/>
                  </a:lnTo>
                  <a:lnTo>
                    <a:pt x="84" y="414"/>
                  </a:lnTo>
                  <a:lnTo>
                    <a:pt x="89" y="418"/>
                  </a:lnTo>
                  <a:lnTo>
                    <a:pt x="95" y="423"/>
                  </a:lnTo>
                  <a:lnTo>
                    <a:pt x="104" y="426"/>
                  </a:lnTo>
                  <a:lnTo>
                    <a:pt x="110" y="428"/>
                  </a:lnTo>
                  <a:lnTo>
                    <a:pt x="115" y="431"/>
                  </a:lnTo>
                  <a:lnTo>
                    <a:pt x="121" y="434"/>
                  </a:lnTo>
                  <a:lnTo>
                    <a:pt x="131" y="4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2" name="Freeform 31"/>
            <p:cNvSpPr>
              <a:spLocks/>
            </p:cNvSpPr>
            <p:nvPr/>
          </p:nvSpPr>
          <p:spPr bwMode="auto">
            <a:xfrm>
              <a:off x="3566" y="2667"/>
              <a:ext cx="178" cy="961"/>
            </a:xfrm>
            <a:custGeom>
              <a:avLst/>
              <a:gdLst>
                <a:gd name="T0" fmla="*/ 178 w 178"/>
                <a:gd name="T1" fmla="*/ 17 h 961"/>
                <a:gd name="T2" fmla="*/ 177 w 178"/>
                <a:gd name="T3" fmla="*/ 10 h 961"/>
                <a:gd name="T4" fmla="*/ 172 w 178"/>
                <a:gd name="T5" fmla="*/ 3 h 961"/>
                <a:gd name="T6" fmla="*/ 164 w 178"/>
                <a:gd name="T7" fmla="*/ 0 h 961"/>
                <a:gd name="T8" fmla="*/ 157 w 178"/>
                <a:gd name="T9" fmla="*/ 2 h 961"/>
                <a:gd name="T10" fmla="*/ 150 w 178"/>
                <a:gd name="T11" fmla="*/ 6 h 961"/>
                <a:gd name="T12" fmla="*/ 140 w 178"/>
                <a:gd name="T13" fmla="*/ 31 h 961"/>
                <a:gd name="T14" fmla="*/ 123 w 178"/>
                <a:gd name="T15" fmla="*/ 73 h 961"/>
                <a:gd name="T16" fmla="*/ 109 w 178"/>
                <a:gd name="T17" fmla="*/ 117 h 961"/>
                <a:gd name="T18" fmla="*/ 85 w 178"/>
                <a:gd name="T19" fmla="*/ 179 h 961"/>
                <a:gd name="T20" fmla="*/ 67 w 178"/>
                <a:gd name="T21" fmla="*/ 237 h 961"/>
                <a:gd name="T22" fmla="*/ 51 w 178"/>
                <a:gd name="T23" fmla="*/ 293 h 961"/>
                <a:gd name="T24" fmla="*/ 42 w 178"/>
                <a:gd name="T25" fmla="*/ 330 h 961"/>
                <a:gd name="T26" fmla="*/ 33 w 178"/>
                <a:gd name="T27" fmla="*/ 366 h 961"/>
                <a:gd name="T28" fmla="*/ 25 w 178"/>
                <a:gd name="T29" fmla="*/ 402 h 961"/>
                <a:gd name="T30" fmla="*/ 19 w 178"/>
                <a:gd name="T31" fmla="*/ 434 h 961"/>
                <a:gd name="T32" fmla="*/ 11 w 178"/>
                <a:gd name="T33" fmla="*/ 485 h 961"/>
                <a:gd name="T34" fmla="*/ 6 w 178"/>
                <a:gd name="T35" fmla="*/ 518 h 961"/>
                <a:gd name="T36" fmla="*/ 3 w 178"/>
                <a:gd name="T37" fmla="*/ 565 h 961"/>
                <a:gd name="T38" fmla="*/ 2 w 178"/>
                <a:gd name="T39" fmla="*/ 597 h 961"/>
                <a:gd name="T40" fmla="*/ 0 w 178"/>
                <a:gd name="T41" fmla="*/ 610 h 961"/>
                <a:gd name="T42" fmla="*/ 2 w 178"/>
                <a:gd name="T43" fmla="*/ 668 h 961"/>
                <a:gd name="T44" fmla="*/ 3 w 178"/>
                <a:gd name="T45" fmla="*/ 695 h 961"/>
                <a:gd name="T46" fmla="*/ 11 w 178"/>
                <a:gd name="T47" fmla="*/ 746 h 961"/>
                <a:gd name="T48" fmla="*/ 16 w 178"/>
                <a:gd name="T49" fmla="*/ 771 h 961"/>
                <a:gd name="T50" fmla="*/ 22 w 178"/>
                <a:gd name="T51" fmla="*/ 794 h 961"/>
                <a:gd name="T52" fmla="*/ 34 w 178"/>
                <a:gd name="T53" fmla="*/ 828 h 961"/>
                <a:gd name="T54" fmla="*/ 44 w 178"/>
                <a:gd name="T55" fmla="*/ 848 h 961"/>
                <a:gd name="T56" fmla="*/ 59 w 178"/>
                <a:gd name="T57" fmla="*/ 878 h 961"/>
                <a:gd name="T58" fmla="*/ 78 w 178"/>
                <a:gd name="T59" fmla="*/ 907 h 961"/>
                <a:gd name="T60" fmla="*/ 99 w 178"/>
                <a:gd name="T61" fmla="*/ 934 h 961"/>
                <a:gd name="T62" fmla="*/ 126 w 178"/>
                <a:gd name="T63" fmla="*/ 960 h 961"/>
                <a:gd name="T64" fmla="*/ 138 w 178"/>
                <a:gd name="T65" fmla="*/ 961 h 961"/>
                <a:gd name="T66" fmla="*/ 144 w 178"/>
                <a:gd name="T67" fmla="*/ 957 h 961"/>
                <a:gd name="T68" fmla="*/ 149 w 178"/>
                <a:gd name="T69" fmla="*/ 949 h 961"/>
                <a:gd name="T70" fmla="*/ 146 w 178"/>
                <a:gd name="T71" fmla="*/ 938 h 961"/>
                <a:gd name="T72" fmla="*/ 121 w 178"/>
                <a:gd name="T73" fmla="*/ 912 h 961"/>
                <a:gd name="T74" fmla="*/ 109 w 178"/>
                <a:gd name="T75" fmla="*/ 896 h 961"/>
                <a:gd name="T76" fmla="*/ 92 w 178"/>
                <a:gd name="T77" fmla="*/ 872 h 961"/>
                <a:gd name="T78" fmla="*/ 81 w 178"/>
                <a:gd name="T79" fmla="*/ 853 h 961"/>
                <a:gd name="T80" fmla="*/ 67 w 178"/>
                <a:gd name="T81" fmla="*/ 825 h 961"/>
                <a:gd name="T82" fmla="*/ 59 w 178"/>
                <a:gd name="T83" fmla="*/ 806 h 961"/>
                <a:gd name="T84" fmla="*/ 53 w 178"/>
                <a:gd name="T85" fmla="*/ 785 h 961"/>
                <a:gd name="T86" fmla="*/ 47 w 178"/>
                <a:gd name="T87" fmla="*/ 761 h 961"/>
                <a:gd name="T88" fmla="*/ 42 w 178"/>
                <a:gd name="T89" fmla="*/ 740 h 961"/>
                <a:gd name="T90" fmla="*/ 34 w 178"/>
                <a:gd name="T91" fmla="*/ 692 h 961"/>
                <a:gd name="T92" fmla="*/ 33 w 178"/>
                <a:gd name="T93" fmla="*/ 665 h 961"/>
                <a:gd name="T94" fmla="*/ 31 w 178"/>
                <a:gd name="T95" fmla="*/ 613 h 961"/>
                <a:gd name="T96" fmla="*/ 33 w 178"/>
                <a:gd name="T97" fmla="*/ 597 h 961"/>
                <a:gd name="T98" fmla="*/ 34 w 178"/>
                <a:gd name="T99" fmla="*/ 568 h 961"/>
                <a:gd name="T100" fmla="*/ 37 w 178"/>
                <a:gd name="T101" fmla="*/ 521 h 961"/>
                <a:gd name="T102" fmla="*/ 42 w 178"/>
                <a:gd name="T103" fmla="*/ 489 h 961"/>
                <a:gd name="T104" fmla="*/ 50 w 178"/>
                <a:gd name="T105" fmla="*/ 441 h 961"/>
                <a:gd name="T106" fmla="*/ 56 w 178"/>
                <a:gd name="T107" fmla="*/ 408 h 961"/>
                <a:gd name="T108" fmla="*/ 64 w 178"/>
                <a:gd name="T109" fmla="*/ 372 h 961"/>
                <a:gd name="T110" fmla="*/ 73 w 178"/>
                <a:gd name="T111" fmla="*/ 337 h 961"/>
                <a:gd name="T112" fmla="*/ 82 w 178"/>
                <a:gd name="T113" fmla="*/ 303 h 961"/>
                <a:gd name="T114" fmla="*/ 98 w 178"/>
                <a:gd name="T115" fmla="*/ 247 h 961"/>
                <a:gd name="T116" fmla="*/ 116 w 178"/>
                <a:gd name="T117" fmla="*/ 188 h 961"/>
                <a:gd name="T118" fmla="*/ 129 w 178"/>
                <a:gd name="T119" fmla="*/ 148 h 961"/>
                <a:gd name="T120" fmla="*/ 143 w 178"/>
                <a:gd name="T121" fmla="*/ 106 h 961"/>
                <a:gd name="T122" fmla="*/ 160 w 178"/>
                <a:gd name="T123" fmla="*/ 65 h 961"/>
                <a:gd name="T124" fmla="*/ 177 w 178"/>
                <a:gd name="T125" fmla="*/ 22 h 9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8"/>
                <a:gd name="T190" fmla="*/ 0 h 961"/>
                <a:gd name="T191" fmla="*/ 178 w 178"/>
                <a:gd name="T192" fmla="*/ 961 h 9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8" h="961">
                  <a:moveTo>
                    <a:pt x="177" y="22"/>
                  </a:moveTo>
                  <a:lnTo>
                    <a:pt x="178" y="17"/>
                  </a:lnTo>
                  <a:lnTo>
                    <a:pt x="178" y="14"/>
                  </a:lnTo>
                  <a:lnTo>
                    <a:pt x="177" y="10"/>
                  </a:lnTo>
                  <a:lnTo>
                    <a:pt x="175" y="6"/>
                  </a:lnTo>
                  <a:lnTo>
                    <a:pt x="172" y="3"/>
                  </a:lnTo>
                  <a:lnTo>
                    <a:pt x="169" y="2"/>
                  </a:lnTo>
                  <a:lnTo>
                    <a:pt x="164" y="0"/>
                  </a:lnTo>
                  <a:lnTo>
                    <a:pt x="161" y="0"/>
                  </a:lnTo>
                  <a:lnTo>
                    <a:pt x="157" y="2"/>
                  </a:lnTo>
                  <a:lnTo>
                    <a:pt x="154" y="3"/>
                  </a:lnTo>
                  <a:lnTo>
                    <a:pt x="150" y="6"/>
                  </a:lnTo>
                  <a:lnTo>
                    <a:pt x="149" y="10"/>
                  </a:lnTo>
                  <a:lnTo>
                    <a:pt x="140" y="31"/>
                  </a:lnTo>
                  <a:lnTo>
                    <a:pt x="132" y="53"/>
                  </a:lnTo>
                  <a:lnTo>
                    <a:pt x="123" y="73"/>
                  </a:lnTo>
                  <a:lnTo>
                    <a:pt x="115" y="96"/>
                  </a:lnTo>
                  <a:lnTo>
                    <a:pt x="109" y="117"/>
                  </a:lnTo>
                  <a:lnTo>
                    <a:pt x="101" y="138"/>
                  </a:lnTo>
                  <a:lnTo>
                    <a:pt x="85" y="179"/>
                  </a:lnTo>
                  <a:lnTo>
                    <a:pt x="79" y="197"/>
                  </a:lnTo>
                  <a:lnTo>
                    <a:pt x="67" y="237"/>
                  </a:lnTo>
                  <a:lnTo>
                    <a:pt x="61" y="256"/>
                  </a:lnTo>
                  <a:lnTo>
                    <a:pt x="51" y="293"/>
                  </a:lnTo>
                  <a:lnTo>
                    <a:pt x="45" y="313"/>
                  </a:lnTo>
                  <a:lnTo>
                    <a:pt x="42" y="330"/>
                  </a:lnTo>
                  <a:lnTo>
                    <a:pt x="37" y="348"/>
                  </a:lnTo>
                  <a:lnTo>
                    <a:pt x="33" y="366"/>
                  </a:lnTo>
                  <a:lnTo>
                    <a:pt x="30" y="385"/>
                  </a:lnTo>
                  <a:lnTo>
                    <a:pt x="25" y="402"/>
                  </a:lnTo>
                  <a:lnTo>
                    <a:pt x="22" y="419"/>
                  </a:lnTo>
                  <a:lnTo>
                    <a:pt x="19" y="434"/>
                  </a:lnTo>
                  <a:lnTo>
                    <a:pt x="13" y="470"/>
                  </a:lnTo>
                  <a:lnTo>
                    <a:pt x="11" y="485"/>
                  </a:lnTo>
                  <a:lnTo>
                    <a:pt x="9" y="503"/>
                  </a:lnTo>
                  <a:lnTo>
                    <a:pt x="6" y="518"/>
                  </a:lnTo>
                  <a:lnTo>
                    <a:pt x="3" y="549"/>
                  </a:lnTo>
                  <a:lnTo>
                    <a:pt x="3" y="565"/>
                  </a:lnTo>
                  <a:lnTo>
                    <a:pt x="2" y="580"/>
                  </a:lnTo>
                  <a:lnTo>
                    <a:pt x="2" y="597"/>
                  </a:lnTo>
                  <a:lnTo>
                    <a:pt x="2" y="596"/>
                  </a:lnTo>
                  <a:lnTo>
                    <a:pt x="0" y="610"/>
                  </a:lnTo>
                  <a:lnTo>
                    <a:pt x="0" y="654"/>
                  </a:lnTo>
                  <a:lnTo>
                    <a:pt x="2" y="668"/>
                  </a:lnTo>
                  <a:lnTo>
                    <a:pt x="2" y="681"/>
                  </a:lnTo>
                  <a:lnTo>
                    <a:pt x="3" y="695"/>
                  </a:lnTo>
                  <a:lnTo>
                    <a:pt x="8" y="734"/>
                  </a:lnTo>
                  <a:lnTo>
                    <a:pt x="11" y="746"/>
                  </a:lnTo>
                  <a:lnTo>
                    <a:pt x="13" y="757"/>
                  </a:lnTo>
                  <a:lnTo>
                    <a:pt x="16" y="771"/>
                  </a:lnTo>
                  <a:lnTo>
                    <a:pt x="19" y="782"/>
                  </a:lnTo>
                  <a:lnTo>
                    <a:pt x="22" y="794"/>
                  </a:lnTo>
                  <a:lnTo>
                    <a:pt x="31" y="816"/>
                  </a:lnTo>
                  <a:lnTo>
                    <a:pt x="34" y="828"/>
                  </a:lnTo>
                  <a:lnTo>
                    <a:pt x="39" y="837"/>
                  </a:lnTo>
                  <a:lnTo>
                    <a:pt x="44" y="848"/>
                  </a:lnTo>
                  <a:lnTo>
                    <a:pt x="53" y="868"/>
                  </a:lnTo>
                  <a:lnTo>
                    <a:pt x="59" y="878"/>
                  </a:lnTo>
                  <a:lnTo>
                    <a:pt x="64" y="887"/>
                  </a:lnTo>
                  <a:lnTo>
                    <a:pt x="78" y="907"/>
                  </a:lnTo>
                  <a:lnTo>
                    <a:pt x="84" y="915"/>
                  </a:lnTo>
                  <a:lnTo>
                    <a:pt x="99" y="934"/>
                  </a:lnTo>
                  <a:lnTo>
                    <a:pt x="123" y="957"/>
                  </a:lnTo>
                  <a:lnTo>
                    <a:pt x="126" y="960"/>
                  </a:lnTo>
                  <a:lnTo>
                    <a:pt x="130" y="961"/>
                  </a:lnTo>
                  <a:lnTo>
                    <a:pt x="138" y="961"/>
                  </a:lnTo>
                  <a:lnTo>
                    <a:pt x="141" y="958"/>
                  </a:lnTo>
                  <a:lnTo>
                    <a:pt x="144" y="957"/>
                  </a:lnTo>
                  <a:lnTo>
                    <a:pt x="147" y="954"/>
                  </a:lnTo>
                  <a:lnTo>
                    <a:pt x="149" y="949"/>
                  </a:lnTo>
                  <a:lnTo>
                    <a:pt x="149" y="941"/>
                  </a:lnTo>
                  <a:lnTo>
                    <a:pt x="146" y="938"/>
                  </a:lnTo>
                  <a:lnTo>
                    <a:pt x="144" y="935"/>
                  </a:lnTo>
                  <a:lnTo>
                    <a:pt x="121" y="912"/>
                  </a:lnTo>
                  <a:lnTo>
                    <a:pt x="116" y="906"/>
                  </a:lnTo>
                  <a:lnTo>
                    <a:pt x="109" y="896"/>
                  </a:lnTo>
                  <a:lnTo>
                    <a:pt x="102" y="889"/>
                  </a:lnTo>
                  <a:lnTo>
                    <a:pt x="92" y="872"/>
                  </a:lnTo>
                  <a:lnTo>
                    <a:pt x="87" y="862"/>
                  </a:lnTo>
                  <a:lnTo>
                    <a:pt x="81" y="853"/>
                  </a:lnTo>
                  <a:lnTo>
                    <a:pt x="71" y="836"/>
                  </a:lnTo>
                  <a:lnTo>
                    <a:pt x="67" y="825"/>
                  </a:lnTo>
                  <a:lnTo>
                    <a:pt x="62" y="816"/>
                  </a:lnTo>
                  <a:lnTo>
                    <a:pt x="59" y="806"/>
                  </a:lnTo>
                  <a:lnTo>
                    <a:pt x="54" y="796"/>
                  </a:lnTo>
                  <a:lnTo>
                    <a:pt x="53" y="785"/>
                  </a:lnTo>
                  <a:lnTo>
                    <a:pt x="50" y="772"/>
                  </a:lnTo>
                  <a:lnTo>
                    <a:pt x="47" y="761"/>
                  </a:lnTo>
                  <a:lnTo>
                    <a:pt x="44" y="751"/>
                  </a:lnTo>
                  <a:lnTo>
                    <a:pt x="42" y="740"/>
                  </a:lnTo>
                  <a:lnTo>
                    <a:pt x="39" y="727"/>
                  </a:lnTo>
                  <a:lnTo>
                    <a:pt x="34" y="692"/>
                  </a:lnTo>
                  <a:lnTo>
                    <a:pt x="33" y="678"/>
                  </a:lnTo>
                  <a:lnTo>
                    <a:pt x="33" y="665"/>
                  </a:lnTo>
                  <a:lnTo>
                    <a:pt x="31" y="651"/>
                  </a:lnTo>
                  <a:lnTo>
                    <a:pt x="31" y="613"/>
                  </a:lnTo>
                  <a:lnTo>
                    <a:pt x="33" y="599"/>
                  </a:lnTo>
                  <a:lnTo>
                    <a:pt x="33" y="597"/>
                  </a:lnTo>
                  <a:lnTo>
                    <a:pt x="33" y="583"/>
                  </a:lnTo>
                  <a:lnTo>
                    <a:pt x="34" y="568"/>
                  </a:lnTo>
                  <a:lnTo>
                    <a:pt x="34" y="552"/>
                  </a:lnTo>
                  <a:lnTo>
                    <a:pt x="37" y="521"/>
                  </a:lnTo>
                  <a:lnTo>
                    <a:pt x="40" y="506"/>
                  </a:lnTo>
                  <a:lnTo>
                    <a:pt x="42" y="489"/>
                  </a:lnTo>
                  <a:lnTo>
                    <a:pt x="44" y="473"/>
                  </a:lnTo>
                  <a:lnTo>
                    <a:pt x="50" y="441"/>
                  </a:lnTo>
                  <a:lnTo>
                    <a:pt x="53" y="425"/>
                  </a:lnTo>
                  <a:lnTo>
                    <a:pt x="56" y="408"/>
                  </a:lnTo>
                  <a:lnTo>
                    <a:pt x="61" y="391"/>
                  </a:lnTo>
                  <a:lnTo>
                    <a:pt x="64" y="372"/>
                  </a:lnTo>
                  <a:lnTo>
                    <a:pt x="68" y="357"/>
                  </a:lnTo>
                  <a:lnTo>
                    <a:pt x="73" y="337"/>
                  </a:lnTo>
                  <a:lnTo>
                    <a:pt x="76" y="320"/>
                  </a:lnTo>
                  <a:lnTo>
                    <a:pt x="82" y="303"/>
                  </a:lnTo>
                  <a:lnTo>
                    <a:pt x="92" y="265"/>
                  </a:lnTo>
                  <a:lnTo>
                    <a:pt x="98" y="247"/>
                  </a:lnTo>
                  <a:lnTo>
                    <a:pt x="110" y="206"/>
                  </a:lnTo>
                  <a:lnTo>
                    <a:pt x="116" y="188"/>
                  </a:lnTo>
                  <a:lnTo>
                    <a:pt x="121" y="168"/>
                  </a:lnTo>
                  <a:lnTo>
                    <a:pt x="129" y="148"/>
                  </a:lnTo>
                  <a:lnTo>
                    <a:pt x="136" y="126"/>
                  </a:lnTo>
                  <a:lnTo>
                    <a:pt x="143" y="106"/>
                  </a:lnTo>
                  <a:lnTo>
                    <a:pt x="150" y="85"/>
                  </a:lnTo>
                  <a:lnTo>
                    <a:pt x="160" y="65"/>
                  </a:lnTo>
                  <a:lnTo>
                    <a:pt x="167" y="44"/>
                  </a:lnTo>
                  <a:lnTo>
                    <a:pt x="177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3" name="Freeform 32"/>
            <p:cNvSpPr>
              <a:spLocks/>
            </p:cNvSpPr>
            <p:nvPr/>
          </p:nvSpPr>
          <p:spPr bwMode="auto">
            <a:xfrm>
              <a:off x="3905" y="2694"/>
              <a:ext cx="197" cy="896"/>
            </a:xfrm>
            <a:custGeom>
              <a:avLst/>
              <a:gdLst>
                <a:gd name="T0" fmla="*/ 0 w 197"/>
                <a:gd name="T1" fmla="*/ 877 h 896"/>
                <a:gd name="T2" fmla="*/ 2 w 197"/>
                <a:gd name="T3" fmla="*/ 885 h 896"/>
                <a:gd name="T4" fmla="*/ 7 w 197"/>
                <a:gd name="T5" fmla="*/ 893 h 896"/>
                <a:gd name="T6" fmla="*/ 18 w 197"/>
                <a:gd name="T7" fmla="*/ 896 h 896"/>
                <a:gd name="T8" fmla="*/ 25 w 197"/>
                <a:gd name="T9" fmla="*/ 893 h 896"/>
                <a:gd name="T10" fmla="*/ 66 w 197"/>
                <a:gd name="T11" fmla="*/ 840 h 896"/>
                <a:gd name="T12" fmla="*/ 107 w 197"/>
                <a:gd name="T13" fmla="*/ 778 h 896"/>
                <a:gd name="T14" fmla="*/ 121 w 197"/>
                <a:gd name="T15" fmla="*/ 753 h 896"/>
                <a:gd name="T16" fmla="*/ 138 w 197"/>
                <a:gd name="T17" fmla="*/ 713 h 896"/>
                <a:gd name="T18" fmla="*/ 149 w 197"/>
                <a:gd name="T19" fmla="*/ 688 h 896"/>
                <a:gd name="T20" fmla="*/ 165 w 197"/>
                <a:gd name="T21" fmla="*/ 648 h 896"/>
                <a:gd name="T22" fmla="*/ 172 w 197"/>
                <a:gd name="T23" fmla="*/ 621 h 896"/>
                <a:gd name="T24" fmla="*/ 180 w 197"/>
                <a:gd name="T25" fmla="*/ 593 h 896"/>
                <a:gd name="T26" fmla="*/ 185 w 197"/>
                <a:gd name="T27" fmla="*/ 567 h 896"/>
                <a:gd name="T28" fmla="*/ 190 w 197"/>
                <a:gd name="T29" fmla="*/ 539 h 896"/>
                <a:gd name="T30" fmla="*/ 193 w 197"/>
                <a:gd name="T31" fmla="*/ 513 h 896"/>
                <a:gd name="T32" fmla="*/ 196 w 197"/>
                <a:gd name="T33" fmla="*/ 486 h 896"/>
                <a:gd name="T34" fmla="*/ 197 w 197"/>
                <a:gd name="T35" fmla="*/ 457 h 896"/>
                <a:gd name="T36" fmla="*/ 196 w 197"/>
                <a:gd name="T37" fmla="*/ 415 h 896"/>
                <a:gd name="T38" fmla="*/ 185 w 197"/>
                <a:gd name="T39" fmla="*/ 330 h 896"/>
                <a:gd name="T40" fmla="*/ 177 w 197"/>
                <a:gd name="T41" fmla="*/ 286 h 896"/>
                <a:gd name="T42" fmla="*/ 169 w 197"/>
                <a:gd name="T43" fmla="*/ 258 h 896"/>
                <a:gd name="T44" fmla="*/ 162 w 197"/>
                <a:gd name="T45" fmla="*/ 231 h 896"/>
                <a:gd name="T46" fmla="*/ 145 w 197"/>
                <a:gd name="T47" fmla="*/ 187 h 896"/>
                <a:gd name="T48" fmla="*/ 134 w 197"/>
                <a:gd name="T49" fmla="*/ 156 h 896"/>
                <a:gd name="T50" fmla="*/ 121 w 197"/>
                <a:gd name="T51" fmla="*/ 127 h 896"/>
                <a:gd name="T52" fmla="*/ 107 w 197"/>
                <a:gd name="T53" fmla="*/ 97 h 896"/>
                <a:gd name="T54" fmla="*/ 84 w 197"/>
                <a:gd name="T55" fmla="*/ 52 h 896"/>
                <a:gd name="T56" fmla="*/ 58 w 197"/>
                <a:gd name="T57" fmla="*/ 7 h 896"/>
                <a:gd name="T58" fmla="*/ 47 w 197"/>
                <a:gd name="T59" fmla="*/ 0 h 896"/>
                <a:gd name="T60" fmla="*/ 36 w 197"/>
                <a:gd name="T61" fmla="*/ 1 h 896"/>
                <a:gd name="T62" fmla="*/ 28 w 197"/>
                <a:gd name="T63" fmla="*/ 12 h 896"/>
                <a:gd name="T64" fmla="*/ 30 w 197"/>
                <a:gd name="T65" fmla="*/ 23 h 896"/>
                <a:gd name="T66" fmla="*/ 56 w 197"/>
                <a:gd name="T67" fmla="*/ 68 h 896"/>
                <a:gd name="T68" fmla="*/ 72 w 197"/>
                <a:gd name="T69" fmla="*/ 97 h 896"/>
                <a:gd name="T70" fmla="*/ 86 w 197"/>
                <a:gd name="T71" fmla="*/ 125 h 896"/>
                <a:gd name="T72" fmla="*/ 100 w 197"/>
                <a:gd name="T73" fmla="*/ 155 h 896"/>
                <a:gd name="T74" fmla="*/ 110 w 197"/>
                <a:gd name="T75" fmla="*/ 181 h 896"/>
                <a:gd name="T76" fmla="*/ 121 w 197"/>
                <a:gd name="T77" fmla="*/ 212 h 896"/>
                <a:gd name="T78" fmla="*/ 131 w 197"/>
                <a:gd name="T79" fmla="*/ 240 h 896"/>
                <a:gd name="T80" fmla="*/ 138 w 197"/>
                <a:gd name="T81" fmla="*/ 268 h 896"/>
                <a:gd name="T82" fmla="*/ 146 w 197"/>
                <a:gd name="T83" fmla="*/ 296 h 896"/>
                <a:gd name="T84" fmla="*/ 154 w 197"/>
                <a:gd name="T85" fmla="*/ 336 h 896"/>
                <a:gd name="T86" fmla="*/ 165 w 197"/>
                <a:gd name="T87" fmla="*/ 418 h 896"/>
                <a:gd name="T88" fmla="*/ 166 w 197"/>
                <a:gd name="T89" fmla="*/ 460 h 896"/>
                <a:gd name="T90" fmla="*/ 166 w 197"/>
                <a:gd name="T91" fmla="*/ 471 h 896"/>
                <a:gd name="T92" fmla="*/ 163 w 197"/>
                <a:gd name="T93" fmla="*/ 497 h 896"/>
                <a:gd name="T94" fmla="*/ 160 w 197"/>
                <a:gd name="T95" fmla="*/ 524 h 896"/>
                <a:gd name="T96" fmla="*/ 157 w 197"/>
                <a:gd name="T97" fmla="*/ 548 h 896"/>
                <a:gd name="T98" fmla="*/ 152 w 197"/>
                <a:gd name="T99" fmla="*/ 575 h 896"/>
                <a:gd name="T100" fmla="*/ 146 w 197"/>
                <a:gd name="T101" fmla="*/ 600 h 896"/>
                <a:gd name="T102" fmla="*/ 138 w 197"/>
                <a:gd name="T103" fmla="*/ 626 h 896"/>
                <a:gd name="T104" fmla="*/ 131 w 197"/>
                <a:gd name="T105" fmla="*/ 651 h 896"/>
                <a:gd name="T106" fmla="*/ 121 w 197"/>
                <a:gd name="T107" fmla="*/ 676 h 896"/>
                <a:gd name="T108" fmla="*/ 110 w 197"/>
                <a:gd name="T109" fmla="*/ 700 h 896"/>
                <a:gd name="T110" fmla="*/ 100 w 197"/>
                <a:gd name="T111" fmla="*/ 727 h 896"/>
                <a:gd name="T112" fmla="*/ 86 w 197"/>
                <a:gd name="T113" fmla="*/ 750 h 896"/>
                <a:gd name="T114" fmla="*/ 50 w 197"/>
                <a:gd name="T115" fmla="*/ 810 h 896"/>
                <a:gd name="T116" fmla="*/ 4 w 197"/>
                <a:gd name="T117" fmla="*/ 871 h 89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97"/>
                <a:gd name="T178" fmla="*/ 0 h 896"/>
                <a:gd name="T179" fmla="*/ 197 w 197"/>
                <a:gd name="T180" fmla="*/ 896 h 89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97" h="896">
                  <a:moveTo>
                    <a:pt x="4" y="871"/>
                  </a:moveTo>
                  <a:lnTo>
                    <a:pt x="0" y="877"/>
                  </a:lnTo>
                  <a:lnTo>
                    <a:pt x="0" y="882"/>
                  </a:lnTo>
                  <a:lnTo>
                    <a:pt x="2" y="885"/>
                  </a:lnTo>
                  <a:lnTo>
                    <a:pt x="4" y="890"/>
                  </a:lnTo>
                  <a:lnTo>
                    <a:pt x="7" y="893"/>
                  </a:lnTo>
                  <a:lnTo>
                    <a:pt x="13" y="896"/>
                  </a:lnTo>
                  <a:lnTo>
                    <a:pt x="18" y="896"/>
                  </a:lnTo>
                  <a:lnTo>
                    <a:pt x="21" y="894"/>
                  </a:lnTo>
                  <a:lnTo>
                    <a:pt x="25" y="893"/>
                  </a:lnTo>
                  <a:lnTo>
                    <a:pt x="28" y="890"/>
                  </a:lnTo>
                  <a:lnTo>
                    <a:pt x="66" y="840"/>
                  </a:lnTo>
                  <a:lnTo>
                    <a:pt x="75" y="829"/>
                  </a:lnTo>
                  <a:lnTo>
                    <a:pt x="107" y="778"/>
                  </a:lnTo>
                  <a:lnTo>
                    <a:pt x="114" y="765"/>
                  </a:lnTo>
                  <a:lnTo>
                    <a:pt x="121" y="753"/>
                  </a:lnTo>
                  <a:lnTo>
                    <a:pt x="134" y="725"/>
                  </a:lnTo>
                  <a:lnTo>
                    <a:pt x="138" y="713"/>
                  </a:lnTo>
                  <a:lnTo>
                    <a:pt x="145" y="700"/>
                  </a:lnTo>
                  <a:lnTo>
                    <a:pt x="149" y="688"/>
                  </a:lnTo>
                  <a:lnTo>
                    <a:pt x="162" y="660"/>
                  </a:lnTo>
                  <a:lnTo>
                    <a:pt x="165" y="648"/>
                  </a:lnTo>
                  <a:lnTo>
                    <a:pt x="169" y="635"/>
                  </a:lnTo>
                  <a:lnTo>
                    <a:pt x="172" y="621"/>
                  </a:lnTo>
                  <a:lnTo>
                    <a:pt x="177" y="609"/>
                  </a:lnTo>
                  <a:lnTo>
                    <a:pt x="180" y="593"/>
                  </a:lnTo>
                  <a:lnTo>
                    <a:pt x="183" y="581"/>
                  </a:lnTo>
                  <a:lnTo>
                    <a:pt x="185" y="567"/>
                  </a:lnTo>
                  <a:lnTo>
                    <a:pt x="188" y="555"/>
                  </a:lnTo>
                  <a:lnTo>
                    <a:pt x="190" y="539"/>
                  </a:lnTo>
                  <a:lnTo>
                    <a:pt x="191" y="527"/>
                  </a:lnTo>
                  <a:lnTo>
                    <a:pt x="193" y="513"/>
                  </a:lnTo>
                  <a:lnTo>
                    <a:pt x="194" y="500"/>
                  </a:lnTo>
                  <a:lnTo>
                    <a:pt x="196" y="486"/>
                  </a:lnTo>
                  <a:lnTo>
                    <a:pt x="197" y="474"/>
                  </a:lnTo>
                  <a:lnTo>
                    <a:pt x="197" y="457"/>
                  </a:lnTo>
                  <a:lnTo>
                    <a:pt x="196" y="443"/>
                  </a:lnTo>
                  <a:lnTo>
                    <a:pt x="196" y="415"/>
                  </a:lnTo>
                  <a:lnTo>
                    <a:pt x="188" y="344"/>
                  </a:lnTo>
                  <a:lnTo>
                    <a:pt x="185" y="330"/>
                  </a:lnTo>
                  <a:lnTo>
                    <a:pt x="183" y="316"/>
                  </a:lnTo>
                  <a:lnTo>
                    <a:pt x="177" y="286"/>
                  </a:lnTo>
                  <a:lnTo>
                    <a:pt x="172" y="272"/>
                  </a:lnTo>
                  <a:lnTo>
                    <a:pt x="169" y="258"/>
                  </a:lnTo>
                  <a:lnTo>
                    <a:pt x="165" y="245"/>
                  </a:lnTo>
                  <a:lnTo>
                    <a:pt x="162" y="231"/>
                  </a:lnTo>
                  <a:lnTo>
                    <a:pt x="149" y="200"/>
                  </a:lnTo>
                  <a:lnTo>
                    <a:pt x="145" y="187"/>
                  </a:lnTo>
                  <a:lnTo>
                    <a:pt x="138" y="172"/>
                  </a:lnTo>
                  <a:lnTo>
                    <a:pt x="134" y="156"/>
                  </a:lnTo>
                  <a:lnTo>
                    <a:pt x="128" y="142"/>
                  </a:lnTo>
                  <a:lnTo>
                    <a:pt x="121" y="127"/>
                  </a:lnTo>
                  <a:lnTo>
                    <a:pt x="114" y="113"/>
                  </a:lnTo>
                  <a:lnTo>
                    <a:pt x="107" y="97"/>
                  </a:lnTo>
                  <a:lnTo>
                    <a:pt x="92" y="66"/>
                  </a:lnTo>
                  <a:lnTo>
                    <a:pt x="84" y="52"/>
                  </a:lnTo>
                  <a:lnTo>
                    <a:pt x="66" y="21"/>
                  </a:lnTo>
                  <a:lnTo>
                    <a:pt x="58" y="7"/>
                  </a:lnTo>
                  <a:lnTo>
                    <a:pt x="52" y="1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0" y="7"/>
                  </a:lnTo>
                  <a:lnTo>
                    <a:pt x="28" y="12"/>
                  </a:lnTo>
                  <a:lnTo>
                    <a:pt x="28" y="20"/>
                  </a:lnTo>
                  <a:lnTo>
                    <a:pt x="30" y="23"/>
                  </a:lnTo>
                  <a:lnTo>
                    <a:pt x="38" y="37"/>
                  </a:lnTo>
                  <a:lnTo>
                    <a:pt x="56" y="68"/>
                  </a:lnTo>
                  <a:lnTo>
                    <a:pt x="64" y="82"/>
                  </a:lnTo>
                  <a:lnTo>
                    <a:pt x="72" y="97"/>
                  </a:lnTo>
                  <a:lnTo>
                    <a:pt x="79" y="110"/>
                  </a:lnTo>
                  <a:lnTo>
                    <a:pt x="86" y="125"/>
                  </a:lnTo>
                  <a:lnTo>
                    <a:pt x="93" y="139"/>
                  </a:lnTo>
                  <a:lnTo>
                    <a:pt x="100" y="155"/>
                  </a:lnTo>
                  <a:lnTo>
                    <a:pt x="106" y="169"/>
                  </a:lnTo>
                  <a:lnTo>
                    <a:pt x="110" y="181"/>
                  </a:lnTo>
                  <a:lnTo>
                    <a:pt x="117" y="196"/>
                  </a:lnTo>
                  <a:lnTo>
                    <a:pt x="121" y="212"/>
                  </a:lnTo>
                  <a:lnTo>
                    <a:pt x="128" y="224"/>
                  </a:lnTo>
                  <a:lnTo>
                    <a:pt x="131" y="240"/>
                  </a:lnTo>
                  <a:lnTo>
                    <a:pt x="134" y="254"/>
                  </a:lnTo>
                  <a:lnTo>
                    <a:pt x="138" y="268"/>
                  </a:lnTo>
                  <a:lnTo>
                    <a:pt x="141" y="282"/>
                  </a:lnTo>
                  <a:lnTo>
                    <a:pt x="146" y="296"/>
                  </a:lnTo>
                  <a:lnTo>
                    <a:pt x="152" y="322"/>
                  </a:lnTo>
                  <a:lnTo>
                    <a:pt x="154" y="336"/>
                  </a:lnTo>
                  <a:lnTo>
                    <a:pt x="157" y="350"/>
                  </a:lnTo>
                  <a:lnTo>
                    <a:pt x="165" y="418"/>
                  </a:lnTo>
                  <a:lnTo>
                    <a:pt x="165" y="446"/>
                  </a:lnTo>
                  <a:lnTo>
                    <a:pt x="166" y="460"/>
                  </a:lnTo>
                  <a:lnTo>
                    <a:pt x="166" y="472"/>
                  </a:lnTo>
                  <a:lnTo>
                    <a:pt x="166" y="471"/>
                  </a:lnTo>
                  <a:lnTo>
                    <a:pt x="165" y="483"/>
                  </a:lnTo>
                  <a:lnTo>
                    <a:pt x="163" y="497"/>
                  </a:lnTo>
                  <a:lnTo>
                    <a:pt x="162" y="510"/>
                  </a:lnTo>
                  <a:lnTo>
                    <a:pt x="160" y="524"/>
                  </a:lnTo>
                  <a:lnTo>
                    <a:pt x="159" y="536"/>
                  </a:lnTo>
                  <a:lnTo>
                    <a:pt x="157" y="548"/>
                  </a:lnTo>
                  <a:lnTo>
                    <a:pt x="154" y="561"/>
                  </a:lnTo>
                  <a:lnTo>
                    <a:pt x="152" y="575"/>
                  </a:lnTo>
                  <a:lnTo>
                    <a:pt x="149" y="587"/>
                  </a:lnTo>
                  <a:lnTo>
                    <a:pt x="146" y="600"/>
                  </a:lnTo>
                  <a:lnTo>
                    <a:pt x="141" y="612"/>
                  </a:lnTo>
                  <a:lnTo>
                    <a:pt x="138" y="626"/>
                  </a:lnTo>
                  <a:lnTo>
                    <a:pt x="134" y="638"/>
                  </a:lnTo>
                  <a:lnTo>
                    <a:pt x="131" y="651"/>
                  </a:lnTo>
                  <a:lnTo>
                    <a:pt x="128" y="662"/>
                  </a:lnTo>
                  <a:lnTo>
                    <a:pt x="121" y="676"/>
                  </a:lnTo>
                  <a:lnTo>
                    <a:pt x="117" y="688"/>
                  </a:lnTo>
                  <a:lnTo>
                    <a:pt x="110" y="700"/>
                  </a:lnTo>
                  <a:lnTo>
                    <a:pt x="106" y="713"/>
                  </a:lnTo>
                  <a:lnTo>
                    <a:pt x="100" y="727"/>
                  </a:lnTo>
                  <a:lnTo>
                    <a:pt x="93" y="738"/>
                  </a:lnTo>
                  <a:lnTo>
                    <a:pt x="86" y="750"/>
                  </a:lnTo>
                  <a:lnTo>
                    <a:pt x="79" y="762"/>
                  </a:lnTo>
                  <a:lnTo>
                    <a:pt x="50" y="810"/>
                  </a:lnTo>
                  <a:lnTo>
                    <a:pt x="41" y="821"/>
                  </a:lnTo>
                  <a:lnTo>
                    <a:pt x="4" y="8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4" name="Freeform 33"/>
            <p:cNvSpPr>
              <a:spLocks/>
            </p:cNvSpPr>
            <p:nvPr/>
          </p:nvSpPr>
          <p:spPr bwMode="auto">
            <a:xfrm>
              <a:off x="4028" y="2521"/>
              <a:ext cx="1043" cy="1069"/>
            </a:xfrm>
            <a:custGeom>
              <a:avLst/>
              <a:gdLst>
                <a:gd name="T0" fmla="*/ 1019 w 1043"/>
                <a:gd name="T1" fmla="*/ 1067 h 1069"/>
                <a:gd name="T2" fmla="*/ 1032 w 1043"/>
                <a:gd name="T3" fmla="*/ 1069 h 1069"/>
                <a:gd name="T4" fmla="*/ 1041 w 1043"/>
                <a:gd name="T5" fmla="*/ 1061 h 1069"/>
                <a:gd name="T6" fmla="*/ 1043 w 1043"/>
                <a:gd name="T7" fmla="*/ 1049 h 1069"/>
                <a:gd name="T8" fmla="*/ 1005 w 1043"/>
                <a:gd name="T9" fmla="*/ 990 h 1069"/>
                <a:gd name="T10" fmla="*/ 973 w 1043"/>
                <a:gd name="T11" fmla="*/ 935 h 1069"/>
                <a:gd name="T12" fmla="*/ 940 w 1043"/>
                <a:gd name="T13" fmla="*/ 884 h 1069"/>
                <a:gd name="T14" fmla="*/ 906 w 1043"/>
                <a:gd name="T15" fmla="*/ 833 h 1069"/>
                <a:gd name="T16" fmla="*/ 874 w 1043"/>
                <a:gd name="T17" fmla="*/ 783 h 1069"/>
                <a:gd name="T18" fmla="*/ 841 w 1043"/>
                <a:gd name="T19" fmla="*/ 735 h 1069"/>
                <a:gd name="T20" fmla="*/ 793 w 1043"/>
                <a:gd name="T21" fmla="*/ 667 h 1069"/>
                <a:gd name="T22" fmla="*/ 762 w 1043"/>
                <a:gd name="T23" fmla="*/ 622 h 1069"/>
                <a:gd name="T24" fmla="*/ 730 w 1043"/>
                <a:gd name="T25" fmla="*/ 580 h 1069"/>
                <a:gd name="T26" fmla="*/ 666 w 1043"/>
                <a:gd name="T27" fmla="*/ 500 h 1069"/>
                <a:gd name="T28" fmla="*/ 635 w 1043"/>
                <a:gd name="T29" fmla="*/ 461 h 1069"/>
                <a:gd name="T30" fmla="*/ 587 w 1043"/>
                <a:gd name="T31" fmla="*/ 405 h 1069"/>
                <a:gd name="T32" fmla="*/ 538 w 1043"/>
                <a:gd name="T33" fmla="*/ 354 h 1069"/>
                <a:gd name="T34" fmla="*/ 474 w 1043"/>
                <a:gd name="T35" fmla="*/ 290 h 1069"/>
                <a:gd name="T36" fmla="*/ 441 w 1043"/>
                <a:gd name="T37" fmla="*/ 261 h 1069"/>
                <a:gd name="T38" fmla="*/ 331 w 1043"/>
                <a:gd name="T39" fmla="*/ 168 h 1069"/>
                <a:gd name="T40" fmla="*/ 251 w 1043"/>
                <a:gd name="T41" fmla="*/ 112 h 1069"/>
                <a:gd name="T42" fmla="*/ 173 w 1043"/>
                <a:gd name="T43" fmla="*/ 66 h 1069"/>
                <a:gd name="T44" fmla="*/ 111 w 1043"/>
                <a:gd name="T45" fmla="*/ 35 h 1069"/>
                <a:gd name="T46" fmla="*/ 65 w 1043"/>
                <a:gd name="T47" fmla="*/ 16 h 1069"/>
                <a:gd name="T48" fmla="*/ 20 w 1043"/>
                <a:gd name="T49" fmla="*/ 2 h 1069"/>
                <a:gd name="T50" fmla="*/ 12 w 1043"/>
                <a:gd name="T51" fmla="*/ 0 h 1069"/>
                <a:gd name="T52" fmla="*/ 5 w 1043"/>
                <a:gd name="T53" fmla="*/ 5 h 1069"/>
                <a:gd name="T54" fmla="*/ 0 w 1043"/>
                <a:gd name="T55" fmla="*/ 11 h 1069"/>
                <a:gd name="T56" fmla="*/ 1 w 1043"/>
                <a:gd name="T57" fmla="*/ 24 h 1069"/>
                <a:gd name="T58" fmla="*/ 8 w 1043"/>
                <a:gd name="T59" fmla="*/ 28 h 1069"/>
                <a:gd name="T60" fmla="*/ 11 w 1043"/>
                <a:gd name="T61" fmla="*/ 30 h 1069"/>
                <a:gd name="T62" fmla="*/ 56 w 1043"/>
                <a:gd name="T63" fmla="*/ 44 h 1069"/>
                <a:gd name="T64" fmla="*/ 99 w 1043"/>
                <a:gd name="T65" fmla="*/ 63 h 1069"/>
                <a:gd name="T66" fmla="*/ 158 w 1043"/>
                <a:gd name="T67" fmla="*/ 94 h 1069"/>
                <a:gd name="T68" fmla="*/ 235 w 1043"/>
                <a:gd name="T69" fmla="*/ 137 h 1069"/>
                <a:gd name="T70" fmla="*/ 313 w 1043"/>
                <a:gd name="T71" fmla="*/ 193 h 1069"/>
                <a:gd name="T72" fmla="*/ 420 w 1043"/>
                <a:gd name="T73" fmla="*/ 283 h 1069"/>
                <a:gd name="T74" fmla="*/ 452 w 1043"/>
                <a:gd name="T75" fmla="*/ 312 h 1069"/>
                <a:gd name="T76" fmla="*/ 516 w 1043"/>
                <a:gd name="T77" fmla="*/ 376 h 1069"/>
                <a:gd name="T78" fmla="*/ 548 w 1043"/>
                <a:gd name="T79" fmla="*/ 410 h 1069"/>
                <a:gd name="T80" fmla="*/ 578 w 1043"/>
                <a:gd name="T81" fmla="*/ 445 h 1069"/>
                <a:gd name="T82" fmla="*/ 610 w 1043"/>
                <a:gd name="T83" fmla="*/ 480 h 1069"/>
                <a:gd name="T84" fmla="*/ 641 w 1043"/>
                <a:gd name="T85" fmla="*/ 518 h 1069"/>
                <a:gd name="T86" fmla="*/ 705 w 1043"/>
                <a:gd name="T87" fmla="*/ 599 h 1069"/>
                <a:gd name="T88" fmla="*/ 737 w 1043"/>
                <a:gd name="T89" fmla="*/ 641 h 1069"/>
                <a:gd name="T90" fmla="*/ 768 w 1043"/>
                <a:gd name="T91" fmla="*/ 686 h 1069"/>
                <a:gd name="T92" fmla="*/ 816 w 1043"/>
                <a:gd name="T93" fmla="*/ 754 h 1069"/>
                <a:gd name="T94" fmla="*/ 849 w 1043"/>
                <a:gd name="T95" fmla="*/ 802 h 1069"/>
                <a:gd name="T96" fmla="*/ 882 w 1043"/>
                <a:gd name="T97" fmla="*/ 849 h 1069"/>
                <a:gd name="T98" fmla="*/ 913 w 1043"/>
                <a:gd name="T99" fmla="*/ 900 h 1069"/>
                <a:gd name="T100" fmla="*/ 945 w 1043"/>
                <a:gd name="T101" fmla="*/ 951 h 1069"/>
                <a:gd name="T102" fmla="*/ 981 w 1043"/>
                <a:gd name="T103" fmla="*/ 1005 h 106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3"/>
                <a:gd name="T157" fmla="*/ 0 h 1069"/>
                <a:gd name="T158" fmla="*/ 1043 w 1043"/>
                <a:gd name="T159" fmla="*/ 1069 h 106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3" h="1069">
                  <a:moveTo>
                    <a:pt x="1013" y="1061"/>
                  </a:moveTo>
                  <a:lnTo>
                    <a:pt x="1019" y="1067"/>
                  </a:lnTo>
                  <a:lnTo>
                    <a:pt x="1024" y="1069"/>
                  </a:lnTo>
                  <a:lnTo>
                    <a:pt x="1032" y="1069"/>
                  </a:lnTo>
                  <a:lnTo>
                    <a:pt x="1035" y="1067"/>
                  </a:lnTo>
                  <a:lnTo>
                    <a:pt x="1041" y="1061"/>
                  </a:lnTo>
                  <a:lnTo>
                    <a:pt x="1043" y="1056"/>
                  </a:lnTo>
                  <a:lnTo>
                    <a:pt x="1043" y="1049"/>
                  </a:lnTo>
                  <a:lnTo>
                    <a:pt x="1041" y="1045"/>
                  </a:lnTo>
                  <a:lnTo>
                    <a:pt x="1005" y="990"/>
                  </a:lnTo>
                  <a:lnTo>
                    <a:pt x="988" y="963"/>
                  </a:lnTo>
                  <a:lnTo>
                    <a:pt x="973" y="935"/>
                  </a:lnTo>
                  <a:lnTo>
                    <a:pt x="956" y="911"/>
                  </a:lnTo>
                  <a:lnTo>
                    <a:pt x="940" y="884"/>
                  </a:lnTo>
                  <a:lnTo>
                    <a:pt x="923" y="858"/>
                  </a:lnTo>
                  <a:lnTo>
                    <a:pt x="906" y="833"/>
                  </a:lnTo>
                  <a:lnTo>
                    <a:pt x="891" y="807"/>
                  </a:lnTo>
                  <a:lnTo>
                    <a:pt x="874" y="783"/>
                  </a:lnTo>
                  <a:lnTo>
                    <a:pt x="858" y="759"/>
                  </a:lnTo>
                  <a:lnTo>
                    <a:pt x="841" y="735"/>
                  </a:lnTo>
                  <a:lnTo>
                    <a:pt x="810" y="689"/>
                  </a:lnTo>
                  <a:lnTo>
                    <a:pt x="793" y="667"/>
                  </a:lnTo>
                  <a:lnTo>
                    <a:pt x="778" y="645"/>
                  </a:lnTo>
                  <a:lnTo>
                    <a:pt x="762" y="622"/>
                  </a:lnTo>
                  <a:lnTo>
                    <a:pt x="747" y="602"/>
                  </a:lnTo>
                  <a:lnTo>
                    <a:pt x="730" y="580"/>
                  </a:lnTo>
                  <a:lnTo>
                    <a:pt x="683" y="520"/>
                  </a:lnTo>
                  <a:lnTo>
                    <a:pt x="666" y="500"/>
                  </a:lnTo>
                  <a:lnTo>
                    <a:pt x="651" y="481"/>
                  </a:lnTo>
                  <a:lnTo>
                    <a:pt x="635" y="461"/>
                  </a:lnTo>
                  <a:lnTo>
                    <a:pt x="618" y="442"/>
                  </a:lnTo>
                  <a:lnTo>
                    <a:pt x="587" y="405"/>
                  </a:lnTo>
                  <a:lnTo>
                    <a:pt x="553" y="371"/>
                  </a:lnTo>
                  <a:lnTo>
                    <a:pt x="538" y="354"/>
                  </a:lnTo>
                  <a:lnTo>
                    <a:pt x="522" y="338"/>
                  </a:lnTo>
                  <a:lnTo>
                    <a:pt x="474" y="290"/>
                  </a:lnTo>
                  <a:lnTo>
                    <a:pt x="459" y="276"/>
                  </a:lnTo>
                  <a:lnTo>
                    <a:pt x="441" y="261"/>
                  </a:lnTo>
                  <a:lnTo>
                    <a:pt x="393" y="218"/>
                  </a:lnTo>
                  <a:lnTo>
                    <a:pt x="331" y="168"/>
                  </a:lnTo>
                  <a:lnTo>
                    <a:pt x="314" y="156"/>
                  </a:lnTo>
                  <a:lnTo>
                    <a:pt x="251" y="112"/>
                  </a:lnTo>
                  <a:lnTo>
                    <a:pt x="189" y="73"/>
                  </a:lnTo>
                  <a:lnTo>
                    <a:pt x="173" y="66"/>
                  </a:lnTo>
                  <a:lnTo>
                    <a:pt x="159" y="58"/>
                  </a:lnTo>
                  <a:lnTo>
                    <a:pt x="111" y="35"/>
                  </a:lnTo>
                  <a:lnTo>
                    <a:pt x="80" y="22"/>
                  </a:lnTo>
                  <a:lnTo>
                    <a:pt x="65" y="16"/>
                  </a:lnTo>
                  <a:lnTo>
                    <a:pt x="34" y="5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8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25" y="36"/>
                  </a:lnTo>
                  <a:lnTo>
                    <a:pt x="56" y="44"/>
                  </a:lnTo>
                  <a:lnTo>
                    <a:pt x="68" y="50"/>
                  </a:lnTo>
                  <a:lnTo>
                    <a:pt x="99" y="63"/>
                  </a:lnTo>
                  <a:lnTo>
                    <a:pt x="144" y="86"/>
                  </a:lnTo>
                  <a:lnTo>
                    <a:pt x="158" y="94"/>
                  </a:lnTo>
                  <a:lnTo>
                    <a:pt x="173" y="101"/>
                  </a:lnTo>
                  <a:lnTo>
                    <a:pt x="235" y="137"/>
                  </a:lnTo>
                  <a:lnTo>
                    <a:pt x="296" y="180"/>
                  </a:lnTo>
                  <a:lnTo>
                    <a:pt x="313" y="193"/>
                  </a:lnTo>
                  <a:lnTo>
                    <a:pt x="375" y="242"/>
                  </a:lnTo>
                  <a:lnTo>
                    <a:pt x="420" y="283"/>
                  </a:lnTo>
                  <a:lnTo>
                    <a:pt x="437" y="298"/>
                  </a:lnTo>
                  <a:lnTo>
                    <a:pt x="452" y="312"/>
                  </a:lnTo>
                  <a:lnTo>
                    <a:pt x="500" y="360"/>
                  </a:lnTo>
                  <a:lnTo>
                    <a:pt x="516" y="376"/>
                  </a:lnTo>
                  <a:lnTo>
                    <a:pt x="531" y="393"/>
                  </a:lnTo>
                  <a:lnTo>
                    <a:pt x="548" y="410"/>
                  </a:lnTo>
                  <a:lnTo>
                    <a:pt x="562" y="427"/>
                  </a:lnTo>
                  <a:lnTo>
                    <a:pt x="578" y="445"/>
                  </a:lnTo>
                  <a:lnTo>
                    <a:pt x="596" y="464"/>
                  </a:lnTo>
                  <a:lnTo>
                    <a:pt x="610" y="480"/>
                  </a:lnTo>
                  <a:lnTo>
                    <a:pt x="626" y="500"/>
                  </a:lnTo>
                  <a:lnTo>
                    <a:pt x="641" y="518"/>
                  </a:lnTo>
                  <a:lnTo>
                    <a:pt x="658" y="538"/>
                  </a:lnTo>
                  <a:lnTo>
                    <a:pt x="705" y="599"/>
                  </a:lnTo>
                  <a:lnTo>
                    <a:pt x="722" y="621"/>
                  </a:lnTo>
                  <a:lnTo>
                    <a:pt x="737" y="641"/>
                  </a:lnTo>
                  <a:lnTo>
                    <a:pt x="753" y="664"/>
                  </a:lnTo>
                  <a:lnTo>
                    <a:pt x="768" y="686"/>
                  </a:lnTo>
                  <a:lnTo>
                    <a:pt x="785" y="707"/>
                  </a:lnTo>
                  <a:lnTo>
                    <a:pt x="816" y="754"/>
                  </a:lnTo>
                  <a:lnTo>
                    <a:pt x="833" y="777"/>
                  </a:lnTo>
                  <a:lnTo>
                    <a:pt x="849" y="802"/>
                  </a:lnTo>
                  <a:lnTo>
                    <a:pt x="866" y="825"/>
                  </a:lnTo>
                  <a:lnTo>
                    <a:pt x="882" y="849"/>
                  </a:lnTo>
                  <a:lnTo>
                    <a:pt x="899" y="873"/>
                  </a:lnTo>
                  <a:lnTo>
                    <a:pt x="913" y="900"/>
                  </a:lnTo>
                  <a:lnTo>
                    <a:pt x="931" y="926"/>
                  </a:lnTo>
                  <a:lnTo>
                    <a:pt x="945" y="951"/>
                  </a:lnTo>
                  <a:lnTo>
                    <a:pt x="964" y="979"/>
                  </a:lnTo>
                  <a:lnTo>
                    <a:pt x="981" y="1005"/>
                  </a:lnTo>
                  <a:lnTo>
                    <a:pt x="1013" y="10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5" name="Freeform 34"/>
            <p:cNvSpPr>
              <a:spLocks/>
            </p:cNvSpPr>
            <p:nvPr/>
          </p:nvSpPr>
          <p:spPr bwMode="auto">
            <a:xfrm>
              <a:off x="4005" y="3720"/>
              <a:ext cx="979" cy="54"/>
            </a:xfrm>
            <a:custGeom>
              <a:avLst/>
              <a:gdLst>
                <a:gd name="T0" fmla="*/ 15 w 979"/>
                <a:gd name="T1" fmla="*/ 23 h 54"/>
                <a:gd name="T2" fmla="*/ 10 w 979"/>
                <a:gd name="T3" fmla="*/ 23 h 54"/>
                <a:gd name="T4" fmla="*/ 7 w 979"/>
                <a:gd name="T5" fmla="*/ 25 h 54"/>
                <a:gd name="T6" fmla="*/ 1 w 979"/>
                <a:gd name="T7" fmla="*/ 31 h 54"/>
                <a:gd name="T8" fmla="*/ 0 w 979"/>
                <a:gd name="T9" fmla="*/ 36 h 54"/>
                <a:gd name="T10" fmla="*/ 0 w 979"/>
                <a:gd name="T11" fmla="*/ 43 h 54"/>
                <a:gd name="T12" fmla="*/ 1 w 979"/>
                <a:gd name="T13" fmla="*/ 46 h 54"/>
                <a:gd name="T14" fmla="*/ 7 w 979"/>
                <a:gd name="T15" fmla="*/ 53 h 54"/>
                <a:gd name="T16" fmla="*/ 12 w 979"/>
                <a:gd name="T17" fmla="*/ 54 h 54"/>
                <a:gd name="T18" fmla="*/ 15 w 979"/>
                <a:gd name="T19" fmla="*/ 54 h 54"/>
                <a:gd name="T20" fmla="*/ 963 w 979"/>
                <a:gd name="T21" fmla="*/ 31 h 54"/>
                <a:gd name="T22" fmla="*/ 968 w 979"/>
                <a:gd name="T23" fmla="*/ 31 h 54"/>
                <a:gd name="T24" fmla="*/ 971 w 979"/>
                <a:gd name="T25" fmla="*/ 29 h 54"/>
                <a:gd name="T26" fmla="*/ 977 w 979"/>
                <a:gd name="T27" fmla="*/ 23 h 54"/>
                <a:gd name="T28" fmla="*/ 979 w 979"/>
                <a:gd name="T29" fmla="*/ 19 h 54"/>
                <a:gd name="T30" fmla="*/ 979 w 979"/>
                <a:gd name="T31" fmla="*/ 11 h 54"/>
                <a:gd name="T32" fmla="*/ 977 w 979"/>
                <a:gd name="T33" fmla="*/ 8 h 54"/>
                <a:gd name="T34" fmla="*/ 971 w 979"/>
                <a:gd name="T35" fmla="*/ 1 h 54"/>
                <a:gd name="T36" fmla="*/ 966 w 979"/>
                <a:gd name="T37" fmla="*/ 0 h 54"/>
                <a:gd name="T38" fmla="*/ 963 w 979"/>
                <a:gd name="T39" fmla="*/ 0 h 54"/>
                <a:gd name="T40" fmla="*/ 15 w 979"/>
                <a:gd name="T41" fmla="*/ 23 h 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79"/>
                <a:gd name="T64" fmla="*/ 0 h 54"/>
                <a:gd name="T65" fmla="*/ 979 w 979"/>
                <a:gd name="T66" fmla="*/ 54 h 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79" h="54">
                  <a:moveTo>
                    <a:pt x="15" y="23"/>
                  </a:moveTo>
                  <a:lnTo>
                    <a:pt x="10" y="23"/>
                  </a:lnTo>
                  <a:lnTo>
                    <a:pt x="7" y="25"/>
                  </a:lnTo>
                  <a:lnTo>
                    <a:pt x="1" y="31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7" y="53"/>
                  </a:lnTo>
                  <a:lnTo>
                    <a:pt x="12" y="54"/>
                  </a:lnTo>
                  <a:lnTo>
                    <a:pt x="15" y="54"/>
                  </a:lnTo>
                  <a:lnTo>
                    <a:pt x="963" y="31"/>
                  </a:lnTo>
                  <a:lnTo>
                    <a:pt x="968" y="31"/>
                  </a:lnTo>
                  <a:lnTo>
                    <a:pt x="971" y="29"/>
                  </a:lnTo>
                  <a:lnTo>
                    <a:pt x="977" y="23"/>
                  </a:lnTo>
                  <a:lnTo>
                    <a:pt x="979" y="19"/>
                  </a:lnTo>
                  <a:lnTo>
                    <a:pt x="979" y="11"/>
                  </a:lnTo>
                  <a:lnTo>
                    <a:pt x="977" y="8"/>
                  </a:lnTo>
                  <a:lnTo>
                    <a:pt x="971" y="1"/>
                  </a:lnTo>
                  <a:lnTo>
                    <a:pt x="966" y="0"/>
                  </a:lnTo>
                  <a:lnTo>
                    <a:pt x="963" y="0"/>
                  </a:lnTo>
                  <a:lnTo>
                    <a:pt x="1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6" name="Rectangle 35"/>
            <p:cNvSpPr>
              <a:spLocks noChangeArrowheads="1"/>
            </p:cNvSpPr>
            <p:nvPr/>
          </p:nvSpPr>
          <p:spPr bwMode="auto">
            <a:xfrm>
              <a:off x="3729" y="3680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1/0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77" name="Rectangle 36"/>
            <p:cNvSpPr>
              <a:spLocks noChangeArrowheads="1"/>
            </p:cNvSpPr>
            <p:nvPr/>
          </p:nvSpPr>
          <p:spPr bwMode="auto">
            <a:xfrm>
              <a:off x="5066" y="3622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2/1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78" name="Rectangle 37"/>
            <p:cNvSpPr>
              <a:spLocks noChangeArrowheads="1"/>
            </p:cNvSpPr>
            <p:nvPr/>
          </p:nvSpPr>
          <p:spPr bwMode="auto">
            <a:xfrm>
              <a:off x="5326" y="3069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79" name="Rectangle 38"/>
            <p:cNvSpPr>
              <a:spLocks noChangeArrowheads="1"/>
            </p:cNvSpPr>
            <p:nvPr/>
          </p:nvSpPr>
          <p:spPr bwMode="auto">
            <a:xfrm>
              <a:off x="3264" y="3004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80" name="Rectangle 39"/>
            <p:cNvSpPr>
              <a:spLocks noChangeArrowheads="1"/>
            </p:cNvSpPr>
            <p:nvPr/>
          </p:nvSpPr>
          <p:spPr bwMode="auto">
            <a:xfrm>
              <a:off x="4397" y="2576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81" name="Rectangle 40"/>
            <p:cNvSpPr>
              <a:spLocks noChangeArrowheads="1"/>
            </p:cNvSpPr>
            <p:nvPr/>
          </p:nvSpPr>
          <p:spPr bwMode="auto">
            <a:xfrm>
              <a:off x="4136" y="3215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82" name="Rectangle 41"/>
            <p:cNvSpPr>
              <a:spLocks noChangeArrowheads="1"/>
            </p:cNvSpPr>
            <p:nvPr/>
          </p:nvSpPr>
          <p:spPr bwMode="auto">
            <a:xfrm>
              <a:off x="4253" y="3825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83" name="Rectangle 42"/>
            <p:cNvSpPr>
              <a:spLocks noChangeArrowheads="1"/>
            </p:cNvSpPr>
            <p:nvPr/>
          </p:nvSpPr>
          <p:spPr bwMode="auto">
            <a:xfrm>
              <a:off x="3300" y="1968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x=0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84" name="Rectangle 43"/>
            <p:cNvSpPr>
              <a:spLocks noChangeArrowheads="1"/>
            </p:cNvSpPr>
            <p:nvPr/>
          </p:nvSpPr>
          <p:spPr bwMode="auto">
            <a:xfrm>
              <a:off x="3763" y="2459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0/0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6585" name="Freeform 44"/>
            <p:cNvSpPr>
              <a:spLocks/>
            </p:cNvSpPr>
            <p:nvPr/>
          </p:nvSpPr>
          <p:spPr bwMode="auto">
            <a:xfrm>
              <a:off x="3768" y="2228"/>
              <a:ext cx="63" cy="137"/>
            </a:xfrm>
            <a:custGeom>
              <a:avLst/>
              <a:gdLst>
                <a:gd name="T0" fmla="*/ 32 w 63"/>
                <a:gd name="T1" fmla="*/ 126 h 137"/>
                <a:gd name="T2" fmla="*/ 35 w 63"/>
                <a:gd name="T3" fmla="*/ 129 h 137"/>
                <a:gd name="T4" fmla="*/ 37 w 63"/>
                <a:gd name="T5" fmla="*/ 132 h 137"/>
                <a:gd name="T6" fmla="*/ 40 w 63"/>
                <a:gd name="T7" fmla="*/ 135 h 137"/>
                <a:gd name="T8" fmla="*/ 45 w 63"/>
                <a:gd name="T9" fmla="*/ 137 h 137"/>
                <a:gd name="T10" fmla="*/ 52 w 63"/>
                <a:gd name="T11" fmla="*/ 137 h 137"/>
                <a:gd name="T12" fmla="*/ 55 w 63"/>
                <a:gd name="T13" fmla="*/ 134 h 137"/>
                <a:gd name="T14" fmla="*/ 58 w 63"/>
                <a:gd name="T15" fmla="*/ 132 h 137"/>
                <a:gd name="T16" fmla="*/ 62 w 63"/>
                <a:gd name="T17" fmla="*/ 129 h 137"/>
                <a:gd name="T18" fmla="*/ 63 w 63"/>
                <a:gd name="T19" fmla="*/ 124 h 137"/>
                <a:gd name="T20" fmla="*/ 63 w 63"/>
                <a:gd name="T21" fmla="*/ 117 h 137"/>
                <a:gd name="T22" fmla="*/ 31 w 63"/>
                <a:gd name="T23" fmla="*/ 11 h 137"/>
                <a:gd name="T24" fmla="*/ 27 w 63"/>
                <a:gd name="T25" fmla="*/ 8 h 137"/>
                <a:gd name="T26" fmla="*/ 26 w 63"/>
                <a:gd name="T27" fmla="*/ 5 h 137"/>
                <a:gd name="T28" fmla="*/ 23 w 63"/>
                <a:gd name="T29" fmla="*/ 2 h 137"/>
                <a:gd name="T30" fmla="*/ 18 w 63"/>
                <a:gd name="T31" fmla="*/ 0 h 137"/>
                <a:gd name="T32" fmla="*/ 10 w 63"/>
                <a:gd name="T33" fmla="*/ 0 h 137"/>
                <a:gd name="T34" fmla="*/ 7 w 63"/>
                <a:gd name="T35" fmla="*/ 4 h 137"/>
                <a:gd name="T36" fmla="*/ 4 w 63"/>
                <a:gd name="T37" fmla="*/ 5 h 137"/>
                <a:gd name="T38" fmla="*/ 1 w 63"/>
                <a:gd name="T39" fmla="*/ 8 h 137"/>
                <a:gd name="T40" fmla="*/ 0 w 63"/>
                <a:gd name="T41" fmla="*/ 13 h 137"/>
                <a:gd name="T42" fmla="*/ 0 w 63"/>
                <a:gd name="T43" fmla="*/ 21 h 137"/>
                <a:gd name="T44" fmla="*/ 32 w 63"/>
                <a:gd name="T45" fmla="*/ 126 h 1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3"/>
                <a:gd name="T70" fmla="*/ 0 h 137"/>
                <a:gd name="T71" fmla="*/ 63 w 63"/>
                <a:gd name="T72" fmla="*/ 137 h 1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3" h="137">
                  <a:moveTo>
                    <a:pt x="32" y="126"/>
                  </a:moveTo>
                  <a:lnTo>
                    <a:pt x="35" y="129"/>
                  </a:lnTo>
                  <a:lnTo>
                    <a:pt x="37" y="132"/>
                  </a:lnTo>
                  <a:lnTo>
                    <a:pt x="40" y="135"/>
                  </a:lnTo>
                  <a:lnTo>
                    <a:pt x="45" y="137"/>
                  </a:lnTo>
                  <a:lnTo>
                    <a:pt x="52" y="137"/>
                  </a:lnTo>
                  <a:lnTo>
                    <a:pt x="55" y="134"/>
                  </a:lnTo>
                  <a:lnTo>
                    <a:pt x="58" y="132"/>
                  </a:lnTo>
                  <a:lnTo>
                    <a:pt x="62" y="129"/>
                  </a:lnTo>
                  <a:lnTo>
                    <a:pt x="63" y="124"/>
                  </a:lnTo>
                  <a:lnTo>
                    <a:pt x="63" y="117"/>
                  </a:lnTo>
                  <a:lnTo>
                    <a:pt x="31" y="11"/>
                  </a:lnTo>
                  <a:lnTo>
                    <a:pt x="27" y="8"/>
                  </a:lnTo>
                  <a:lnTo>
                    <a:pt x="26" y="5"/>
                  </a:lnTo>
                  <a:lnTo>
                    <a:pt x="23" y="2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7" y="4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32" y="1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6" name="Freeform 45"/>
            <p:cNvSpPr>
              <a:spLocks/>
            </p:cNvSpPr>
            <p:nvPr/>
          </p:nvSpPr>
          <p:spPr bwMode="auto">
            <a:xfrm>
              <a:off x="3800" y="2228"/>
              <a:ext cx="65" cy="157"/>
            </a:xfrm>
            <a:custGeom>
              <a:avLst/>
              <a:gdLst>
                <a:gd name="T0" fmla="*/ 0 w 65"/>
                <a:gd name="T1" fmla="*/ 137 h 157"/>
                <a:gd name="T2" fmla="*/ 0 w 65"/>
                <a:gd name="T3" fmla="*/ 146 h 157"/>
                <a:gd name="T4" fmla="*/ 2 w 65"/>
                <a:gd name="T5" fmla="*/ 149 h 157"/>
                <a:gd name="T6" fmla="*/ 8 w 65"/>
                <a:gd name="T7" fmla="*/ 156 h 157"/>
                <a:gd name="T8" fmla="*/ 11 w 65"/>
                <a:gd name="T9" fmla="*/ 157 h 157"/>
                <a:gd name="T10" fmla="*/ 20 w 65"/>
                <a:gd name="T11" fmla="*/ 157 h 157"/>
                <a:gd name="T12" fmla="*/ 23 w 65"/>
                <a:gd name="T13" fmla="*/ 156 h 157"/>
                <a:gd name="T14" fmla="*/ 30 w 65"/>
                <a:gd name="T15" fmla="*/ 149 h 157"/>
                <a:gd name="T16" fmla="*/ 31 w 65"/>
                <a:gd name="T17" fmla="*/ 146 h 157"/>
                <a:gd name="T18" fmla="*/ 65 w 65"/>
                <a:gd name="T19" fmla="*/ 21 h 157"/>
                <a:gd name="T20" fmla="*/ 65 w 65"/>
                <a:gd name="T21" fmla="*/ 11 h 157"/>
                <a:gd name="T22" fmla="*/ 64 w 65"/>
                <a:gd name="T23" fmla="*/ 8 h 157"/>
                <a:gd name="T24" fmla="*/ 57 w 65"/>
                <a:gd name="T25" fmla="*/ 2 h 157"/>
                <a:gd name="T26" fmla="*/ 54 w 65"/>
                <a:gd name="T27" fmla="*/ 0 h 157"/>
                <a:gd name="T28" fmla="*/ 45 w 65"/>
                <a:gd name="T29" fmla="*/ 0 h 157"/>
                <a:gd name="T30" fmla="*/ 42 w 65"/>
                <a:gd name="T31" fmla="*/ 2 h 157"/>
                <a:gd name="T32" fmla="*/ 36 w 65"/>
                <a:gd name="T33" fmla="*/ 8 h 157"/>
                <a:gd name="T34" fmla="*/ 34 w 65"/>
                <a:gd name="T35" fmla="*/ 11 h 157"/>
                <a:gd name="T36" fmla="*/ 0 w 65"/>
                <a:gd name="T37" fmla="*/ 137 h 1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5"/>
                <a:gd name="T58" fmla="*/ 0 h 157"/>
                <a:gd name="T59" fmla="*/ 65 w 65"/>
                <a:gd name="T60" fmla="*/ 157 h 1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5" h="157">
                  <a:moveTo>
                    <a:pt x="0" y="137"/>
                  </a:moveTo>
                  <a:lnTo>
                    <a:pt x="0" y="146"/>
                  </a:lnTo>
                  <a:lnTo>
                    <a:pt x="2" y="149"/>
                  </a:lnTo>
                  <a:lnTo>
                    <a:pt x="8" y="156"/>
                  </a:lnTo>
                  <a:lnTo>
                    <a:pt x="11" y="157"/>
                  </a:lnTo>
                  <a:lnTo>
                    <a:pt x="20" y="157"/>
                  </a:lnTo>
                  <a:lnTo>
                    <a:pt x="23" y="156"/>
                  </a:lnTo>
                  <a:lnTo>
                    <a:pt x="30" y="149"/>
                  </a:lnTo>
                  <a:lnTo>
                    <a:pt x="31" y="146"/>
                  </a:lnTo>
                  <a:lnTo>
                    <a:pt x="65" y="21"/>
                  </a:lnTo>
                  <a:lnTo>
                    <a:pt x="65" y="11"/>
                  </a:lnTo>
                  <a:lnTo>
                    <a:pt x="64" y="8"/>
                  </a:lnTo>
                  <a:lnTo>
                    <a:pt x="57" y="2"/>
                  </a:lnTo>
                  <a:lnTo>
                    <a:pt x="54" y="0"/>
                  </a:lnTo>
                  <a:lnTo>
                    <a:pt x="45" y="0"/>
                  </a:lnTo>
                  <a:lnTo>
                    <a:pt x="42" y="2"/>
                  </a:lnTo>
                  <a:lnTo>
                    <a:pt x="36" y="8"/>
                  </a:lnTo>
                  <a:lnTo>
                    <a:pt x="34" y="11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7" name="Freeform 46"/>
            <p:cNvSpPr>
              <a:spLocks/>
            </p:cNvSpPr>
            <p:nvPr/>
          </p:nvSpPr>
          <p:spPr bwMode="auto">
            <a:xfrm>
              <a:off x="3602" y="3560"/>
              <a:ext cx="116" cy="84"/>
            </a:xfrm>
            <a:custGeom>
              <a:avLst/>
              <a:gdLst>
                <a:gd name="T0" fmla="*/ 93 w 116"/>
                <a:gd name="T1" fmla="*/ 82 h 84"/>
                <a:gd name="T2" fmla="*/ 96 w 116"/>
                <a:gd name="T3" fmla="*/ 84 h 84"/>
                <a:gd name="T4" fmla="*/ 104 w 116"/>
                <a:gd name="T5" fmla="*/ 84 h 84"/>
                <a:gd name="T6" fmla="*/ 108 w 116"/>
                <a:gd name="T7" fmla="*/ 82 h 84"/>
                <a:gd name="T8" fmla="*/ 114 w 116"/>
                <a:gd name="T9" fmla="*/ 76 h 84"/>
                <a:gd name="T10" fmla="*/ 116 w 116"/>
                <a:gd name="T11" fmla="*/ 73 h 84"/>
                <a:gd name="T12" fmla="*/ 116 w 116"/>
                <a:gd name="T13" fmla="*/ 65 h 84"/>
                <a:gd name="T14" fmla="*/ 114 w 116"/>
                <a:gd name="T15" fmla="*/ 61 h 84"/>
                <a:gd name="T16" fmla="*/ 108 w 116"/>
                <a:gd name="T17" fmla="*/ 55 h 84"/>
                <a:gd name="T18" fmla="*/ 23 w 116"/>
                <a:gd name="T19" fmla="*/ 2 h 84"/>
                <a:gd name="T20" fmla="*/ 20 w 116"/>
                <a:gd name="T21" fmla="*/ 0 h 84"/>
                <a:gd name="T22" fmla="*/ 12 w 116"/>
                <a:gd name="T23" fmla="*/ 0 h 84"/>
                <a:gd name="T24" fmla="*/ 8 w 116"/>
                <a:gd name="T25" fmla="*/ 2 h 84"/>
                <a:gd name="T26" fmla="*/ 1 w 116"/>
                <a:gd name="T27" fmla="*/ 8 h 84"/>
                <a:gd name="T28" fmla="*/ 0 w 116"/>
                <a:gd name="T29" fmla="*/ 11 h 84"/>
                <a:gd name="T30" fmla="*/ 0 w 116"/>
                <a:gd name="T31" fmla="*/ 19 h 84"/>
                <a:gd name="T32" fmla="*/ 1 w 116"/>
                <a:gd name="T33" fmla="*/ 24 h 84"/>
                <a:gd name="T34" fmla="*/ 8 w 116"/>
                <a:gd name="T35" fmla="*/ 30 h 84"/>
                <a:gd name="T36" fmla="*/ 93 w 116"/>
                <a:gd name="T37" fmla="*/ 82 h 8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6"/>
                <a:gd name="T58" fmla="*/ 0 h 84"/>
                <a:gd name="T59" fmla="*/ 116 w 116"/>
                <a:gd name="T60" fmla="*/ 84 h 8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6" h="84">
                  <a:moveTo>
                    <a:pt x="93" y="82"/>
                  </a:moveTo>
                  <a:lnTo>
                    <a:pt x="96" y="84"/>
                  </a:lnTo>
                  <a:lnTo>
                    <a:pt x="104" y="84"/>
                  </a:lnTo>
                  <a:lnTo>
                    <a:pt x="108" y="82"/>
                  </a:lnTo>
                  <a:lnTo>
                    <a:pt x="114" y="76"/>
                  </a:lnTo>
                  <a:lnTo>
                    <a:pt x="116" y="73"/>
                  </a:lnTo>
                  <a:lnTo>
                    <a:pt x="116" y="65"/>
                  </a:lnTo>
                  <a:lnTo>
                    <a:pt x="114" y="61"/>
                  </a:lnTo>
                  <a:lnTo>
                    <a:pt x="108" y="55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8" y="30"/>
                  </a:lnTo>
                  <a:lnTo>
                    <a:pt x="93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8" name="Freeform 47"/>
            <p:cNvSpPr>
              <a:spLocks/>
            </p:cNvSpPr>
            <p:nvPr/>
          </p:nvSpPr>
          <p:spPr bwMode="auto">
            <a:xfrm>
              <a:off x="3648" y="3514"/>
              <a:ext cx="78" cy="136"/>
            </a:xfrm>
            <a:custGeom>
              <a:avLst/>
              <a:gdLst>
                <a:gd name="T0" fmla="*/ 48 w 78"/>
                <a:gd name="T1" fmla="*/ 127 h 136"/>
                <a:gd name="T2" fmla="*/ 50 w 78"/>
                <a:gd name="T3" fmla="*/ 130 h 136"/>
                <a:gd name="T4" fmla="*/ 53 w 78"/>
                <a:gd name="T5" fmla="*/ 133 h 136"/>
                <a:gd name="T6" fmla="*/ 56 w 78"/>
                <a:gd name="T7" fmla="*/ 135 h 136"/>
                <a:gd name="T8" fmla="*/ 61 w 78"/>
                <a:gd name="T9" fmla="*/ 136 h 136"/>
                <a:gd name="T10" fmla="*/ 65 w 78"/>
                <a:gd name="T11" fmla="*/ 136 h 136"/>
                <a:gd name="T12" fmla="*/ 72 w 78"/>
                <a:gd name="T13" fmla="*/ 133 h 136"/>
                <a:gd name="T14" fmla="*/ 75 w 78"/>
                <a:gd name="T15" fmla="*/ 130 h 136"/>
                <a:gd name="T16" fmla="*/ 76 w 78"/>
                <a:gd name="T17" fmla="*/ 127 h 136"/>
                <a:gd name="T18" fmla="*/ 78 w 78"/>
                <a:gd name="T19" fmla="*/ 122 h 136"/>
                <a:gd name="T20" fmla="*/ 78 w 78"/>
                <a:gd name="T21" fmla="*/ 118 h 136"/>
                <a:gd name="T22" fmla="*/ 76 w 78"/>
                <a:gd name="T23" fmla="*/ 114 h 136"/>
                <a:gd name="T24" fmla="*/ 30 w 78"/>
                <a:gd name="T25" fmla="*/ 9 h 136"/>
                <a:gd name="T26" fmla="*/ 28 w 78"/>
                <a:gd name="T27" fmla="*/ 6 h 136"/>
                <a:gd name="T28" fmla="*/ 25 w 78"/>
                <a:gd name="T29" fmla="*/ 3 h 136"/>
                <a:gd name="T30" fmla="*/ 22 w 78"/>
                <a:gd name="T31" fmla="*/ 1 h 136"/>
                <a:gd name="T32" fmla="*/ 17 w 78"/>
                <a:gd name="T33" fmla="*/ 0 h 136"/>
                <a:gd name="T34" fmla="*/ 13 w 78"/>
                <a:gd name="T35" fmla="*/ 0 h 136"/>
                <a:gd name="T36" fmla="*/ 6 w 78"/>
                <a:gd name="T37" fmla="*/ 3 h 136"/>
                <a:gd name="T38" fmla="*/ 3 w 78"/>
                <a:gd name="T39" fmla="*/ 6 h 136"/>
                <a:gd name="T40" fmla="*/ 2 w 78"/>
                <a:gd name="T41" fmla="*/ 9 h 136"/>
                <a:gd name="T42" fmla="*/ 0 w 78"/>
                <a:gd name="T43" fmla="*/ 14 h 136"/>
                <a:gd name="T44" fmla="*/ 0 w 78"/>
                <a:gd name="T45" fmla="*/ 18 h 136"/>
                <a:gd name="T46" fmla="*/ 2 w 78"/>
                <a:gd name="T47" fmla="*/ 21 h 136"/>
                <a:gd name="T48" fmla="*/ 48 w 78"/>
                <a:gd name="T49" fmla="*/ 12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8"/>
                <a:gd name="T76" fmla="*/ 0 h 136"/>
                <a:gd name="T77" fmla="*/ 78 w 7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8" h="136">
                  <a:moveTo>
                    <a:pt x="48" y="127"/>
                  </a:moveTo>
                  <a:lnTo>
                    <a:pt x="50" y="130"/>
                  </a:lnTo>
                  <a:lnTo>
                    <a:pt x="53" y="133"/>
                  </a:lnTo>
                  <a:lnTo>
                    <a:pt x="56" y="135"/>
                  </a:lnTo>
                  <a:lnTo>
                    <a:pt x="61" y="136"/>
                  </a:lnTo>
                  <a:lnTo>
                    <a:pt x="65" y="136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6" y="127"/>
                  </a:lnTo>
                  <a:lnTo>
                    <a:pt x="78" y="122"/>
                  </a:lnTo>
                  <a:lnTo>
                    <a:pt x="78" y="118"/>
                  </a:lnTo>
                  <a:lnTo>
                    <a:pt x="76" y="114"/>
                  </a:lnTo>
                  <a:lnTo>
                    <a:pt x="30" y="9"/>
                  </a:lnTo>
                  <a:lnTo>
                    <a:pt x="28" y="6"/>
                  </a:lnTo>
                  <a:lnTo>
                    <a:pt x="25" y="3"/>
                  </a:lnTo>
                  <a:lnTo>
                    <a:pt x="22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3"/>
                  </a:lnTo>
                  <a:lnTo>
                    <a:pt x="3" y="6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48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9" name="Freeform 48"/>
            <p:cNvSpPr>
              <a:spLocks/>
            </p:cNvSpPr>
            <p:nvPr/>
          </p:nvSpPr>
          <p:spPr bwMode="auto">
            <a:xfrm>
              <a:off x="3927" y="2672"/>
              <a:ext cx="56" cy="156"/>
            </a:xfrm>
            <a:custGeom>
              <a:avLst/>
              <a:gdLst>
                <a:gd name="T0" fmla="*/ 31 w 56"/>
                <a:gd name="T1" fmla="*/ 12 h 156"/>
                <a:gd name="T2" fmla="*/ 30 w 56"/>
                <a:gd name="T3" fmla="*/ 9 h 156"/>
                <a:gd name="T4" fmla="*/ 28 w 56"/>
                <a:gd name="T5" fmla="*/ 5 h 156"/>
                <a:gd name="T6" fmla="*/ 25 w 56"/>
                <a:gd name="T7" fmla="*/ 3 h 156"/>
                <a:gd name="T8" fmla="*/ 20 w 56"/>
                <a:gd name="T9" fmla="*/ 1 h 156"/>
                <a:gd name="T10" fmla="*/ 17 w 56"/>
                <a:gd name="T11" fmla="*/ 0 h 156"/>
                <a:gd name="T12" fmla="*/ 13 w 56"/>
                <a:gd name="T13" fmla="*/ 0 h 156"/>
                <a:gd name="T14" fmla="*/ 9 w 56"/>
                <a:gd name="T15" fmla="*/ 1 h 156"/>
                <a:gd name="T16" fmla="*/ 5 w 56"/>
                <a:gd name="T17" fmla="*/ 3 h 156"/>
                <a:gd name="T18" fmla="*/ 3 w 56"/>
                <a:gd name="T19" fmla="*/ 6 h 156"/>
                <a:gd name="T20" fmla="*/ 2 w 56"/>
                <a:gd name="T21" fmla="*/ 11 h 156"/>
                <a:gd name="T22" fmla="*/ 0 w 56"/>
                <a:gd name="T23" fmla="*/ 14 h 156"/>
                <a:gd name="T24" fmla="*/ 0 w 56"/>
                <a:gd name="T25" fmla="*/ 18 h 156"/>
                <a:gd name="T26" fmla="*/ 25 w 56"/>
                <a:gd name="T27" fmla="*/ 144 h 156"/>
                <a:gd name="T28" fmla="*/ 27 w 56"/>
                <a:gd name="T29" fmla="*/ 147 h 156"/>
                <a:gd name="T30" fmla="*/ 28 w 56"/>
                <a:gd name="T31" fmla="*/ 152 h 156"/>
                <a:gd name="T32" fmla="*/ 31 w 56"/>
                <a:gd name="T33" fmla="*/ 153 h 156"/>
                <a:gd name="T34" fmla="*/ 36 w 56"/>
                <a:gd name="T35" fmla="*/ 155 h 156"/>
                <a:gd name="T36" fmla="*/ 39 w 56"/>
                <a:gd name="T37" fmla="*/ 156 h 156"/>
                <a:gd name="T38" fmla="*/ 44 w 56"/>
                <a:gd name="T39" fmla="*/ 156 h 156"/>
                <a:gd name="T40" fmla="*/ 47 w 56"/>
                <a:gd name="T41" fmla="*/ 155 h 156"/>
                <a:gd name="T42" fmla="*/ 51 w 56"/>
                <a:gd name="T43" fmla="*/ 153 h 156"/>
                <a:gd name="T44" fmla="*/ 53 w 56"/>
                <a:gd name="T45" fmla="*/ 150 h 156"/>
                <a:gd name="T46" fmla="*/ 54 w 56"/>
                <a:gd name="T47" fmla="*/ 146 h 156"/>
                <a:gd name="T48" fmla="*/ 56 w 56"/>
                <a:gd name="T49" fmla="*/ 143 h 156"/>
                <a:gd name="T50" fmla="*/ 56 w 56"/>
                <a:gd name="T51" fmla="*/ 138 h 156"/>
                <a:gd name="T52" fmla="*/ 31 w 56"/>
                <a:gd name="T53" fmla="*/ 12 h 1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6"/>
                <a:gd name="T82" fmla="*/ 0 h 156"/>
                <a:gd name="T83" fmla="*/ 56 w 56"/>
                <a:gd name="T84" fmla="*/ 156 h 1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6" h="156">
                  <a:moveTo>
                    <a:pt x="31" y="12"/>
                  </a:moveTo>
                  <a:lnTo>
                    <a:pt x="30" y="9"/>
                  </a:lnTo>
                  <a:lnTo>
                    <a:pt x="28" y="5"/>
                  </a:lnTo>
                  <a:lnTo>
                    <a:pt x="25" y="3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5" y="3"/>
                  </a:lnTo>
                  <a:lnTo>
                    <a:pt x="3" y="6"/>
                  </a:lnTo>
                  <a:lnTo>
                    <a:pt x="2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5" y="144"/>
                  </a:lnTo>
                  <a:lnTo>
                    <a:pt x="27" y="147"/>
                  </a:lnTo>
                  <a:lnTo>
                    <a:pt x="28" y="152"/>
                  </a:lnTo>
                  <a:lnTo>
                    <a:pt x="31" y="153"/>
                  </a:lnTo>
                  <a:lnTo>
                    <a:pt x="36" y="155"/>
                  </a:lnTo>
                  <a:lnTo>
                    <a:pt x="39" y="156"/>
                  </a:lnTo>
                  <a:lnTo>
                    <a:pt x="44" y="156"/>
                  </a:lnTo>
                  <a:lnTo>
                    <a:pt x="47" y="155"/>
                  </a:lnTo>
                  <a:lnTo>
                    <a:pt x="51" y="153"/>
                  </a:lnTo>
                  <a:lnTo>
                    <a:pt x="53" y="150"/>
                  </a:lnTo>
                  <a:lnTo>
                    <a:pt x="54" y="146"/>
                  </a:lnTo>
                  <a:lnTo>
                    <a:pt x="56" y="143"/>
                  </a:lnTo>
                  <a:lnTo>
                    <a:pt x="56" y="138"/>
                  </a:lnTo>
                  <a:lnTo>
                    <a:pt x="31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0" name="Freeform 49"/>
            <p:cNvSpPr>
              <a:spLocks/>
            </p:cNvSpPr>
            <p:nvPr/>
          </p:nvSpPr>
          <p:spPr bwMode="auto">
            <a:xfrm>
              <a:off x="3919" y="2666"/>
              <a:ext cx="118" cy="124"/>
            </a:xfrm>
            <a:custGeom>
              <a:avLst/>
              <a:gdLst>
                <a:gd name="T0" fmla="*/ 27 w 118"/>
                <a:gd name="T1" fmla="*/ 4 h 124"/>
                <a:gd name="T2" fmla="*/ 24 w 118"/>
                <a:gd name="T3" fmla="*/ 3 h 124"/>
                <a:gd name="T4" fmla="*/ 21 w 118"/>
                <a:gd name="T5" fmla="*/ 0 h 124"/>
                <a:gd name="T6" fmla="*/ 13 w 118"/>
                <a:gd name="T7" fmla="*/ 0 h 124"/>
                <a:gd name="T8" fmla="*/ 8 w 118"/>
                <a:gd name="T9" fmla="*/ 1 h 124"/>
                <a:gd name="T10" fmla="*/ 5 w 118"/>
                <a:gd name="T11" fmla="*/ 4 h 124"/>
                <a:gd name="T12" fmla="*/ 4 w 118"/>
                <a:gd name="T13" fmla="*/ 7 h 124"/>
                <a:gd name="T14" fmla="*/ 0 w 118"/>
                <a:gd name="T15" fmla="*/ 11 h 124"/>
                <a:gd name="T16" fmla="*/ 0 w 118"/>
                <a:gd name="T17" fmla="*/ 18 h 124"/>
                <a:gd name="T18" fmla="*/ 2 w 118"/>
                <a:gd name="T19" fmla="*/ 23 h 124"/>
                <a:gd name="T20" fmla="*/ 5 w 118"/>
                <a:gd name="T21" fmla="*/ 26 h 124"/>
                <a:gd name="T22" fmla="*/ 92 w 118"/>
                <a:gd name="T23" fmla="*/ 119 h 124"/>
                <a:gd name="T24" fmla="*/ 95 w 118"/>
                <a:gd name="T25" fmla="*/ 121 h 124"/>
                <a:gd name="T26" fmla="*/ 98 w 118"/>
                <a:gd name="T27" fmla="*/ 124 h 124"/>
                <a:gd name="T28" fmla="*/ 106 w 118"/>
                <a:gd name="T29" fmla="*/ 124 h 124"/>
                <a:gd name="T30" fmla="*/ 110 w 118"/>
                <a:gd name="T31" fmla="*/ 122 h 124"/>
                <a:gd name="T32" fmla="*/ 114 w 118"/>
                <a:gd name="T33" fmla="*/ 119 h 124"/>
                <a:gd name="T34" fmla="*/ 115 w 118"/>
                <a:gd name="T35" fmla="*/ 116 h 124"/>
                <a:gd name="T36" fmla="*/ 118 w 118"/>
                <a:gd name="T37" fmla="*/ 113 h 124"/>
                <a:gd name="T38" fmla="*/ 118 w 118"/>
                <a:gd name="T39" fmla="*/ 105 h 124"/>
                <a:gd name="T40" fmla="*/ 117 w 118"/>
                <a:gd name="T41" fmla="*/ 100 h 124"/>
                <a:gd name="T42" fmla="*/ 114 w 118"/>
                <a:gd name="T43" fmla="*/ 97 h 124"/>
                <a:gd name="T44" fmla="*/ 27 w 118"/>
                <a:gd name="T45" fmla="*/ 4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8"/>
                <a:gd name="T70" fmla="*/ 0 h 124"/>
                <a:gd name="T71" fmla="*/ 118 w 118"/>
                <a:gd name="T72" fmla="*/ 124 h 1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8" h="124">
                  <a:moveTo>
                    <a:pt x="27" y="4"/>
                  </a:moveTo>
                  <a:lnTo>
                    <a:pt x="24" y="3"/>
                  </a:lnTo>
                  <a:lnTo>
                    <a:pt x="21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2" y="23"/>
                  </a:lnTo>
                  <a:lnTo>
                    <a:pt x="5" y="26"/>
                  </a:lnTo>
                  <a:lnTo>
                    <a:pt x="92" y="119"/>
                  </a:lnTo>
                  <a:lnTo>
                    <a:pt x="95" y="121"/>
                  </a:lnTo>
                  <a:lnTo>
                    <a:pt x="98" y="124"/>
                  </a:lnTo>
                  <a:lnTo>
                    <a:pt x="106" y="124"/>
                  </a:lnTo>
                  <a:lnTo>
                    <a:pt x="110" y="122"/>
                  </a:lnTo>
                  <a:lnTo>
                    <a:pt x="114" y="119"/>
                  </a:lnTo>
                  <a:lnTo>
                    <a:pt x="115" y="116"/>
                  </a:lnTo>
                  <a:lnTo>
                    <a:pt x="118" y="113"/>
                  </a:lnTo>
                  <a:lnTo>
                    <a:pt x="118" y="105"/>
                  </a:lnTo>
                  <a:lnTo>
                    <a:pt x="117" y="100"/>
                  </a:lnTo>
                  <a:lnTo>
                    <a:pt x="114" y="97"/>
                  </a:lnTo>
                  <a:lnTo>
                    <a:pt x="27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1" name="Freeform 50"/>
            <p:cNvSpPr>
              <a:spLocks/>
            </p:cNvSpPr>
            <p:nvPr/>
          </p:nvSpPr>
          <p:spPr bwMode="auto">
            <a:xfrm>
              <a:off x="4854" y="3720"/>
              <a:ext cx="142" cy="56"/>
            </a:xfrm>
            <a:custGeom>
              <a:avLst/>
              <a:gdLst>
                <a:gd name="T0" fmla="*/ 130 w 142"/>
                <a:gd name="T1" fmla="*/ 31 h 56"/>
                <a:gd name="T2" fmla="*/ 135 w 142"/>
                <a:gd name="T3" fmla="*/ 29 h 56"/>
                <a:gd name="T4" fmla="*/ 138 w 142"/>
                <a:gd name="T5" fmla="*/ 26 h 56"/>
                <a:gd name="T6" fmla="*/ 139 w 142"/>
                <a:gd name="T7" fmla="*/ 23 h 56"/>
                <a:gd name="T8" fmla="*/ 142 w 142"/>
                <a:gd name="T9" fmla="*/ 20 h 56"/>
                <a:gd name="T10" fmla="*/ 142 w 142"/>
                <a:gd name="T11" fmla="*/ 12 h 56"/>
                <a:gd name="T12" fmla="*/ 141 w 142"/>
                <a:gd name="T13" fmla="*/ 8 h 56"/>
                <a:gd name="T14" fmla="*/ 138 w 142"/>
                <a:gd name="T15" fmla="*/ 5 h 56"/>
                <a:gd name="T16" fmla="*/ 135 w 142"/>
                <a:gd name="T17" fmla="*/ 3 h 56"/>
                <a:gd name="T18" fmla="*/ 131 w 142"/>
                <a:gd name="T19" fmla="*/ 0 h 56"/>
                <a:gd name="T20" fmla="*/ 124 w 142"/>
                <a:gd name="T21" fmla="*/ 0 h 56"/>
                <a:gd name="T22" fmla="*/ 12 w 142"/>
                <a:gd name="T23" fmla="*/ 25 h 56"/>
                <a:gd name="T24" fmla="*/ 7 w 142"/>
                <a:gd name="T25" fmla="*/ 26 h 56"/>
                <a:gd name="T26" fmla="*/ 4 w 142"/>
                <a:gd name="T27" fmla="*/ 29 h 56"/>
                <a:gd name="T28" fmla="*/ 3 w 142"/>
                <a:gd name="T29" fmla="*/ 32 h 56"/>
                <a:gd name="T30" fmla="*/ 0 w 142"/>
                <a:gd name="T31" fmla="*/ 36 h 56"/>
                <a:gd name="T32" fmla="*/ 0 w 142"/>
                <a:gd name="T33" fmla="*/ 43 h 56"/>
                <a:gd name="T34" fmla="*/ 1 w 142"/>
                <a:gd name="T35" fmla="*/ 48 h 56"/>
                <a:gd name="T36" fmla="*/ 4 w 142"/>
                <a:gd name="T37" fmla="*/ 51 h 56"/>
                <a:gd name="T38" fmla="*/ 7 w 142"/>
                <a:gd name="T39" fmla="*/ 53 h 56"/>
                <a:gd name="T40" fmla="*/ 11 w 142"/>
                <a:gd name="T41" fmla="*/ 56 h 56"/>
                <a:gd name="T42" fmla="*/ 18 w 142"/>
                <a:gd name="T43" fmla="*/ 56 h 56"/>
                <a:gd name="T44" fmla="*/ 130 w 142"/>
                <a:gd name="T45" fmla="*/ 31 h 5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2"/>
                <a:gd name="T70" fmla="*/ 0 h 56"/>
                <a:gd name="T71" fmla="*/ 142 w 142"/>
                <a:gd name="T72" fmla="*/ 56 h 5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2" h="56">
                  <a:moveTo>
                    <a:pt x="130" y="31"/>
                  </a:moveTo>
                  <a:lnTo>
                    <a:pt x="135" y="29"/>
                  </a:lnTo>
                  <a:lnTo>
                    <a:pt x="138" y="26"/>
                  </a:lnTo>
                  <a:lnTo>
                    <a:pt x="139" y="23"/>
                  </a:lnTo>
                  <a:lnTo>
                    <a:pt x="142" y="20"/>
                  </a:lnTo>
                  <a:lnTo>
                    <a:pt x="142" y="12"/>
                  </a:lnTo>
                  <a:lnTo>
                    <a:pt x="141" y="8"/>
                  </a:lnTo>
                  <a:lnTo>
                    <a:pt x="138" y="5"/>
                  </a:lnTo>
                  <a:lnTo>
                    <a:pt x="135" y="3"/>
                  </a:lnTo>
                  <a:lnTo>
                    <a:pt x="131" y="0"/>
                  </a:lnTo>
                  <a:lnTo>
                    <a:pt x="124" y="0"/>
                  </a:lnTo>
                  <a:lnTo>
                    <a:pt x="12" y="25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3" y="32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1" y="48"/>
                  </a:lnTo>
                  <a:lnTo>
                    <a:pt x="4" y="51"/>
                  </a:lnTo>
                  <a:lnTo>
                    <a:pt x="7" y="53"/>
                  </a:lnTo>
                  <a:lnTo>
                    <a:pt x="11" y="56"/>
                  </a:lnTo>
                  <a:lnTo>
                    <a:pt x="18" y="56"/>
                  </a:lnTo>
                  <a:lnTo>
                    <a:pt x="13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2" name="Freeform 51"/>
            <p:cNvSpPr>
              <a:spLocks/>
            </p:cNvSpPr>
            <p:nvPr/>
          </p:nvSpPr>
          <p:spPr bwMode="auto">
            <a:xfrm>
              <a:off x="4846" y="3692"/>
              <a:ext cx="158" cy="64"/>
            </a:xfrm>
            <a:custGeom>
              <a:avLst/>
              <a:gdLst>
                <a:gd name="T0" fmla="*/ 139 w 158"/>
                <a:gd name="T1" fmla="*/ 64 h 64"/>
                <a:gd name="T2" fmla="*/ 147 w 158"/>
                <a:gd name="T3" fmla="*/ 64 h 64"/>
                <a:gd name="T4" fmla="*/ 150 w 158"/>
                <a:gd name="T5" fmla="*/ 62 h 64"/>
                <a:gd name="T6" fmla="*/ 156 w 158"/>
                <a:gd name="T7" fmla="*/ 56 h 64"/>
                <a:gd name="T8" fmla="*/ 158 w 158"/>
                <a:gd name="T9" fmla="*/ 51 h 64"/>
                <a:gd name="T10" fmla="*/ 158 w 158"/>
                <a:gd name="T11" fmla="*/ 43 h 64"/>
                <a:gd name="T12" fmla="*/ 156 w 158"/>
                <a:gd name="T13" fmla="*/ 40 h 64"/>
                <a:gd name="T14" fmla="*/ 150 w 158"/>
                <a:gd name="T15" fmla="*/ 34 h 64"/>
                <a:gd name="T16" fmla="*/ 146 w 158"/>
                <a:gd name="T17" fmla="*/ 33 h 64"/>
                <a:gd name="T18" fmla="*/ 19 w 158"/>
                <a:gd name="T19" fmla="*/ 0 h 64"/>
                <a:gd name="T20" fmla="*/ 11 w 158"/>
                <a:gd name="T21" fmla="*/ 0 h 64"/>
                <a:gd name="T22" fmla="*/ 8 w 158"/>
                <a:gd name="T23" fmla="*/ 2 h 64"/>
                <a:gd name="T24" fmla="*/ 2 w 158"/>
                <a:gd name="T25" fmla="*/ 8 h 64"/>
                <a:gd name="T26" fmla="*/ 0 w 158"/>
                <a:gd name="T27" fmla="*/ 12 h 64"/>
                <a:gd name="T28" fmla="*/ 0 w 158"/>
                <a:gd name="T29" fmla="*/ 20 h 64"/>
                <a:gd name="T30" fmla="*/ 2 w 158"/>
                <a:gd name="T31" fmla="*/ 23 h 64"/>
                <a:gd name="T32" fmla="*/ 8 w 158"/>
                <a:gd name="T33" fmla="*/ 29 h 64"/>
                <a:gd name="T34" fmla="*/ 12 w 158"/>
                <a:gd name="T35" fmla="*/ 31 h 64"/>
                <a:gd name="T36" fmla="*/ 139 w 158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4"/>
                <a:gd name="T59" fmla="*/ 158 w 158"/>
                <a:gd name="T60" fmla="*/ 64 h 6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4">
                  <a:moveTo>
                    <a:pt x="139" y="64"/>
                  </a:moveTo>
                  <a:lnTo>
                    <a:pt x="147" y="64"/>
                  </a:lnTo>
                  <a:lnTo>
                    <a:pt x="150" y="62"/>
                  </a:lnTo>
                  <a:lnTo>
                    <a:pt x="156" y="56"/>
                  </a:lnTo>
                  <a:lnTo>
                    <a:pt x="158" y="51"/>
                  </a:lnTo>
                  <a:lnTo>
                    <a:pt x="158" y="43"/>
                  </a:lnTo>
                  <a:lnTo>
                    <a:pt x="156" y="40"/>
                  </a:lnTo>
                  <a:lnTo>
                    <a:pt x="150" y="34"/>
                  </a:lnTo>
                  <a:lnTo>
                    <a:pt x="146" y="33"/>
                  </a:lnTo>
                  <a:lnTo>
                    <a:pt x="19" y="0"/>
                  </a:lnTo>
                  <a:lnTo>
                    <a:pt x="11" y="0"/>
                  </a:lnTo>
                  <a:lnTo>
                    <a:pt x="8" y="2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8" y="29"/>
                  </a:lnTo>
                  <a:lnTo>
                    <a:pt x="12" y="31"/>
                  </a:lnTo>
                  <a:lnTo>
                    <a:pt x="13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3" name="Freeform 52"/>
            <p:cNvSpPr>
              <a:spLocks/>
            </p:cNvSpPr>
            <p:nvPr/>
          </p:nvSpPr>
          <p:spPr bwMode="auto">
            <a:xfrm>
              <a:off x="5145" y="3401"/>
              <a:ext cx="64" cy="138"/>
            </a:xfrm>
            <a:custGeom>
              <a:avLst/>
              <a:gdLst>
                <a:gd name="T0" fmla="*/ 33 w 64"/>
                <a:gd name="T1" fmla="*/ 127 h 138"/>
                <a:gd name="T2" fmla="*/ 36 w 64"/>
                <a:gd name="T3" fmla="*/ 130 h 138"/>
                <a:gd name="T4" fmla="*/ 37 w 64"/>
                <a:gd name="T5" fmla="*/ 133 h 138"/>
                <a:gd name="T6" fmla="*/ 40 w 64"/>
                <a:gd name="T7" fmla="*/ 136 h 138"/>
                <a:gd name="T8" fmla="*/ 45 w 64"/>
                <a:gd name="T9" fmla="*/ 138 h 138"/>
                <a:gd name="T10" fmla="*/ 53 w 64"/>
                <a:gd name="T11" fmla="*/ 138 h 138"/>
                <a:gd name="T12" fmla="*/ 56 w 64"/>
                <a:gd name="T13" fmla="*/ 134 h 138"/>
                <a:gd name="T14" fmla="*/ 59 w 64"/>
                <a:gd name="T15" fmla="*/ 133 h 138"/>
                <a:gd name="T16" fmla="*/ 62 w 64"/>
                <a:gd name="T17" fmla="*/ 130 h 138"/>
                <a:gd name="T18" fmla="*/ 64 w 64"/>
                <a:gd name="T19" fmla="*/ 125 h 138"/>
                <a:gd name="T20" fmla="*/ 64 w 64"/>
                <a:gd name="T21" fmla="*/ 117 h 138"/>
                <a:gd name="T22" fmla="*/ 31 w 64"/>
                <a:gd name="T23" fmla="*/ 10 h 138"/>
                <a:gd name="T24" fmla="*/ 28 w 64"/>
                <a:gd name="T25" fmla="*/ 7 h 138"/>
                <a:gd name="T26" fmla="*/ 26 w 64"/>
                <a:gd name="T27" fmla="*/ 4 h 138"/>
                <a:gd name="T28" fmla="*/ 23 w 64"/>
                <a:gd name="T29" fmla="*/ 1 h 138"/>
                <a:gd name="T30" fmla="*/ 19 w 64"/>
                <a:gd name="T31" fmla="*/ 0 h 138"/>
                <a:gd name="T32" fmla="*/ 11 w 64"/>
                <a:gd name="T33" fmla="*/ 0 h 138"/>
                <a:gd name="T34" fmla="*/ 8 w 64"/>
                <a:gd name="T35" fmla="*/ 3 h 138"/>
                <a:gd name="T36" fmla="*/ 5 w 64"/>
                <a:gd name="T37" fmla="*/ 4 h 138"/>
                <a:gd name="T38" fmla="*/ 2 w 64"/>
                <a:gd name="T39" fmla="*/ 7 h 138"/>
                <a:gd name="T40" fmla="*/ 0 w 64"/>
                <a:gd name="T41" fmla="*/ 12 h 138"/>
                <a:gd name="T42" fmla="*/ 0 w 64"/>
                <a:gd name="T43" fmla="*/ 20 h 138"/>
                <a:gd name="T44" fmla="*/ 33 w 64"/>
                <a:gd name="T45" fmla="*/ 127 h 1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4"/>
                <a:gd name="T70" fmla="*/ 0 h 138"/>
                <a:gd name="T71" fmla="*/ 64 w 64"/>
                <a:gd name="T72" fmla="*/ 138 h 13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4" h="138">
                  <a:moveTo>
                    <a:pt x="33" y="127"/>
                  </a:moveTo>
                  <a:lnTo>
                    <a:pt x="36" y="130"/>
                  </a:lnTo>
                  <a:lnTo>
                    <a:pt x="37" y="133"/>
                  </a:lnTo>
                  <a:lnTo>
                    <a:pt x="40" y="136"/>
                  </a:lnTo>
                  <a:lnTo>
                    <a:pt x="45" y="138"/>
                  </a:lnTo>
                  <a:lnTo>
                    <a:pt x="53" y="138"/>
                  </a:lnTo>
                  <a:lnTo>
                    <a:pt x="56" y="134"/>
                  </a:lnTo>
                  <a:lnTo>
                    <a:pt x="59" y="133"/>
                  </a:lnTo>
                  <a:lnTo>
                    <a:pt x="62" y="130"/>
                  </a:lnTo>
                  <a:lnTo>
                    <a:pt x="64" y="125"/>
                  </a:lnTo>
                  <a:lnTo>
                    <a:pt x="64" y="117"/>
                  </a:lnTo>
                  <a:lnTo>
                    <a:pt x="31" y="10"/>
                  </a:lnTo>
                  <a:lnTo>
                    <a:pt x="28" y="7"/>
                  </a:lnTo>
                  <a:lnTo>
                    <a:pt x="26" y="4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1" y="0"/>
                  </a:lnTo>
                  <a:lnTo>
                    <a:pt x="8" y="3"/>
                  </a:lnTo>
                  <a:lnTo>
                    <a:pt x="5" y="4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33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4" name="Freeform 53"/>
            <p:cNvSpPr>
              <a:spLocks/>
            </p:cNvSpPr>
            <p:nvPr/>
          </p:nvSpPr>
          <p:spPr bwMode="auto">
            <a:xfrm>
              <a:off x="5171" y="3407"/>
              <a:ext cx="70" cy="144"/>
            </a:xfrm>
            <a:custGeom>
              <a:avLst/>
              <a:gdLst>
                <a:gd name="T0" fmla="*/ 2 w 70"/>
                <a:gd name="T1" fmla="*/ 124 h 144"/>
                <a:gd name="T2" fmla="*/ 0 w 70"/>
                <a:gd name="T3" fmla="*/ 127 h 144"/>
                <a:gd name="T4" fmla="*/ 0 w 70"/>
                <a:gd name="T5" fmla="*/ 132 h 144"/>
                <a:gd name="T6" fmla="*/ 2 w 70"/>
                <a:gd name="T7" fmla="*/ 135 h 144"/>
                <a:gd name="T8" fmla="*/ 3 w 70"/>
                <a:gd name="T9" fmla="*/ 139 h 144"/>
                <a:gd name="T10" fmla="*/ 7 w 70"/>
                <a:gd name="T11" fmla="*/ 141 h 144"/>
                <a:gd name="T12" fmla="*/ 11 w 70"/>
                <a:gd name="T13" fmla="*/ 142 h 144"/>
                <a:gd name="T14" fmla="*/ 14 w 70"/>
                <a:gd name="T15" fmla="*/ 144 h 144"/>
                <a:gd name="T16" fmla="*/ 19 w 70"/>
                <a:gd name="T17" fmla="*/ 144 h 144"/>
                <a:gd name="T18" fmla="*/ 22 w 70"/>
                <a:gd name="T19" fmla="*/ 142 h 144"/>
                <a:gd name="T20" fmla="*/ 27 w 70"/>
                <a:gd name="T21" fmla="*/ 141 h 144"/>
                <a:gd name="T22" fmla="*/ 28 w 70"/>
                <a:gd name="T23" fmla="*/ 138 h 144"/>
                <a:gd name="T24" fmla="*/ 30 w 70"/>
                <a:gd name="T25" fmla="*/ 133 h 144"/>
                <a:gd name="T26" fmla="*/ 69 w 70"/>
                <a:gd name="T27" fmla="*/ 20 h 144"/>
                <a:gd name="T28" fmla="*/ 70 w 70"/>
                <a:gd name="T29" fmla="*/ 17 h 144"/>
                <a:gd name="T30" fmla="*/ 70 w 70"/>
                <a:gd name="T31" fmla="*/ 12 h 144"/>
                <a:gd name="T32" fmla="*/ 69 w 70"/>
                <a:gd name="T33" fmla="*/ 9 h 144"/>
                <a:gd name="T34" fmla="*/ 67 w 70"/>
                <a:gd name="T35" fmla="*/ 4 h 144"/>
                <a:gd name="T36" fmla="*/ 64 w 70"/>
                <a:gd name="T37" fmla="*/ 3 h 144"/>
                <a:gd name="T38" fmla="*/ 59 w 70"/>
                <a:gd name="T39" fmla="*/ 1 h 144"/>
                <a:gd name="T40" fmla="*/ 56 w 70"/>
                <a:gd name="T41" fmla="*/ 0 h 144"/>
                <a:gd name="T42" fmla="*/ 52 w 70"/>
                <a:gd name="T43" fmla="*/ 0 h 144"/>
                <a:gd name="T44" fmla="*/ 48 w 70"/>
                <a:gd name="T45" fmla="*/ 1 h 144"/>
                <a:gd name="T46" fmla="*/ 44 w 70"/>
                <a:gd name="T47" fmla="*/ 3 h 144"/>
                <a:gd name="T48" fmla="*/ 42 w 70"/>
                <a:gd name="T49" fmla="*/ 6 h 144"/>
                <a:gd name="T50" fmla="*/ 41 w 70"/>
                <a:gd name="T51" fmla="*/ 11 h 144"/>
                <a:gd name="T52" fmla="*/ 2 w 70"/>
                <a:gd name="T53" fmla="*/ 124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"/>
                <a:gd name="T82" fmla="*/ 0 h 144"/>
                <a:gd name="T83" fmla="*/ 70 w 70"/>
                <a:gd name="T84" fmla="*/ 144 h 1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" h="144">
                  <a:moveTo>
                    <a:pt x="2" y="124"/>
                  </a:moveTo>
                  <a:lnTo>
                    <a:pt x="0" y="127"/>
                  </a:lnTo>
                  <a:lnTo>
                    <a:pt x="0" y="132"/>
                  </a:lnTo>
                  <a:lnTo>
                    <a:pt x="2" y="135"/>
                  </a:lnTo>
                  <a:lnTo>
                    <a:pt x="3" y="139"/>
                  </a:lnTo>
                  <a:lnTo>
                    <a:pt x="7" y="141"/>
                  </a:lnTo>
                  <a:lnTo>
                    <a:pt x="11" y="142"/>
                  </a:lnTo>
                  <a:lnTo>
                    <a:pt x="14" y="144"/>
                  </a:lnTo>
                  <a:lnTo>
                    <a:pt x="19" y="144"/>
                  </a:lnTo>
                  <a:lnTo>
                    <a:pt x="22" y="142"/>
                  </a:lnTo>
                  <a:lnTo>
                    <a:pt x="27" y="141"/>
                  </a:lnTo>
                  <a:lnTo>
                    <a:pt x="28" y="138"/>
                  </a:lnTo>
                  <a:lnTo>
                    <a:pt x="30" y="133"/>
                  </a:lnTo>
                  <a:lnTo>
                    <a:pt x="69" y="20"/>
                  </a:lnTo>
                  <a:lnTo>
                    <a:pt x="70" y="17"/>
                  </a:lnTo>
                  <a:lnTo>
                    <a:pt x="70" y="12"/>
                  </a:lnTo>
                  <a:lnTo>
                    <a:pt x="69" y="9"/>
                  </a:lnTo>
                  <a:lnTo>
                    <a:pt x="67" y="4"/>
                  </a:lnTo>
                  <a:lnTo>
                    <a:pt x="64" y="3"/>
                  </a:lnTo>
                  <a:lnTo>
                    <a:pt x="59" y="1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8" y="1"/>
                  </a:lnTo>
                  <a:lnTo>
                    <a:pt x="44" y="3"/>
                  </a:lnTo>
                  <a:lnTo>
                    <a:pt x="42" y="6"/>
                  </a:lnTo>
                  <a:lnTo>
                    <a:pt x="41" y="11"/>
                  </a:lnTo>
                  <a:lnTo>
                    <a:pt x="2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5" name="Freeform 54"/>
            <p:cNvSpPr>
              <a:spLocks/>
            </p:cNvSpPr>
            <p:nvPr/>
          </p:nvSpPr>
          <p:spPr bwMode="auto">
            <a:xfrm>
              <a:off x="4012" y="2506"/>
              <a:ext cx="144" cy="51"/>
            </a:xfrm>
            <a:custGeom>
              <a:avLst/>
              <a:gdLst>
                <a:gd name="T0" fmla="*/ 19 w 144"/>
                <a:gd name="T1" fmla="*/ 0 h 51"/>
                <a:gd name="T2" fmla="*/ 14 w 144"/>
                <a:gd name="T3" fmla="*/ 0 h 51"/>
                <a:gd name="T4" fmla="*/ 11 w 144"/>
                <a:gd name="T5" fmla="*/ 2 h 51"/>
                <a:gd name="T6" fmla="*/ 7 w 144"/>
                <a:gd name="T7" fmla="*/ 3 h 51"/>
                <a:gd name="T8" fmla="*/ 3 w 144"/>
                <a:gd name="T9" fmla="*/ 6 h 51"/>
                <a:gd name="T10" fmla="*/ 0 w 144"/>
                <a:gd name="T11" fmla="*/ 12 h 51"/>
                <a:gd name="T12" fmla="*/ 0 w 144"/>
                <a:gd name="T13" fmla="*/ 17 h 51"/>
                <a:gd name="T14" fmla="*/ 2 w 144"/>
                <a:gd name="T15" fmla="*/ 20 h 51"/>
                <a:gd name="T16" fmla="*/ 3 w 144"/>
                <a:gd name="T17" fmla="*/ 25 h 51"/>
                <a:gd name="T18" fmla="*/ 7 w 144"/>
                <a:gd name="T19" fmla="*/ 28 h 51"/>
                <a:gd name="T20" fmla="*/ 13 w 144"/>
                <a:gd name="T21" fmla="*/ 31 h 51"/>
                <a:gd name="T22" fmla="*/ 126 w 144"/>
                <a:gd name="T23" fmla="*/ 51 h 51"/>
                <a:gd name="T24" fmla="*/ 131 w 144"/>
                <a:gd name="T25" fmla="*/ 51 h 51"/>
                <a:gd name="T26" fmla="*/ 134 w 144"/>
                <a:gd name="T27" fmla="*/ 50 h 51"/>
                <a:gd name="T28" fmla="*/ 138 w 144"/>
                <a:gd name="T29" fmla="*/ 48 h 51"/>
                <a:gd name="T30" fmla="*/ 141 w 144"/>
                <a:gd name="T31" fmla="*/ 45 h 51"/>
                <a:gd name="T32" fmla="*/ 144 w 144"/>
                <a:gd name="T33" fmla="*/ 39 h 51"/>
                <a:gd name="T34" fmla="*/ 144 w 144"/>
                <a:gd name="T35" fmla="*/ 34 h 51"/>
                <a:gd name="T36" fmla="*/ 143 w 144"/>
                <a:gd name="T37" fmla="*/ 31 h 51"/>
                <a:gd name="T38" fmla="*/ 141 w 144"/>
                <a:gd name="T39" fmla="*/ 26 h 51"/>
                <a:gd name="T40" fmla="*/ 138 w 144"/>
                <a:gd name="T41" fmla="*/ 23 h 51"/>
                <a:gd name="T42" fmla="*/ 132 w 144"/>
                <a:gd name="T43" fmla="*/ 20 h 51"/>
                <a:gd name="T44" fmla="*/ 19 w 144"/>
                <a:gd name="T45" fmla="*/ 0 h 5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4"/>
                <a:gd name="T70" fmla="*/ 0 h 51"/>
                <a:gd name="T71" fmla="*/ 144 w 144"/>
                <a:gd name="T72" fmla="*/ 51 h 5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4" h="51">
                  <a:moveTo>
                    <a:pt x="19" y="0"/>
                  </a:moveTo>
                  <a:lnTo>
                    <a:pt x="14" y="0"/>
                  </a:lnTo>
                  <a:lnTo>
                    <a:pt x="11" y="2"/>
                  </a:lnTo>
                  <a:lnTo>
                    <a:pt x="7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3" y="25"/>
                  </a:lnTo>
                  <a:lnTo>
                    <a:pt x="7" y="28"/>
                  </a:lnTo>
                  <a:lnTo>
                    <a:pt x="13" y="31"/>
                  </a:lnTo>
                  <a:lnTo>
                    <a:pt x="126" y="51"/>
                  </a:lnTo>
                  <a:lnTo>
                    <a:pt x="131" y="51"/>
                  </a:lnTo>
                  <a:lnTo>
                    <a:pt x="134" y="50"/>
                  </a:lnTo>
                  <a:lnTo>
                    <a:pt x="138" y="48"/>
                  </a:lnTo>
                  <a:lnTo>
                    <a:pt x="141" y="45"/>
                  </a:lnTo>
                  <a:lnTo>
                    <a:pt x="144" y="39"/>
                  </a:lnTo>
                  <a:lnTo>
                    <a:pt x="144" y="34"/>
                  </a:lnTo>
                  <a:lnTo>
                    <a:pt x="143" y="31"/>
                  </a:lnTo>
                  <a:lnTo>
                    <a:pt x="141" y="26"/>
                  </a:lnTo>
                  <a:lnTo>
                    <a:pt x="138" y="23"/>
                  </a:lnTo>
                  <a:lnTo>
                    <a:pt x="132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96" name="Freeform 55"/>
            <p:cNvSpPr>
              <a:spLocks/>
            </p:cNvSpPr>
            <p:nvPr/>
          </p:nvSpPr>
          <p:spPr bwMode="auto">
            <a:xfrm>
              <a:off x="4012" y="2506"/>
              <a:ext cx="124" cy="110"/>
            </a:xfrm>
            <a:custGeom>
              <a:avLst/>
              <a:gdLst>
                <a:gd name="T0" fmla="*/ 25 w 124"/>
                <a:gd name="T1" fmla="*/ 3 h 110"/>
                <a:gd name="T2" fmla="*/ 19 w 124"/>
                <a:gd name="T3" fmla="*/ 0 h 110"/>
                <a:gd name="T4" fmla="*/ 14 w 124"/>
                <a:gd name="T5" fmla="*/ 0 h 110"/>
                <a:gd name="T6" fmla="*/ 11 w 124"/>
                <a:gd name="T7" fmla="*/ 2 h 110"/>
                <a:gd name="T8" fmla="*/ 7 w 124"/>
                <a:gd name="T9" fmla="*/ 3 h 110"/>
                <a:gd name="T10" fmla="*/ 3 w 124"/>
                <a:gd name="T11" fmla="*/ 6 h 110"/>
                <a:gd name="T12" fmla="*/ 0 w 124"/>
                <a:gd name="T13" fmla="*/ 12 h 110"/>
                <a:gd name="T14" fmla="*/ 0 w 124"/>
                <a:gd name="T15" fmla="*/ 17 h 110"/>
                <a:gd name="T16" fmla="*/ 2 w 124"/>
                <a:gd name="T17" fmla="*/ 20 h 110"/>
                <a:gd name="T18" fmla="*/ 3 w 124"/>
                <a:gd name="T19" fmla="*/ 25 h 110"/>
                <a:gd name="T20" fmla="*/ 7 w 124"/>
                <a:gd name="T21" fmla="*/ 28 h 110"/>
                <a:gd name="T22" fmla="*/ 100 w 124"/>
                <a:gd name="T23" fmla="*/ 107 h 110"/>
                <a:gd name="T24" fmla="*/ 106 w 124"/>
                <a:gd name="T25" fmla="*/ 110 h 110"/>
                <a:gd name="T26" fmla="*/ 110 w 124"/>
                <a:gd name="T27" fmla="*/ 110 h 110"/>
                <a:gd name="T28" fmla="*/ 113 w 124"/>
                <a:gd name="T29" fmla="*/ 109 h 110"/>
                <a:gd name="T30" fmla="*/ 118 w 124"/>
                <a:gd name="T31" fmla="*/ 107 h 110"/>
                <a:gd name="T32" fmla="*/ 121 w 124"/>
                <a:gd name="T33" fmla="*/ 104 h 110"/>
                <a:gd name="T34" fmla="*/ 124 w 124"/>
                <a:gd name="T35" fmla="*/ 98 h 110"/>
                <a:gd name="T36" fmla="*/ 124 w 124"/>
                <a:gd name="T37" fmla="*/ 93 h 110"/>
                <a:gd name="T38" fmla="*/ 123 w 124"/>
                <a:gd name="T39" fmla="*/ 90 h 110"/>
                <a:gd name="T40" fmla="*/ 121 w 124"/>
                <a:gd name="T41" fmla="*/ 85 h 110"/>
                <a:gd name="T42" fmla="*/ 118 w 124"/>
                <a:gd name="T43" fmla="*/ 82 h 110"/>
                <a:gd name="T44" fmla="*/ 25 w 124"/>
                <a:gd name="T45" fmla="*/ 3 h 11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4"/>
                <a:gd name="T70" fmla="*/ 0 h 110"/>
                <a:gd name="T71" fmla="*/ 124 w 124"/>
                <a:gd name="T72" fmla="*/ 110 h 11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4" h="110">
                  <a:moveTo>
                    <a:pt x="25" y="3"/>
                  </a:moveTo>
                  <a:lnTo>
                    <a:pt x="19" y="0"/>
                  </a:lnTo>
                  <a:lnTo>
                    <a:pt x="14" y="0"/>
                  </a:lnTo>
                  <a:lnTo>
                    <a:pt x="11" y="2"/>
                  </a:lnTo>
                  <a:lnTo>
                    <a:pt x="7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2" y="20"/>
                  </a:lnTo>
                  <a:lnTo>
                    <a:pt x="3" y="25"/>
                  </a:lnTo>
                  <a:lnTo>
                    <a:pt x="7" y="28"/>
                  </a:lnTo>
                  <a:lnTo>
                    <a:pt x="100" y="107"/>
                  </a:lnTo>
                  <a:lnTo>
                    <a:pt x="106" y="110"/>
                  </a:lnTo>
                  <a:lnTo>
                    <a:pt x="110" y="110"/>
                  </a:lnTo>
                  <a:lnTo>
                    <a:pt x="113" y="109"/>
                  </a:lnTo>
                  <a:lnTo>
                    <a:pt x="118" y="107"/>
                  </a:lnTo>
                  <a:lnTo>
                    <a:pt x="121" y="104"/>
                  </a:lnTo>
                  <a:lnTo>
                    <a:pt x="124" y="98"/>
                  </a:lnTo>
                  <a:lnTo>
                    <a:pt x="124" y="93"/>
                  </a:lnTo>
                  <a:lnTo>
                    <a:pt x="123" y="90"/>
                  </a:lnTo>
                  <a:lnTo>
                    <a:pt x="121" y="85"/>
                  </a:lnTo>
                  <a:lnTo>
                    <a:pt x="118" y="82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1219200" y="3806825"/>
            <a:ext cx="1044575" cy="3841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US" dirty="0">
                <a:solidFill>
                  <a:srgbClr val="081D58"/>
                </a:solidFill>
                <a:latin typeface="+mn-lt"/>
                <a:cs typeface="Times New Roman" charset="0"/>
              </a:rPr>
              <a:t>Mealy</a:t>
            </a:r>
            <a:endParaRPr lang="en-US" dirty="0">
              <a:solidFill>
                <a:srgbClr val="081D58"/>
              </a:solidFill>
              <a:latin typeface="+mn-lt"/>
            </a:endParaRPr>
          </a:p>
        </p:txBody>
      </p:sp>
      <p:sp>
        <p:nvSpPr>
          <p:cNvPr id="66566" name="Rectangle 2"/>
          <p:cNvSpPr>
            <a:spLocks noChangeArrowheads="1"/>
          </p:cNvSpPr>
          <p:nvPr/>
        </p:nvSpPr>
        <p:spPr bwMode="auto">
          <a:xfrm>
            <a:off x="7467600" y="3810000"/>
            <a:ext cx="110807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>
                <a:solidFill>
                  <a:srgbClr val="081D58"/>
                </a:solidFill>
                <a:cs typeface="Times New Roman" charset="0"/>
              </a:rPr>
              <a:t>Moore</a:t>
            </a:r>
            <a:endParaRPr lang="en-US">
              <a:solidFill>
                <a:srgbClr val="081D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965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5037138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Moore and Mealy Example Tables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" y="762000"/>
            <a:ext cx="7772400" cy="3722688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Times New Roman" charset="0"/>
              </a:rPr>
              <a:t>Moore Model state table maps state to outputs</a:t>
            </a:r>
          </a:p>
          <a:p>
            <a:pPr>
              <a:defRPr/>
            </a:pPr>
            <a:endParaRPr lang="en-US" dirty="0">
              <a:cs typeface="Times New Roman" charset="0"/>
            </a:endParaRPr>
          </a:p>
          <a:p>
            <a:pPr marL="0" indent="0">
              <a:buFontTx/>
              <a:buNone/>
              <a:defRPr/>
            </a:pPr>
            <a:r>
              <a:rPr lang="en-US" i="1" u="sng" dirty="0" smtClean="0"/>
              <a:t>Two-Dimensional State Table</a:t>
            </a:r>
            <a:endParaRPr lang="en-US" i="1" u="sng" dirty="0">
              <a:cs typeface="Times New Roman" charset="0"/>
            </a:endParaRPr>
          </a:p>
          <a:p>
            <a:pPr>
              <a:defRPr/>
            </a:pPr>
            <a:endParaRPr lang="en-US" dirty="0" smtClean="0">
              <a:cs typeface="Times New Roman" charset="0"/>
            </a:endParaRPr>
          </a:p>
          <a:p>
            <a:pPr marL="0" indent="0">
              <a:buFontTx/>
              <a:buNone/>
              <a:defRPr/>
            </a:pPr>
            <a:endParaRPr lang="en-US" dirty="0">
              <a:cs typeface="Times New Roman" charset="0"/>
            </a:endParaRPr>
          </a:p>
          <a:p>
            <a:pPr>
              <a:defRPr/>
            </a:pPr>
            <a:endParaRPr lang="en-US" dirty="0">
              <a:cs typeface="Times New Roman" charset="0"/>
            </a:endParaRPr>
          </a:p>
          <a:p>
            <a:pPr>
              <a:defRPr/>
            </a:pPr>
            <a:r>
              <a:rPr lang="en-US" dirty="0">
                <a:cs typeface="Times New Roman" charset="0"/>
              </a:rPr>
              <a:t>Mealy Model state table maps inputs and state to outputs</a:t>
            </a:r>
          </a:p>
        </p:txBody>
      </p:sp>
      <p:sp>
        <p:nvSpPr>
          <p:cNvPr id="67587" name="Rectangle 109"/>
          <p:cNvSpPr>
            <a:spLocks noChangeArrowheads="1"/>
          </p:cNvSpPr>
          <p:nvPr/>
        </p:nvSpPr>
        <p:spPr bwMode="auto">
          <a:xfrm>
            <a:off x="6904038" y="5803900"/>
            <a:ext cx="9525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7588" name="Rectangle 228"/>
          <p:cNvSpPr>
            <a:spLocks noChangeArrowheads="1"/>
          </p:cNvSpPr>
          <p:nvPr/>
        </p:nvSpPr>
        <p:spPr bwMode="auto">
          <a:xfrm>
            <a:off x="7056438" y="6237288"/>
            <a:ext cx="9525" cy="79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6758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41275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572000"/>
            <a:ext cx="44704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7038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304800"/>
            <a:ext cx="4848225" cy="381000"/>
          </a:xfrm>
        </p:spPr>
        <p:txBody>
          <a:bodyPr/>
          <a:lstStyle/>
          <a:p>
            <a:pPr>
              <a:defRPr/>
            </a:pPr>
            <a:r>
              <a:rPr lang="en-US" dirty="0"/>
              <a:t>Mixed Moore and Mealy Outputs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7848600" cy="3495316"/>
          </a:xfrm>
        </p:spPr>
        <p:txBody>
          <a:bodyPr/>
          <a:lstStyle/>
          <a:p>
            <a:pPr>
              <a:defRPr/>
            </a:pPr>
            <a:r>
              <a:rPr lang="en-US" dirty="0"/>
              <a:t>In real designs, some outputs may be Moore type and other outputs may be Mealy type. </a:t>
            </a:r>
          </a:p>
          <a:p>
            <a:pPr lvl="1">
              <a:defRPr/>
            </a:pPr>
            <a:r>
              <a:rPr lang="en-US" sz="2400" dirty="0" smtClean="0"/>
              <a:t>State </a:t>
            </a:r>
            <a:r>
              <a:rPr lang="en-US" sz="2400" dirty="0"/>
              <a:t>00: Moore</a:t>
            </a:r>
          </a:p>
          <a:p>
            <a:pPr lvl="1">
              <a:defRPr/>
            </a:pPr>
            <a:r>
              <a:rPr lang="en-US" sz="2400" dirty="0"/>
              <a:t>States 01, </a:t>
            </a:r>
            <a:r>
              <a:rPr lang="en-US" sz="2400" dirty="0" smtClean="0"/>
              <a:t>10</a:t>
            </a:r>
            <a:r>
              <a:rPr lang="en-US" sz="2400" dirty="0"/>
              <a:t> </a:t>
            </a:r>
            <a:r>
              <a:rPr lang="en-US" sz="2400" dirty="0" smtClean="0"/>
              <a:t>and </a:t>
            </a:r>
            <a:r>
              <a:rPr lang="en-US" sz="2400" dirty="0"/>
              <a:t>11: Mealy</a:t>
            </a:r>
          </a:p>
          <a:p>
            <a:pPr>
              <a:defRPr/>
            </a:pPr>
            <a:r>
              <a:rPr lang="en-US" dirty="0"/>
              <a:t>Simplifies </a:t>
            </a:r>
            <a:r>
              <a:rPr lang="en-US" dirty="0" smtClean="0"/>
              <a:t>output specification</a:t>
            </a:r>
            <a:endParaRPr lang="en-US" dirty="0"/>
          </a:p>
          <a:p>
            <a:pPr>
              <a:buFont typeface="Wingdings" charset="0"/>
              <a:buNone/>
              <a:defRPr/>
            </a:pPr>
            <a:endParaRPr lang="en-US" dirty="0"/>
          </a:p>
          <a:p>
            <a:pPr lvl="1">
              <a:defRPr/>
            </a:pPr>
            <a:endParaRPr lang="en-US" sz="2400" dirty="0"/>
          </a:p>
          <a:p>
            <a:pPr lvl="1">
              <a:buFontTx/>
              <a:buNone/>
              <a:defRPr/>
            </a:pPr>
            <a:endParaRPr lang="en-US" sz="2400" dirty="0"/>
          </a:p>
        </p:txBody>
      </p:sp>
      <p:grpSp>
        <p:nvGrpSpPr>
          <p:cNvPr id="68611" name="Group 64"/>
          <p:cNvGrpSpPr>
            <a:grpSpLocks/>
          </p:cNvGrpSpPr>
          <p:nvPr/>
        </p:nvGrpSpPr>
        <p:grpSpPr bwMode="auto">
          <a:xfrm>
            <a:off x="3994150" y="3209925"/>
            <a:ext cx="4192588" cy="3571875"/>
            <a:chOff x="1970" y="1641"/>
            <a:chExt cx="2641" cy="2250"/>
          </a:xfrm>
        </p:grpSpPr>
        <p:sp>
          <p:nvSpPr>
            <p:cNvPr id="68612" name="Freeform 6"/>
            <p:cNvSpPr>
              <a:spLocks/>
            </p:cNvSpPr>
            <p:nvPr/>
          </p:nvSpPr>
          <p:spPr bwMode="auto">
            <a:xfrm>
              <a:off x="2423" y="2061"/>
              <a:ext cx="367" cy="367"/>
            </a:xfrm>
            <a:custGeom>
              <a:avLst/>
              <a:gdLst>
                <a:gd name="T0" fmla="*/ 3 w 367"/>
                <a:gd name="T1" fmla="*/ 219 h 367"/>
                <a:gd name="T2" fmla="*/ 14 w 367"/>
                <a:gd name="T3" fmla="*/ 254 h 367"/>
                <a:gd name="T4" fmla="*/ 40 w 367"/>
                <a:gd name="T5" fmla="*/ 299 h 367"/>
                <a:gd name="T6" fmla="*/ 81 w 367"/>
                <a:gd name="T7" fmla="*/ 335 h 367"/>
                <a:gd name="T8" fmla="*/ 110 w 367"/>
                <a:gd name="T9" fmla="*/ 352 h 367"/>
                <a:gd name="T10" fmla="*/ 146 w 367"/>
                <a:gd name="T11" fmla="*/ 363 h 367"/>
                <a:gd name="T12" fmla="*/ 181 w 367"/>
                <a:gd name="T13" fmla="*/ 367 h 367"/>
                <a:gd name="T14" fmla="*/ 211 w 367"/>
                <a:gd name="T15" fmla="*/ 364 h 367"/>
                <a:gd name="T16" fmla="*/ 245 w 367"/>
                <a:gd name="T17" fmla="*/ 357 h 367"/>
                <a:gd name="T18" fmla="*/ 285 w 367"/>
                <a:gd name="T19" fmla="*/ 335 h 367"/>
                <a:gd name="T20" fmla="*/ 344 w 367"/>
                <a:gd name="T21" fmla="*/ 270 h 367"/>
                <a:gd name="T22" fmla="*/ 358 w 367"/>
                <a:gd name="T23" fmla="*/ 237 h 367"/>
                <a:gd name="T24" fmla="*/ 366 w 367"/>
                <a:gd name="T25" fmla="*/ 202 h 367"/>
                <a:gd name="T26" fmla="*/ 366 w 367"/>
                <a:gd name="T27" fmla="*/ 174 h 367"/>
                <a:gd name="T28" fmla="*/ 361 w 367"/>
                <a:gd name="T29" fmla="*/ 135 h 367"/>
                <a:gd name="T30" fmla="*/ 347 w 367"/>
                <a:gd name="T31" fmla="*/ 102 h 367"/>
                <a:gd name="T32" fmla="*/ 326 w 367"/>
                <a:gd name="T33" fmla="*/ 65 h 367"/>
                <a:gd name="T34" fmla="*/ 285 w 367"/>
                <a:gd name="T35" fmla="*/ 31 h 367"/>
                <a:gd name="T36" fmla="*/ 245 w 367"/>
                <a:gd name="T37" fmla="*/ 9 h 367"/>
                <a:gd name="T38" fmla="*/ 211 w 367"/>
                <a:gd name="T39" fmla="*/ 2 h 367"/>
                <a:gd name="T40" fmla="*/ 146 w 367"/>
                <a:gd name="T41" fmla="*/ 3 h 367"/>
                <a:gd name="T42" fmla="*/ 110 w 367"/>
                <a:gd name="T43" fmla="*/ 14 h 367"/>
                <a:gd name="T44" fmla="*/ 81 w 367"/>
                <a:gd name="T45" fmla="*/ 31 h 367"/>
                <a:gd name="T46" fmla="*/ 31 w 367"/>
                <a:gd name="T47" fmla="*/ 81 h 367"/>
                <a:gd name="T48" fmla="*/ 14 w 367"/>
                <a:gd name="T49" fmla="*/ 110 h 367"/>
                <a:gd name="T50" fmla="*/ 3 w 367"/>
                <a:gd name="T51" fmla="*/ 146 h 367"/>
                <a:gd name="T52" fmla="*/ 19 w 367"/>
                <a:gd name="T53" fmla="*/ 183 h 367"/>
                <a:gd name="T54" fmla="*/ 23 w 367"/>
                <a:gd name="T55" fmla="*/ 141 h 367"/>
                <a:gd name="T56" fmla="*/ 34 w 367"/>
                <a:gd name="T57" fmla="*/ 112 h 367"/>
                <a:gd name="T58" fmla="*/ 51 w 367"/>
                <a:gd name="T59" fmla="*/ 82 h 367"/>
                <a:gd name="T60" fmla="*/ 71 w 367"/>
                <a:gd name="T61" fmla="*/ 62 h 367"/>
                <a:gd name="T62" fmla="*/ 96 w 367"/>
                <a:gd name="T63" fmla="*/ 42 h 367"/>
                <a:gd name="T64" fmla="*/ 126 w 367"/>
                <a:gd name="T65" fmla="*/ 28 h 367"/>
                <a:gd name="T66" fmla="*/ 157 w 367"/>
                <a:gd name="T67" fmla="*/ 20 h 367"/>
                <a:gd name="T68" fmla="*/ 208 w 367"/>
                <a:gd name="T69" fmla="*/ 20 h 367"/>
                <a:gd name="T70" fmla="*/ 239 w 367"/>
                <a:gd name="T71" fmla="*/ 28 h 367"/>
                <a:gd name="T72" fmla="*/ 276 w 367"/>
                <a:gd name="T73" fmla="*/ 47 h 367"/>
                <a:gd name="T74" fmla="*/ 310 w 367"/>
                <a:gd name="T75" fmla="*/ 78 h 367"/>
                <a:gd name="T76" fmla="*/ 329 w 367"/>
                <a:gd name="T77" fmla="*/ 104 h 367"/>
                <a:gd name="T78" fmla="*/ 340 w 367"/>
                <a:gd name="T79" fmla="*/ 133 h 367"/>
                <a:gd name="T80" fmla="*/ 347 w 367"/>
                <a:gd name="T81" fmla="*/ 164 h 367"/>
                <a:gd name="T82" fmla="*/ 347 w 367"/>
                <a:gd name="T83" fmla="*/ 189 h 367"/>
                <a:gd name="T84" fmla="*/ 343 w 367"/>
                <a:gd name="T85" fmla="*/ 223 h 367"/>
                <a:gd name="T86" fmla="*/ 332 w 367"/>
                <a:gd name="T87" fmla="*/ 253 h 367"/>
                <a:gd name="T88" fmla="*/ 287 w 367"/>
                <a:gd name="T89" fmla="*/ 310 h 367"/>
                <a:gd name="T90" fmla="*/ 245 w 367"/>
                <a:gd name="T91" fmla="*/ 336 h 367"/>
                <a:gd name="T92" fmla="*/ 216 w 367"/>
                <a:gd name="T93" fmla="*/ 344 h 367"/>
                <a:gd name="T94" fmla="*/ 181 w 367"/>
                <a:gd name="T95" fmla="*/ 349 h 367"/>
                <a:gd name="T96" fmla="*/ 157 w 367"/>
                <a:gd name="T97" fmla="*/ 346 h 367"/>
                <a:gd name="T98" fmla="*/ 126 w 367"/>
                <a:gd name="T99" fmla="*/ 338 h 367"/>
                <a:gd name="T100" fmla="*/ 96 w 367"/>
                <a:gd name="T101" fmla="*/ 324 h 367"/>
                <a:gd name="T102" fmla="*/ 67 w 367"/>
                <a:gd name="T103" fmla="*/ 299 h 367"/>
                <a:gd name="T104" fmla="*/ 37 w 367"/>
                <a:gd name="T105" fmla="*/ 261 h 367"/>
                <a:gd name="T106" fmla="*/ 27 w 367"/>
                <a:gd name="T107" fmla="*/ 231 h 367"/>
                <a:gd name="T108" fmla="*/ 19 w 367"/>
                <a:gd name="T109" fmla="*/ 200 h 3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7"/>
                <a:gd name="T167" fmla="*/ 367 w 367"/>
                <a:gd name="T168" fmla="*/ 367 h 3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7">
                  <a:moveTo>
                    <a:pt x="0" y="183"/>
                  </a:moveTo>
                  <a:lnTo>
                    <a:pt x="0" y="200"/>
                  </a:lnTo>
                  <a:lnTo>
                    <a:pt x="2" y="211"/>
                  </a:lnTo>
                  <a:lnTo>
                    <a:pt x="3" y="219"/>
                  </a:lnTo>
                  <a:lnTo>
                    <a:pt x="5" y="230"/>
                  </a:lnTo>
                  <a:lnTo>
                    <a:pt x="8" y="237"/>
                  </a:lnTo>
                  <a:lnTo>
                    <a:pt x="10" y="245"/>
                  </a:lnTo>
                  <a:lnTo>
                    <a:pt x="14" y="254"/>
                  </a:lnTo>
                  <a:lnTo>
                    <a:pt x="19" y="262"/>
                  </a:lnTo>
                  <a:lnTo>
                    <a:pt x="22" y="270"/>
                  </a:lnTo>
                  <a:lnTo>
                    <a:pt x="31" y="285"/>
                  </a:lnTo>
                  <a:lnTo>
                    <a:pt x="40" y="299"/>
                  </a:lnTo>
                  <a:lnTo>
                    <a:pt x="47" y="305"/>
                  </a:lnTo>
                  <a:lnTo>
                    <a:pt x="51" y="312"/>
                  </a:lnTo>
                  <a:lnTo>
                    <a:pt x="65" y="326"/>
                  </a:lnTo>
                  <a:lnTo>
                    <a:pt x="81" y="335"/>
                  </a:lnTo>
                  <a:lnTo>
                    <a:pt x="87" y="340"/>
                  </a:lnTo>
                  <a:lnTo>
                    <a:pt x="95" y="344"/>
                  </a:lnTo>
                  <a:lnTo>
                    <a:pt x="102" y="347"/>
                  </a:lnTo>
                  <a:lnTo>
                    <a:pt x="110" y="352"/>
                  </a:lnTo>
                  <a:lnTo>
                    <a:pt x="120" y="357"/>
                  </a:lnTo>
                  <a:lnTo>
                    <a:pt x="127" y="358"/>
                  </a:lnTo>
                  <a:lnTo>
                    <a:pt x="135" y="361"/>
                  </a:lnTo>
                  <a:lnTo>
                    <a:pt x="146" y="363"/>
                  </a:lnTo>
                  <a:lnTo>
                    <a:pt x="154" y="364"/>
                  </a:lnTo>
                  <a:lnTo>
                    <a:pt x="163" y="366"/>
                  </a:lnTo>
                  <a:lnTo>
                    <a:pt x="172" y="366"/>
                  </a:lnTo>
                  <a:lnTo>
                    <a:pt x="181" y="367"/>
                  </a:lnTo>
                  <a:lnTo>
                    <a:pt x="185" y="367"/>
                  </a:lnTo>
                  <a:lnTo>
                    <a:pt x="192" y="366"/>
                  </a:lnTo>
                  <a:lnTo>
                    <a:pt x="200" y="366"/>
                  </a:lnTo>
                  <a:lnTo>
                    <a:pt x="211" y="364"/>
                  </a:lnTo>
                  <a:lnTo>
                    <a:pt x="219" y="363"/>
                  </a:lnTo>
                  <a:lnTo>
                    <a:pt x="230" y="361"/>
                  </a:lnTo>
                  <a:lnTo>
                    <a:pt x="237" y="358"/>
                  </a:lnTo>
                  <a:lnTo>
                    <a:pt x="245" y="357"/>
                  </a:lnTo>
                  <a:lnTo>
                    <a:pt x="254" y="352"/>
                  </a:lnTo>
                  <a:lnTo>
                    <a:pt x="262" y="347"/>
                  </a:lnTo>
                  <a:lnTo>
                    <a:pt x="270" y="344"/>
                  </a:lnTo>
                  <a:lnTo>
                    <a:pt x="285" y="335"/>
                  </a:lnTo>
                  <a:lnTo>
                    <a:pt x="299" y="326"/>
                  </a:lnTo>
                  <a:lnTo>
                    <a:pt x="326" y="299"/>
                  </a:lnTo>
                  <a:lnTo>
                    <a:pt x="335" y="285"/>
                  </a:lnTo>
                  <a:lnTo>
                    <a:pt x="344" y="270"/>
                  </a:lnTo>
                  <a:lnTo>
                    <a:pt x="347" y="262"/>
                  </a:lnTo>
                  <a:lnTo>
                    <a:pt x="352" y="254"/>
                  </a:lnTo>
                  <a:lnTo>
                    <a:pt x="357" y="245"/>
                  </a:lnTo>
                  <a:lnTo>
                    <a:pt x="358" y="237"/>
                  </a:lnTo>
                  <a:lnTo>
                    <a:pt x="361" y="230"/>
                  </a:lnTo>
                  <a:lnTo>
                    <a:pt x="363" y="219"/>
                  </a:lnTo>
                  <a:lnTo>
                    <a:pt x="364" y="211"/>
                  </a:lnTo>
                  <a:lnTo>
                    <a:pt x="366" y="202"/>
                  </a:lnTo>
                  <a:lnTo>
                    <a:pt x="366" y="192"/>
                  </a:lnTo>
                  <a:lnTo>
                    <a:pt x="367" y="185"/>
                  </a:lnTo>
                  <a:lnTo>
                    <a:pt x="367" y="181"/>
                  </a:lnTo>
                  <a:lnTo>
                    <a:pt x="366" y="174"/>
                  </a:lnTo>
                  <a:lnTo>
                    <a:pt x="366" y="164"/>
                  </a:lnTo>
                  <a:lnTo>
                    <a:pt x="364" y="154"/>
                  </a:lnTo>
                  <a:lnTo>
                    <a:pt x="363" y="146"/>
                  </a:lnTo>
                  <a:lnTo>
                    <a:pt x="361" y="135"/>
                  </a:lnTo>
                  <a:lnTo>
                    <a:pt x="358" y="127"/>
                  </a:lnTo>
                  <a:lnTo>
                    <a:pt x="357" y="119"/>
                  </a:lnTo>
                  <a:lnTo>
                    <a:pt x="352" y="110"/>
                  </a:lnTo>
                  <a:lnTo>
                    <a:pt x="347" y="102"/>
                  </a:lnTo>
                  <a:lnTo>
                    <a:pt x="344" y="95"/>
                  </a:lnTo>
                  <a:lnTo>
                    <a:pt x="340" y="87"/>
                  </a:lnTo>
                  <a:lnTo>
                    <a:pt x="335" y="81"/>
                  </a:lnTo>
                  <a:lnTo>
                    <a:pt x="326" y="65"/>
                  </a:lnTo>
                  <a:lnTo>
                    <a:pt x="312" y="51"/>
                  </a:lnTo>
                  <a:lnTo>
                    <a:pt x="305" y="47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70" y="22"/>
                  </a:lnTo>
                  <a:lnTo>
                    <a:pt x="262" y="19"/>
                  </a:lnTo>
                  <a:lnTo>
                    <a:pt x="254" y="14"/>
                  </a:lnTo>
                  <a:lnTo>
                    <a:pt x="245" y="9"/>
                  </a:lnTo>
                  <a:lnTo>
                    <a:pt x="237" y="8"/>
                  </a:lnTo>
                  <a:lnTo>
                    <a:pt x="230" y="5"/>
                  </a:lnTo>
                  <a:lnTo>
                    <a:pt x="219" y="3"/>
                  </a:lnTo>
                  <a:lnTo>
                    <a:pt x="211" y="2"/>
                  </a:lnTo>
                  <a:lnTo>
                    <a:pt x="202" y="0"/>
                  </a:lnTo>
                  <a:lnTo>
                    <a:pt x="164" y="0"/>
                  </a:lnTo>
                  <a:lnTo>
                    <a:pt x="154" y="2"/>
                  </a:lnTo>
                  <a:lnTo>
                    <a:pt x="146" y="3"/>
                  </a:lnTo>
                  <a:lnTo>
                    <a:pt x="135" y="5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0" y="14"/>
                  </a:lnTo>
                  <a:lnTo>
                    <a:pt x="102" y="19"/>
                  </a:lnTo>
                  <a:lnTo>
                    <a:pt x="95" y="22"/>
                  </a:lnTo>
                  <a:lnTo>
                    <a:pt x="87" y="26"/>
                  </a:lnTo>
                  <a:lnTo>
                    <a:pt x="81" y="31"/>
                  </a:lnTo>
                  <a:lnTo>
                    <a:pt x="65" y="40"/>
                  </a:lnTo>
                  <a:lnTo>
                    <a:pt x="53" y="53"/>
                  </a:lnTo>
                  <a:lnTo>
                    <a:pt x="40" y="65"/>
                  </a:lnTo>
                  <a:lnTo>
                    <a:pt x="31" y="81"/>
                  </a:lnTo>
                  <a:lnTo>
                    <a:pt x="27" y="87"/>
                  </a:lnTo>
                  <a:lnTo>
                    <a:pt x="22" y="95"/>
                  </a:lnTo>
                  <a:lnTo>
                    <a:pt x="19" y="102"/>
                  </a:lnTo>
                  <a:lnTo>
                    <a:pt x="14" y="110"/>
                  </a:lnTo>
                  <a:lnTo>
                    <a:pt x="10" y="119"/>
                  </a:lnTo>
                  <a:lnTo>
                    <a:pt x="8" y="127"/>
                  </a:lnTo>
                  <a:lnTo>
                    <a:pt x="5" y="135"/>
                  </a:lnTo>
                  <a:lnTo>
                    <a:pt x="3" y="146"/>
                  </a:lnTo>
                  <a:lnTo>
                    <a:pt x="2" y="154"/>
                  </a:lnTo>
                  <a:lnTo>
                    <a:pt x="0" y="163"/>
                  </a:lnTo>
                  <a:lnTo>
                    <a:pt x="0" y="183"/>
                  </a:lnTo>
                  <a:lnTo>
                    <a:pt x="19" y="183"/>
                  </a:lnTo>
                  <a:lnTo>
                    <a:pt x="19" y="166"/>
                  </a:lnTo>
                  <a:lnTo>
                    <a:pt x="20" y="157"/>
                  </a:lnTo>
                  <a:lnTo>
                    <a:pt x="22" y="149"/>
                  </a:lnTo>
                  <a:lnTo>
                    <a:pt x="23" y="141"/>
                  </a:lnTo>
                  <a:lnTo>
                    <a:pt x="27" y="133"/>
                  </a:lnTo>
                  <a:lnTo>
                    <a:pt x="28" y="126"/>
                  </a:lnTo>
                  <a:lnTo>
                    <a:pt x="30" y="119"/>
                  </a:lnTo>
                  <a:lnTo>
                    <a:pt x="34" y="112"/>
                  </a:lnTo>
                  <a:lnTo>
                    <a:pt x="37" y="104"/>
                  </a:lnTo>
                  <a:lnTo>
                    <a:pt x="42" y="96"/>
                  </a:lnTo>
                  <a:lnTo>
                    <a:pt x="47" y="90"/>
                  </a:lnTo>
                  <a:lnTo>
                    <a:pt x="51" y="82"/>
                  </a:lnTo>
                  <a:lnTo>
                    <a:pt x="56" y="78"/>
                  </a:lnTo>
                  <a:lnTo>
                    <a:pt x="62" y="71"/>
                  </a:lnTo>
                  <a:lnTo>
                    <a:pt x="65" y="65"/>
                  </a:lnTo>
                  <a:lnTo>
                    <a:pt x="71" y="62"/>
                  </a:lnTo>
                  <a:lnTo>
                    <a:pt x="78" y="56"/>
                  </a:lnTo>
                  <a:lnTo>
                    <a:pt x="82" y="51"/>
                  </a:lnTo>
                  <a:lnTo>
                    <a:pt x="90" y="47"/>
                  </a:lnTo>
                  <a:lnTo>
                    <a:pt x="96" y="42"/>
                  </a:lnTo>
                  <a:lnTo>
                    <a:pt x="104" y="37"/>
                  </a:lnTo>
                  <a:lnTo>
                    <a:pt x="112" y="34"/>
                  </a:lnTo>
                  <a:lnTo>
                    <a:pt x="120" y="30"/>
                  </a:lnTo>
                  <a:lnTo>
                    <a:pt x="126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9" y="22"/>
                  </a:lnTo>
                  <a:lnTo>
                    <a:pt x="157" y="20"/>
                  </a:lnTo>
                  <a:lnTo>
                    <a:pt x="164" y="19"/>
                  </a:lnTo>
                  <a:lnTo>
                    <a:pt x="183" y="19"/>
                  </a:lnTo>
                  <a:lnTo>
                    <a:pt x="199" y="19"/>
                  </a:lnTo>
                  <a:lnTo>
                    <a:pt x="208" y="20"/>
                  </a:lnTo>
                  <a:lnTo>
                    <a:pt x="216" y="22"/>
                  </a:lnTo>
                  <a:lnTo>
                    <a:pt x="223" y="23"/>
                  </a:lnTo>
                  <a:lnTo>
                    <a:pt x="231" y="26"/>
                  </a:lnTo>
                  <a:lnTo>
                    <a:pt x="239" y="28"/>
                  </a:lnTo>
                  <a:lnTo>
                    <a:pt x="245" y="30"/>
                  </a:lnTo>
                  <a:lnTo>
                    <a:pt x="253" y="34"/>
                  </a:lnTo>
                  <a:lnTo>
                    <a:pt x="261" y="37"/>
                  </a:lnTo>
                  <a:lnTo>
                    <a:pt x="276" y="47"/>
                  </a:lnTo>
                  <a:lnTo>
                    <a:pt x="287" y="56"/>
                  </a:lnTo>
                  <a:lnTo>
                    <a:pt x="293" y="62"/>
                  </a:lnTo>
                  <a:lnTo>
                    <a:pt x="299" y="67"/>
                  </a:lnTo>
                  <a:lnTo>
                    <a:pt x="310" y="78"/>
                  </a:lnTo>
                  <a:lnTo>
                    <a:pt x="315" y="82"/>
                  </a:lnTo>
                  <a:lnTo>
                    <a:pt x="319" y="90"/>
                  </a:lnTo>
                  <a:lnTo>
                    <a:pt x="324" y="96"/>
                  </a:lnTo>
                  <a:lnTo>
                    <a:pt x="329" y="104"/>
                  </a:lnTo>
                  <a:lnTo>
                    <a:pt x="332" y="112"/>
                  </a:lnTo>
                  <a:lnTo>
                    <a:pt x="336" y="119"/>
                  </a:lnTo>
                  <a:lnTo>
                    <a:pt x="338" y="126"/>
                  </a:lnTo>
                  <a:lnTo>
                    <a:pt x="340" y="133"/>
                  </a:lnTo>
                  <a:lnTo>
                    <a:pt x="343" y="141"/>
                  </a:lnTo>
                  <a:lnTo>
                    <a:pt x="344" y="149"/>
                  </a:lnTo>
                  <a:lnTo>
                    <a:pt x="346" y="157"/>
                  </a:lnTo>
                  <a:lnTo>
                    <a:pt x="347" y="164"/>
                  </a:lnTo>
                  <a:lnTo>
                    <a:pt x="347" y="174"/>
                  </a:lnTo>
                  <a:lnTo>
                    <a:pt x="349" y="185"/>
                  </a:lnTo>
                  <a:lnTo>
                    <a:pt x="349" y="181"/>
                  </a:lnTo>
                  <a:lnTo>
                    <a:pt x="347" y="189"/>
                  </a:lnTo>
                  <a:lnTo>
                    <a:pt x="347" y="198"/>
                  </a:lnTo>
                  <a:lnTo>
                    <a:pt x="346" y="208"/>
                  </a:lnTo>
                  <a:lnTo>
                    <a:pt x="344" y="216"/>
                  </a:lnTo>
                  <a:lnTo>
                    <a:pt x="343" y="223"/>
                  </a:lnTo>
                  <a:lnTo>
                    <a:pt x="340" y="231"/>
                  </a:lnTo>
                  <a:lnTo>
                    <a:pt x="338" y="239"/>
                  </a:lnTo>
                  <a:lnTo>
                    <a:pt x="336" y="245"/>
                  </a:lnTo>
                  <a:lnTo>
                    <a:pt x="332" y="253"/>
                  </a:lnTo>
                  <a:lnTo>
                    <a:pt x="329" y="261"/>
                  </a:lnTo>
                  <a:lnTo>
                    <a:pt x="319" y="276"/>
                  </a:lnTo>
                  <a:lnTo>
                    <a:pt x="310" y="287"/>
                  </a:lnTo>
                  <a:lnTo>
                    <a:pt x="287" y="310"/>
                  </a:lnTo>
                  <a:lnTo>
                    <a:pt x="276" y="319"/>
                  </a:lnTo>
                  <a:lnTo>
                    <a:pt x="261" y="329"/>
                  </a:lnTo>
                  <a:lnTo>
                    <a:pt x="253" y="332"/>
                  </a:lnTo>
                  <a:lnTo>
                    <a:pt x="245" y="336"/>
                  </a:lnTo>
                  <a:lnTo>
                    <a:pt x="239" y="338"/>
                  </a:lnTo>
                  <a:lnTo>
                    <a:pt x="231" y="340"/>
                  </a:lnTo>
                  <a:lnTo>
                    <a:pt x="223" y="343"/>
                  </a:lnTo>
                  <a:lnTo>
                    <a:pt x="216" y="344"/>
                  </a:lnTo>
                  <a:lnTo>
                    <a:pt x="208" y="346"/>
                  </a:lnTo>
                  <a:lnTo>
                    <a:pt x="200" y="347"/>
                  </a:lnTo>
                  <a:lnTo>
                    <a:pt x="189" y="347"/>
                  </a:lnTo>
                  <a:lnTo>
                    <a:pt x="181" y="349"/>
                  </a:lnTo>
                  <a:lnTo>
                    <a:pt x="185" y="349"/>
                  </a:lnTo>
                  <a:lnTo>
                    <a:pt x="175" y="347"/>
                  </a:lnTo>
                  <a:lnTo>
                    <a:pt x="166" y="347"/>
                  </a:lnTo>
                  <a:lnTo>
                    <a:pt x="157" y="346"/>
                  </a:lnTo>
                  <a:lnTo>
                    <a:pt x="149" y="344"/>
                  </a:lnTo>
                  <a:lnTo>
                    <a:pt x="141" y="343"/>
                  </a:lnTo>
                  <a:lnTo>
                    <a:pt x="133" y="340"/>
                  </a:lnTo>
                  <a:lnTo>
                    <a:pt x="126" y="338"/>
                  </a:lnTo>
                  <a:lnTo>
                    <a:pt x="120" y="336"/>
                  </a:lnTo>
                  <a:lnTo>
                    <a:pt x="112" y="332"/>
                  </a:lnTo>
                  <a:lnTo>
                    <a:pt x="104" y="329"/>
                  </a:lnTo>
                  <a:lnTo>
                    <a:pt x="96" y="324"/>
                  </a:lnTo>
                  <a:lnTo>
                    <a:pt x="90" y="319"/>
                  </a:lnTo>
                  <a:lnTo>
                    <a:pt x="82" y="315"/>
                  </a:lnTo>
                  <a:lnTo>
                    <a:pt x="78" y="310"/>
                  </a:lnTo>
                  <a:lnTo>
                    <a:pt x="67" y="299"/>
                  </a:lnTo>
                  <a:lnTo>
                    <a:pt x="62" y="293"/>
                  </a:lnTo>
                  <a:lnTo>
                    <a:pt x="56" y="287"/>
                  </a:lnTo>
                  <a:lnTo>
                    <a:pt x="47" y="276"/>
                  </a:lnTo>
                  <a:lnTo>
                    <a:pt x="37" y="261"/>
                  </a:lnTo>
                  <a:lnTo>
                    <a:pt x="34" y="253"/>
                  </a:lnTo>
                  <a:lnTo>
                    <a:pt x="30" y="245"/>
                  </a:lnTo>
                  <a:lnTo>
                    <a:pt x="28" y="239"/>
                  </a:lnTo>
                  <a:lnTo>
                    <a:pt x="27" y="231"/>
                  </a:lnTo>
                  <a:lnTo>
                    <a:pt x="23" y="223"/>
                  </a:lnTo>
                  <a:lnTo>
                    <a:pt x="22" y="216"/>
                  </a:lnTo>
                  <a:lnTo>
                    <a:pt x="20" y="208"/>
                  </a:lnTo>
                  <a:lnTo>
                    <a:pt x="19" y="200"/>
                  </a:lnTo>
                  <a:lnTo>
                    <a:pt x="19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13" name="Freeform 7"/>
            <p:cNvSpPr>
              <a:spLocks/>
            </p:cNvSpPr>
            <p:nvPr/>
          </p:nvSpPr>
          <p:spPr bwMode="auto">
            <a:xfrm>
              <a:off x="2433" y="3263"/>
              <a:ext cx="367" cy="367"/>
            </a:xfrm>
            <a:custGeom>
              <a:avLst/>
              <a:gdLst>
                <a:gd name="T0" fmla="*/ 3 w 367"/>
                <a:gd name="T1" fmla="*/ 218 h 367"/>
                <a:gd name="T2" fmla="*/ 13 w 367"/>
                <a:gd name="T3" fmla="*/ 254 h 367"/>
                <a:gd name="T4" fmla="*/ 40 w 367"/>
                <a:gd name="T5" fmla="*/ 299 h 367"/>
                <a:gd name="T6" fmla="*/ 80 w 367"/>
                <a:gd name="T7" fmla="*/ 334 h 367"/>
                <a:gd name="T8" fmla="*/ 110 w 367"/>
                <a:gd name="T9" fmla="*/ 352 h 367"/>
                <a:gd name="T10" fmla="*/ 145 w 367"/>
                <a:gd name="T11" fmla="*/ 362 h 367"/>
                <a:gd name="T12" fmla="*/ 181 w 367"/>
                <a:gd name="T13" fmla="*/ 367 h 367"/>
                <a:gd name="T14" fmla="*/ 210 w 367"/>
                <a:gd name="T15" fmla="*/ 364 h 367"/>
                <a:gd name="T16" fmla="*/ 244 w 367"/>
                <a:gd name="T17" fmla="*/ 356 h 367"/>
                <a:gd name="T18" fmla="*/ 285 w 367"/>
                <a:gd name="T19" fmla="*/ 334 h 367"/>
                <a:gd name="T20" fmla="*/ 343 w 367"/>
                <a:gd name="T21" fmla="*/ 269 h 367"/>
                <a:gd name="T22" fmla="*/ 357 w 367"/>
                <a:gd name="T23" fmla="*/ 237 h 367"/>
                <a:gd name="T24" fmla="*/ 365 w 367"/>
                <a:gd name="T25" fmla="*/ 201 h 367"/>
                <a:gd name="T26" fmla="*/ 365 w 367"/>
                <a:gd name="T27" fmla="*/ 173 h 367"/>
                <a:gd name="T28" fmla="*/ 361 w 367"/>
                <a:gd name="T29" fmla="*/ 134 h 367"/>
                <a:gd name="T30" fmla="*/ 347 w 367"/>
                <a:gd name="T31" fmla="*/ 102 h 367"/>
                <a:gd name="T32" fmla="*/ 325 w 367"/>
                <a:gd name="T33" fmla="*/ 65 h 367"/>
                <a:gd name="T34" fmla="*/ 285 w 367"/>
                <a:gd name="T35" fmla="*/ 31 h 367"/>
                <a:gd name="T36" fmla="*/ 244 w 367"/>
                <a:gd name="T37" fmla="*/ 9 h 367"/>
                <a:gd name="T38" fmla="*/ 210 w 367"/>
                <a:gd name="T39" fmla="*/ 1 h 367"/>
                <a:gd name="T40" fmla="*/ 145 w 367"/>
                <a:gd name="T41" fmla="*/ 3 h 367"/>
                <a:gd name="T42" fmla="*/ 110 w 367"/>
                <a:gd name="T43" fmla="*/ 14 h 367"/>
                <a:gd name="T44" fmla="*/ 80 w 367"/>
                <a:gd name="T45" fmla="*/ 31 h 367"/>
                <a:gd name="T46" fmla="*/ 30 w 367"/>
                <a:gd name="T47" fmla="*/ 80 h 367"/>
                <a:gd name="T48" fmla="*/ 13 w 367"/>
                <a:gd name="T49" fmla="*/ 110 h 367"/>
                <a:gd name="T50" fmla="*/ 3 w 367"/>
                <a:gd name="T51" fmla="*/ 145 h 367"/>
                <a:gd name="T52" fmla="*/ 18 w 367"/>
                <a:gd name="T53" fmla="*/ 183 h 367"/>
                <a:gd name="T54" fmla="*/ 23 w 367"/>
                <a:gd name="T55" fmla="*/ 141 h 367"/>
                <a:gd name="T56" fmla="*/ 34 w 367"/>
                <a:gd name="T57" fmla="*/ 111 h 367"/>
                <a:gd name="T58" fmla="*/ 51 w 367"/>
                <a:gd name="T59" fmla="*/ 82 h 367"/>
                <a:gd name="T60" fmla="*/ 71 w 367"/>
                <a:gd name="T61" fmla="*/ 62 h 367"/>
                <a:gd name="T62" fmla="*/ 96 w 367"/>
                <a:gd name="T63" fmla="*/ 41 h 367"/>
                <a:gd name="T64" fmla="*/ 125 w 367"/>
                <a:gd name="T65" fmla="*/ 28 h 367"/>
                <a:gd name="T66" fmla="*/ 156 w 367"/>
                <a:gd name="T67" fmla="*/ 20 h 367"/>
                <a:gd name="T68" fmla="*/ 207 w 367"/>
                <a:gd name="T69" fmla="*/ 20 h 367"/>
                <a:gd name="T70" fmla="*/ 238 w 367"/>
                <a:gd name="T71" fmla="*/ 28 h 367"/>
                <a:gd name="T72" fmla="*/ 275 w 367"/>
                <a:gd name="T73" fmla="*/ 46 h 367"/>
                <a:gd name="T74" fmla="*/ 309 w 367"/>
                <a:gd name="T75" fmla="*/ 77 h 367"/>
                <a:gd name="T76" fmla="*/ 328 w 367"/>
                <a:gd name="T77" fmla="*/ 103 h 367"/>
                <a:gd name="T78" fmla="*/ 339 w 367"/>
                <a:gd name="T79" fmla="*/ 133 h 367"/>
                <a:gd name="T80" fmla="*/ 347 w 367"/>
                <a:gd name="T81" fmla="*/ 164 h 367"/>
                <a:gd name="T82" fmla="*/ 347 w 367"/>
                <a:gd name="T83" fmla="*/ 189 h 367"/>
                <a:gd name="T84" fmla="*/ 342 w 367"/>
                <a:gd name="T85" fmla="*/ 223 h 367"/>
                <a:gd name="T86" fmla="*/ 331 w 367"/>
                <a:gd name="T87" fmla="*/ 252 h 367"/>
                <a:gd name="T88" fmla="*/ 286 w 367"/>
                <a:gd name="T89" fmla="*/ 310 h 367"/>
                <a:gd name="T90" fmla="*/ 244 w 367"/>
                <a:gd name="T91" fmla="*/ 336 h 367"/>
                <a:gd name="T92" fmla="*/ 215 w 367"/>
                <a:gd name="T93" fmla="*/ 344 h 367"/>
                <a:gd name="T94" fmla="*/ 181 w 367"/>
                <a:gd name="T95" fmla="*/ 348 h 367"/>
                <a:gd name="T96" fmla="*/ 156 w 367"/>
                <a:gd name="T97" fmla="*/ 345 h 367"/>
                <a:gd name="T98" fmla="*/ 125 w 367"/>
                <a:gd name="T99" fmla="*/ 338 h 367"/>
                <a:gd name="T100" fmla="*/ 96 w 367"/>
                <a:gd name="T101" fmla="*/ 324 h 367"/>
                <a:gd name="T102" fmla="*/ 66 w 367"/>
                <a:gd name="T103" fmla="*/ 299 h 367"/>
                <a:gd name="T104" fmla="*/ 37 w 367"/>
                <a:gd name="T105" fmla="*/ 260 h 367"/>
                <a:gd name="T106" fmla="*/ 26 w 367"/>
                <a:gd name="T107" fmla="*/ 231 h 367"/>
                <a:gd name="T108" fmla="*/ 18 w 367"/>
                <a:gd name="T109" fmla="*/ 200 h 3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7"/>
                <a:gd name="T167" fmla="*/ 367 w 367"/>
                <a:gd name="T168" fmla="*/ 367 h 3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7">
                  <a:moveTo>
                    <a:pt x="0" y="183"/>
                  </a:moveTo>
                  <a:lnTo>
                    <a:pt x="0" y="200"/>
                  </a:lnTo>
                  <a:lnTo>
                    <a:pt x="1" y="210"/>
                  </a:lnTo>
                  <a:lnTo>
                    <a:pt x="3" y="218"/>
                  </a:lnTo>
                  <a:lnTo>
                    <a:pt x="4" y="229"/>
                  </a:lnTo>
                  <a:lnTo>
                    <a:pt x="7" y="237"/>
                  </a:lnTo>
                  <a:lnTo>
                    <a:pt x="9" y="245"/>
                  </a:lnTo>
                  <a:lnTo>
                    <a:pt x="13" y="254"/>
                  </a:lnTo>
                  <a:lnTo>
                    <a:pt x="18" y="262"/>
                  </a:lnTo>
                  <a:lnTo>
                    <a:pt x="21" y="269"/>
                  </a:lnTo>
                  <a:lnTo>
                    <a:pt x="30" y="285"/>
                  </a:lnTo>
                  <a:lnTo>
                    <a:pt x="40" y="299"/>
                  </a:lnTo>
                  <a:lnTo>
                    <a:pt x="46" y="305"/>
                  </a:lnTo>
                  <a:lnTo>
                    <a:pt x="51" y="311"/>
                  </a:lnTo>
                  <a:lnTo>
                    <a:pt x="65" y="325"/>
                  </a:lnTo>
                  <a:lnTo>
                    <a:pt x="80" y="334"/>
                  </a:lnTo>
                  <a:lnTo>
                    <a:pt x="86" y="339"/>
                  </a:lnTo>
                  <a:lnTo>
                    <a:pt x="94" y="344"/>
                  </a:lnTo>
                  <a:lnTo>
                    <a:pt x="102" y="347"/>
                  </a:lnTo>
                  <a:lnTo>
                    <a:pt x="110" y="352"/>
                  </a:lnTo>
                  <a:lnTo>
                    <a:pt x="119" y="356"/>
                  </a:lnTo>
                  <a:lnTo>
                    <a:pt x="127" y="358"/>
                  </a:lnTo>
                  <a:lnTo>
                    <a:pt x="134" y="361"/>
                  </a:lnTo>
                  <a:lnTo>
                    <a:pt x="145" y="362"/>
                  </a:lnTo>
                  <a:lnTo>
                    <a:pt x="153" y="364"/>
                  </a:lnTo>
                  <a:lnTo>
                    <a:pt x="162" y="365"/>
                  </a:lnTo>
                  <a:lnTo>
                    <a:pt x="171" y="365"/>
                  </a:lnTo>
                  <a:lnTo>
                    <a:pt x="181" y="367"/>
                  </a:lnTo>
                  <a:lnTo>
                    <a:pt x="184" y="367"/>
                  </a:lnTo>
                  <a:lnTo>
                    <a:pt x="192" y="365"/>
                  </a:lnTo>
                  <a:lnTo>
                    <a:pt x="199" y="365"/>
                  </a:lnTo>
                  <a:lnTo>
                    <a:pt x="210" y="364"/>
                  </a:lnTo>
                  <a:lnTo>
                    <a:pt x="218" y="362"/>
                  </a:lnTo>
                  <a:lnTo>
                    <a:pt x="229" y="361"/>
                  </a:lnTo>
                  <a:lnTo>
                    <a:pt x="237" y="358"/>
                  </a:lnTo>
                  <a:lnTo>
                    <a:pt x="244" y="356"/>
                  </a:lnTo>
                  <a:lnTo>
                    <a:pt x="254" y="352"/>
                  </a:lnTo>
                  <a:lnTo>
                    <a:pt x="261" y="347"/>
                  </a:lnTo>
                  <a:lnTo>
                    <a:pt x="269" y="344"/>
                  </a:lnTo>
                  <a:lnTo>
                    <a:pt x="285" y="334"/>
                  </a:lnTo>
                  <a:lnTo>
                    <a:pt x="299" y="325"/>
                  </a:lnTo>
                  <a:lnTo>
                    <a:pt x="325" y="299"/>
                  </a:lnTo>
                  <a:lnTo>
                    <a:pt x="334" y="285"/>
                  </a:lnTo>
                  <a:lnTo>
                    <a:pt x="343" y="269"/>
                  </a:lnTo>
                  <a:lnTo>
                    <a:pt x="347" y="262"/>
                  </a:lnTo>
                  <a:lnTo>
                    <a:pt x="351" y="254"/>
                  </a:lnTo>
                  <a:lnTo>
                    <a:pt x="356" y="245"/>
                  </a:lnTo>
                  <a:lnTo>
                    <a:pt x="357" y="237"/>
                  </a:lnTo>
                  <a:lnTo>
                    <a:pt x="361" y="229"/>
                  </a:lnTo>
                  <a:lnTo>
                    <a:pt x="362" y="218"/>
                  </a:lnTo>
                  <a:lnTo>
                    <a:pt x="364" y="210"/>
                  </a:lnTo>
                  <a:lnTo>
                    <a:pt x="365" y="201"/>
                  </a:lnTo>
                  <a:lnTo>
                    <a:pt x="365" y="192"/>
                  </a:lnTo>
                  <a:lnTo>
                    <a:pt x="367" y="184"/>
                  </a:lnTo>
                  <a:lnTo>
                    <a:pt x="367" y="181"/>
                  </a:lnTo>
                  <a:lnTo>
                    <a:pt x="365" y="173"/>
                  </a:lnTo>
                  <a:lnTo>
                    <a:pt x="365" y="164"/>
                  </a:lnTo>
                  <a:lnTo>
                    <a:pt x="364" y="153"/>
                  </a:lnTo>
                  <a:lnTo>
                    <a:pt x="362" y="145"/>
                  </a:lnTo>
                  <a:lnTo>
                    <a:pt x="361" y="134"/>
                  </a:lnTo>
                  <a:lnTo>
                    <a:pt x="357" y="127"/>
                  </a:lnTo>
                  <a:lnTo>
                    <a:pt x="356" y="119"/>
                  </a:lnTo>
                  <a:lnTo>
                    <a:pt x="351" y="110"/>
                  </a:lnTo>
                  <a:lnTo>
                    <a:pt x="347" y="102"/>
                  </a:lnTo>
                  <a:lnTo>
                    <a:pt x="343" y="94"/>
                  </a:lnTo>
                  <a:lnTo>
                    <a:pt x="339" y="86"/>
                  </a:lnTo>
                  <a:lnTo>
                    <a:pt x="334" y="80"/>
                  </a:lnTo>
                  <a:lnTo>
                    <a:pt x="325" y="65"/>
                  </a:lnTo>
                  <a:lnTo>
                    <a:pt x="311" y="51"/>
                  </a:lnTo>
                  <a:lnTo>
                    <a:pt x="305" y="46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69" y="21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44" y="9"/>
                  </a:lnTo>
                  <a:lnTo>
                    <a:pt x="237" y="7"/>
                  </a:lnTo>
                  <a:lnTo>
                    <a:pt x="229" y="4"/>
                  </a:lnTo>
                  <a:lnTo>
                    <a:pt x="218" y="3"/>
                  </a:lnTo>
                  <a:lnTo>
                    <a:pt x="210" y="1"/>
                  </a:lnTo>
                  <a:lnTo>
                    <a:pt x="201" y="0"/>
                  </a:lnTo>
                  <a:lnTo>
                    <a:pt x="164" y="0"/>
                  </a:lnTo>
                  <a:lnTo>
                    <a:pt x="153" y="1"/>
                  </a:lnTo>
                  <a:lnTo>
                    <a:pt x="145" y="3"/>
                  </a:lnTo>
                  <a:lnTo>
                    <a:pt x="134" y="4"/>
                  </a:lnTo>
                  <a:lnTo>
                    <a:pt x="127" y="7"/>
                  </a:lnTo>
                  <a:lnTo>
                    <a:pt x="119" y="9"/>
                  </a:lnTo>
                  <a:lnTo>
                    <a:pt x="110" y="14"/>
                  </a:lnTo>
                  <a:lnTo>
                    <a:pt x="102" y="18"/>
                  </a:lnTo>
                  <a:lnTo>
                    <a:pt x="94" y="21"/>
                  </a:lnTo>
                  <a:lnTo>
                    <a:pt x="86" y="26"/>
                  </a:lnTo>
                  <a:lnTo>
                    <a:pt x="80" y="31"/>
                  </a:lnTo>
                  <a:lnTo>
                    <a:pt x="65" y="40"/>
                  </a:lnTo>
                  <a:lnTo>
                    <a:pt x="52" y="52"/>
                  </a:lnTo>
                  <a:lnTo>
                    <a:pt x="40" y="65"/>
                  </a:lnTo>
                  <a:lnTo>
                    <a:pt x="30" y="80"/>
                  </a:lnTo>
                  <a:lnTo>
                    <a:pt x="26" y="86"/>
                  </a:lnTo>
                  <a:lnTo>
                    <a:pt x="21" y="94"/>
                  </a:lnTo>
                  <a:lnTo>
                    <a:pt x="18" y="102"/>
                  </a:lnTo>
                  <a:lnTo>
                    <a:pt x="13" y="110"/>
                  </a:lnTo>
                  <a:lnTo>
                    <a:pt x="9" y="119"/>
                  </a:lnTo>
                  <a:lnTo>
                    <a:pt x="7" y="127"/>
                  </a:lnTo>
                  <a:lnTo>
                    <a:pt x="4" y="134"/>
                  </a:lnTo>
                  <a:lnTo>
                    <a:pt x="3" y="145"/>
                  </a:lnTo>
                  <a:lnTo>
                    <a:pt x="1" y="153"/>
                  </a:lnTo>
                  <a:lnTo>
                    <a:pt x="0" y="162"/>
                  </a:lnTo>
                  <a:lnTo>
                    <a:pt x="0" y="183"/>
                  </a:lnTo>
                  <a:lnTo>
                    <a:pt x="18" y="183"/>
                  </a:lnTo>
                  <a:lnTo>
                    <a:pt x="18" y="165"/>
                  </a:lnTo>
                  <a:lnTo>
                    <a:pt x="20" y="156"/>
                  </a:lnTo>
                  <a:lnTo>
                    <a:pt x="21" y="148"/>
                  </a:lnTo>
                  <a:lnTo>
                    <a:pt x="23" y="141"/>
                  </a:lnTo>
                  <a:lnTo>
                    <a:pt x="26" y="133"/>
                  </a:lnTo>
                  <a:lnTo>
                    <a:pt x="27" y="125"/>
                  </a:lnTo>
                  <a:lnTo>
                    <a:pt x="29" y="119"/>
                  </a:lnTo>
                  <a:lnTo>
                    <a:pt x="34" y="111"/>
                  </a:lnTo>
                  <a:lnTo>
                    <a:pt x="37" y="103"/>
                  </a:lnTo>
                  <a:lnTo>
                    <a:pt x="41" y="96"/>
                  </a:lnTo>
                  <a:lnTo>
                    <a:pt x="46" y="90"/>
                  </a:lnTo>
                  <a:lnTo>
                    <a:pt x="51" y="82"/>
                  </a:lnTo>
                  <a:lnTo>
                    <a:pt x="55" y="77"/>
                  </a:lnTo>
                  <a:lnTo>
                    <a:pt x="61" y="71"/>
                  </a:lnTo>
                  <a:lnTo>
                    <a:pt x="65" y="65"/>
                  </a:lnTo>
                  <a:lnTo>
                    <a:pt x="71" y="62"/>
                  </a:lnTo>
                  <a:lnTo>
                    <a:pt x="77" y="55"/>
                  </a:lnTo>
                  <a:lnTo>
                    <a:pt x="82" y="51"/>
                  </a:lnTo>
                  <a:lnTo>
                    <a:pt x="89" y="46"/>
                  </a:lnTo>
                  <a:lnTo>
                    <a:pt x="96" y="41"/>
                  </a:lnTo>
                  <a:lnTo>
                    <a:pt x="103" y="37"/>
                  </a:lnTo>
                  <a:lnTo>
                    <a:pt x="111" y="34"/>
                  </a:lnTo>
                  <a:lnTo>
                    <a:pt x="119" y="29"/>
                  </a:lnTo>
                  <a:lnTo>
                    <a:pt x="125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8" y="21"/>
                  </a:lnTo>
                  <a:lnTo>
                    <a:pt x="156" y="20"/>
                  </a:lnTo>
                  <a:lnTo>
                    <a:pt x="164" y="18"/>
                  </a:lnTo>
                  <a:lnTo>
                    <a:pt x="182" y="18"/>
                  </a:lnTo>
                  <a:lnTo>
                    <a:pt x="198" y="18"/>
                  </a:lnTo>
                  <a:lnTo>
                    <a:pt x="207" y="20"/>
                  </a:lnTo>
                  <a:lnTo>
                    <a:pt x="215" y="21"/>
                  </a:lnTo>
                  <a:lnTo>
                    <a:pt x="223" y="23"/>
                  </a:lnTo>
                  <a:lnTo>
                    <a:pt x="230" y="26"/>
                  </a:lnTo>
                  <a:lnTo>
                    <a:pt x="238" y="28"/>
                  </a:lnTo>
                  <a:lnTo>
                    <a:pt x="244" y="29"/>
                  </a:lnTo>
                  <a:lnTo>
                    <a:pt x="252" y="34"/>
                  </a:lnTo>
                  <a:lnTo>
                    <a:pt x="260" y="37"/>
                  </a:lnTo>
                  <a:lnTo>
                    <a:pt x="275" y="46"/>
                  </a:lnTo>
                  <a:lnTo>
                    <a:pt x="286" y="55"/>
                  </a:lnTo>
                  <a:lnTo>
                    <a:pt x="292" y="62"/>
                  </a:lnTo>
                  <a:lnTo>
                    <a:pt x="299" y="66"/>
                  </a:lnTo>
                  <a:lnTo>
                    <a:pt x="309" y="77"/>
                  </a:lnTo>
                  <a:lnTo>
                    <a:pt x="314" y="82"/>
                  </a:lnTo>
                  <a:lnTo>
                    <a:pt x="319" y="90"/>
                  </a:lnTo>
                  <a:lnTo>
                    <a:pt x="323" y="96"/>
                  </a:lnTo>
                  <a:lnTo>
                    <a:pt x="328" y="103"/>
                  </a:lnTo>
                  <a:lnTo>
                    <a:pt x="331" y="111"/>
                  </a:lnTo>
                  <a:lnTo>
                    <a:pt x="336" y="119"/>
                  </a:lnTo>
                  <a:lnTo>
                    <a:pt x="337" y="125"/>
                  </a:lnTo>
                  <a:lnTo>
                    <a:pt x="339" y="133"/>
                  </a:lnTo>
                  <a:lnTo>
                    <a:pt x="342" y="141"/>
                  </a:lnTo>
                  <a:lnTo>
                    <a:pt x="343" y="148"/>
                  </a:lnTo>
                  <a:lnTo>
                    <a:pt x="345" y="156"/>
                  </a:lnTo>
                  <a:lnTo>
                    <a:pt x="347" y="164"/>
                  </a:lnTo>
                  <a:lnTo>
                    <a:pt x="347" y="173"/>
                  </a:lnTo>
                  <a:lnTo>
                    <a:pt x="348" y="184"/>
                  </a:lnTo>
                  <a:lnTo>
                    <a:pt x="348" y="181"/>
                  </a:lnTo>
                  <a:lnTo>
                    <a:pt x="347" y="189"/>
                  </a:lnTo>
                  <a:lnTo>
                    <a:pt x="347" y="198"/>
                  </a:lnTo>
                  <a:lnTo>
                    <a:pt x="345" y="207"/>
                  </a:lnTo>
                  <a:lnTo>
                    <a:pt x="343" y="215"/>
                  </a:lnTo>
                  <a:lnTo>
                    <a:pt x="342" y="223"/>
                  </a:lnTo>
                  <a:lnTo>
                    <a:pt x="339" y="231"/>
                  </a:lnTo>
                  <a:lnTo>
                    <a:pt x="337" y="238"/>
                  </a:lnTo>
                  <a:lnTo>
                    <a:pt x="336" y="245"/>
                  </a:lnTo>
                  <a:lnTo>
                    <a:pt x="331" y="252"/>
                  </a:lnTo>
                  <a:lnTo>
                    <a:pt x="328" y="260"/>
                  </a:lnTo>
                  <a:lnTo>
                    <a:pt x="319" y="276"/>
                  </a:lnTo>
                  <a:lnTo>
                    <a:pt x="309" y="286"/>
                  </a:lnTo>
                  <a:lnTo>
                    <a:pt x="286" y="310"/>
                  </a:lnTo>
                  <a:lnTo>
                    <a:pt x="275" y="319"/>
                  </a:lnTo>
                  <a:lnTo>
                    <a:pt x="260" y="328"/>
                  </a:lnTo>
                  <a:lnTo>
                    <a:pt x="252" y="331"/>
                  </a:lnTo>
                  <a:lnTo>
                    <a:pt x="244" y="336"/>
                  </a:lnTo>
                  <a:lnTo>
                    <a:pt x="238" y="338"/>
                  </a:lnTo>
                  <a:lnTo>
                    <a:pt x="230" y="339"/>
                  </a:lnTo>
                  <a:lnTo>
                    <a:pt x="223" y="342"/>
                  </a:lnTo>
                  <a:lnTo>
                    <a:pt x="215" y="344"/>
                  </a:lnTo>
                  <a:lnTo>
                    <a:pt x="207" y="345"/>
                  </a:lnTo>
                  <a:lnTo>
                    <a:pt x="199" y="347"/>
                  </a:lnTo>
                  <a:lnTo>
                    <a:pt x="189" y="347"/>
                  </a:lnTo>
                  <a:lnTo>
                    <a:pt x="181" y="348"/>
                  </a:lnTo>
                  <a:lnTo>
                    <a:pt x="184" y="348"/>
                  </a:lnTo>
                  <a:lnTo>
                    <a:pt x="175" y="347"/>
                  </a:lnTo>
                  <a:lnTo>
                    <a:pt x="165" y="347"/>
                  </a:lnTo>
                  <a:lnTo>
                    <a:pt x="156" y="345"/>
                  </a:lnTo>
                  <a:lnTo>
                    <a:pt x="148" y="344"/>
                  </a:lnTo>
                  <a:lnTo>
                    <a:pt x="141" y="342"/>
                  </a:lnTo>
                  <a:lnTo>
                    <a:pt x="133" y="339"/>
                  </a:lnTo>
                  <a:lnTo>
                    <a:pt x="125" y="338"/>
                  </a:lnTo>
                  <a:lnTo>
                    <a:pt x="119" y="336"/>
                  </a:lnTo>
                  <a:lnTo>
                    <a:pt x="111" y="331"/>
                  </a:lnTo>
                  <a:lnTo>
                    <a:pt x="103" y="328"/>
                  </a:lnTo>
                  <a:lnTo>
                    <a:pt x="96" y="324"/>
                  </a:lnTo>
                  <a:lnTo>
                    <a:pt x="89" y="319"/>
                  </a:lnTo>
                  <a:lnTo>
                    <a:pt x="82" y="314"/>
                  </a:lnTo>
                  <a:lnTo>
                    <a:pt x="77" y="310"/>
                  </a:lnTo>
                  <a:lnTo>
                    <a:pt x="66" y="299"/>
                  </a:lnTo>
                  <a:lnTo>
                    <a:pt x="61" y="293"/>
                  </a:lnTo>
                  <a:lnTo>
                    <a:pt x="55" y="286"/>
                  </a:lnTo>
                  <a:lnTo>
                    <a:pt x="46" y="276"/>
                  </a:lnTo>
                  <a:lnTo>
                    <a:pt x="37" y="260"/>
                  </a:lnTo>
                  <a:lnTo>
                    <a:pt x="34" y="252"/>
                  </a:lnTo>
                  <a:lnTo>
                    <a:pt x="29" y="245"/>
                  </a:lnTo>
                  <a:lnTo>
                    <a:pt x="27" y="238"/>
                  </a:lnTo>
                  <a:lnTo>
                    <a:pt x="26" y="231"/>
                  </a:lnTo>
                  <a:lnTo>
                    <a:pt x="23" y="223"/>
                  </a:lnTo>
                  <a:lnTo>
                    <a:pt x="21" y="215"/>
                  </a:lnTo>
                  <a:lnTo>
                    <a:pt x="20" y="207"/>
                  </a:lnTo>
                  <a:lnTo>
                    <a:pt x="18" y="200"/>
                  </a:lnTo>
                  <a:lnTo>
                    <a:pt x="18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14" name="Freeform 8"/>
            <p:cNvSpPr>
              <a:spLocks/>
            </p:cNvSpPr>
            <p:nvPr/>
          </p:nvSpPr>
          <p:spPr bwMode="auto">
            <a:xfrm>
              <a:off x="4142" y="3263"/>
              <a:ext cx="367" cy="368"/>
            </a:xfrm>
            <a:custGeom>
              <a:avLst/>
              <a:gdLst>
                <a:gd name="T0" fmla="*/ 3 w 367"/>
                <a:gd name="T1" fmla="*/ 219 h 368"/>
                <a:gd name="T2" fmla="*/ 14 w 367"/>
                <a:gd name="T3" fmla="*/ 254 h 368"/>
                <a:gd name="T4" fmla="*/ 41 w 367"/>
                <a:gd name="T5" fmla="*/ 299 h 368"/>
                <a:gd name="T6" fmla="*/ 81 w 367"/>
                <a:gd name="T7" fmla="*/ 335 h 368"/>
                <a:gd name="T8" fmla="*/ 110 w 367"/>
                <a:gd name="T9" fmla="*/ 352 h 368"/>
                <a:gd name="T10" fmla="*/ 146 w 367"/>
                <a:gd name="T11" fmla="*/ 363 h 368"/>
                <a:gd name="T12" fmla="*/ 182 w 367"/>
                <a:gd name="T13" fmla="*/ 368 h 368"/>
                <a:gd name="T14" fmla="*/ 211 w 367"/>
                <a:gd name="T15" fmla="*/ 364 h 368"/>
                <a:gd name="T16" fmla="*/ 245 w 367"/>
                <a:gd name="T17" fmla="*/ 357 h 368"/>
                <a:gd name="T18" fmla="*/ 285 w 367"/>
                <a:gd name="T19" fmla="*/ 335 h 368"/>
                <a:gd name="T20" fmla="*/ 344 w 367"/>
                <a:gd name="T21" fmla="*/ 270 h 368"/>
                <a:gd name="T22" fmla="*/ 358 w 367"/>
                <a:gd name="T23" fmla="*/ 237 h 368"/>
                <a:gd name="T24" fmla="*/ 366 w 367"/>
                <a:gd name="T25" fmla="*/ 202 h 368"/>
                <a:gd name="T26" fmla="*/ 366 w 367"/>
                <a:gd name="T27" fmla="*/ 174 h 368"/>
                <a:gd name="T28" fmla="*/ 361 w 367"/>
                <a:gd name="T29" fmla="*/ 135 h 368"/>
                <a:gd name="T30" fmla="*/ 347 w 367"/>
                <a:gd name="T31" fmla="*/ 102 h 368"/>
                <a:gd name="T32" fmla="*/ 326 w 367"/>
                <a:gd name="T33" fmla="*/ 65 h 368"/>
                <a:gd name="T34" fmla="*/ 285 w 367"/>
                <a:gd name="T35" fmla="*/ 31 h 368"/>
                <a:gd name="T36" fmla="*/ 245 w 367"/>
                <a:gd name="T37" fmla="*/ 9 h 368"/>
                <a:gd name="T38" fmla="*/ 211 w 367"/>
                <a:gd name="T39" fmla="*/ 2 h 368"/>
                <a:gd name="T40" fmla="*/ 146 w 367"/>
                <a:gd name="T41" fmla="*/ 3 h 368"/>
                <a:gd name="T42" fmla="*/ 110 w 367"/>
                <a:gd name="T43" fmla="*/ 14 h 368"/>
                <a:gd name="T44" fmla="*/ 81 w 367"/>
                <a:gd name="T45" fmla="*/ 31 h 368"/>
                <a:gd name="T46" fmla="*/ 31 w 367"/>
                <a:gd name="T47" fmla="*/ 81 h 368"/>
                <a:gd name="T48" fmla="*/ 14 w 367"/>
                <a:gd name="T49" fmla="*/ 110 h 368"/>
                <a:gd name="T50" fmla="*/ 3 w 367"/>
                <a:gd name="T51" fmla="*/ 146 h 368"/>
                <a:gd name="T52" fmla="*/ 19 w 367"/>
                <a:gd name="T53" fmla="*/ 183 h 368"/>
                <a:gd name="T54" fmla="*/ 23 w 367"/>
                <a:gd name="T55" fmla="*/ 141 h 368"/>
                <a:gd name="T56" fmla="*/ 34 w 367"/>
                <a:gd name="T57" fmla="*/ 112 h 368"/>
                <a:gd name="T58" fmla="*/ 51 w 367"/>
                <a:gd name="T59" fmla="*/ 82 h 368"/>
                <a:gd name="T60" fmla="*/ 72 w 367"/>
                <a:gd name="T61" fmla="*/ 62 h 368"/>
                <a:gd name="T62" fmla="*/ 96 w 367"/>
                <a:gd name="T63" fmla="*/ 42 h 368"/>
                <a:gd name="T64" fmla="*/ 126 w 367"/>
                <a:gd name="T65" fmla="*/ 28 h 368"/>
                <a:gd name="T66" fmla="*/ 157 w 367"/>
                <a:gd name="T67" fmla="*/ 20 h 368"/>
                <a:gd name="T68" fmla="*/ 208 w 367"/>
                <a:gd name="T69" fmla="*/ 20 h 368"/>
                <a:gd name="T70" fmla="*/ 239 w 367"/>
                <a:gd name="T71" fmla="*/ 28 h 368"/>
                <a:gd name="T72" fmla="*/ 276 w 367"/>
                <a:gd name="T73" fmla="*/ 47 h 368"/>
                <a:gd name="T74" fmla="*/ 310 w 367"/>
                <a:gd name="T75" fmla="*/ 78 h 368"/>
                <a:gd name="T76" fmla="*/ 329 w 367"/>
                <a:gd name="T77" fmla="*/ 104 h 368"/>
                <a:gd name="T78" fmla="*/ 340 w 367"/>
                <a:gd name="T79" fmla="*/ 133 h 368"/>
                <a:gd name="T80" fmla="*/ 347 w 367"/>
                <a:gd name="T81" fmla="*/ 164 h 368"/>
                <a:gd name="T82" fmla="*/ 347 w 367"/>
                <a:gd name="T83" fmla="*/ 189 h 368"/>
                <a:gd name="T84" fmla="*/ 343 w 367"/>
                <a:gd name="T85" fmla="*/ 223 h 368"/>
                <a:gd name="T86" fmla="*/ 332 w 367"/>
                <a:gd name="T87" fmla="*/ 253 h 368"/>
                <a:gd name="T88" fmla="*/ 287 w 367"/>
                <a:gd name="T89" fmla="*/ 310 h 368"/>
                <a:gd name="T90" fmla="*/ 245 w 367"/>
                <a:gd name="T91" fmla="*/ 337 h 368"/>
                <a:gd name="T92" fmla="*/ 216 w 367"/>
                <a:gd name="T93" fmla="*/ 344 h 368"/>
                <a:gd name="T94" fmla="*/ 182 w 367"/>
                <a:gd name="T95" fmla="*/ 349 h 368"/>
                <a:gd name="T96" fmla="*/ 157 w 367"/>
                <a:gd name="T97" fmla="*/ 346 h 368"/>
                <a:gd name="T98" fmla="*/ 126 w 367"/>
                <a:gd name="T99" fmla="*/ 338 h 368"/>
                <a:gd name="T100" fmla="*/ 96 w 367"/>
                <a:gd name="T101" fmla="*/ 324 h 368"/>
                <a:gd name="T102" fmla="*/ 67 w 367"/>
                <a:gd name="T103" fmla="*/ 299 h 368"/>
                <a:gd name="T104" fmla="*/ 37 w 367"/>
                <a:gd name="T105" fmla="*/ 261 h 368"/>
                <a:gd name="T106" fmla="*/ 27 w 367"/>
                <a:gd name="T107" fmla="*/ 231 h 368"/>
                <a:gd name="T108" fmla="*/ 19 w 367"/>
                <a:gd name="T109" fmla="*/ 200 h 36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8"/>
                <a:gd name="T167" fmla="*/ 367 w 367"/>
                <a:gd name="T168" fmla="*/ 368 h 36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8">
                  <a:moveTo>
                    <a:pt x="0" y="183"/>
                  </a:moveTo>
                  <a:lnTo>
                    <a:pt x="0" y="200"/>
                  </a:lnTo>
                  <a:lnTo>
                    <a:pt x="2" y="211"/>
                  </a:lnTo>
                  <a:lnTo>
                    <a:pt x="3" y="219"/>
                  </a:lnTo>
                  <a:lnTo>
                    <a:pt x="5" y="230"/>
                  </a:lnTo>
                  <a:lnTo>
                    <a:pt x="8" y="237"/>
                  </a:lnTo>
                  <a:lnTo>
                    <a:pt x="10" y="245"/>
                  </a:lnTo>
                  <a:lnTo>
                    <a:pt x="14" y="254"/>
                  </a:lnTo>
                  <a:lnTo>
                    <a:pt x="19" y="262"/>
                  </a:lnTo>
                  <a:lnTo>
                    <a:pt x="22" y="270"/>
                  </a:lnTo>
                  <a:lnTo>
                    <a:pt x="31" y="285"/>
                  </a:lnTo>
                  <a:lnTo>
                    <a:pt x="41" y="299"/>
                  </a:lnTo>
                  <a:lnTo>
                    <a:pt x="47" y="306"/>
                  </a:lnTo>
                  <a:lnTo>
                    <a:pt x="51" y="312"/>
                  </a:lnTo>
                  <a:lnTo>
                    <a:pt x="65" y="326"/>
                  </a:lnTo>
                  <a:lnTo>
                    <a:pt x="81" y="335"/>
                  </a:lnTo>
                  <a:lnTo>
                    <a:pt x="87" y="340"/>
                  </a:lnTo>
                  <a:lnTo>
                    <a:pt x="95" y="344"/>
                  </a:lnTo>
                  <a:lnTo>
                    <a:pt x="103" y="347"/>
                  </a:lnTo>
                  <a:lnTo>
                    <a:pt x="110" y="352"/>
                  </a:lnTo>
                  <a:lnTo>
                    <a:pt x="120" y="357"/>
                  </a:lnTo>
                  <a:lnTo>
                    <a:pt x="127" y="358"/>
                  </a:lnTo>
                  <a:lnTo>
                    <a:pt x="135" y="361"/>
                  </a:lnTo>
                  <a:lnTo>
                    <a:pt x="146" y="363"/>
                  </a:lnTo>
                  <a:lnTo>
                    <a:pt x="154" y="364"/>
                  </a:lnTo>
                  <a:lnTo>
                    <a:pt x="163" y="366"/>
                  </a:lnTo>
                  <a:lnTo>
                    <a:pt x="172" y="366"/>
                  </a:lnTo>
                  <a:lnTo>
                    <a:pt x="182" y="368"/>
                  </a:lnTo>
                  <a:lnTo>
                    <a:pt x="185" y="368"/>
                  </a:lnTo>
                  <a:lnTo>
                    <a:pt x="192" y="366"/>
                  </a:lnTo>
                  <a:lnTo>
                    <a:pt x="200" y="366"/>
                  </a:lnTo>
                  <a:lnTo>
                    <a:pt x="211" y="364"/>
                  </a:lnTo>
                  <a:lnTo>
                    <a:pt x="219" y="363"/>
                  </a:lnTo>
                  <a:lnTo>
                    <a:pt x="230" y="361"/>
                  </a:lnTo>
                  <a:lnTo>
                    <a:pt x="237" y="358"/>
                  </a:lnTo>
                  <a:lnTo>
                    <a:pt x="245" y="357"/>
                  </a:lnTo>
                  <a:lnTo>
                    <a:pt x="254" y="352"/>
                  </a:lnTo>
                  <a:lnTo>
                    <a:pt x="262" y="347"/>
                  </a:lnTo>
                  <a:lnTo>
                    <a:pt x="270" y="344"/>
                  </a:lnTo>
                  <a:lnTo>
                    <a:pt x="285" y="335"/>
                  </a:lnTo>
                  <a:lnTo>
                    <a:pt x="299" y="326"/>
                  </a:lnTo>
                  <a:lnTo>
                    <a:pt x="326" y="299"/>
                  </a:lnTo>
                  <a:lnTo>
                    <a:pt x="335" y="285"/>
                  </a:lnTo>
                  <a:lnTo>
                    <a:pt x="344" y="270"/>
                  </a:lnTo>
                  <a:lnTo>
                    <a:pt x="347" y="262"/>
                  </a:lnTo>
                  <a:lnTo>
                    <a:pt x="352" y="254"/>
                  </a:lnTo>
                  <a:lnTo>
                    <a:pt x="357" y="245"/>
                  </a:lnTo>
                  <a:lnTo>
                    <a:pt x="358" y="237"/>
                  </a:lnTo>
                  <a:lnTo>
                    <a:pt x="361" y="230"/>
                  </a:lnTo>
                  <a:lnTo>
                    <a:pt x="363" y="219"/>
                  </a:lnTo>
                  <a:lnTo>
                    <a:pt x="364" y="211"/>
                  </a:lnTo>
                  <a:lnTo>
                    <a:pt x="366" y="202"/>
                  </a:lnTo>
                  <a:lnTo>
                    <a:pt x="366" y="192"/>
                  </a:lnTo>
                  <a:lnTo>
                    <a:pt x="367" y="185"/>
                  </a:lnTo>
                  <a:lnTo>
                    <a:pt x="367" y="182"/>
                  </a:lnTo>
                  <a:lnTo>
                    <a:pt x="366" y="174"/>
                  </a:lnTo>
                  <a:lnTo>
                    <a:pt x="366" y="164"/>
                  </a:lnTo>
                  <a:lnTo>
                    <a:pt x="364" y="154"/>
                  </a:lnTo>
                  <a:lnTo>
                    <a:pt x="363" y="146"/>
                  </a:lnTo>
                  <a:lnTo>
                    <a:pt x="361" y="135"/>
                  </a:lnTo>
                  <a:lnTo>
                    <a:pt x="358" y="127"/>
                  </a:lnTo>
                  <a:lnTo>
                    <a:pt x="357" y="120"/>
                  </a:lnTo>
                  <a:lnTo>
                    <a:pt x="352" y="110"/>
                  </a:lnTo>
                  <a:lnTo>
                    <a:pt x="347" y="102"/>
                  </a:lnTo>
                  <a:lnTo>
                    <a:pt x="344" y="95"/>
                  </a:lnTo>
                  <a:lnTo>
                    <a:pt x="340" y="87"/>
                  </a:lnTo>
                  <a:lnTo>
                    <a:pt x="335" y="81"/>
                  </a:lnTo>
                  <a:lnTo>
                    <a:pt x="326" y="65"/>
                  </a:lnTo>
                  <a:lnTo>
                    <a:pt x="312" y="51"/>
                  </a:lnTo>
                  <a:lnTo>
                    <a:pt x="305" y="47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70" y="22"/>
                  </a:lnTo>
                  <a:lnTo>
                    <a:pt x="262" y="19"/>
                  </a:lnTo>
                  <a:lnTo>
                    <a:pt x="254" y="14"/>
                  </a:lnTo>
                  <a:lnTo>
                    <a:pt x="245" y="9"/>
                  </a:lnTo>
                  <a:lnTo>
                    <a:pt x="237" y="8"/>
                  </a:lnTo>
                  <a:lnTo>
                    <a:pt x="230" y="5"/>
                  </a:lnTo>
                  <a:lnTo>
                    <a:pt x="219" y="3"/>
                  </a:lnTo>
                  <a:lnTo>
                    <a:pt x="211" y="2"/>
                  </a:lnTo>
                  <a:lnTo>
                    <a:pt x="202" y="0"/>
                  </a:lnTo>
                  <a:lnTo>
                    <a:pt x="164" y="0"/>
                  </a:lnTo>
                  <a:lnTo>
                    <a:pt x="154" y="2"/>
                  </a:lnTo>
                  <a:lnTo>
                    <a:pt x="146" y="3"/>
                  </a:lnTo>
                  <a:lnTo>
                    <a:pt x="135" y="5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0" y="14"/>
                  </a:lnTo>
                  <a:lnTo>
                    <a:pt x="103" y="19"/>
                  </a:lnTo>
                  <a:lnTo>
                    <a:pt x="95" y="22"/>
                  </a:lnTo>
                  <a:lnTo>
                    <a:pt x="87" y="26"/>
                  </a:lnTo>
                  <a:lnTo>
                    <a:pt x="81" y="31"/>
                  </a:lnTo>
                  <a:lnTo>
                    <a:pt x="65" y="40"/>
                  </a:lnTo>
                  <a:lnTo>
                    <a:pt x="53" y="53"/>
                  </a:lnTo>
                  <a:lnTo>
                    <a:pt x="41" y="65"/>
                  </a:lnTo>
                  <a:lnTo>
                    <a:pt x="31" y="81"/>
                  </a:lnTo>
                  <a:lnTo>
                    <a:pt x="27" y="87"/>
                  </a:lnTo>
                  <a:lnTo>
                    <a:pt x="22" y="95"/>
                  </a:lnTo>
                  <a:lnTo>
                    <a:pt x="19" y="102"/>
                  </a:lnTo>
                  <a:lnTo>
                    <a:pt x="14" y="110"/>
                  </a:lnTo>
                  <a:lnTo>
                    <a:pt x="10" y="120"/>
                  </a:lnTo>
                  <a:lnTo>
                    <a:pt x="8" y="127"/>
                  </a:lnTo>
                  <a:lnTo>
                    <a:pt x="5" y="135"/>
                  </a:lnTo>
                  <a:lnTo>
                    <a:pt x="3" y="146"/>
                  </a:lnTo>
                  <a:lnTo>
                    <a:pt x="2" y="154"/>
                  </a:lnTo>
                  <a:lnTo>
                    <a:pt x="0" y="163"/>
                  </a:lnTo>
                  <a:lnTo>
                    <a:pt x="0" y="183"/>
                  </a:lnTo>
                  <a:lnTo>
                    <a:pt x="19" y="183"/>
                  </a:lnTo>
                  <a:lnTo>
                    <a:pt x="19" y="166"/>
                  </a:lnTo>
                  <a:lnTo>
                    <a:pt x="20" y="157"/>
                  </a:lnTo>
                  <a:lnTo>
                    <a:pt x="22" y="149"/>
                  </a:lnTo>
                  <a:lnTo>
                    <a:pt x="23" y="141"/>
                  </a:lnTo>
                  <a:lnTo>
                    <a:pt x="27" y="133"/>
                  </a:lnTo>
                  <a:lnTo>
                    <a:pt x="28" y="126"/>
                  </a:lnTo>
                  <a:lnTo>
                    <a:pt x="30" y="120"/>
                  </a:lnTo>
                  <a:lnTo>
                    <a:pt x="34" y="112"/>
                  </a:lnTo>
                  <a:lnTo>
                    <a:pt x="37" y="104"/>
                  </a:lnTo>
                  <a:lnTo>
                    <a:pt x="42" y="96"/>
                  </a:lnTo>
                  <a:lnTo>
                    <a:pt x="47" y="90"/>
                  </a:lnTo>
                  <a:lnTo>
                    <a:pt x="51" y="82"/>
                  </a:lnTo>
                  <a:lnTo>
                    <a:pt x="56" y="78"/>
                  </a:lnTo>
                  <a:lnTo>
                    <a:pt x="62" y="71"/>
                  </a:lnTo>
                  <a:lnTo>
                    <a:pt x="65" y="65"/>
                  </a:lnTo>
                  <a:lnTo>
                    <a:pt x="72" y="62"/>
                  </a:lnTo>
                  <a:lnTo>
                    <a:pt x="78" y="56"/>
                  </a:lnTo>
                  <a:lnTo>
                    <a:pt x="82" y="51"/>
                  </a:lnTo>
                  <a:lnTo>
                    <a:pt x="90" y="47"/>
                  </a:lnTo>
                  <a:lnTo>
                    <a:pt x="96" y="42"/>
                  </a:lnTo>
                  <a:lnTo>
                    <a:pt x="104" y="37"/>
                  </a:lnTo>
                  <a:lnTo>
                    <a:pt x="112" y="34"/>
                  </a:lnTo>
                  <a:lnTo>
                    <a:pt x="120" y="30"/>
                  </a:lnTo>
                  <a:lnTo>
                    <a:pt x="126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9" y="22"/>
                  </a:lnTo>
                  <a:lnTo>
                    <a:pt x="157" y="20"/>
                  </a:lnTo>
                  <a:lnTo>
                    <a:pt x="164" y="19"/>
                  </a:lnTo>
                  <a:lnTo>
                    <a:pt x="183" y="19"/>
                  </a:lnTo>
                  <a:lnTo>
                    <a:pt x="199" y="19"/>
                  </a:lnTo>
                  <a:lnTo>
                    <a:pt x="208" y="20"/>
                  </a:lnTo>
                  <a:lnTo>
                    <a:pt x="216" y="22"/>
                  </a:lnTo>
                  <a:lnTo>
                    <a:pt x="223" y="23"/>
                  </a:lnTo>
                  <a:lnTo>
                    <a:pt x="231" y="26"/>
                  </a:lnTo>
                  <a:lnTo>
                    <a:pt x="239" y="28"/>
                  </a:lnTo>
                  <a:lnTo>
                    <a:pt x="245" y="30"/>
                  </a:lnTo>
                  <a:lnTo>
                    <a:pt x="253" y="34"/>
                  </a:lnTo>
                  <a:lnTo>
                    <a:pt x="261" y="37"/>
                  </a:lnTo>
                  <a:lnTo>
                    <a:pt x="276" y="47"/>
                  </a:lnTo>
                  <a:lnTo>
                    <a:pt x="287" y="56"/>
                  </a:lnTo>
                  <a:lnTo>
                    <a:pt x="293" y="62"/>
                  </a:lnTo>
                  <a:lnTo>
                    <a:pt x="299" y="67"/>
                  </a:lnTo>
                  <a:lnTo>
                    <a:pt x="310" y="78"/>
                  </a:lnTo>
                  <a:lnTo>
                    <a:pt x="315" y="82"/>
                  </a:lnTo>
                  <a:lnTo>
                    <a:pt x="319" y="90"/>
                  </a:lnTo>
                  <a:lnTo>
                    <a:pt x="324" y="96"/>
                  </a:lnTo>
                  <a:lnTo>
                    <a:pt x="329" y="104"/>
                  </a:lnTo>
                  <a:lnTo>
                    <a:pt x="332" y="112"/>
                  </a:lnTo>
                  <a:lnTo>
                    <a:pt x="336" y="120"/>
                  </a:lnTo>
                  <a:lnTo>
                    <a:pt x="338" y="126"/>
                  </a:lnTo>
                  <a:lnTo>
                    <a:pt x="340" y="133"/>
                  </a:lnTo>
                  <a:lnTo>
                    <a:pt x="343" y="141"/>
                  </a:lnTo>
                  <a:lnTo>
                    <a:pt x="344" y="149"/>
                  </a:lnTo>
                  <a:lnTo>
                    <a:pt x="346" y="157"/>
                  </a:lnTo>
                  <a:lnTo>
                    <a:pt x="347" y="164"/>
                  </a:lnTo>
                  <a:lnTo>
                    <a:pt x="347" y="174"/>
                  </a:lnTo>
                  <a:lnTo>
                    <a:pt x="349" y="185"/>
                  </a:lnTo>
                  <a:lnTo>
                    <a:pt x="349" y="182"/>
                  </a:lnTo>
                  <a:lnTo>
                    <a:pt x="347" y="189"/>
                  </a:lnTo>
                  <a:lnTo>
                    <a:pt x="347" y="199"/>
                  </a:lnTo>
                  <a:lnTo>
                    <a:pt x="346" y="208"/>
                  </a:lnTo>
                  <a:lnTo>
                    <a:pt x="344" y="216"/>
                  </a:lnTo>
                  <a:lnTo>
                    <a:pt x="343" y="223"/>
                  </a:lnTo>
                  <a:lnTo>
                    <a:pt x="340" y="231"/>
                  </a:lnTo>
                  <a:lnTo>
                    <a:pt x="338" y="239"/>
                  </a:lnTo>
                  <a:lnTo>
                    <a:pt x="336" y="245"/>
                  </a:lnTo>
                  <a:lnTo>
                    <a:pt x="332" y="253"/>
                  </a:lnTo>
                  <a:lnTo>
                    <a:pt x="329" y="261"/>
                  </a:lnTo>
                  <a:lnTo>
                    <a:pt x="319" y="276"/>
                  </a:lnTo>
                  <a:lnTo>
                    <a:pt x="310" y="287"/>
                  </a:lnTo>
                  <a:lnTo>
                    <a:pt x="287" y="310"/>
                  </a:lnTo>
                  <a:lnTo>
                    <a:pt x="276" y="320"/>
                  </a:lnTo>
                  <a:lnTo>
                    <a:pt x="261" y="329"/>
                  </a:lnTo>
                  <a:lnTo>
                    <a:pt x="253" y="332"/>
                  </a:lnTo>
                  <a:lnTo>
                    <a:pt x="245" y="337"/>
                  </a:lnTo>
                  <a:lnTo>
                    <a:pt x="239" y="338"/>
                  </a:lnTo>
                  <a:lnTo>
                    <a:pt x="231" y="340"/>
                  </a:lnTo>
                  <a:lnTo>
                    <a:pt x="223" y="343"/>
                  </a:lnTo>
                  <a:lnTo>
                    <a:pt x="216" y="344"/>
                  </a:lnTo>
                  <a:lnTo>
                    <a:pt x="208" y="346"/>
                  </a:lnTo>
                  <a:lnTo>
                    <a:pt x="200" y="347"/>
                  </a:lnTo>
                  <a:lnTo>
                    <a:pt x="189" y="347"/>
                  </a:lnTo>
                  <a:lnTo>
                    <a:pt x="182" y="349"/>
                  </a:lnTo>
                  <a:lnTo>
                    <a:pt x="185" y="349"/>
                  </a:lnTo>
                  <a:lnTo>
                    <a:pt x="175" y="347"/>
                  </a:lnTo>
                  <a:lnTo>
                    <a:pt x="166" y="347"/>
                  </a:lnTo>
                  <a:lnTo>
                    <a:pt x="157" y="346"/>
                  </a:lnTo>
                  <a:lnTo>
                    <a:pt x="149" y="344"/>
                  </a:lnTo>
                  <a:lnTo>
                    <a:pt x="141" y="343"/>
                  </a:lnTo>
                  <a:lnTo>
                    <a:pt x="133" y="340"/>
                  </a:lnTo>
                  <a:lnTo>
                    <a:pt x="126" y="338"/>
                  </a:lnTo>
                  <a:lnTo>
                    <a:pt x="120" y="337"/>
                  </a:lnTo>
                  <a:lnTo>
                    <a:pt x="112" y="332"/>
                  </a:lnTo>
                  <a:lnTo>
                    <a:pt x="104" y="329"/>
                  </a:lnTo>
                  <a:lnTo>
                    <a:pt x="96" y="324"/>
                  </a:lnTo>
                  <a:lnTo>
                    <a:pt x="90" y="320"/>
                  </a:lnTo>
                  <a:lnTo>
                    <a:pt x="82" y="315"/>
                  </a:lnTo>
                  <a:lnTo>
                    <a:pt x="78" y="310"/>
                  </a:lnTo>
                  <a:lnTo>
                    <a:pt x="67" y="299"/>
                  </a:lnTo>
                  <a:lnTo>
                    <a:pt x="62" y="293"/>
                  </a:lnTo>
                  <a:lnTo>
                    <a:pt x="56" y="287"/>
                  </a:lnTo>
                  <a:lnTo>
                    <a:pt x="47" y="276"/>
                  </a:lnTo>
                  <a:lnTo>
                    <a:pt x="37" y="261"/>
                  </a:lnTo>
                  <a:lnTo>
                    <a:pt x="34" y="253"/>
                  </a:lnTo>
                  <a:lnTo>
                    <a:pt x="30" y="245"/>
                  </a:lnTo>
                  <a:lnTo>
                    <a:pt x="28" y="239"/>
                  </a:lnTo>
                  <a:lnTo>
                    <a:pt x="27" y="231"/>
                  </a:lnTo>
                  <a:lnTo>
                    <a:pt x="23" y="223"/>
                  </a:lnTo>
                  <a:lnTo>
                    <a:pt x="22" y="216"/>
                  </a:lnTo>
                  <a:lnTo>
                    <a:pt x="20" y="208"/>
                  </a:lnTo>
                  <a:lnTo>
                    <a:pt x="19" y="200"/>
                  </a:lnTo>
                  <a:lnTo>
                    <a:pt x="19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15" name="Freeform 10"/>
            <p:cNvSpPr>
              <a:spLocks/>
            </p:cNvSpPr>
            <p:nvPr/>
          </p:nvSpPr>
          <p:spPr bwMode="auto">
            <a:xfrm>
              <a:off x="2302" y="1776"/>
              <a:ext cx="295" cy="435"/>
            </a:xfrm>
            <a:custGeom>
              <a:avLst/>
              <a:gdLst>
                <a:gd name="T0" fmla="*/ 140 w 295"/>
                <a:gd name="T1" fmla="*/ 434 h 435"/>
                <a:gd name="T2" fmla="*/ 149 w 295"/>
                <a:gd name="T3" fmla="*/ 423 h 435"/>
                <a:gd name="T4" fmla="*/ 146 w 295"/>
                <a:gd name="T5" fmla="*/ 411 h 435"/>
                <a:gd name="T6" fmla="*/ 131 w 295"/>
                <a:gd name="T7" fmla="*/ 403 h 435"/>
                <a:gd name="T8" fmla="*/ 113 w 295"/>
                <a:gd name="T9" fmla="*/ 398 h 435"/>
                <a:gd name="T10" fmla="*/ 100 w 295"/>
                <a:gd name="T11" fmla="*/ 389 h 435"/>
                <a:gd name="T12" fmla="*/ 84 w 295"/>
                <a:gd name="T13" fmla="*/ 372 h 435"/>
                <a:gd name="T14" fmla="*/ 59 w 295"/>
                <a:gd name="T15" fmla="*/ 341 h 435"/>
                <a:gd name="T16" fmla="*/ 44 w 295"/>
                <a:gd name="T17" fmla="*/ 304 h 435"/>
                <a:gd name="T18" fmla="*/ 38 w 295"/>
                <a:gd name="T19" fmla="*/ 279 h 435"/>
                <a:gd name="T20" fmla="*/ 31 w 295"/>
                <a:gd name="T21" fmla="*/ 189 h 435"/>
                <a:gd name="T22" fmla="*/ 39 w 295"/>
                <a:gd name="T23" fmla="*/ 152 h 435"/>
                <a:gd name="T24" fmla="*/ 48 w 295"/>
                <a:gd name="T25" fmla="*/ 118 h 435"/>
                <a:gd name="T26" fmla="*/ 58 w 295"/>
                <a:gd name="T27" fmla="*/ 97 h 435"/>
                <a:gd name="T28" fmla="*/ 75 w 295"/>
                <a:gd name="T29" fmla="*/ 73 h 435"/>
                <a:gd name="T30" fmla="*/ 95 w 295"/>
                <a:gd name="T31" fmla="*/ 51 h 435"/>
                <a:gd name="T32" fmla="*/ 112 w 295"/>
                <a:gd name="T33" fmla="*/ 37 h 435"/>
                <a:gd name="T34" fmla="*/ 131 w 295"/>
                <a:gd name="T35" fmla="*/ 32 h 435"/>
                <a:gd name="T36" fmla="*/ 163 w 295"/>
                <a:gd name="T37" fmla="*/ 32 h 435"/>
                <a:gd name="T38" fmla="*/ 182 w 295"/>
                <a:gd name="T39" fmla="*/ 37 h 435"/>
                <a:gd name="T40" fmla="*/ 194 w 295"/>
                <a:gd name="T41" fmla="*/ 46 h 435"/>
                <a:gd name="T42" fmla="*/ 213 w 295"/>
                <a:gd name="T43" fmla="*/ 66 h 435"/>
                <a:gd name="T44" fmla="*/ 230 w 295"/>
                <a:gd name="T45" fmla="*/ 90 h 435"/>
                <a:gd name="T46" fmla="*/ 242 w 295"/>
                <a:gd name="T47" fmla="*/ 108 h 435"/>
                <a:gd name="T48" fmla="*/ 253 w 295"/>
                <a:gd name="T49" fmla="*/ 142 h 435"/>
                <a:gd name="T50" fmla="*/ 261 w 295"/>
                <a:gd name="T51" fmla="*/ 180 h 435"/>
                <a:gd name="T52" fmla="*/ 264 w 295"/>
                <a:gd name="T53" fmla="*/ 220 h 435"/>
                <a:gd name="T54" fmla="*/ 264 w 295"/>
                <a:gd name="T55" fmla="*/ 246 h 435"/>
                <a:gd name="T56" fmla="*/ 261 w 295"/>
                <a:gd name="T57" fmla="*/ 256 h 435"/>
                <a:gd name="T58" fmla="*/ 259 w 295"/>
                <a:gd name="T59" fmla="*/ 274 h 435"/>
                <a:gd name="T60" fmla="*/ 265 w 295"/>
                <a:gd name="T61" fmla="*/ 285 h 435"/>
                <a:gd name="T62" fmla="*/ 281 w 295"/>
                <a:gd name="T63" fmla="*/ 287 h 435"/>
                <a:gd name="T64" fmla="*/ 290 w 295"/>
                <a:gd name="T65" fmla="*/ 276 h 435"/>
                <a:gd name="T66" fmla="*/ 290 w 295"/>
                <a:gd name="T67" fmla="*/ 266 h 435"/>
                <a:gd name="T68" fmla="*/ 292 w 295"/>
                <a:gd name="T69" fmla="*/ 226 h 435"/>
                <a:gd name="T70" fmla="*/ 293 w 295"/>
                <a:gd name="T71" fmla="*/ 206 h 435"/>
                <a:gd name="T72" fmla="*/ 289 w 295"/>
                <a:gd name="T73" fmla="*/ 155 h 435"/>
                <a:gd name="T74" fmla="*/ 276 w 295"/>
                <a:gd name="T75" fmla="*/ 116 h 435"/>
                <a:gd name="T76" fmla="*/ 267 w 295"/>
                <a:gd name="T77" fmla="*/ 90 h 435"/>
                <a:gd name="T78" fmla="*/ 254 w 295"/>
                <a:gd name="T79" fmla="*/ 66 h 435"/>
                <a:gd name="T80" fmla="*/ 233 w 295"/>
                <a:gd name="T81" fmla="*/ 39 h 435"/>
                <a:gd name="T82" fmla="*/ 208 w 295"/>
                <a:gd name="T83" fmla="*/ 18 h 435"/>
                <a:gd name="T84" fmla="*/ 185 w 295"/>
                <a:gd name="T85" fmla="*/ 8 h 435"/>
                <a:gd name="T86" fmla="*/ 161 w 295"/>
                <a:gd name="T87" fmla="*/ 0 h 435"/>
                <a:gd name="T88" fmla="*/ 124 w 295"/>
                <a:gd name="T89" fmla="*/ 1 h 435"/>
                <a:gd name="T90" fmla="*/ 103 w 295"/>
                <a:gd name="T91" fmla="*/ 9 h 435"/>
                <a:gd name="T92" fmla="*/ 81 w 295"/>
                <a:gd name="T93" fmla="*/ 21 h 435"/>
                <a:gd name="T94" fmla="*/ 56 w 295"/>
                <a:gd name="T95" fmla="*/ 45 h 435"/>
                <a:gd name="T96" fmla="*/ 36 w 295"/>
                <a:gd name="T97" fmla="*/ 74 h 435"/>
                <a:gd name="T98" fmla="*/ 24 w 295"/>
                <a:gd name="T99" fmla="*/ 99 h 435"/>
                <a:gd name="T100" fmla="*/ 10 w 295"/>
                <a:gd name="T101" fmla="*/ 136 h 435"/>
                <a:gd name="T102" fmla="*/ 2 w 295"/>
                <a:gd name="T103" fmla="*/ 173 h 435"/>
                <a:gd name="T104" fmla="*/ 0 w 295"/>
                <a:gd name="T105" fmla="*/ 248 h 435"/>
                <a:gd name="T106" fmla="*/ 8 w 295"/>
                <a:gd name="T107" fmla="*/ 294 h 435"/>
                <a:gd name="T108" fmla="*/ 24 w 295"/>
                <a:gd name="T109" fmla="*/ 338 h 435"/>
                <a:gd name="T110" fmla="*/ 34 w 295"/>
                <a:gd name="T111" fmla="*/ 361 h 435"/>
                <a:gd name="T112" fmla="*/ 64 w 295"/>
                <a:gd name="T113" fmla="*/ 400 h 435"/>
                <a:gd name="T114" fmla="*/ 89 w 295"/>
                <a:gd name="T115" fmla="*/ 418 h 435"/>
                <a:gd name="T116" fmla="*/ 110 w 295"/>
                <a:gd name="T117" fmla="*/ 428 h 435"/>
                <a:gd name="T118" fmla="*/ 131 w 295"/>
                <a:gd name="T119" fmla="*/ 435 h 43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95"/>
                <a:gd name="T181" fmla="*/ 0 h 435"/>
                <a:gd name="T182" fmla="*/ 295 w 295"/>
                <a:gd name="T183" fmla="*/ 435 h 43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95" h="435">
                  <a:moveTo>
                    <a:pt x="131" y="435"/>
                  </a:moveTo>
                  <a:lnTo>
                    <a:pt x="135" y="435"/>
                  </a:lnTo>
                  <a:lnTo>
                    <a:pt x="140" y="434"/>
                  </a:lnTo>
                  <a:lnTo>
                    <a:pt x="143" y="432"/>
                  </a:lnTo>
                  <a:lnTo>
                    <a:pt x="146" y="429"/>
                  </a:lnTo>
                  <a:lnTo>
                    <a:pt x="149" y="423"/>
                  </a:lnTo>
                  <a:lnTo>
                    <a:pt x="149" y="418"/>
                  </a:lnTo>
                  <a:lnTo>
                    <a:pt x="148" y="414"/>
                  </a:lnTo>
                  <a:lnTo>
                    <a:pt x="146" y="411"/>
                  </a:lnTo>
                  <a:lnTo>
                    <a:pt x="143" y="408"/>
                  </a:lnTo>
                  <a:lnTo>
                    <a:pt x="137" y="404"/>
                  </a:lnTo>
                  <a:lnTo>
                    <a:pt x="131" y="403"/>
                  </a:lnTo>
                  <a:lnTo>
                    <a:pt x="127" y="403"/>
                  </a:lnTo>
                  <a:lnTo>
                    <a:pt x="120" y="400"/>
                  </a:lnTo>
                  <a:lnTo>
                    <a:pt x="113" y="398"/>
                  </a:lnTo>
                  <a:lnTo>
                    <a:pt x="110" y="395"/>
                  </a:lnTo>
                  <a:lnTo>
                    <a:pt x="107" y="394"/>
                  </a:lnTo>
                  <a:lnTo>
                    <a:pt x="100" y="389"/>
                  </a:lnTo>
                  <a:lnTo>
                    <a:pt x="95" y="386"/>
                  </a:lnTo>
                  <a:lnTo>
                    <a:pt x="89" y="378"/>
                  </a:lnTo>
                  <a:lnTo>
                    <a:pt x="84" y="372"/>
                  </a:lnTo>
                  <a:lnTo>
                    <a:pt x="79" y="367"/>
                  </a:lnTo>
                  <a:lnTo>
                    <a:pt x="62" y="346"/>
                  </a:lnTo>
                  <a:lnTo>
                    <a:pt x="59" y="341"/>
                  </a:lnTo>
                  <a:lnTo>
                    <a:pt x="56" y="333"/>
                  </a:lnTo>
                  <a:lnTo>
                    <a:pt x="51" y="325"/>
                  </a:lnTo>
                  <a:lnTo>
                    <a:pt x="44" y="304"/>
                  </a:lnTo>
                  <a:lnTo>
                    <a:pt x="42" y="296"/>
                  </a:lnTo>
                  <a:lnTo>
                    <a:pt x="39" y="288"/>
                  </a:lnTo>
                  <a:lnTo>
                    <a:pt x="38" y="279"/>
                  </a:lnTo>
                  <a:lnTo>
                    <a:pt x="36" y="271"/>
                  </a:lnTo>
                  <a:lnTo>
                    <a:pt x="31" y="245"/>
                  </a:lnTo>
                  <a:lnTo>
                    <a:pt x="31" y="189"/>
                  </a:lnTo>
                  <a:lnTo>
                    <a:pt x="33" y="180"/>
                  </a:lnTo>
                  <a:lnTo>
                    <a:pt x="36" y="161"/>
                  </a:lnTo>
                  <a:lnTo>
                    <a:pt x="39" y="152"/>
                  </a:lnTo>
                  <a:lnTo>
                    <a:pt x="41" y="142"/>
                  </a:lnTo>
                  <a:lnTo>
                    <a:pt x="45" y="125"/>
                  </a:lnTo>
                  <a:lnTo>
                    <a:pt x="48" y="118"/>
                  </a:lnTo>
                  <a:lnTo>
                    <a:pt x="51" y="108"/>
                  </a:lnTo>
                  <a:lnTo>
                    <a:pt x="55" y="102"/>
                  </a:lnTo>
                  <a:lnTo>
                    <a:pt x="58" y="97"/>
                  </a:lnTo>
                  <a:lnTo>
                    <a:pt x="64" y="90"/>
                  </a:lnTo>
                  <a:lnTo>
                    <a:pt x="67" y="82"/>
                  </a:lnTo>
                  <a:lnTo>
                    <a:pt x="75" y="73"/>
                  </a:lnTo>
                  <a:lnTo>
                    <a:pt x="81" y="66"/>
                  </a:lnTo>
                  <a:lnTo>
                    <a:pt x="86" y="60"/>
                  </a:lnTo>
                  <a:lnTo>
                    <a:pt x="95" y="51"/>
                  </a:lnTo>
                  <a:lnTo>
                    <a:pt x="100" y="46"/>
                  </a:lnTo>
                  <a:lnTo>
                    <a:pt x="109" y="40"/>
                  </a:lnTo>
                  <a:lnTo>
                    <a:pt x="112" y="37"/>
                  </a:lnTo>
                  <a:lnTo>
                    <a:pt x="118" y="35"/>
                  </a:lnTo>
                  <a:lnTo>
                    <a:pt x="124" y="32"/>
                  </a:lnTo>
                  <a:lnTo>
                    <a:pt x="131" y="32"/>
                  </a:lnTo>
                  <a:lnTo>
                    <a:pt x="135" y="31"/>
                  </a:lnTo>
                  <a:lnTo>
                    <a:pt x="158" y="31"/>
                  </a:lnTo>
                  <a:lnTo>
                    <a:pt x="163" y="32"/>
                  </a:lnTo>
                  <a:lnTo>
                    <a:pt x="169" y="32"/>
                  </a:lnTo>
                  <a:lnTo>
                    <a:pt x="175" y="35"/>
                  </a:lnTo>
                  <a:lnTo>
                    <a:pt x="182" y="37"/>
                  </a:lnTo>
                  <a:lnTo>
                    <a:pt x="185" y="39"/>
                  </a:lnTo>
                  <a:lnTo>
                    <a:pt x="189" y="43"/>
                  </a:lnTo>
                  <a:lnTo>
                    <a:pt x="194" y="46"/>
                  </a:lnTo>
                  <a:lnTo>
                    <a:pt x="199" y="51"/>
                  </a:lnTo>
                  <a:lnTo>
                    <a:pt x="208" y="60"/>
                  </a:lnTo>
                  <a:lnTo>
                    <a:pt x="213" y="66"/>
                  </a:lnTo>
                  <a:lnTo>
                    <a:pt x="219" y="73"/>
                  </a:lnTo>
                  <a:lnTo>
                    <a:pt x="227" y="82"/>
                  </a:lnTo>
                  <a:lnTo>
                    <a:pt x="230" y="90"/>
                  </a:lnTo>
                  <a:lnTo>
                    <a:pt x="236" y="97"/>
                  </a:lnTo>
                  <a:lnTo>
                    <a:pt x="239" y="102"/>
                  </a:lnTo>
                  <a:lnTo>
                    <a:pt x="242" y="108"/>
                  </a:lnTo>
                  <a:lnTo>
                    <a:pt x="245" y="118"/>
                  </a:lnTo>
                  <a:lnTo>
                    <a:pt x="248" y="125"/>
                  </a:lnTo>
                  <a:lnTo>
                    <a:pt x="253" y="142"/>
                  </a:lnTo>
                  <a:lnTo>
                    <a:pt x="254" y="152"/>
                  </a:lnTo>
                  <a:lnTo>
                    <a:pt x="258" y="161"/>
                  </a:lnTo>
                  <a:lnTo>
                    <a:pt x="261" y="180"/>
                  </a:lnTo>
                  <a:lnTo>
                    <a:pt x="262" y="189"/>
                  </a:lnTo>
                  <a:lnTo>
                    <a:pt x="262" y="209"/>
                  </a:lnTo>
                  <a:lnTo>
                    <a:pt x="264" y="220"/>
                  </a:lnTo>
                  <a:lnTo>
                    <a:pt x="268" y="208"/>
                  </a:lnTo>
                  <a:lnTo>
                    <a:pt x="264" y="214"/>
                  </a:lnTo>
                  <a:lnTo>
                    <a:pt x="264" y="246"/>
                  </a:lnTo>
                  <a:lnTo>
                    <a:pt x="262" y="248"/>
                  </a:lnTo>
                  <a:lnTo>
                    <a:pt x="262" y="254"/>
                  </a:lnTo>
                  <a:lnTo>
                    <a:pt x="261" y="256"/>
                  </a:lnTo>
                  <a:lnTo>
                    <a:pt x="259" y="273"/>
                  </a:lnTo>
                  <a:lnTo>
                    <a:pt x="259" y="270"/>
                  </a:lnTo>
                  <a:lnTo>
                    <a:pt x="259" y="274"/>
                  </a:lnTo>
                  <a:lnTo>
                    <a:pt x="261" y="279"/>
                  </a:lnTo>
                  <a:lnTo>
                    <a:pt x="262" y="282"/>
                  </a:lnTo>
                  <a:lnTo>
                    <a:pt x="265" y="285"/>
                  </a:lnTo>
                  <a:lnTo>
                    <a:pt x="272" y="288"/>
                  </a:lnTo>
                  <a:lnTo>
                    <a:pt x="276" y="288"/>
                  </a:lnTo>
                  <a:lnTo>
                    <a:pt x="281" y="287"/>
                  </a:lnTo>
                  <a:lnTo>
                    <a:pt x="284" y="285"/>
                  </a:lnTo>
                  <a:lnTo>
                    <a:pt x="287" y="282"/>
                  </a:lnTo>
                  <a:lnTo>
                    <a:pt x="290" y="276"/>
                  </a:lnTo>
                  <a:lnTo>
                    <a:pt x="290" y="273"/>
                  </a:lnTo>
                  <a:lnTo>
                    <a:pt x="289" y="268"/>
                  </a:lnTo>
                  <a:lnTo>
                    <a:pt x="290" y="266"/>
                  </a:lnTo>
                  <a:lnTo>
                    <a:pt x="290" y="260"/>
                  </a:lnTo>
                  <a:lnTo>
                    <a:pt x="292" y="259"/>
                  </a:lnTo>
                  <a:lnTo>
                    <a:pt x="292" y="226"/>
                  </a:lnTo>
                  <a:lnTo>
                    <a:pt x="290" y="229"/>
                  </a:lnTo>
                  <a:lnTo>
                    <a:pt x="295" y="217"/>
                  </a:lnTo>
                  <a:lnTo>
                    <a:pt x="293" y="206"/>
                  </a:lnTo>
                  <a:lnTo>
                    <a:pt x="293" y="186"/>
                  </a:lnTo>
                  <a:lnTo>
                    <a:pt x="292" y="173"/>
                  </a:lnTo>
                  <a:lnTo>
                    <a:pt x="289" y="155"/>
                  </a:lnTo>
                  <a:lnTo>
                    <a:pt x="285" y="146"/>
                  </a:lnTo>
                  <a:lnTo>
                    <a:pt x="284" y="136"/>
                  </a:lnTo>
                  <a:lnTo>
                    <a:pt x="276" y="116"/>
                  </a:lnTo>
                  <a:lnTo>
                    <a:pt x="273" y="108"/>
                  </a:lnTo>
                  <a:lnTo>
                    <a:pt x="270" y="99"/>
                  </a:lnTo>
                  <a:lnTo>
                    <a:pt x="267" y="90"/>
                  </a:lnTo>
                  <a:lnTo>
                    <a:pt x="261" y="79"/>
                  </a:lnTo>
                  <a:lnTo>
                    <a:pt x="258" y="74"/>
                  </a:lnTo>
                  <a:lnTo>
                    <a:pt x="254" y="66"/>
                  </a:lnTo>
                  <a:lnTo>
                    <a:pt x="244" y="51"/>
                  </a:lnTo>
                  <a:lnTo>
                    <a:pt x="237" y="45"/>
                  </a:lnTo>
                  <a:lnTo>
                    <a:pt x="233" y="39"/>
                  </a:lnTo>
                  <a:lnTo>
                    <a:pt x="220" y="26"/>
                  </a:lnTo>
                  <a:lnTo>
                    <a:pt x="213" y="21"/>
                  </a:lnTo>
                  <a:lnTo>
                    <a:pt x="208" y="18"/>
                  </a:lnTo>
                  <a:lnTo>
                    <a:pt x="200" y="14"/>
                  </a:lnTo>
                  <a:lnTo>
                    <a:pt x="191" y="9"/>
                  </a:lnTo>
                  <a:lnTo>
                    <a:pt x="185" y="8"/>
                  </a:lnTo>
                  <a:lnTo>
                    <a:pt x="179" y="4"/>
                  </a:lnTo>
                  <a:lnTo>
                    <a:pt x="169" y="1"/>
                  </a:lnTo>
                  <a:lnTo>
                    <a:pt x="161" y="0"/>
                  </a:lnTo>
                  <a:lnTo>
                    <a:pt x="148" y="0"/>
                  </a:lnTo>
                  <a:lnTo>
                    <a:pt x="132" y="0"/>
                  </a:lnTo>
                  <a:lnTo>
                    <a:pt x="124" y="1"/>
                  </a:lnTo>
                  <a:lnTo>
                    <a:pt x="115" y="4"/>
                  </a:lnTo>
                  <a:lnTo>
                    <a:pt x="109" y="8"/>
                  </a:lnTo>
                  <a:lnTo>
                    <a:pt x="103" y="9"/>
                  </a:lnTo>
                  <a:lnTo>
                    <a:pt x="93" y="12"/>
                  </a:lnTo>
                  <a:lnTo>
                    <a:pt x="86" y="18"/>
                  </a:lnTo>
                  <a:lnTo>
                    <a:pt x="81" y="21"/>
                  </a:lnTo>
                  <a:lnTo>
                    <a:pt x="73" y="26"/>
                  </a:lnTo>
                  <a:lnTo>
                    <a:pt x="61" y="39"/>
                  </a:lnTo>
                  <a:lnTo>
                    <a:pt x="56" y="45"/>
                  </a:lnTo>
                  <a:lnTo>
                    <a:pt x="50" y="51"/>
                  </a:lnTo>
                  <a:lnTo>
                    <a:pt x="39" y="66"/>
                  </a:lnTo>
                  <a:lnTo>
                    <a:pt x="36" y="74"/>
                  </a:lnTo>
                  <a:lnTo>
                    <a:pt x="33" y="79"/>
                  </a:lnTo>
                  <a:lnTo>
                    <a:pt x="27" y="90"/>
                  </a:lnTo>
                  <a:lnTo>
                    <a:pt x="24" y="99"/>
                  </a:lnTo>
                  <a:lnTo>
                    <a:pt x="20" y="108"/>
                  </a:lnTo>
                  <a:lnTo>
                    <a:pt x="17" y="116"/>
                  </a:lnTo>
                  <a:lnTo>
                    <a:pt x="10" y="136"/>
                  </a:lnTo>
                  <a:lnTo>
                    <a:pt x="8" y="146"/>
                  </a:lnTo>
                  <a:lnTo>
                    <a:pt x="5" y="155"/>
                  </a:lnTo>
                  <a:lnTo>
                    <a:pt x="2" y="173"/>
                  </a:lnTo>
                  <a:lnTo>
                    <a:pt x="0" y="186"/>
                  </a:lnTo>
                  <a:lnTo>
                    <a:pt x="0" y="218"/>
                  </a:lnTo>
                  <a:lnTo>
                    <a:pt x="0" y="248"/>
                  </a:lnTo>
                  <a:lnTo>
                    <a:pt x="5" y="277"/>
                  </a:lnTo>
                  <a:lnTo>
                    <a:pt x="7" y="285"/>
                  </a:lnTo>
                  <a:lnTo>
                    <a:pt x="8" y="294"/>
                  </a:lnTo>
                  <a:lnTo>
                    <a:pt x="11" y="305"/>
                  </a:lnTo>
                  <a:lnTo>
                    <a:pt x="13" y="313"/>
                  </a:lnTo>
                  <a:lnTo>
                    <a:pt x="24" y="338"/>
                  </a:lnTo>
                  <a:lnTo>
                    <a:pt x="28" y="346"/>
                  </a:lnTo>
                  <a:lnTo>
                    <a:pt x="31" y="353"/>
                  </a:lnTo>
                  <a:lnTo>
                    <a:pt x="34" y="361"/>
                  </a:lnTo>
                  <a:lnTo>
                    <a:pt x="55" y="389"/>
                  </a:lnTo>
                  <a:lnTo>
                    <a:pt x="59" y="394"/>
                  </a:lnTo>
                  <a:lnTo>
                    <a:pt x="64" y="400"/>
                  </a:lnTo>
                  <a:lnTo>
                    <a:pt x="76" y="411"/>
                  </a:lnTo>
                  <a:lnTo>
                    <a:pt x="84" y="414"/>
                  </a:lnTo>
                  <a:lnTo>
                    <a:pt x="89" y="418"/>
                  </a:lnTo>
                  <a:lnTo>
                    <a:pt x="95" y="423"/>
                  </a:lnTo>
                  <a:lnTo>
                    <a:pt x="104" y="426"/>
                  </a:lnTo>
                  <a:lnTo>
                    <a:pt x="110" y="428"/>
                  </a:lnTo>
                  <a:lnTo>
                    <a:pt x="115" y="431"/>
                  </a:lnTo>
                  <a:lnTo>
                    <a:pt x="121" y="434"/>
                  </a:lnTo>
                  <a:lnTo>
                    <a:pt x="131" y="4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16" name="Freeform 11"/>
            <p:cNvSpPr>
              <a:spLocks/>
            </p:cNvSpPr>
            <p:nvPr/>
          </p:nvSpPr>
          <p:spPr bwMode="auto">
            <a:xfrm>
              <a:off x="2327" y="2374"/>
              <a:ext cx="178" cy="961"/>
            </a:xfrm>
            <a:custGeom>
              <a:avLst/>
              <a:gdLst>
                <a:gd name="T0" fmla="*/ 178 w 178"/>
                <a:gd name="T1" fmla="*/ 17 h 961"/>
                <a:gd name="T2" fmla="*/ 177 w 178"/>
                <a:gd name="T3" fmla="*/ 10 h 961"/>
                <a:gd name="T4" fmla="*/ 172 w 178"/>
                <a:gd name="T5" fmla="*/ 3 h 961"/>
                <a:gd name="T6" fmla="*/ 164 w 178"/>
                <a:gd name="T7" fmla="*/ 0 h 961"/>
                <a:gd name="T8" fmla="*/ 157 w 178"/>
                <a:gd name="T9" fmla="*/ 2 h 961"/>
                <a:gd name="T10" fmla="*/ 150 w 178"/>
                <a:gd name="T11" fmla="*/ 6 h 961"/>
                <a:gd name="T12" fmla="*/ 140 w 178"/>
                <a:gd name="T13" fmla="*/ 31 h 961"/>
                <a:gd name="T14" fmla="*/ 123 w 178"/>
                <a:gd name="T15" fmla="*/ 73 h 961"/>
                <a:gd name="T16" fmla="*/ 109 w 178"/>
                <a:gd name="T17" fmla="*/ 117 h 961"/>
                <a:gd name="T18" fmla="*/ 85 w 178"/>
                <a:gd name="T19" fmla="*/ 179 h 961"/>
                <a:gd name="T20" fmla="*/ 67 w 178"/>
                <a:gd name="T21" fmla="*/ 237 h 961"/>
                <a:gd name="T22" fmla="*/ 51 w 178"/>
                <a:gd name="T23" fmla="*/ 293 h 961"/>
                <a:gd name="T24" fmla="*/ 42 w 178"/>
                <a:gd name="T25" fmla="*/ 330 h 961"/>
                <a:gd name="T26" fmla="*/ 33 w 178"/>
                <a:gd name="T27" fmla="*/ 366 h 961"/>
                <a:gd name="T28" fmla="*/ 25 w 178"/>
                <a:gd name="T29" fmla="*/ 402 h 961"/>
                <a:gd name="T30" fmla="*/ 19 w 178"/>
                <a:gd name="T31" fmla="*/ 434 h 961"/>
                <a:gd name="T32" fmla="*/ 11 w 178"/>
                <a:gd name="T33" fmla="*/ 485 h 961"/>
                <a:gd name="T34" fmla="*/ 6 w 178"/>
                <a:gd name="T35" fmla="*/ 518 h 961"/>
                <a:gd name="T36" fmla="*/ 3 w 178"/>
                <a:gd name="T37" fmla="*/ 565 h 961"/>
                <a:gd name="T38" fmla="*/ 2 w 178"/>
                <a:gd name="T39" fmla="*/ 597 h 961"/>
                <a:gd name="T40" fmla="*/ 0 w 178"/>
                <a:gd name="T41" fmla="*/ 610 h 961"/>
                <a:gd name="T42" fmla="*/ 2 w 178"/>
                <a:gd name="T43" fmla="*/ 668 h 961"/>
                <a:gd name="T44" fmla="*/ 3 w 178"/>
                <a:gd name="T45" fmla="*/ 695 h 961"/>
                <a:gd name="T46" fmla="*/ 11 w 178"/>
                <a:gd name="T47" fmla="*/ 746 h 961"/>
                <a:gd name="T48" fmla="*/ 16 w 178"/>
                <a:gd name="T49" fmla="*/ 771 h 961"/>
                <a:gd name="T50" fmla="*/ 22 w 178"/>
                <a:gd name="T51" fmla="*/ 794 h 961"/>
                <a:gd name="T52" fmla="*/ 34 w 178"/>
                <a:gd name="T53" fmla="*/ 828 h 961"/>
                <a:gd name="T54" fmla="*/ 44 w 178"/>
                <a:gd name="T55" fmla="*/ 848 h 961"/>
                <a:gd name="T56" fmla="*/ 59 w 178"/>
                <a:gd name="T57" fmla="*/ 878 h 961"/>
                <a:gd name="T58" fmla="*/ 78 w 178"/>
                <a:gd name="T59" fmla="*/ 907 h 961"/>
                <a:gd name="T60" fmla="*/ 99 w 178"/>
                <a:gd name="T61" fmla="*/ 934 h 961"/>
                <a:gd name="T62" fmla="*/ 126 w 178"/>
                <a:gd name="T63" fmla="*/ 960 h 961"/>
                <a:gd name="T64" fmla="*/ 138 w 178"/>
                <a:gd name="T65" fmla="*/ 961 h 961"/>
                <a:gd name="T66" fmla="*/ 144 w 178"/>
                <a:gd name="T67" fmla="*/ 957 h 961"/>
                <a:gd name="T68" fmla="*/ 149 w 178"/>
                <a:gd name="T69" fmla="*/ 949 h 961"/>
                <a:gd name="T70" fmla="*/ 146 w 178"/>
                <a:gd name="T71" fmla="*/ 938 h 961"/>
                <a:gd name="T72" fmla="*/ 121 w 178"/>
                <a:gd name="T73" fmla="*/ 912 h 961"/>
                <a:gd name="T74" fmla="*/ 109 w 178"/>
                <a:gd name="T75" fmla="*/ 896 h 961"/>
                <a:gd name="T76" fmla="*/ 92 w 178"/>
                <a:gd name="T77" fmla="*/ 872 h 961"/>
                <a:gd name="T78" fmla="*/ 81 w 178"/>
                <a:gd name="T79" fmla="*/ 853 h 961"/>
                <a:gd name="T80" fmla="*/ 67 w 178"/>
                <a:gd name="T81" fmla="*/ 825 h 961"/>
                <a:gd name="T82" fmla="*/ 59 w 178"/>
                <a:gd name="T83" fmla="*/ 806 h 961"/>
                <a:gd name="T84" fmla="*/ 53 w 178"/>
                <a:gd name="T85" fmla="*/ 785 h 961"/>
                <a:gd name="T86" fmla="*/ 47 w 178"/>
                <a:gd name="T87" fmla="*/ 761 h 961"/>
                <a:gd name="T88" fmla="*/ 42 w 178"/>
                <a:gd name="T89" fmla="*/ 740 h 961"/>
                <a:gd name="T90" fmla="*/ 34 w 178"/>
                <a:gd name="T91" fmla="*/ 692 h 961"/>
                <a:gd name="T92" fmla="*/ 33 w 178"/>
                <a:gd name="T93" fmla="*/ 665 h 961"/>
                <a:gd name="T94" fmla="*/ 31 w 178"/>
                <a:gd name="T95" fmla="*/ 613 h 961"/>
                <a:gd name="T96" fmla="*/ 33 w 178"/>
                <a:gd name="T97" fmla="*/ 597 h 961"/>
                <a:gd name="T98" fmla="*/ 34 w 178"/>
                <a:gd name="T99" fmla="*/ 568 h 961"/>
                <a:gd name="T100" fmla="*/ 37 w 178"/>
                <a:gd name="T101" fmla="*/ 521 h 961"/>
                <a:gd name="T102" fmla="*/ 42 w 178"/>
                <a:gd name="T103" fmla="*/ 489 h 961"/>
                <a:gd name="T104" fmla="*/ 50 w 178"/>
                <a:gd name="T105" fmla="*/ 441 h 961"/>
                <a:gd name="T106" fmla="*/ 56 w 178"/>
                <a:gd name="T107" fmla="*/ 408 h 961"/>
                <a:gd name="T108" fmla="*/ 64 w 178"/>
                <a:gd name="T109" fmla="*/ 372 h 961"/>
                <a:gd name="T110" fmla="*/ 73 w 178"/>
                <a:gd name="T111" fmla="*/ 337 h 961"/>
                <a:gd name="T112" fmla="*/ 82 w 178"/>
                <a:gd name="T113" fmla="*/ 303 h 961"/>
                <a:gd name="T114" fmla="*/ 98 w 178"/>
                <a:gd name="T115" fmla="*/ 247 h 961"/>
                <a:gd name="T116" fmla="*/ 116 w 178"/>
                <a:gd name="T117" fmla="*/ 188 h 961"/>
                <a:gd name="T118" fmla="*/ 129 w 178"/>
                <a:gd name="T119" fmla="*/ 148 h 961"/>
                <a:gd name="T120" fmla="*/ 143 w 178"/>
                <a:gd name="T121" fmla="*/ 106 h 961"/>
                <a:gd name="T122" fmla="*/ 160 w 178"/>
                <a:gd name="T123" fmla="*/ 65 h 961"/>
                <a:gd name="T124" fmla="*/ 177 w 178"/>
                <a:gd name="T125" fmla="*/ 22 h 96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8"/>
                <a:gd name="T190" fmla="*/ 0 h 961"/>
                <a:gd name="T191" fmla="*/ 178 w 178"/>
                <a:gd name="T192" fmla="*/ 961 h 96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8" h="961">
                  <a:moveTo>
                    <a:pt x="177" y="22"/>
                  </a:moveTo>
                  <a:lnTo>
                    <a:pt x="178" y="17"/>
                  </a:lnTo>
                  <a:lnTo>
                    <a:pt x="178" y="14"/>
                  </a:lnTo>
                  <a:lnTo>
                    <a:pt x="177" y="10"/>
                  </a:lnTo>
                  <a:lnTo>
                    <a:pt x="175" y="6"/>
                  </a:lnTo>
                  <a:lnTo>
                    <a:pt x="172" y="3"/>
                  </a:lnTo>
                  <a:lnTo>
                    <a:pt x="169" y="2"/>
                  </a:lnTo>
                  <a:lnTo>
                    <a:pt x="164" y="0"/>
                  </a:lnTo>
                  <a:lnTo>
                    <a:pt x="161" y="0"/>
                  </a:lnTo>
                  <a:lnTo>
                    <a:pt x="157" y="2"/>
                  </a:lnTo>
                  <a:lnTo>
                    <a:pt x="154" y="3"/>
                  </a:lnTo>
                  <a:lnTo>
                    <a:pt x="150" y="6"/>
                  </a:lnTo>
                  <a:lnTo>
                    <a:pt x="149" y="10"/>
                  </a:lnTo>
                  <a:lnTo>
                    <a:pt x="140" y="31"/>
                  </a:lnTo>
                  <a:lnTo>
                    <a:pt x="132" y="53"/>
                  </a:lnTo>
                  <a:lnTo>
                    <a:pt x="123" y="73"/>
                  </a:lnTo>
                  <a:lnTo>
                    <a:pt x="115" y="96"/>
                  </a:lnTo>
                  <a:lnTo>
                    <a:pt x="109" y="117"/>
                  </a:lnTo>
                  <a:lnTo>
                    <a:pt x="101" y="138"/>
                  </a:lnTo>
                  <a:lnTo>
                    <a:pt x="85" y="179"/>
                  </a:lnTo>
                  <a:lnTo>
                    <a:pt x="79" y="197"/>
                  </a:lnTo>
                  <a:lnTo>
                    <a:pt x="67" y="237"/>
                  </a:lnTo>
                  <a:lnTo>
                    <a:pt x="61" y="256"/>
                  </a:lnTo>
                  <a:lnTo>
                    <a:pt x="51" y="293"/>
                  </a:lnTo>
                  <a:lnTo>
                    <a:pt x="45" y="313"/>
                  </a:lnTo>
                  <a:lnTo>
                    <a:pt x="42" y="330"/>
                  </a:lnTo>
                  <a:lnTo>
                    <a:pt x="37" y="348"/>
                  </a:lnTo>
                  <a:lnTo>
                    <a:pt x="33" y="366"/>
                  </a:lnTo>
                  <a:lnTo>
                    <a:pt x="30" y="385"/>
                  </a:lnTo>
                  <a:lnTo>
                    <a:pt x="25" y="402"/>
                  </a:lnTo>
                  <a:lnTo>
                    <a:pt x="22" y="419"/>
                  </a:lnTo>
                  <a:lnTo>
                    <a:pt x="19" y="434"/>
                  </a:lnTo>
                  <a:lnTo>
                    <a:pt x="13" y="470"/>
                  </a:lnTo>
                  <a:lnTo>
                    <a:pt x="11" y="485"/>
                  </a:lnTo>
                  <a:lnTo>
                    <a:pt x="9" y="503"/>
                  </a:lnTo>
                  <a:lnTo>
                    <a:pt x="6" y="518"/>
                  </a:lnTo>
                  <a:lnTo>
                    <a:pt x="3" y="549"/>
                  </a:lnTo>
                  <a:lnTo>
                    <a:pt x="3" y="565"/>
                  </a:lnTo>
                  <a:lnTo>
                    <a:pt x="2" y="580"/>
                  </a:lnTo>
                  <a:lnTo>
                    <a:pt x="2" y="597"/>
                  </a:lnTo>
                  <a:lnTo>
                    <a:pt x="2" y="596"/>
                  </a:lnTo>
                  <a:lnTo>
                    <a:pt x="0" y="610"/>
                  </a:lnTo>
                  <a:lnTo>
                    <a:pt x="0" y="654"/>
                  </a:lnTo>
                  <a:lnTo>
                    <a:pt x="2" y="668"/>
                  </a:lnTo>
                  <a:lnTo>
                    <a:pt x="2" y="681"/>
                  </a:lnTo>
                  <a:lnTo>
                    <a:pt x="3" y="695"/>
                  </a:lnTo>
                  <a:lnTo>
                    <a:pt x="8" y="734"/>
                  </a:lnTo>
                  <a:lnTo>
                    <a:pt x="11" y="746"/>
                  </a:lnTo>
                  <a:lnTo>
                    <a:pt x="13" y="757"/>
                  </a:lnTo>
                  <a:lnTo>
                    <a:pt x="16" y="771"/>
                  </a:lnTo>
                  <a:lnTo>
                    <a:pt x="19" y="782"/>
                  </a:lnTo>
                  <a:lnTo>
                    <a:pt x="22" y="794"/>
                  </a:lnTo>
                  <a:lnTo>
                    <a:pt x="31" y="816"/>
                  </a:lnTo>
                  <a:lnTo>
                    <a:pt x="34" y="828"/>
                  </a:lnTo>
                  <a:lnTo>
                    <a:pt x="39" y="837"/>
                  </a:lnTo>
                  <a:lnTo>
                    <a:pt x="44" y="848"/>
                  </a:lnTo>
                  <a:lnTo>
                    <a:pt x="53" y="868"/>
                  </a:lnTo>
                  <a:lnTo>
                    <a:pt x="59" y="878"/>
                  </a:lnTo>
                  <a:lnTo>
                    <a:pt x="64" y="887"/>
                  </a:lnTo>
                  <a:lnTo>
                    <a:pt x="78" y="907"/>
                  </a:lnTo>
                  <a:lnTo>
                    <a:pt x="84" y="915"/>
                  </a:lnTo>
                  <a:lnTo>
                    <a:pt x="99" y="934"/>
                  </a:lnTo>
                  <a:lnTo>
                    <a:pt x="123" y="957"/>
                  </a:lnTo>
                  <a:lnTo>
                    <a:pt x="126" y="960"/>
                  </a:lnTo>
                  <a:lnTo>
                    <a:pt x="130" y="961"/>
                  </a:lnTo>
                  <a:lnTo>
                    <a:pt x="138" y="961"/>
                  </a:lnTo>
                  <a:lnTo>
                    <a:pt x="141" y="958"/>
                  </a:lnTo>
                  <a:lnTo>
                    <a:pt x="144" y="957"/>
                  </a:lnTo>
                  <a:lnTo>
                    <a:pt x="147" y="954"/>
                  </a:lnTo>
                  <a:lnTo>
                    <a:pt x="149" y="949"/>
                  </a:lnTo>
                  <a:lnTo>
                    <a:pt x="149" y="941"/>
                  </a:lnTo>
                  <a:lnTo>
                    <a:pt x="146" y="938"/>
                  </a:lnTo>
                  <a:lnTo>
                    <a:pt x="144" y="935"/>
                  </a:lnTo>
                  <a:lnTo>
                    <a:pt x="121" y="912"/>
                  </a:lnTo>
                  <a:lnTo>
                    <a:pt x="116" y="906"/>
                  </a:lnTo>
                  <a:lnTo>
                    <a:pt x="109" y="896"/>
                  </a:lnTo>
                  <a:lnTo>
                    <a:pt x="102" y="889"/>
                  </a:lnTo>
                  <a:lnTo>
                    <a:pt x="92" y="872"/>
                  </a:lnTo>
                  <a:lnTo>
                    <a:pt x="87" y="862"/>
                  </a:lnTo>
                  <a:lnTo>
                    <a:pt x="81" y="853"/>
                  </a:lnTo>
                  <a:lnTo>
                    <a:pt x="71" y="836"/>
                  </a:lnTo>
                  <a:lnTo>
                    <a:pt x="67" y="825"/>
                  </a:lnTo>
                  <a:lnTo>
                    <a:pt x="62" y="816"/>
                  </a:lnTo>
                  <a:lnTo>
                    <a:pt x="59" y="806"/>
                  </a:lnTo>
                  <a:lnTo>
                    <a:pt x="54" y="796"/>
                  </a:lnTo>
                  <a:lnTo>
                    <a:pt x="53" y="785"/>
                  </a:lnTo>
                  <a:lnTo>
                    <a:pt x="50" y="772"/>
                  </a:lnTo>
                  <a:lnTo>
                    <a:pt x="47" y="761"/>
                  </a:lnTo>
                  <a:lnTo>
                    <a:pt x="44" y="751"/>
                  </a:lnTo>
                  <a:lnTo>
                    <a:pt x="42" y="740"/>
                  </a:lnTo>
                  <a:lnTo>
                    <a:pt x="39" y="727"/>
                  </a:lnTo>
                  <a:lnTo>
                    <a:pt x="34" y="692"/>
                  </a:lnTo>
                  <a:lnTo>
                    <a:pt x="33" y="678"/>
                  </a:lnTo>
                  <a:lnTo>
                    <a:pt x="33" y="665"/>
                  </a:lnTo>
                  <a:lnTo>
                    <a:pt x="31" y="651"/>
                  </a:lnTo>
                  <a:lnTo>
                    <a:pt x="31" y="613"/>
                  </a:lnTo>
                  <a:lnTo>
                    <a:pt x="33" y="599"/>
                  </a:lnTo>
                  <a:lnTo>
                    <a:pt x="33" y="597"/>
                  </a:lnTo>
                  <a:lnTo>
                    <a:pt x="33" y="583"/>
                  </a:lnTo>
                  <a:lnTo>
                    <a:pt x="34" y="568"/>
                  </a:lnTo>
                  <a:lnTo>
                    <a:pt x="34" y="552"/>
                  </a:lnTo>
                  <a:lnTo>
                    <a:pt x="37" y="521"/>
                  </a:lnTo>
                  <a:lnTo>
                    <a:pt x="40" y="506"/>
                  </a:lnTo>
                  <a:lnTo>
                    <a:pt x="42" y="489"/>
                  </a:lnTo>
                  <a:lnTo>
                    <a:pt x="44" y="473"/>
                  </a:lnTo>
                  <a:lnTo>
                    <a:pt x="50" y="441"/>
                  </a:lnTo>
                  <a:lnTo>
                    <a:pt x="53" y="425"/>
                  </a:lnTo>
                  <a:lnTo>
                    <a:pt x="56" y="408"/>
                  </a:lnTo>
                  <a:lnTo>
                    <a:pt x="61" y="391"/>
                  </a:lnTo>
                  <a:lnTo>
                    <a:pt x="64" y="372"/>
                  </a:lnTo>
                  <a:lnTo>
                    <a:pt x="68" y="357"/>
                  </a:lnTo>
                  <a:lnTo>
                    <a:pt x="73" y="337"/>
                  </a:lnTo>
                  <a:lnTo>
                    <a:pt x="76" y="320"/>
                  </a:lnTo>
                  <a:lnTo>
                    <a:pt x="82" y="303"/>
                  </a:lnTo>
                  <a:lnTo>
                    <a:pt x="92" y="265"/>
                  </a:lnTo>
                  <a:lnTo>
                    <a:pt x="98" y="247"/>
                  </a:lnTo>
                  <a:lnTo>
                    <a:pt x="110" y="206"/>
                  </a:lnTo>
                  <a:lnTo>
                    <a:pt x="116" y="188"/>
                  </a:lnTo>
                  <a:lnTo>
                    <a:pt x="121" y="168"/>
                  </a:lnTo>
                  <a:lnTo>
                    <a:pt x="129" y="148"/>
                  </a:lnTo>
                  <a:lnTo>
                    <a:pt x="136" y="126"/>
                  </a:lnTo>
                  <a:lnTo>
                    <a:pt x="143" y="106"/>
                  </a:lnTo>
                  <a:lnTo>
                    <a:pt x="150" y="85"/>
                  </a:lnTo>
                  <a:lnTo>
                    <a:pt x="160" y="65"/>
                  </a:lnTo>
                  <a:lnTo>
                    <a:pt x="167" y="44"/>
                  </a:lnTo>
                  <a:lnTo>
                    <a:pt x="177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17" name="Freeform 13"/>
            <p:cNvSpPr>
              <a:spLocks/>
            </p:cNvSpPr>
            <p:nvPr/>
          </p:nvSpPr>
          <p:spPr bwMode="auto">
            <a:xfrm rot="-2920607">
              <a:off x="2989" y="1628"/>
              <a:ext cx="1043" cy="1069"/>
            </a:xfrm>
            <a:custGeom>
              <a:avLst/>
              <a:gdLst>
                <a:gd name="T0" fmla="*/ 1019 w 1043"/>
                <a:gd name="T1" fmla="*/ 1067 h 1069"/>
                <a:gd name="T2" fmla="*/ 1032 w 1043"/>
                <a:gd name="T3" fmla="*/ 1069 h 1069"/>
                <a:gd name="T4" fmla="*/ 1041 w 1043"/>
                <a:gd name="T5" fmla="*/ 1061 h 1069"/>
                <a:gd name="T6" fmla="*/ 1043 w 1043"/>
                <a:gd name="T7" fmla="*/ 1049 h 1069"/>
                <a:gd name="T8" fmla="*/ 1005 w 1043"/>
                <a:gd name="T9" fmla="*/ 990 h 1069"/>
                <a:gd name="T10" fmla="*/ 973 w 1043"/>
                <a:gd name="T11" fmla="*/ 935 h 1069"/>
                <a:gd name="T12" fmla="*/ 940 w 1043"/>
                <a:gd name="T13" fmla="*/ 884 h 1069"/>
                <a:gd name="T14" fmla="*/ 906 w 1043"/>
                <a:gd name="T15" fmla="*/ 833 h 1069"/>
                <a:gd name="T16" fmla="*/ 874 w 1043"/>
                <a:gd name="T17" fmla="*/ 783 h 1069"/>
                <a:gd name="T18" fmla="*/ 841 w 1043"/>
                <a:gd name="T19" fmla="*/ 735 h 1069"/>
                <a:gd name="T20" fmla="*/ 793 w 1043"/>
                <a:gd name="T21" fmla="*/ 667 h 1069"/>
                <a:gd name="T22" fmla="*/ 762 w 1043"/>
                <a:gd name="T23" fmla="*/ 622 h 1069"/>
                <a:gd name="T24" fmla="*/ 730 w 1043"/>
                <a:gd name="T25" fmla="*/ 580 h 1069"/>
                <a:gd name="T26" fmla="*/ 666 w 1043"/>
                <a:gd name="T27" fmla="*/ 500 h 1069"/>
                <a:gd name="T28" fmla="*/ 635 w 1043"/>
                <a:gd name="T29" fmla="*/ 461 h 1069"/>
                <a:gd name="T30" fmla="*/ 587 w 1043"/>
                <a:gd name="T31" fmla="*/ 405 h 1069"/>
                <a:gd name="T32" fmla="*/ 538 w 1043"/>
                <a:gd name="T33" fmla="*/ 354 h 1069"/>
                <a:gd name="T34" fmla="*/ 474 w 1043"/>
                <a:gd name="T35" fmla="*/ 290 h 1069"/>
                <a:gd name="T36" fmla="*/ 441 w 1043"/>
                <a:gd name="T37" fmla="*/ 261 h 1069"/>
                <a:gd name="T38" fmla="*/ 331 w 1043"/>
                <a:gd name="T39" fmla="*/ 168 h 1069"/>
                <a:gd name="T40" fmla="*/ 251 w 1043"/>
                <a:gd name="T41" fmla="*/ 112 h 1069"/>
                <a:gd name="T42" fmla="*/ 173 w 1043"/>
                <a:gd name="T43" fmla="*/ 66 h 1069"/>
                <a:gd name="T44" fmla="*/ 111 w 1043"/>
                <a:gd name="T45" fmla="*/ 35 h 1069"/>
                <a:gd name="T46" fmla="*/ 65 w 1043"/>
                <a:gd name="T47" fmla="*/ 16 h 1069"/>
                <a:gd name="T48" fmla="*/ 20 w 1043"/>
                <a:gd name="T49" fmla="*/ 2 h 1069"/>
                <a:gd name="T50" fmla="*/ 12 w 1043"/>
                <a:gd name="T51" fmla="*/ 0 h 1069"/>
                <a:gd name="T52" fmla="*/ 5 w 1043"/>
                <a:gd name="T53" fmla="*/ 5 h 1069"/>
                <a:gd name="T54" fmla="*/ 0 w 1043"/>
                <a:gd name="T55" fmla="*/ 11 h 1069"/>
                <a:gd name="T56" fmla="*/ 1 w 1043"/>
                <a:gd name="T57" fmla="*/ 24 h 1069"/>
                <a:gd name="T58" fmla="*/ 8 w 1043"/>
                <a:gd name="T59" fmla="*/ 28 h 1069"/>
                <a:gd name="T60" fmla="*/ 11 w 1043"/>
                <a:gd name="T61" fmla="*/ 30 h 1069"/>
                <a:gd name="T62" fmla="*/ 56 w 1043"/>
                <a:gd name="T63" fmla="*/ 44 h 1069"/>
                <a:gd name="T64" fmla="*/ 99 w 1043"/>
                <a:gd name="T65" fmla="*/ 63 h 1069"/>
                <a:gd name="T66" fmla="*/ 158 w 1043"/>
                <a:gd name="T67" fmla="*/ 94 h 1069"/>
                <a:gd name="T68" fmla="*/ 235 w 1043"/>
                <a:gd name="T69" fmla="*/ 137 h 1069"/>
                <a:gd name="T70" fmla="*/ 313 w 1043"/>
                <a:gd name="T71" fmla="*/ 193 h 1069"/>
                <a:gd name="T72" fmla="*/ 420 w 1043"/>
                <a:gd name="T73" fmla="*/ 283 h 1069"/>
                <a:gd name="T74" fmla="*/ 452 w 1043"/>
                <a:gd name="T75" fmla="*/ 312 h 1069"/>
                <a:gd name="T76" fmla="*/ 516 w 1043"/>
                <a:gd name="T77" fmla="*/ 376 h 1069"/>
                <a:gd name="T78" fmla="*/ 548 w 1043"/>
                <a:gd name="T79" fmla="*/ 410 h 1069"/>
                <a:gd name="T80" fmla="*/ 578 w 1043"/>
                <a:gd name="T81" fmla="*/ 445 h 1069"/>
                <a:gd name="T82" fmla="*/ 610 w 1043"/>
                <a:gd name="T83" fmla="*/ 480 h 1069"/>
                <a:gd name="T84" fmla="*/ 641 w 1043"/>
                <a:gd name="T85" fmla="*/ 518 h 1069"/>
                <a:gd name="T86" fmla="*/ 705 w 1043"/>
                <a:gd name="T87" fmla="*/ 599 h 1069"/>
                <a:gd name="T88" fmla="*/ 737 w 1043"/>
                <a:gd name="T89" fmla="*/ 641 h 1069"/>
                <a:gd name="T90" fmla="*/ 768 w 1043"/>
                <a:gd name="T91" fmla="*/ 686 h 1069"/>
                <a:gd name="T92" fmla="*/ 816 w 1043"/>
                <a:gd name="T93" fmla="*/ 754 h 1069"/>
                <a:gd name="T94" fmla="*/ 849 w 1043"/>
                <a:gd name="T95" fmla="*/ 802 h 1069"/>
                <a:gd name="T96" fmla="*/ 882 w 1043"/>
                <a:gd name="T97" fmla="*/ 849 h 1069"/>
                <a:gd name="T98" fmla="*/ 913 w 1043"/>
                <a:gd name="T99" fmla="*/ 900 h 1069"/>
                <a:gd name="T100" fmla="*/ 945 w 1043"/>
                <a:gd name="T101" fmla="*/ 951 h 1069"/>
                <a:gd name="T102" fmla="*/ 981 w 1043"/>
                <a:gd name="T103" fmla="*/ 1005 h 106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3"/>
                <a:gd name="T157" fmla="*/ 0 h 1069"/>
                <a:gd name="T158" fmla="*/ 1043 w 1043"/>
                <a:gd name="T159" fmla="*/ 1069 h 106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3" h="1069">
                  <a:moveTo>
                    <a:pt x="1013" y="1061"/>
                  </a:moveTo>
                  <a:lnTo>
                    <a:pt x="1019" y="1067"/>
                  </a:lnTo>
                  <a:lnTo>
                    <a:pt x="1024" y="1069"/>
                  </a:lnTo>
                  <a:lnTo>
                    <a:pt x="1032" y="1069"/>
                  </a:lnTo>
                  <a:lnTo>
                    <a:pt x="1035" y="1067"/>
                  </a:lnTo>
                  <a:lnTo>
                    <a:pt x="1041" y="1061"/>
                  </a:lnTo>
                  <a:lnTo>
                    <a:pt x="1043" y="1056"/>
                  </a:lnTo>
                  <a:lnTo>
                    <a:pt x="1043" y="1049"/>
                  </a:lnTo>
                  <a:lnTo>
                    <a:pt x="1041" y="1045"/>
                  </a:lnTo>
                  <a:lnTo>
                    <a:pt x="1005" y="990"/>
                  </a:lnTo>
                  <a:lnTo>
                    <a:pt x="988" y="963"/>
                  </a:lnTo>
                  <a:lnTo>
                    <a:pt x="973" y="935"/>
                  </a:lnTo>
                  <a:lnTo>
                    <a:pt x="956" y="911"/>
                  </a:lnTo>
                  <a:lnTo>
                    <a:pt x="940" y="884"/>
                  </a:lnTo>
                  <a:lnTo>
                    <a:pt x="923" y="858"/>
                  </a:lnTo>
                  <a:lnTo>
                    <a:pt x="906" y="833"/>
                  </a:lnTo>
                  <a:lnTo>
                    <a:pt x="891" y="807"/>
                  </a:lnTo>
                  <a:lnTo>
                    <a:pt x="874" y="783"/>
                  </a:lnTo>
                  <a:lnTo>
                    <a:pt x="858" y="759"/>
                  </a:lnTo>
                  <a:lnTo>
                    <a:pt x="841" y="735"/>
                  </a:lnTo>
                  <a:lnTo>
                    <a:pt x="810" y="689"/>
                  </a:lnTo>
                  <a:lnTo>
                    <a:pt x="793" y="667"/>
                  </a:lnTo>
                  <a:lnTo>
                    <a:pt x="778" y="645"/>
                  </a:lnTo>
                  <a:lnTo>
                    <a:pt x="762" y="622"/>
                  </a:lnTo>
                  <a:lnTo>
                    <a:pt x="747" y="602"/>
                  </a:lnTo>
                  <a:lnTo>
                    <a:pt x="730" y="580"/>
                  </a:lnTo>
                  <a:lnTo>
                    <a:pt x="683" y="520"/>
                  </a:lnTo>
                  <a:lnTo>
                    <a:pt x="666" y="500"/>
                  </a:lnTo>
                  <a:lnTo>
                    <a:pt x="651" y="481"/>
                  </a:lnTo>
                  <a:lnTo>
                    <a:pt x="635" y="461"/>
                  </a:lnTo>
                  <a:lnTo>
                    <a:pt x="618" y="442"/>
                  </a:lnTo>
                  <a:lnTo>
                    <a:pt x="587" y="405"/>
                  </a:lnTo>
                  <a:lnTo>
                    <a:pt x="553" y="371"/>
                  </a:lnTo>
                  <a:lnTo>
                    <a:pt x="538" y="354"/>
                  </a:lnTo>
                  <a:lnTo>
                    <a:pt x="522" y="338"/>
                  </a:lnTo>
                  <a:lnTo>
                    <a:pt x="474" y="290"/>
                  </a:lnTo>
                  <a:lnTo>
                    <a:pt x="459" y="276"/>
                  </a:lnTo>
                  <a:lnTo>
                    <a:pt x="441" y="261"/>
                  </a:lnTo>
                  <a:lnTo>
                    <a:pt x="393" y="218"/>
                  </a:lnTo>
                  <a:lnTo>
                    <a:pt x="331" y="168"/>
                  </a:lnTo>
                  <a:lnTo>
                    <a:pt x="314" y="156"/>
                  </a:lnTo>
                  <a:lnTo>
                    <a:pt x="251" y="112"/>
                  </a:lnTo>
                  <a:lnTo>
                    <a:pt x="189" y="73"/>
                  </a:lnTo>
                  <a:lnTo>
                    <a:pt x="173" y="66"/>
                  </a:lnTo>
                  <a:lnTo>
                    <a:pt x="159" y="58"/>
                  </a:lnTo>
                  <a:lnTo>
                    <a:pt x="111" y="35"/>
                  </a:lnTo>
                  <a:lnTo>
                    <a:pt x="80" y="22"/>
                  </a:lnTo>
                  <a:lnTo>
                    <a:pt x="65" y="16"/>
                  </a:lnTo>
                  <a:lnTo>
                    <a:pt x="34" y="5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8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25" y="36"/>
                  </a:lnTo>
                  <a:lnTo>
                    <a:pt x="56" y="44"/>
                  </a:lnTo>
                  <a:lnTo>
                    <a:pt x="68" y="50"/>
                  </a:lnTo>
                  <a:lnTo>
                    <a:pt x="99" y="63"/>
                  </a:lnTo>
                  <a:lnTo>
                    <a:pt x="144" y="86"/>
                  </a:lnTo>
                  <a:lnTo>
                    <a:pt x="158" y="94"/>
                  </a:lnTo>
                  <a:lnTo>
                    <a:pt x="173" y="101"/>
                  </a:lnTo>
                  <a:lnTo>
                    <a:pt x="235" y="137"/>
                  </a:lnTo>
                  <a:lnTo>
                    <a:pt x="296" y="180"/>
                  </a:lnTo>
                  <a:lnTo>
                    <a:pt x="313" y="193"/>
                  </a:lnTo>
                  <a:lnTo>
                    <a:pt x="375" y="242"/>
                  </a:lnTo>
                  <a:lnTo>
                    <a:pt x="420" y="283"/>
                  </a:lnTo>
                  <a:lnTo>
                    <a:pt x="437" y="298"/>
                  </a:lnTo>
                  <a:lnTo>
                    <a:pt x="452" y="312"/>
                  </a:lnTo>
                  <a:lnTo>
                    <a:pt x="500" y="360"/>
                  </a:lnTo>
                  <a:lnTo>
                    <a:pt x="516" y="376"/>
                  </a:lnTo>
                  <a:lnTo>
                    <a:pt x="531" y="393"/>
                  </a:lnTo>
                  <a:lnTo>
                    <a:pt x="548" y="410"/>
                  </a:lnTo>
                  <a:lnTo>
                    <a:pt x="562" y="427"/>
                  </a:lnTo>
                  <a:lnTo>
                    <a:pt x="578" y="445"/>
                  </a:lnTo>
                  <a:lnTo>
                    <a:pt x="596" y="464"/>
                  </a:lnTo>
                  <a:lnTo>
                    <a:pt x="610" y="480"/>
                  </a:lnTo>
                  <a:lnTo>
                    <a:pt x="626" y="500"/>
                  </a:lnTo>
                  <a:lnTo>
                    <a:pt x="641" y="518"/>
                  </a:lnTo>
                  <a:lnTo>
                    <a:pt x="658" y="538"/>
                  </a:lnTo>
                  <a:lnTo>
                    <a:pt x="705" y="599"/>
                  </a:lnTo>
                  <a:lnTo>
                    <a:pt x="722" y="621"/>
                  </a:lnTo>
                  <a:lnTo>
                    <a:pt x="737" y="641"/>
                  </a:lnTo>
                  <a:lnTo>
                    <a:pt x="753" y="664"/>
                  </a:lnTo>
                  <a:lnTo>
                    <a:pt x="768" y="686"/>
                  </a:lnTo>
                  <a:lnTo>
                    <a:pt x="785" y="707"/>
                  </a:lnTo>
                  <a:lnTo>
                    <a:pt x="816" y="754"/>
                  </a:lnTo>
                  <a:lnTo>
                    <a:pt x="833" y="777"/>
                  </a:lnTo>
                  <a:lnTo>
                    <a:pt x="849" y="802"/>
                  </a:lnTo>
                  <a:lnTo>
                    <a:pt x="866" y="825"/>
                  </a:lnTo>
                  <a:lnTo>
                    <a:pt x="882" y="849"/>
                  </a:lnTo>
                  <a:lnTo>
                    <a:pt x="899" y="873"/>
                  </a:lnTo>
                  <a:lnTo>
                    <a:pt x="913" y="900"/>
                  </a:lnTo>
                  <a:lnTo>
                    <a:pt x="931" y="926"/>
                  </a:lnTo>
                  <a:lnTo>
                    <a:pt x="945" y="951"/>
                  </a:lnTo>
                  <a:lnTo>
                    <a:pt x="964" y="979"/>
                  </a:lnTo>
                  <a:lnTo>
                    <a:pt x="981" y="1005"/>
                  </a:lnTo>
                  <a:lnTo>
                    <a:pt x="1013" y="10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18" name="Freeform 14"/>
            <p:cNvSpPr>
              <a:spLocks/>
            </p:cNvSpPr>
            <p:nvPr/>
          </p:nvSpPr>
          <p:spPr bwMode="auto">
            <a:xfrm>
              <a:off x="2772" y="3433"/>
              <a:ext cx="1381" cy="48"/>
            </a:xfrm>
            <a:custGeom>
              <a:avLst/>
              <a:gdLst>
                <a:gd name="T0" fmla="*/ 30 w 979"/>
                <a:gd name="T1" fmla="*/ 18 h 54"/>
                <a:gd name="T2" fmla="*/ 20 w 979"/>
                <a:gd name="T3" fmla="*/ 18 h 54"/>
                <a:gd name="T4" fmla="*/ 14 w 979"/>
                <a:gd name="T5" fmla="*/ 20 h 54"/>
                <a:gd name="T6" fmla="*/ 1 w 979"/>
                <a:gd name="T7" fmla="*/ 25 h 54"/>
                <a:gd name="T8" fmla="*/ 0 w 979"/>
                <a:gd name="T9" fmla="*/ 28 h 54"/>
                <a:gd name="T10" fmla="*/ 0 w 979"/>
                <a:gd name="T11" fmla="*/ 34 h 54"/>
                <a:gd name="T12" fmla="*/ 1 w 979"/>
                <a:gd name="T13" fmla="*/ 36 h 54"/>
                <a:gd name="T14" fmla="*/ 14 w 979"/>
                <a:gd name="T15" fmla="*/ 42 h 54"/>
                <a:gd name="T16" fmla="*/ 24 w 979"/>
                <a:gd name="T17" fmla="*/ 43 h 54"/>
                <a:gd name="T18" fmla="*/ 30 w 979"/>
                <a:gd name="T19" fmla="*/ 43 h 54"/>
                <a:gd name="T20" fmla="*/ 1916 w 979"/>
                <a:gd name="T21" fmla="*/ 25 h 54"/>
                <a:gd name="T22" fmla="*/ 1926 w 979"/>
                <a:gd name="T23" fmla="*/ 25 h 54"/>
                <a:gd name="T24" fmla="*/ 1933 w 979"/>
                <a:gd name="T25" fmla="*/ 23 h 54"/>
                <a:gd name="T26" fmla="*/ 1944 w 979"/>
                <a:gd name="T27" fmla="*/ 18 h 54"/>
                <a:gd name="T28" fmla="*/ 1948 w 979"/>
                <a:gd name="T29" fmla="*/ 15 h 54"/>
                <a:gd name="T30" fmla="*/ 1948 w 979"/>
                <a:gd name="T31" fmla="*/ 9 h 54"/>
                <a:gd name="T32" fmla="*/ 1944 w 979"/>
                <a:gd name="T33" fmla="*/ 6 h 54"/>
                <a:gd name="T34" fmla="*/ 1933 w 979"/>
                <a:gd name="T35" fmla="*/ 1 h 54"/>
                <a:gd name="T36" fmla="*/ 1923 w 979"/>
                <a:gd name="T37" fmla="*/ 0 h 54"/>
                <a:gd name="T38" fmla="*/ 1916 w 979"/>
                <a:gd name="T39" fmla="*/ 0 h 54"/>
                <a:gd name="T40" fmla="*/ 30 w 979"/>
                <a:gd name="T41" fmla="*/ 18 h 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79"/>
                <a:gd name="T64" fmla="*/ 0 h 54"/>
                <a:gd name="T65" fmla="*/ 979 w 979"/>
                <a:gd name="T66" fmla="*/ 54 h 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79" h="54">
                  <a:moveTo>
                    <a:pt x="15" y="23"/>
                  </a:moveTo>
                  <a:lnTo>
                    <a:pt x="10" y="23"/>
                  </a:lnTo>
                  <a:lnTo>
                    <a:pt x="7" y="25"/>
                  </a:lnTo>
                  <a:lnTo>
                    <a:pt x="1" y="31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7" y="53"/>
                  </a:lnTo>
                  <a:lnTo>
                    <a:pt x="12" y="54"/>
                  </a:lnTo>
                  <a:lnTo>
                    <a:pt x="15" y="54"/>
                  </a:lnTo>
                  <a:lnTo>
                    <a:pt x="963" y="31"/>
                  </a:lnTo>
                  <a:lnTo>
                    <a:pt x="968" y="31"/>
                  </a:lnTo>
                  <a:lnTo>
                    <a:pt x="971" y="29"/>
                  </a:lnTo>
                  <a:lnTo>
                    <a:pt x="977" y="23"/>
                  </a:lnTo>
                  <a:lnTo>
                    <a:pt x="979" y="19"/>
                  </a:lnTo>
                  <a:lnTo>
                    <a:pt x="979" y="11"/>
                  </a:lnTo>
                  <a:lnTo>
                    <a:pt x="977" y="8"/>
                  </a:lnTo>
                  <a:lnTo>
                    <a:pt x="971" y="1"/>
                  </a:lnTo>
                  <a:lnTo>
                    <a:pt x="966" y="0"/>
                  </a:lnTo>
                  <a:lnTo>
                    <a:pt x="963" y="0"/>
                  </a:lnTo>
                  <a:lnTo>
                    <a:pt x="1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19" name="Rectangle 15"/>
            <p:cNvSpPr>
              <a:spLocks noChangeArrowheads="1"/>
            </p:cNvSpPr>
            <p:nvPr/>
          </p:nvSpPr>
          <p:spPr bwMode="auto">
            <a:xfrm>
              <a:off x="2484" y="3369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10</a:t>
              </a:r>
              <a:endParaRPr lang="en-US" sz="2000">
                <a:solidFill>
                  <a:srgbClr val="00FF00"/>
                </a:solidFill>
              </a:endParaRPr>
            </a:p>
          </p:txBody>
        </p:sp>
        <p:sp>
          <p:nvSpPr>
            <p:cNvPr id="68620" name="Rectangle 16"/>
            <p:cNvSpPr>
              <a:spLocks noChangeArrowheads="1"/>
            </p:cNvSpPr>
            <p:nvPr/>
          </p:nvSpPr>
          <p:spPr bwMode="auto">
            <a:xfrm>
              <a:off x="4235" y="3353"/>
              <a:ext cx="17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11</a:t>
              </a:r>
              <a:endParaRPr lang="en-US" sz="2000">
                <a:solidFill>
                  <a:srgbClr val="00FF00"/>
                </a:solidFill>
              </a:endParaRPr>
            </a:p>
          </p:txBody>
        </p:sp>
        <p:sp>
          <p:nvSpPr>
            <p:cNvPr id="68621" name="Rectangle 17"/>
            <p:cNvSpPr>
              <a:spLocks noChangeArrowheads="1"/>
            </p:cNvSpPr>
            <p:nvPr/>
          </p:nvSpPr>
          <p:spPr bwMode="auto">
            <a:xfrm>
              <a:off x="4375" y="2728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1/0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8622" name="Rectangle 18"/>
            <p:cNvSpPr>
              <a:spLocks noChangeArrowheads="1"/>
            </p:cNvSpPr>
            <p:nvPr/>
          </p:nvSpPr>
          <p:spPr bwMode="auto">
            <a:xfrm>
              <a:off x="2085" y="2627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0/1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8623" name="Rectangle 21"/>
            <p:cNvSpPr>
              <a:spLocks noChangeArrowheads="1"/>
            </p:cNvSpPr>
            <p:nvPr/>
          </p:nvSpPr>
          <p:spPr bwMode="auto">
            <a:xfrm>
              <a:off x="3416" y="3208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1/0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8624" name="Rectangle 22"/>
            <p:cNvSpPr>
              <a:spLocks noChangeArrowheads="1"/>
            </p:cNvSpPr>
            <p:nvPr/>
          </p:nvSpPr>
          <p:spPr bwMode="auto">
            <a:xfrm>
              <a:off x="2595" y="1723"/>
              <a:ext cx="9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8625" name="Rectangle 23"/>
            <p:cNvSpPr>
              <a:spLocks noChangeArrowheads="1"/>
            </p:cNvSpPr>
            <p:nvPr/>
          </p:nvSpPr>
          <p:spPr bwMode="auto">
            <a:xfrm>
              <a:off x="2470" y="2160"/>
              <a:ext cx="283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1800">
                  <a:solidFill>
                    <a:srgbClr val="000000"/>
                  </a:solidFill>
                  <a:latin typeface="Swiss 721 SWA" charset="0"/>
                </a:rPr>
                <a:t>00/0</a:t>
              </a:r>
              <a:endParaRPr lang="en-US" sz="1800">
                <a:solidFill>
                  <a:srgbClr val="00FF00"/>
                </a:solidFill>
              </a:endParaRPr>
            </a:p>
          </p:txBody>
        </p:sp>
        <p:sp>
          <p:nvSpPr>
            <p:cNvPr id="68626" name="Freeform 24"/>
            <p:cNvSpPr>
              <a:spLocks/>
            </p:cNvSpPr>
            <p:nvPr/>
          </p:nvSpPr>
          <p:spPr bwMode="auto">
            <a:xfrm>
              <a:off x="2529" y="1935"/>
              <a:ext cx="63" cy="137"/>
            </a:xfrm>
            <a:custGeom>
              <a:avLst/>
              <a:gdLst>
                <a:gd name="T0" fmla="*/ 32 w 63"/>
                <a:gd name="T1" fmla="*/ 126 h 137"/>
                <a:gd name="T2" fmla="*/ 35 w 63"/>
                <a:gd name="T3" fmla="*/ 129 h 137"/>
                <a:gd name="T4" fmla="*/ 37 w 63"/>
                <a:gd name="T5" fmla="*/ 132 h 137"/>
                <a:gd name="T6" fmla="*/ 40 w 63"/>
                <a:gd name="T7" fmla="*/ 135 h 137"/>
                <a:gd name="T8" fmla="*/ 45 w 63"/>
                <a:gd name="T9" fmla="*/ 137 h 137"/>
                <a:gd name="T10" fmla="*/ 52 w 63"/>
                <a:gd name="T11" fmla="*/ 137 h 137"/>
                <a:gd name="T12" fmla="*/ 55 w 63"/>
                <a:gd name="T13" fmla="*/ 134 h 137"/>
                <a:gd name="T14" fmla="*/ 58 w 63"/>
                <a:gd name="T15" fmla="*/ 132 h 137"/>
                <a:gd name="T16" fmla="*/ 62 w 63"/>
                <a:gd name="T17" fmla="*/ 129 h 137"/>
                <a:gd name="T18" fmla="*/ 63 w 63"/>
                <a:gd name="T19" fmla="*/ 124 h 137"/>
                <a:gd name="T20" fmla="*/ 63 w 63"/>
                <a:gd name="T21" fmla="*/ 117 h 137"/>
                <a:gd name="T22" fmla="*/ 31 w 63"/>
                <a:gd name="T23" fmla="*/ 11 h 137"/>
                <a:gd name="T24" fmla="*/ 27 w 63"/>
                <a:gd name="T25" fmla="*/ 8 h 137"/>
                <a:gd name="T26" fmla="*/ 26 w 63"/>
                <a:gd name="T27" fmla="*/ 5 h 137"/>
                <a:gd name="T28" fmla="*/ 23 w 63"/>
                <a:gd name="T29" fmla="*/ 2 h 137"/>
                <a:gd name="T30" fmla="*/ 18 w 63"/>
                <a:gd name="T31" fmla="*/ 0 h 137"/>
                <a:gd name="T32" fmla="*/ 10 w 63"/>
                <a:gd name="T33" fmla="*/ 0 h 137"/>
                <a:gd name="T34" fmla="*/ 7 w 63"/>
                <a:gd name="T35" fmla="*/ 4 h 137"/>
                <a:gd name="T36" fmla="*/ 4 w 63"/>
                <a:gd name="T37" fmla="*/ 5 h 137"/>
                <a:gd name="T38" fmla="*/ 1 w 63"/>
                <a:gd name="T39" fmla="*/ 8 h 137"/>
                <a:gd name="T40" fmla="*/ 0 w 63"/>
                <a:gd name="T41" fmla="*/ 13 h 137"/>
                <a:gd name="T42" fmla="*/ 0 w 63"/>
                <a:gd name="T43" fmla="*/ 21 h 137"/>
                <a:gd name="T44" fmla="*/ 32 w 63"/>
                <a:gd name="T45" fmla="*/ 126 h 1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3"/>
                <a:gd name="T70" fmla="*/ 0 h 137"/>
                <a:gd name="T71" fmla="*/ 63 w 63"/>
                <a:gd name="T72" fmla="*/ 137 h 1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3" h="137">
                  <a:moveTo>
                    <a:pt x="32" y="126"/>
                  </a:moveTo>
                  <a:lnTo>
                    <a:pt x="35" y="129"/>
                  </a:lnTo>
                  <a:lnTo>
                    <a:pt x="37" y="132"/>
                  </a:lnTo>
                  <a:lnTo>
                    <a:pt x="40" y="135"/>
                  </a:lnTo>
                  <a:lnTo>
                    <a:pt x="45" y="137"/>
                  </a:lnTo>
                  <a:lnTo>
                    <a:pt x="52" y="137"/>
                  </a:lnTo>
                  <a:lnTo>
                    <a:pt x="55" y="134"/>
                  </a:lnTo>
                  <a:lnTo>
                    <a:pt x="58" y="132"/>
                  </a:lnTo>
                  <a:lnTo>
                    <a:pt x="62" y="129"/>
                  </a:lnTo>
                  <a:lnTo>
                    <a:pt x="63" y="124"/>
                  </a:lnTo>
                  <a:lnTo>
                    <a:pt x="63" y="117"/>
                  </a:lnTo>
                  <a:lnTo>
                    <a:pt x="31" y="11"/>
                  </a:lnTo>
                  <a:lnTo>
                    <a:pt x="27" y="8"/>
                  </a:lnTo>
                  <a:lnTo>
                    <a:pt x="26" y="5"/>
                  </a:lnTo>
                  <a:lnTo>
                    <a:pt x="23" y="2"/>
                  </a:lnTo>
                  <a:lnTo>
                    <a:pt x="18" y="0"/>
                  </a:lnTo>
                  <a:lnTo>
                    <a:pt x="10" y="0"/>
                  </a:lnTo>
                  <a:lnTo>
                    <a:pt x="7" y="4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32" y="1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7" name="Freeform 25"/>
            <p:cNvSpPr>
              <a:spLocks/>
            </p:cNvSpPr>
            <p:nvPr/>
          </p:nvSpPr>
          <p:spPr bwMode="auto">
            <a:xfrm>
              <a:off x="2561" y="1935"/>
              <a:ext cx="65" cy="157"/>
            </a:xfrm>
            <a:custGeom>
              <a:avLst/>
              <a:gdLst>
                <a:gd name="T0" fmla="*/ 0 w 65"/>
                <a:gd name="T1" fmla="*/ 137 h 157"/>
                <a:gd name="T2" fmla="*/ 0 w 65"/>
                <a:gd name="T3" fmla="*/ 146 h 157"/>
                <a:gd name="T4" fmla="*/ 2 w 65"/>
                <a:gd name="T5" fmla="*/ 149 h 157"/>
                <a:gd name="T6" fmla="*/ 8 w 65"/>
                <a:gd name="T7" fmla="*/ 156 h 157"/>
                <a:gd name="T8" fmla="*/ 11 w 65"/>
                <a:gd name="T9" fmla="*/ 157 h 157"/>
                <a:gd name="T10" fmla="*/ 20 w 65"/>
                <a:gd name="T11" fmla="*/ 157 h 157"/>
                <a:gd name="T12" fmla="*/ 23 w 65"/>
                <a:gd name="T13" fmla="*/ 156 h 157"/>
                <a:gd name="T14" fmla="*/ 30 w 65"/>
                <a:gd name="T15" fmla="*/ 149 h 157"/>
                <a:gd name="T16" fmla="*/ 31 w 65"/>
                <a:gd name="T17" fmla="*/ 146 h 157"/>
                <a:gd name="T18" fmla="*/ 65 w 65"/>
                <a:gd name="T19" fmla="*/ 21 h 157"/>
                <a:gd name="T20" fmla="*/ 65 w 65"/>
                <a:gd name="T21" fmla="*/ 11 h 157"/>
                <a:gd name="T22" fmla="*/ 64 w 65"/>
                <a:gd name="T23" fmla="*/ 8 h 157"/>
                <a:gd name="T24" fmla="*/ 57 w 65"/>
                <a:gd name="T25" fmla="*/ 2 h 157"/>
                <a:gd name="T26" fmla="*/ 54 w 65"/>
                <a:gd name="T27" fmla="*/ 0 h 157"/>
                <a:gd name="T28" fmla="*/ 45 w 65"/>
                <a:gd name="T29" fmla="*/ 0 h 157"/>
                <a:gd name="T30" fmla="*/ 42 w 65"/>
                <a:gd name="T31" fmla="*/ 2 h 157"/>
                <a:gd name="T32" fmla="*/ 36 w 65"/>
                <a:gd name="T33" fmla="*/ 8 h 157"/>
                <a:gd name="T34" fmla="*/ 34 w 65"/>
                <a:gd name="T35" fmla="*/ 11 h 157"/>
                <a:gd name="T36" fmla="*/ 0 w 65"/>
                <a:gd name="T37" fmla="*/ 137 h 1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5"/>
                <a:gd name="T58" fmla="*/ 0 h 157"/>
                <a:gd name="T59" fmla="*/ 65 w 65"/>
                <a:gd name="T60" fmla="*/ 157 h 1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5" h="157">
                  <a:moveTo>
                    <a:pt x="0" y="137"/>
                  </a:moveTo>
                  <a:lnTo>
                    <a:pt x="0" y="146"/>
                  </a:lnTo>
                  <a:lnTo>
                    <a:pt x="2" y="149"/>
                  </a:lnTo>
                  <a:lnTo>
                    <a:pt x="8" y="156"/>
                  </a:lnTo>
                  <a:lnTo>
                    <a:pt x="11" y="157"/>
                  </a:lnTo>
                  <a:lnTo>
                    <a:pt x="20" y="157"/>
                  </a:lnTo>
                  <a:lnTo>
                    <a:pt x="23" y="156"/>
                  </a:lnTo>
                  <a:lnTo>
                    <a:pt x="30" y="149"/>
                  </a:lnTo>
                  <a:lnTo>
                    <a:pt x="31" y="146"/>
                  </a:lnTo>
                  <a:lnTo>
                    <a:pt x="65" y="21"/>
                  </a:lnTo>
                  <a:lnTo>
                    <a:pt x="65" y="11"/>
                  </a:lnTo>
                  <a:lnTo>
                    <a:pt x="64" y="8"/>
                  </a:lnTo>
                  <a:lnTo>
                    <a:pt x="57" y="2"/>
                  </a:lnTo>
                  <a:lnTo>
                    <a:pt x="54" y="0"/>
                  </a:lnTo>
                  <a:lnTo>
                    <a:pt x="45" y="0"/>
                  </a:lnTo>
                  <a:lnTo>
                    <a:pt x="42" y="2"/>
                  </a:lnTo>
                  <a:lnTo>
                    <a:pt x="36" y="8"/>
                  </a:lnTo>
                  <a:lnTo>
                    <a:pt x="34" y="11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8628" name="Group 53"/>
            <p:cNvGrpSpPr>
              <a:grpSpLocks/>
            </p:cNvGrpSpPr>
            <p:nvPr/>
          </p:nvGrpSpPr>
          <p:grpSpPr bwMode="auto">
            <a:xfrm rot="-6981020">
              <a:off x="2405" y="2393"/>
              <a:ext cx="124" cy="136"/>
              <a:chOff x="2363" y="3221"/>
              <a:chExt cx="124" cy="136"/>
            </a:xfrm>
          </p:grpSpPr>
          <p:sp>
            <p:nvSpPr>
              <p:cNvPr id="68657" name="Freeform 26"/>
              <p:cNvSpPr>
                <a:spLocks/>
              </p:cNvSpPr>
              <p:nvPr/>
            </p:nvSpPr>
            <p:spPr bwMode="auto">
              <a:xfrm>
                <a:off x="2363" y="3267"/>
                <a:ext cx="116" cy="84"/>
              </a:xfrm>
              <a:custGeom>
                <a:avLst/>
                <a:gdLst>
                  <a:gd name="T0" fmla="*/ 93 w 116"/>
                  <a:gd name="T1" fmla="*/ 82 h 84"/>
                  <a:gd name="T2" fmla="*/ 96 w 116"/>
                  <a:gd name="T3" fmla="*/ 84 h 84"/>
                  <a:gd name="T4" fmla="*/ 104 w 116"/>
                  <a:gd name="T5" fmla="*/ 84 h 84"/>
                  <a:gd name="T6" fmla="*/ 108 w 116"/>
                  <a:gd name="T7" fmla="*/ 82 h 84"/>
                  <a:gd name="T8" fmla="*/ 114 w 116"/>
                  <a:gd name="T9" fmla="*/ 76 h 84"/>
                  <a:gd name="T10" fmla="*/ 116 w 116"/>
                  <a:gd name="T11" fmla="*/ 73 h 84"/>
                  <a:gd name="T12" fmla="*/ 116 w 116"/>
                  <a:gd name="T13" fmla="*/ 65 h 84"/>
                  <a:gd name="T14" fmla="*/ 114 w 116"/>
                  <a:gd name="T15" fmla="*/ 61 h 84"/>
                  <a:gd name="T16" fmla="*/ 108 w 116"/>
                  <a:gd name="T17" fmla="*/ 55 h 84"/>
                  <a:gd name="T18" fmla="*/ 23 w 116"/>
                  <a:gd name="T19" fmla="*/ 2 h 84"/>
                  <a:gd name="T20" fmla="*/ 20 w 116"/>
                  <a:gd name="T21" fmla="*/ 0 h 84"/>
                  <a:gd name="T22" fmla="*/ 12 w 116"/>
                  <a:gd name="T23" fmla="*/ 0 h 84"/>
                  <a:gd name="T24" fmla="*/ 8 w 116"/>
                  <a:gd name="T25" fmla="*/ 2 h 84"/>
                  <a:gd name="T26" fmla="*/ 1 w 116"/>
                  <a:gd name="T27" fmla="*/ 8 h 84"/>
                  <a:gd name="T28" fmla="*/ 0 w 116"/>
                  <a:gd name="T29" fmla="*/ 11 h 84"/>
                  <a:gd name="T30" fmla="*/ 0 w 116"/>
                  <a:gd name="T31" fmla="*/ 19 h 84"/>
                  <a:gd name="T32" fmla="*/ 1 w 116"/>
                  <a:gd name="T33" fmla="*/ 24 h 84"/>
                  <a:gd name="T34" fmla="*/ 8 w 116"/>
                  <a:gd name="T35" fmla="*/ 30 h 84"/>
                  <a:gd name="T36" fmla="*/ 93 w 116"/>
                  <a:gd name="T37" fmla="*/ 82 h 8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16"/>
                  <a:gd name="T58" fmla="*/ 0 h 84"/>
                  <a:gd name="T59" fmla="*/ 116 w 116"/>
                  <a:gd name="T60" fmla="*/ 84 h 8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16" h="84">
                    <a:moveTo>
                      <a:pt x="93" y="82"/>
                    </a:moveTo>
                    <a:lnTo>
                      <a:pt x="96" y="84"/>
                    </a:lnTo>
                    <a:lnTo>
                      <a:pt x="104" y="84"/>
                    </a:lnTo>
                    <a:lnTo>
                      <a:pt x="108" y="82"/>
                    </a:lnTo>
                    <a:lnTo>
                      <a:pt x="114" y="76"/>
                    </a:lnTo>
                    <a:lnTo>
                      <a:pt x="116" y="73"/>
                    </a:lnTo>
                    <a:lnTo>
                      <a:pt x="116" y="65"/>
                    </a:lnTo>
                    <a:lnTo>
                      <a:pt x="114" y="61"/>
                    </a:lnTo>
                    <a:lnTo>
                      <a:pt x="108" y="55"/>
                    </a:lnTo>
                    <a:lnTo>
                      <a:pt x="23" y="2"/>
                    </a:lnTo>
                    <a:lnTo>
                      <a:pt x="20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1" y="8"/>
                    </a:lnTo>
                    <a:lnTo>
                      <a:pt x="0" y="11"/>
                    </a:lnTo>
                    <a:lnTo>
                      <a:pt x="0" y="19"/>
                    </a:lnTo>
                    <a:lnTo>
                      <a:pt x="1" y="24"/>
                    </a:lnTo>
                    <a:lnTo>
                      <a:pt x="8" y="30"/>
                    </a:lnTo>
                    <a:lnTo>
                      <a:pt x="93" y="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58" name="Freeform 27"/>
              <p:cNvSpPr>
                <a:spLocks/>
              </p:cNvSpPr>
              <p:nvPr/>
            </p:nvSpPr>
            <p:spPr bwMode="auto">
              <a:xfrm>
                <a:off x="2409" y="3221"/>
                <a:ext cx="78" cy="136"/>
              </a:xfrm>
              <a:custGeom>
                <a:avLst/>
                <a:gdLst>
                  <a:gd name="T0" fmla="*/ 48 w 78"/>
                  <a:gd name="T1" fmla="*/ 127 h 136"/>
                  <a:gd name="T2" fmla="*/ 50 w 78"/>
                  <a:gd name="T3" fmla="*/ 130 h 136"/>
                  <a:gd name="T4" fmla="*/ 53 w 78"/>
                  <a:gd name="T5" fmla="*/ 133 h 136"/>
                  <a:gd name="T6" fmla="*/ 56 w 78"/>
                  <a:gd name="T7" fmla="*/ 135 h 136"/>
                  <a:gd name="T8" fmla="*/ 61 w 78"/>
                  <a:gd name="T9" fmla="*/ 136 h 136"/>
                  <a:gd name="T10" fmla="*/ 65 w 78"/>
                  <a:gd name="T11" fmla="*/ 136 h 136"/>
                  <a:gd name="T12" fmla="*/ 72 w 78"/>
                  <a:gd name="T13" fmla="*/ 133 h 136"/>
                  <a:gd name="T14" fmla="*/ 75 w 78"/>
                  <a:gd name="T15" fmla="*/ 130 h 136"/>
                  <a:gd name="T16" fmla="*/ 76 w 78"/>
                  <a:gd name="T17" fmla="*/ 127 h 136"/>
                  <a:gd name="T18" fmla="*/ 78 w 78"/>
                  <a:gd name="T19" fmla="*/ 122 h 136"/>
                  <a:gd name="T20" fmla="*/ 78 w 78"/>
                  <a:gd name="T21" fmla="*/ 118 h 136"/>
                  <a:gd name="T22" fmla="*/ 76 w 78"/>
                  <a:gd name="T23" fmla="*/ 114 h 136"/>
                  <a:gd name="T24" fmla="*/ 30 w 78"/>
                  <a:gd name="T25" fmla="*/ 9 h 136"/>
                  <a:gd name="T26" fmla="*/ 28 w 78"/>
                  <a:gd name="T27" fmla="*/ 6 h 136"/>
                  <a:gd name="T28" fmla="*/ 25 w 78"/>
                  <a:gd name="T29" fmla="*/ 3 h 136"/>
                  <a:gd name="T30" fmla="*/ 22 w 78"/>
                  <a:gd name="T31" fmla="*/ 1 h 136"/>
                  <a:gd name="T32" fmla="*/ 17 w 78"/>
                  <a:gd name="T33" fmla="*/ 0 h 136"/>
                  <a:gd name="T34" fmla="*/ 13 w 78"/>
                  <a:gd name="T35" fmla="*/ 0 h 136"/>
                  <a:gd name="T36" fmla="*/ 6 w 78"/>
                  <a:gd name="T37" fmla="*/ 3 h 136"/>
                  <a:gd name="T38" fmla="*/ 3 w 78"/>
                  <a:gd name="T39" fmla="*/ 6 h 136"/>
                  <a:gd name="T40" fmla="*/ 2 w 78"/>
                  <a:gd name="T41" fmla="*/ 9 h 136"/>
                  <a:gd name="T42" fmla="*/ 0 w 78"/>
                  <a:gd name="T43" fmla="*/ 14 h 136"/>
                  <a:gd name="T44" fmla="*/ 0 w 78"/>
                  <a:gd name="T45" fmla="*/ 18 h 136"/>
                  <a:gd name="T46" fmla="*/ 2 w 78"/>
                  <a:gd name="T47" fmla="*/ 21 h 136"/>
                  <a:gd name="T48" fmla="*/ 48 w 78"/>
                  <a:gd name="T49" fmla="*/ 127 h 1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8"/>
                  <a:gd name="T76" fmla="*/ 0 h 136"/>
                  <a:gd name="T77" fmla="*/ 78 w 78"/>
                  <a:gd name="T78" fmla="*/ 136 h 1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8" h="136">
                    <a:moveTo>
                      <a:pt x="48" y="127"/>
                    </a:moveTo>
                    <a:lnTo>
                      <a:pt x="50" y="130"/>
                    </a:lnTo>
                    <a:lnTo>
                      <a:pt x="53" y="133"/>
                    </a:lnTo>
                    <a:lnTo>
                      <a:pt x="56" y="135"/>
                    </a:lnTo>
                    <a:lnTo>
                      <a:pt x="61" y="136"/>
                    </a:lnTo>
                    <a:lnTo>
                      <a:pt x="65" y="136"/>
                    </a:lnTo>
                    <a:lnTo>
                      <a:pt x="72" y="133"/>
                    </a:lnTo>
                    <a:lnTo>
                      <a:pt x="75" y="130"/>
                    </a:lnTo>
                    <a:lnTo>
                      <a:pt x="76" y="127"/>
                    </a:lnTo>
                    <a:lnTo>
                      <a:pt x="78" y="122"/>
                    </a:lnTo>
                    <a:lnTo>
                      <a:pt x="78" y="118"/>
                    </a:lnTo>
                    <a:lnTo>
                      <a:pt x="76" y="114"/>
                    </a:lnTo>
                    <a:lnTo>
                      <a:pt x="30" y="9"/>
                    </a:lnTo>
                    <a:lnTo>
                      <a:pt x="28" y="6"/>
                    </a:lnTo>
                    <a:lnTo>
                      <a:pt x="25" y="3"/>
                    </a:lnTo>
                    <a:lnTo>
                      <a:pt x="22" y="1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6" y="3"/>
                    </a:lnTo>
                    <a:lnTo>
                      <a:pt x="3" y="6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2" y="21"/>
                    </a:lnTo>
                    <a:lnTo>
                      <a:pt x="48" y="1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629" name="Group 58"/>
            <p:cNvGrpSpPr>
              <a:grpSpLocks/>
            </p:cNvGrpSpPr>
            <p:nvPr/>
          </p:nvGrpSpPr>
          <p:grpSpPr bwMode="auto">
            <a:xfrm rot="-9333799">
              <a:off x="4270" y="3075"/>
              <a:ext cx="118" cy="174"/>
              <a:chOff x="4948" y="2169"/>
              <a:chExt cx="118" cy="174"/>
            </a:xfrm>
          </p:grpSpPr>
          <p:sp>
            <p:nvSpPr>
              <p:cNvPr id="68655" name="Freeform 28"/>
              <p:cNvSpPr>
                <a:spLocks/>
              </p:cNvSpPr>
              <p:nvPr/>
            </p:nvSpPr>
            <p:spPr bwMode="auto">
              <a:xfrm>
                <a:off x="4950" y="2187"/>
                <a:ext cx="56" cy="156"/>
              </a:xfrm>
              <a:custGeom>
                <a:avLst/>
                <a:gdLst>
                  <a:gd name="T0" fmla="*/ 31 w 56"/>
                  <a:gd name="T1" fmla="*/ 12 h 156"/>
                  <a:gd name="T2" fmla="*/ 30 w 56"/>
                  <a:gd name="T3" fmla="*/ 9 h 156"/>
                  <a:gd name="T4" fmla="*/ 28 w 56"/>
                  <a:gd name="T5" fmla="*/ 5 h 156"/>
                  <a:gd name="T6" fmla="*/ 25 w 56"/>
                  <a:gd name="T7" fmla="*/ 3 h 156"/>
                  <a:gd name="T8" fmla="*/ 20 w 56"/>
                  <a:gd name="T9" fmla="*/ 1 h 156"/>
                  <a:gd name="T10" fmla="*/ 17 w 56"/>
                  <a:gd name="T11" fmla="*/ 0 h 156"/>
                  <a:gd name="T12" fmla="*/ 13 w 56"/>
                  <a:gd name="T13" fmla="*/ 0 h 156"/>
                  <a:gd name="T14" fmla="*/ 9 w 56"/>
                  <a:gd name="T15" fmla="*/ 1 h 156"/>
                  <a:gd name="T16" fmla="*/ 5 w 56"/>
                  <a:gd name="T17" fmla="*/ 3 h 156"/>
                  <a:gd name="T18" fmla="*/ 3 w 56"/>
                  <a:gd name="T19" fmla="*/ 6 h 156"/>
                  <a:gd name="T20" fmla="*/ 2 w 56"/>
                  <a:gd name="T21" fmla="*/ 11 h 156"/>
                  <a:gd name="T22" fmla="*/ 0 w 56"/>
                  <a:gd name="T23" fmla="*/ 14 h 156"/>
                  <a:gd name="T24" fmla="*/ 0 w 56"/>
                  <a:gd name="T25" fmla="*/ 18 h 156"/>
                  <a:gd name="T26" fmla="*/ 25 w 56"/>
                  <a:gd name="T27" fmla="*/ 144 h 156"/>
                  <a:gd name="T28" fmla="*/ 27 w 56"/>
                  <a:gd name="T29" fmla="*/ 147 h 156"/>
                  <a:gd name="T30" fmla="*/ 28 w 56"/>
                  <a:gd name="T31" fmla="*/ 152 h 156"/>
                  <a:gd name="T32" fmla="*/ 31 w 56"/>
                  <a:gd name="T33" fmla="*/ 153 h 156"/>
                  <a:gd name="T34" fmla="*/ 36 w 56"/>
                  <a:gd name="T35" fmla="*/ 155 h 156"/>
                  <a:gd name="T36" fmla="*/ 39 w 56"/>
                  <a:gd name="T37" fmla="*/ 156 h 156"/>
                  <a:gd name="T38" fmla="*/ 44 w 56"/>
                  <a:gd name="T39" fmla="*/ 156 h 156"/>
                  <a:gd name="T40" fmla="*/ 47 w 56"/>
                  <a:gd name="T41" fmla="*/ 155 h 156"/>
                  <a:gd name="T42" fmla="*/ 51 w 56"/>
                  <a:gd name="T43" fmla="*/ 153 h 156"/>
                  <a:gd name="T44" fmla="*/ 53 w 56"/>
                  <a:gd name="T45" fmla="*/ 150 h 156"/>
                  <a:gd name="T46" fmla="*/ 54 w 56"/>
                  <a:gd name="T47" fmla="*/ 146 h 156"/>
                  <a:gd name="T48" fmla="*/ 56 w 56"/>
                  <a:gd name="T49" fmla="*/ 143 h 156"/>
                  <a:gd name="T50" fmla="*/ 56 w 56"/>
                  <a:gd name="T51" fmla="*/ 138 h 156"/>
                  <a:gd name="T52" fmla="*/ 31 w 56"/>
                  <a:gd name="T53" fmla="*/ 12 h 15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6"/>
                  <a:gd name="T82" fmla="*/ 0 h 156"/>
                  <a:gd name="T83" fmla="*/ 56 w 56"/>
                  <a:gd name="T84" fmla="*/ 156 h 15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6" h="156">
                    <a:moveTo>
                      <a:pt x="31" y="12"/>
                    </a:moveTo>
                    <a:lnTo>
                      <a:pt x="30" y="9"/>
                    </a:lnTo>
                    <a:lnTo>
                      <a:pt x="28" y="5"/>
                    </a:lnTo>
                    <a:lnTo>
                      <a:pt x="25" y="3"/>
                    </a:lnTo>
                    <a:lnTo>
                      <a:pt x="20" y="1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9" y="1"/>
                    </a:lnTo>
                    <a:lnTo>
                      <a:pt x="5" y="3"/>
                    </a:lnTo>
                    <a:lnTo>
                      <a:pt x="3" y="6"/>
                    </a:lnTo>
                    <a:lnTo>
                      <a:pt x="2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25" y="144"/>
                    </a:lnTo>
                    <a:lnTo>
                      <a:pt x="27" y="147"/>
                    </a:lnTo>
                    <a:lnTo>
                      <a:pt x="28" y="152"/>
                    </a:lnTo>
                    <a:lnTo>
                      <a:pt x="31" y="153"/>
                    </a:lnTo>
                    <a:lnTo>
                      <a:pt x="36" y="155"/>
                    </a:lnTo>
                    <a:lnTo>
                      <a:pt x="39" y="156"/>
                    </a:lnTo>
                    <a:lnTo>
                      <a:pt x="44" y="156"/>
                    </a:lnTo>
                    <a:lnTo>
                      <a:pt x="47" y="155"/>
                    </a:lnTo>
                    <a:lnTo>
                      <a:pt x="51" y="153"/>
                    </a:lnTo>
                    <a:lnTo>
                      <a:pt x="53" y="150"/>
                    </a:lnTo>
                    <a:lnTo>
                      <a:pt x="54" y="146"/>
                    </a:lnTo>
                    <a:lnTo>
                      <a:pt x="56" y="143"/>
                    </a:lnTo>
                    <a:lnTo>
                      <a:pt x="56" y="138"/>
                    </a:lnTo>
                    <a:lnTo>
                      <a:pt x="31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56" name="Freeform 29"/>
              <p:cNvSpPr>
                <a:spLocks/>
              </p:cNvSpPr>
              <p:nvPr/>
            </p:nvSpPr>
            <p:spPr bwMode="auto">
              <a:xfrm>
                <a:off x="4948" y="2169"/>
                <a:ext cx="118" cy="124"/>
              </a:xfrm>
              <a:custGeom>
                <a:avLst/>
                <a:gdLst>
                  <a:gd name="T0" fmla="*/ 27 w 118"/>
                  <a:gd name="T1" fmla="*/ 4 h 124"/>
                  <a:gd name="T2" fmla="*/ 24 w 118"/>
                  <a:gd name="T3" fmla="*/ 3 h 124"/>
                  <a:gd name="T4" fmla="*/ 21 w 118"/>
                  <a:gd name="T5" fmla="*/ 0 h 124"/>
                  <a:gd name="T6" fmla="*/ 13 w 118"/>
                  <a:gd name="T7" fmla="*/ 0 h 124"/>
                  <a:gd name="T8" fmla="*/ 8 w 118"/>
                  <a:gd name="T9" fmla="*/ 1 h 124"/>
                  <a:gd name="T10" fmla="*/ 5 w 118"/>
                  <a:gd name="T11" fmla="*/ 4 h 124"/>
                  <a:gd name="T12" fmla="*/ 4 w 118"/>
                  <a:gd name="T13" fmla="*/ 7 h 124"/>
                  <a:gd name="T14" fmla="*/ 0 w 118"/>
                  <a:gd name="T15" fmla="*/ 11 h 124"/>
                  <a:gd name="T16" fmla="*/ 0 w 118"/>
                  <a:gd name="T17" fmla="*/ 18 h 124"/>
                  <a:gd name="T18" fmla="*/ 2 w 118"/>
                  <a:gd name="T19" fmla="*/ 23 h 124"/>
                  <a:gd name="T20" fmla="*/ 5 w 118"/>
                  <a:gd name="T21" fmla="*/ 26 h 124"/>
                  <a:gd name="T22" fmla="*/ 92 w 118"/>
                  <a:gd name="T23" fmla="*/ 119 h 124"/>
                  <a:gd name="T24" fmla="*/ 95 w 118"/>
                  <a:gd name="T25" fmla="*/ 121 h 124"/>
                  <a:gd name="T26" fmla="*/ 98 w 118"/>
                  <a:gd name="T27" fmla="*/ 124 h 124"/>
                  <a:gd name="T28" fmla="*/ 106 w 118"/>
                  <a:gd name="T29" fmla="*/ 124 h 124"/>
                  <a:gd name="T30" fmla="*/ 110 w 118"/>
                  <a:gd name="T31" fmla="*/ 122 h 124"/>
                  <a:gd name="T32" fmla="*/ 114 w 118"/>
                  <a:gd name="T33" fmla="*/ 119 h 124"/>
                  <a:gd name="T34" fmla="*/ 115 w 118"/>
                  <a:gd name="T35" fmla="*/ 116 h 124"/>
                  <a:gd name="T36" fmla="*/ 118 w 118"/>
                  <a:gd name="T37" fmla="*/ 113 h 124"/>
                  <a:gd name="T38" fmla="*/ 118 w 118"/>
                  <a:gd name="T39" fmla="*/ 105 h 124"/>
                  <a:gd name="T40" fmla="*/ 117 w 118"/>
                  <a:gd name="T41" fmla="*/ 100 h 124"/>
                  <a:gd name="T42" fmla="*/ 114 w 118"/>
                  <a:gd name="T43" fmla="*/ 97 h 124"/>
                  <a:gd name="T44" fmla="*/ 27 w 118"/>
                  <a:gd name="T45" fmla="*/ 4 h 12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18"/>
                  <a:gd name="T70" fmla="*/ 0 h 124"/>
                  <a:gd name="T71" fmla="*/ 118 w 118"/>
                  <a:gd name="T72" fmla="*/ 124 h 12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18" h="124">
                    <a:moveTo>
                      <a:pt x="27" y="4"/>
                    </a:moveTo>
                    <a:lnTo>
                      <a:pt x="24" y="3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8" y="1"/>
                    </a:lnTo>
                    <a:lnTo>
                      <a:pt x="5" y="4"/>
                    </a:lnTo>
                    <a:lnTo>
                      <a:pt x="4" y="7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2" y="23"/>
                    </a:lnTo>
                    <a:lnTo>
                      <a:pt x="5" y="26"/>
                    </a:lnTo>
                    <a:lnTo>
                      <a:pt x="92" y="119"/>
                    </a:lnTo>
                    <a:lnTo>
                      <a:pt x="95" y="121"/>
                    </a:lnTo>
                    <a:lnTo>
                      <a:pt x="98" y="124"/>
                    </a:lnTo>
                    <a:lnTo>
                      <a:pt x="106" y="124"/>
                    </a:lnTo>
                    <a:lnTo>
                      <a:pt x="110" y="122"/>
                    </a:lnTo>
                    <a:lnTo>
                      <a:pt x="114" y="119"/>
                    </a:lnTo>
                    <a:lnTo>
                      <a:pt x="115" y="116"/>
                    </a:lnTo>
                    <a:lnTo>
                      <a:pt x="118" y="113"/>
                    </a:lnTo>
                    <a:lnTo>
                      <a:pt x="118" y="105"/>
                    </a:lnTo>
                    <a:lnTo>
                      <a:pt x="117" y="100"/>
                    </a:lnTo>
                    <a:lnTo>
                      <a:pt x="114" y="97"/>
                    </a:lnTo>
                    <a:lnTo>
                      <a:pt x="27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630" name="Group 47"/>
            <p:cNvGrpSpPr>
              <a:grpSpLocks/>
            </p:cNvGrpSpPr>
            <p:nvPr/>
          </p:nvGrpSpPr>
          <p:grpSpPr bwMode="auto">
            <a:xfrm flipH="1">
              <a:off x="2797" y="3411"/>
              <a:ext cx="158" cy="84"/>
              <a:chOff x="3607" y="3399"/>
              <a:chExt cx="158" cy="84"/>
            </a:xfrm>
          </p:grpSpPr>
          <p:sp>
            <p:nvSpPr>
              <p:cNvPr id="68653" name="Freeform 30"/>
              <p:cNvSpPr>
                <a:spLocks/>
              </p:cNvSpPr>
              <p:nvPr/>
            </p:nvSpPr>
            <p:spPr bwMode="auto">
              <a:xfrm>
                <a:off x="3615" y="3427"/>
                <a:ext cx="142" cy="56"/>
              </a:xfrm>
              <a:custGeom>
                <a:avLst/>
                <a:gdLst>
                  <a:gd name="T0" fmla="*/ 130 w 142"/>
                  <a:gd name="T1" fmla="*/ 31 h 56"/>
                  <a:gd name="T2" fmla="*/ 135 w 142"/>
                  <a:gd name="T3" fmla="*/ 29 h 56"/>
                  <a:gd name="T4" fmla="*/ 138 w 142"/>
                  <a:gd name="T5" fmla="*/ 26 h 56"/>
                  <a:gd name="T6" fmla="*/ 139 w 142"/>
                  <a:gd name="T7" fmla="*/ 23 h 56"/>
                  <a:gd name="T8" fmla="*/ 142 w 142"/>
                  <a:gd name="T9" fmla="*/ 20 h 56"/>
                  <a:gd name="T10" fmla="*/ 142 w 142"/>
                  <a:gd name="T11" fmla="*/ 12 h 56"/>
                  <a:gd name="T12" fmla="*/ 141 w 142"/>
                  <a:gd name="T13" fmla="*/ 8 h 56"/>
                  <a:gd name="T14" fmla="*/ 138 w 142"/>
                  <a:gd name="T15" fmla="*/ 5 h 56"/>
                  <a:gd name="T16" fmla="*/ 135 w 142"/>
                  <a:gd name="T17" fmla="*/ 3 h 56"/>
                  <a:gd name="T18" fmla="*/ 131 w 142"/>
                  <a:gd name="T19" fmla="*/ 0 h 56"/>
                  <a:gd name="T20" fmla="*/ 124 w 142"/>
                  <a:gd name="T21" fmla="*/ 0 h 56"/>
                  <a:gd name="T22" fmla="*/ 12 w 142"/>
                  <a:gd name="T23" fmla="*/ 25 h 56"/>
                  <a:gd name="T24" fmla="*/ 7 w 142"/>
                  <a:gd name="T25" fmla="*/ 26 h 56"/>
                  <a:gd name="T26" fmla="*/ 4 w 142"/>
                  <a:gd name="T27" fmla="*/ 29 h 56"/>
                  <a:gd name="T28" fmla="*/ 3 w 142"/>
                  <a:gd name="T29" fmla="*/ 32 h 56"/>
                  <a:gd name="T30" fmla="*/ 0 w 142"/>
                  <a:gd name="T31" fmla="*/ 36 h 56"/>
                  <a:gd name="T32" fmla="*/ 0 w 142"/>
                  <a:gd name="T33" fmla="*/ 43 h 56"/>
                  <a:gd name="T34" fmla="*/ 1 w 142"/>
                  <a:gd name="T35" fmla="*/ 48 h 56"/>
                  <a:gd name="T36" fmla="*/ 4 w 142"/>
                  <a:gd name="T37" fmla="*/ 51 h 56"/>
                  <a:gd name="T38" fmla="*/ 7 w 142"/>
                  <a:gd name="T39" fmla="*/ 53 h 56"/>
                  <a:gd name="T40" fmla="*/ 11 w 142"/>
                  <a:gd name="T41" fmla="*/ 56 h 56"/>
                  <a:gd name="T42" fmla="*/ 18 w 142"/>
                  <a:gd name="T43" fmla="*/ 56 h 56"/>
                  <a:gd name="T44" fmla="*/ 130 w 142"/>
                  <a:gd name="T45" fmla="*/ 31 h 5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42"/>
                  <a:gd name="T70" fmla="*/ 0 h 56"/>
                  <a:gd name="T71" fmla="*/ 142 w 142"/>
                  <a:gd name="T72" fmla="*/ 56 h 5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42" h="56">
                    <a:moveTo>
                      <a:pt x="130" y="31"/>
                    </a:moveTo>
                    <a:lnTo>
                      <a:pt x="135" y="29"/>
                    </a:lnTo>
                    <a:lnTo>
                      <a:pt x="138" y="26"/>
                    </a:lnTo>
                    <a:lnTo>
                      <a:pt x="139" y="23"/>
                    </a:lnTo>
                    <a:lnTo>
                      <a:pt x="142" y="20"/>
                    </a:lnTo>
                    <a:lnTo>
                      <a:pt x="142" y="12"/>
                    </a:lnTo>
                    <a:lnTo>
                      <a:pt x="141" y="8"/>
                    </a:lnTo>
                    <a:lnTo>
                      <a:pt x="138" y="5"/>
                    </a:lnTo>
                    <a:lnTo>
                      <a:pt x="135" y="3"/>
                    </a:lnTo>
                    <a:lnTo>
                      <a:pt x="131" y="0"/>
                    </a:lnTo>
                    <a:lnTo>
                      <a:pt x="124" y="0"/>
                    </a:lnTo>
                    <a:lnTo>
                      <a:pt x="12" y="25"/>
                    </a:lnTo>
                    <a:lnTo>
                      <a:pt x="7" y="26"/>
                    </a:lnTo>
                    <a:lnTo>
                      <a:pt x="4" y="29"/>
                    </a:lnTo>
                    <a:lnTo>
                      <a:pt x="3" y="32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1" y="48"/>
                    </a:lnTo>
                    <a:lnTo>
                      <a:pt x="4" y="51"/>
                    </a:lnTo>
                    <a:lnTo>
                      <a:pt x="7" y="53"/>
                    </a:lnTo>
                    <a:lnTo>
                      <a:pt x="11" y="56"/>
                    </a:lnTo>
                    <a:lnTo>
                      <a:pt x="18" y="56"/>
                    </a:lnTo>
                    <a:lnTo>
                      <a:pt x="13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54" name="Freeform 31"/>
              <p:cNvSpPr>
                <a:spLocks/>
              </p:cNvSpPr>
              <p:nvPr/>
            </p:nvSpPr>
            <p:spPr bwMode="auto">
              <a:xfrm>
                <a:off x="3607" y="3399"/>
                <a:ext cx="158" cy="64"/>
              </a:xfrm>
              <a:custGeom>
                <a:avLst/>
                <a:gdLst>
                  <a:gd name="T0" fmla="*/ 139 w 158"/>
                  <a:gd name="T1" fmla="*/ 64 h 64"/>
                  <a:gd name="T2" fmla="*/ 147 w 158"/>
                  <a:gd name="T3" fmla="*/ 64 h 64"/>
                  <a:gd name="T4" fmla="*/ 150 w 158"/>
                  <a:gd name="T5" fmla="*/ 62 h 64"/>
                  <a:gd name="T6" fmla="*/ 156 w 158"/>
                  <a:gd name="T7" fmla="*/ 56 h 64"/>
                  <a:gd name="T8" fmla="*/ 158 w 158"/>
                  <a:gd name="T9" fmla="*/ 51 h 64"/>
                  <a:gd name="T10" fmla="*/ 158 w 158"/>
                  <a:gd name="T11" fmla="*/ 43 h 64"/>
                  <a:gd name="T12" fmla="*/ 156 w 158"/>
                  <a:gd name="T13" fmla="*/ 40 h 64"/>
                  <a:gd name="T14" fmla="*/ 150 w 158"/>
                  <a:gd name="T15" fmla="*/ 34 h 64"/>
                  <a:gd name="T16" fmla="*/ 146 w 158"/>
                  <a:gd name="T17" fmla="*/ 33 h 64"/>
                  <a:gd name="T18" fmla="*/ 19 w 158"/>
                  <a:gd name="T19" fmla="*/ 0 h 64"/>
                  <a:gd name="T20" fmla="*/ 11 w 158"/>
                  <a:gd name="T21" fmla="*/ 0 h 64"/>
                  <a:gd name="T22" fmla="*/ 8 w 158"/>
                  <a:gd name="T23" fmla="*/ 2 h 64"/>
                  <a:gd name="T24" fmla="*/ 2 w 158"/>
                  <a:gd name="T25" fmla="*/ 8 h 64"/>
                  <a:gd name="T26" fmla="*/ 0 w 158"/>
                  <a:gd name="T27" fmla="*/ 12 h 64"/>
                  <a:gd name="T28" fmla="*/ 0 w 158"/>
                  <a:gd name="T29" fmla="*/ 20 h 64"/>
                  <a:gd name="T30" fmla="*/ 2 w 158"/>
                  <a:gd name="T31" fmla="*/ 23 h 64"/>
                  <a:gd name="T32" fmla="*/ 8 w 158"/>
                  <a:gd name="T33" fmla="*/ 29 h 64"/>
                  <a:gd name="T34" fmla="*/ 12 w 158"/>
                  <a:gd name="T35" fmla="*/ 31 h 64"/>
                  <a:gd name="T36" fmla="*/ 139 w 158"/>
                  <a:gd name="T37" fmla="*/ 64 h 6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4"/>
                  <a:gd name="T59" fmla="*/ 158 w 158"/>
                  <a:gd name="T60" fmla="*/ 64 h 6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4">
                    <a:moveTo>
                      <a:pt x="139" y="64"/>
                    </a:moveTo>
                    <a:lnTo>
                      <a:pt x="147" y="64"/>
                    </a:lnTo>
                    <a:lnTo>
                      <a:pt x="150" y="62"/>
                    </a:lnTo>
                    <a:lnTo>
                      <a:pt x="156" y="56"/>
                    </a:lnTo>
                    <a:lnTo>
                      <a:pt x="158" y="51"/>
                    </a:lnTo>
                    <a:lnTo>
                      <a:pt x="158" y="43"/>
                    </a:lnTo>
                    <a:lnTo>
                      <a:pt x="156" y="40"/>
                    </a:lnTo>
                    <a:lnTo>
                      <a:pt x="150" y="34"/>
                    </a:lnTo>
                    <a:lnTo>
                      <a:pt x="146" y="33"/>
                    </a:lnTo>
                    <a:lnTo>
                      <a:pt x="19" y="0"/>
                    </a:lnTo>
                    <a:lnTo>
                      <a:pt x="11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8" y="29"/>
                    </a:lnTo>
                    <a:lnTo>
                      <a:pt x="12" y="31"/>
                    </a:lnTo>
                    <a:lnTo>
                      <a:pt x="139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631" name="Freeform 36"/>
            <p:cNvSpPr>
              <a:spLocks/>
            </p:cNvSpPr>
            <p:nvPr/>
          </p:nvSpPr>
          <p:spPr bwMode="auto">
            <a:xfrm rot="2920607" flipV="1">
              <a:off x="2985" y="1850"/>
              <a:ext cx="1043" cy="1069"/>
            </a:xfrm>
            <a:custGeom>
              <a:avLst/>
              <a:gdLst>
                <a:gd name="T0" fmla="*/ 1019 w 1043"/>
                <a:gd name="T1" fmla="*/ 1067 h 1069"/>
                <a:gd name="T2" fmla="*/ 1032 w 1043"/>
                <a:gd name="T3" fmla="*/ 1069 h 1069"/>
                <a:gd name="T4" fmla="*/ 1041 w 1043"/>
                <a:gd name="T5" fmla="*/ 1061 h 1069"/>
                <a:gd name="T6" fmla="*/ 1043 w 1043"/>
                <a:gd name="T7" fmla="*/ 1049 h 1069"/>
                <a:gd name="T8" fmla="*/ 1005 w 1043"/>
                <a:gd name="T9" fmla="*/ 990 h 1069"/>
                <a:gd name="T10" fmla="*/ 973 w 1043"/>
                <a:gd name="T11" fmla="*/ 935 h 1069"/>
                <a:gd name="T12" fmla="*/ 940 w 1043"/>
                <a:gd name="T13" fmla="*/ 884 h 1069"/>
                <a:gd name="T14" fmla="*/ 906 w 1043"/>
                <a:gd name="T15" fmla="*/ 833 h 1069"/>
                <a:gd name="T16" fmla="*/ 874 w 1043"/>
                <a:gd name="T17" fmla="*/ 783 h 1069"/>
                <a:gd name="T18" fmla="*/ 841 w 1043"/>
                <a:gd name="T19" fmla="*/ 735 h 1069"/>
                <a:gd name="T20" fmla="*/ 793 w 1043"/>
                <a:gd name="T21" fmla="*/ 667 h 1069"/>
                <a:gd name="T22" fmla="*/ 762 w 1043"/>
                <a:gd name="T23" fmla="*/ 622 h 1069"/>
                <a:gd name="T24" fmla="*/ 730 w 1043"/>
                <a:gd name="T25" fmla="*/ 580 h 1069"/>
                <a:gd name="T26" fmla="*/ 666 w 1043"/>
                <a:gd name="T27" fmla="*/ 500 h 1069"/>
                <a:gd name="T28" fmla="*/ 635 w 1043"/>
                <a:gd name="T29" fmla="*/ 461 h 1069"/>
                <a:gd name="T30" fmla="*/ 587 w 1043"/>
                <a:gd name="T31" fmla="*/ 405 h 1069"/>
                <a:gd name="T32" fmla="*/ 538 w 1043"/>
                <a:gd name="T33" fmla="*/ 354 h 1069"/>
                <a:gd name="T34" fmla="*/ 474 w 1043"/>
                <a:gd name="T35" fmla="*/ 290 h 1069"/>
                <a:gd name="T36" fmla="*/ 441 w 1043"/>
                <a:gd name="T37" fmla="*/ 261 h 1069"/>
                <a:gd name="T38" fmla="*/ 331 w 1043"/>
                <a:gd name="T39" fmla="*/ 168 h 1069"/>
                <a:gd name="T40" fmla="*/ 251 w 1043"/>
                <a:gd name="T41" fmla="*/ 112 h 1069"/>
                <a:gd name="T42" fmla="*/ 173 w 1043"/>
                <a:gd name="T43" fmla="*/ 66 h 1069"/>
                <a:gd name="T44" fmla="*/ 111 w 1043"/>
                <a:gd name="T45" fmla="*/ 35 h 1069"/>
                <a:gd name="T46" fmla="*/ 65 w 1043"/>
                <a:gd name="T47" fmla="*/ 16 h 1069"/>
                <a:gd name="T48" fmla="*/ 20 w 1043"/>
                <a:gd name="T49" fmla="*/ 2 h 1069"/>
                <a:gd name="T50" fmla="*/ 12 w 1043"/>
                <a:gd name="T51" fmla="*/ 0 h 1069"/>
                <a:gd name="T52" fmla="*/ 5 w 1043"/>
                <a:gd name="T53" fmla="*/ 5 h 1069"/>
                <a:gd name="T54" fmla="*/ 0 w 1043"/>
                <a:gd name="T55" fmla="*/ 11 h 1069"/>
                <a:gd name="T56" fmla="*/ 1 w 1043"/>
                <a:gd name="T57" fmla="*/ 24 h 1069"/>
                <a:gd name="T58" fmla="*/ 8 w 1043"/>
                <a:gd name="T59" fmla="*/ 28 h 1069"/>
                <a:gd name="T60" fmla="*/ 11 w 1043"/>
                <a:gd name="T61" fmla="*/ 30 h 1069"/>
                <a:gd name="T62" fmla="*/ 56 w 1043"/>
                <a:gd name="T63" fmla="*/ 44 h 1069"/>
                <a:gd name="T64" fmla="*/ 99 w 1043"/>
                <a:gd name="T65" fmla="*/ 63 h 1069"/>
                <a:gd name="T66" fmla="*/ 158 w 1043"/>
                <a:gd name="T67" fmla="*/ 94 h 1069"/>
                <a:gd name="T68" fmla="*/ 235 w 1043"/>
                <a:gd name="T69" fmla="*/ 137 h 1069"/>
                <a:gd name="T70" fmla="*/ 313 w 1043"/>
                <a:gd name="T71" fmla="*/ 193 h 1069"/>
                <a:gd name="T72" fmla="*/ 420 w 1043"/>
                <a:gd name="T73" fmla="*/ 283 h 1069"/>
                <a:gd name="T74" fmla="*/ 452 w 1043"/>
                <a:gd name="T75" fmla="*/ 312 h 1069"/>
                <a:gd name="T76" fmla="*/ 516 w 1043"/>
                <a:gd name="T77" fmla="*/ 376 h 1069"/>
                <a:gd name="T78" fmla="*/ 548 w 1043"/>
                <a:gd name="T79" fmla="*/ 410 h 1069"/>
                <a:gd name="T80" fmla="*/ 578 w 1043"/>
                <a:gd name="T81" fmla="*/ 445 h 1069"/>
                <a:gd name="T82" fmla="*/ 610 w 1043"/>
                <a:gd name="T83" fmla="*/ 480 h 1069"/>
                <a:gd name="T84" fmla="*/ 641 w 1043"/>
                <a:gd name="T85" fmla="*/ 518 h 1069"/>
                <a:gd name="T86" fmla="*/ 705 w 1043"/>
                <a:gd name="T87" fmla="*/ 599 h 1069"/>
                <a:gd name="T88" fmla="*/ 737 w 1043"/>
                <a:gd name="T89" fmla="*/ 641 h 1069"/>
                <a:gd name="T90" fmla="*/ 768 w 1043"/>
                <a:gd name="T91" fmla="*/ 686 h 1069"/>
                <a:gd name="T92" fmla="*/ 816 w 1043"/>
                <a:gd name="T93" fmla="*/ 754 h 1069"/>
                <a:gd name="T94" fmla="*/ 849 w 1043"/>
                <a:gd name="T95" fmla="*/ 802 h 1069"/>
                <a:gd name="T96" fmla="*/ 882 w 1043"/>
                <a:gd name="T97" fmla="*/ 849 h 1069"/>
                <a:gd name="T98" fmla="*/ 913 w 1043"/>
                <a:gd name="T99" fmla="*/ 900 h 1069"/>
                <a:gd name="T100" fmla="*/ 945 w 1043"/>
                <a:gd name="T101" fmla="*/ 951 h 1069"/>
                <a:gd name="T102" fmla="*/ 981 w 1043"/>
                <a:gd name="T103" fmla="*/ 1005 h 106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3"/>
                <a:gd name="T157" fmla="*/ 0 h 1069"/>
                <a:gd name="T158" fmla="*/ 1043 w 1043"/>
                <a:gd name="T159" fmla="*/ 1069 h 106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3" h="1069">
                  <a:moveTo>
                    <a:pt x="1013" y="1061"/>
                  </a:moveTo>
                  <a:lnTo>
                    <a:pt x="1019" y="1067"/>
                  </a:lnTo>
                  <a:lnTo>
                    <a:pt x="1024" y="1069"/>
                  </a:lnTo>
                  <a:lnTo>
                    <a:pt x="1032" y="1069"/>
                  </a:lnTo>
                  <a:lnTo>
                    <a:pt x="1035" y="1067"/>
                  </a:lnTo>
                  <a:lnTo>
                    <a:pt x="1041" y="1061"/>
                  </a:lnTo>
                  <a:lnTo>
                    <a:pt x="1043" y="1056"/>
                  </a:lnTo>
                  <a:lnTo>
                    <a:pt x="1043" y="1049"/>
                  </a:lnTo>
                  <a:lnTo>
                    <a:pt x="1041" y="1045"/>
                  </a:lnTo>
                  <a:lnTo>
                    <a:pt x="1005" y="990"/>
                  </a:lnTo>
                  <a:lnTo>
                    <a:pt x="988" y="963"/>
                  </a:lnTo>
                  <a:lnTo>
                    <a:pt x="973" y="935"/>
                  </a:lnTo>
                  <a:lnTo>
                    <a:pt x="956" y="911"/>
                  </a:lnTo>
                  <a:lnTo>
                    <a:pt x="940" y="884"/>
                  </a:lnTo>
                  <a:lnTo>
                    <a:pt x="923" y="858"/>
                  </a:lnTo>
                  <a:lnTo>
                    <a:pt x="906" y="833"/>
                  </a:lnTo>
                  <a:lnTo>
                    <a:pt x="891" y="807"/>
                  </a:lnTo>
                  <a:lnTo>
                    <a:pt x="874" y="783"/>
                  </a:lnTo>
                  <a:lnTo>
                    <a:pt x="858" y="759"/>
                  </a:lnTo>
                  <a:lnTo>
                    <a:pt x="841" y="735"/>
                  </a:lnTo>
                  <a:lnTo>
                    <a:pt x="810" y="689"/>
                  </a:lnTo>
                  <a:lnTo>
                    <a:pt x="793" y="667"/>
                  </a:lnTo>
                  <a:lnTo>
                    <a:pt x="778" y="645"/>
                  </a:lnTo>
                  <a:lnTo>
                    <a:pt x="762" y="622"/>
                  </a:lnTo>
                  <a:lnTo>
                    <a:pt x="747" y="602"/>
                  </a:lnTo>
                  <a:lnTo>
                    <a:pt x="730" y="580"/>
                  </a:lnTo>
                  <a:lnTo>
                    <a:pt x="683" y="520"/>
                  </a:lnTo>
                  <a:lnTo>
                    <a:pt x="666" y="500"/>
                  </a:lnTo>
                  <a:lnTo>
                    <a:pt x="651" y="481"/>
                  </a:lnTo>
                  <a:lnTo>
                    <a:pt x="635" y="461"/>
                  </a:lnTo>
                  <a:lnTo>
                    <a:pt x="618" y="442"/>
                  </a:lnTo>
                  <a:lnTo>
                    <a:pt x="587" y="405"/>
                  </a:lnTo>
                  <a:lnTo>
                    <a:pt x="553" y="371"/>
                  </a:lnTo>
                  <a:lnTo>
                    <a:pt x="538" y="354"/>
                  </a:lnTo>
                  <a:lnTo>
                    <a:pt x="522" y="338"/>
                  </a:lnTo>
                  <a:lnTo>
                    <a:pt x="474" y="290"/>
                  </a:lnTo>
                  <a:lnTo>
                    <a:pt x="459" y="276"/>
                  </a:lnTo>
                  <a:lnTo>
                    <a:pt x="441" y="261"/>
                  </a:lnTo>
                  <a:lnTo>
                    <a:pt x="393" y="218"/>
                  </a:lnTo>
                  <a:lnTo>
                    <a:pt x="331" y="168"/>
                  </a:lnTo>
                  <a:lnTo>
                    <a:pt x="314" y="156"/>
                  </a:lnTo>
                  <a:lnTo>
                    <a:pt x="251" y="112"/>
                  </a:lnTo>
                  <a:lnTo>
                    <a:pt x="189" y="73"/>
                  </a:lnTo>
                  <a:lnTo>
                    <a:pt x="173" y="66"/>
                  </a:lnTo>
                  <a:lnTo>
                    <a:pt x="159" y="58"/>
                  </a:lnTo>
                  <a:lnTo>
                    <a:pt x="111" y="35"/>
                  </a:lnTo>
                  <a:lnTo>
                    <a:pt x="80" y="22"/>
                  </a:lnTo>
                  <a:lnTo>
                    <a:pt x="65" y="16"/>
                  </a:lnTo>
                  <a:lnTo>
                    <a:pt x="34" y="5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8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25" y="36"/>
                  </a:lnTo>
                  <a:lnTo>
                    <a:pt x="56" y="44"/>
                  </a:lnTo>
                  <a:lnTo>
                    <a:pt x="68" y="50"/>
                  </a:lnTo>
                  <a:lnTo>
                    <a:pt x="99" y="63"/>
                  </a:lnTo>
                  <a:lnTo>
                    <a:pt x="144" y="86"/>
                  </a:lnTo>
                  <a:lnTo>
                    <a:pt x="158" y="94"/>
                  </a:lnTo>
                  <a:lnTo>
                    <a:pt x="173" y="101"/>
                  </a:lnTo>
                  <a:lnTo>
                    <a:pt x="235" y="137"/>
                  </a:lnTo>
                  <a:lnTo>
                    <a:pt x="296" y="180"/>
                  </a:lnTo>
                  <a:lnTo>
                    <a:pt x="313" y="193"/>
                  </a:lnTo>
                  <a:lnTo>
                    <a:pt x="375" y="242"/>
                  </a:lnTo>
                  <a:lnTo>
                    <a:pt x="420" y="283"/>
                  </a:lnTo>
                  <a:lnTo>
                    <a:pt x="437" y="298"/>
                  </a:lnTo>
                  <a:lnTo>
                    <a:pt x="452" y="312"/>
                  </a:lnTo>
                  <a:lnTo>
                    <a:pt x="500" y="360"/>
                  </a:lnTo>
                  <a:lnTo>
                    <a:pt x="516" y="376"/>
                  </a:lnTo>
                  <a:lnTo>
                    <a:pt x="531" y="393"/>
                  </a:lnTo>
                  <a:lnTo>
                    <a:pt x="548" y="410"/>
                  </a:lnTo>
                  <a:lnTo>
                    <a:pt x="562" y="427"/>
                  </a:lnTo>
                  <a:lnTo>
                    <a:pt x="578" y="445"/>
                  </a:lnTo>
                  <a:lnTo>
                    <a:pt x="596" y="464"/>
                  </a:lnTo>
                  <a:lnTo>
                    <a:pt x="610" y="480"/>
                  </a:lnTo>
                  <a:lnTo>
                    <a:pt x="626" y="500"/>
                  </a:lnTo>
                  <a:lnTo>
                    <a:pt x="641" y="518"/>
                  </a:lnTo>
                  <a:lnTo>
                    <a:pt x="658" y="538"/>
                  </a:lnTo>
                  <a:lnTo>
                    <a:pt x="705" y="599"/>
                  </a:lnTo>
                  <a:lnTo>
                    <a:pt x="722" y="621"/>
                  </a:lnTo>
                  <a:lnTo>
                    <a:pt x="737" y="641"/>
                  </a:lnTo>
                  <a:lnTo>
                    <a:pt x="753" y="664"/>
                  </a:lnTo>
                  <a:lnTo>
                    <a:pt x="768" y="686"/>
                  </a:lnTo>
                  <a:lnTo>
                    <a:pt x="785" y="707"/>
                  </a:lnTo>
                  <a:lnTo>
                    <a:pt x="816" y="754"/>
                  </a:lnTo>
                  <a:lnTo>
                    <a:pt x="833" y="777"/>
                  </a:lnTo>
                  <a:lnTo>
                    <a:pt x="849" y="802"/>
                  </a:lnTo>
                  <a:lnTo>
                    <a:pt x="866" y="825"/>
                  </a:lnTo>
                  <a:lnTo>
                    <a:pt x="882" y="849"/>
                  </a:lnTo>
                  <a:lnTo>
                    <a:pt x="899" y="873"/>
                  </a:lnTo>
                  <a:lnTo>
                    <a:pt x="913" y="900"/>
                  </a:lnTo>
                  <a:lnTo>
                    <a:pt x="931" y="926"/>
                  </a:lnTo>
                  <a:lnTo>
                    <a:pt x="945" y="951"/>
                  </a:lnTo>
                  <a:lnTo>
                    <a:pt x="964" y="979"/>
                  </a:lnTo>
                  <a:lnTo>
                    <a:pt x="981" y="1005"/>
                  </a:lnTo>
                  <a:lnTo>
                    <a:pt x="1013" y="10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8632" name="Group 40"/>
            <p:cNvGrpSpPr>
              <a:grpSpLocks/>
            </p:cNvGrpSpPr>
            <p:nvPr/>
          </p:nvGrpSpPr>
          <p:grpSpPr bwMode="auto">
            <a:xfrm rot="7141951">
              <a:off x="2779" y="2289"/>
              <a:ext cx="97" cy="157"/>
              <a:chOff x="4425" y="1967"/>
              <a:chExt cx="97" cy="157"/>
            </a:xfrm>
          </p:grpSpPr>
          <p:sp>
            <p:nvSpPr>
              <p:cNvPr id="68651" name="Freeform 38"/>
              <p:cNvSpPr>
                <a:spLocks/>
              </p:cNvSpPr>
              <p:nvPr/>
            </p:nvSpPr>
            <p:spPr bwMode="auto">
              <a:xfrm>
                <a:off x="4425" y="1967"/>
                <a:ext cx="63" cy="137"/>
              </a:xfrm>
              <a:custGeom>
                <a:avLst/>
                <a:gdLst>
                  <a:gd name="T0" fmla="*/ 32 w 63"/>
                  <a:gd name="T1" fmla="*/ 126 h 137"/>
                  <a:gd name="T2" fmla="*/ 35 w 63"/>
                  <a:gd name="T3" fmla="*/ 129 h 137"/>
                  <a:gd name="T4" fmla="*/ 37 w 63"/>
                  <a:gd name="T5" fmla="*/ 132 h 137"/>
                  <a:gd name="T6" fmla="*/ 40 w 63"/>
                  <a:gd name="T7" fmla="*/ 135 h 137"/>
                  <a:gd name="T8" fmla="*/ 45 w 63"/>
                  <a:gd name="T9" fmla="*/ 137 h 137"/>
                  <a:gd name="T10" fmla="*/ 52 w 63"/>
                  <a:gd name="T11" fmla="*/ 137 h 137"/>
                  <a:gd name="T12" fmla="*/ 55 w 63"/>
                  <a:gd name="T13" fmla="*/ 134 h 137"/>
                  <a:gd name="T14" fmla="*/ 58 w 63"/>
                  <a:gd name="T15" fmla="*/ 132 h 137"/>
                  <a:gd name="T16" fmla="*/ 62 w 63"/>
                  <a:gd name="T17" fmla="*/ 129 h 137"/>
                  <a:gd name="T18" fmla="*/ 63 w 63"/>
                  <a:gd name="T19" fmla="*/ 124 h 137"/>
                  <a:gd name="T20" fmla="*/ 63 w 63"/>
                  <a:gd name="T21" fmla="*/ 117 h 137"/>
                  <a:gd name="T22" fmla="*/ 31 w 63"/>
                  <a:gd name="T23" fmla="*/ 11 h 137"/>
                  <a:gd name="T24" fmla="*/ 27 w 63"/>
                  <a:gd name="T25" fmla="*/ 8 h 137"/>
                  <a:gd name="T26" fmla="*/ 26 w 63"/>
                  <a:gd name="T27" fmla="*/ 5 h 137"/>
                  <a:gd name="T28" fmla="*/ 23 w 63"/>
                  <a:gd name="T29" fmla="*/ 2 h 137"/>
                  <a:gd name="T30" fmla="*/ 18 w 63"/>
                  <a:gd name="T31" fmla="*/ 0 h 137"/>
                  <a:gd name="T32" fmla="*/ 10 w 63"/>
                  <a:gd name="T33" fmla="*/ 0 h 137"/>
                  <a:gd name="T34" fmla="*/ 7 w 63"/>
                  <a:gd name="T35" fmla="*/ 4 h 137"/>
                  <a:gd name="T36" fmla="*/ 4 w 63"/>
                  <a:gd name="T37" fmla="*/ 5 h 137"/>
                  <a:gd name="T38" fmla="*/ 1 w 63"/>
                  <a:gd name="T39" fmla="*/ 8 h 137"/>
                  <a:gd name="T40" fmla="*/ 0 w 63"/>
                  <a:gd name="T41" fmla="*/ 13 h 137"/>
                  <a:gd name="T42" fmla="*/ 0 w 63"/>
                  <a:gd name="T43" fmla="*/ 21 h 137"/>
                  <a:gd name="T44" fmla="*/ 32 w 63"/>
                  <a:gd name="T45" fmla="*/ 126 h 13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3"/>
                  <a:gd name="T70" fmla="*/ 0 h 137"/>
                  <a:gd name="T71" fmla="*/ 63 w 63"/>
                  <a:gd name="T72" fmla="*/ 137 h 13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3" h="137">
                    <a:moveTo>
                      <a:pt x="32" y="126"/>
                    </a:moveTo>
                    <a:lnTo>
                      <a:pt x="35" y="129"/>
                    </a:lnTo>
                    <a:lnTo>
                      <a:pt x="37" y="132"/>
                    </a:lnTo>
                    <a:lnTo>
                      <a:pt x="40" y="135"/>
                    </a:lnTo>
                    <a:lnTo>
                      <a:pt x="45" y="137"/>
                    </a:lnTo>
                    <a:lnTo>
                      <a:pt x="52" y="137"/>
                    </a:lnTo>
                    <a:lnTo>
                      <a:pt x="55" y="134"/>
                    </a:lnTo>
                    <a:lnTo>
                      <a:pt x="58" y="132"/>
                    </a:lnTo>
                    <a:lnTo>
                      <a:pt x="62" y="129"/>
                    </a:lnTo>
                    <a:lnTo>
                      <a:pt x="63" y="124"/>
                    </a:lnTo>
                    <a:lnTo>
                      <a:pt x="63" y="117"/>
                    </a:lnTo>
                    <a:lnTo>
                      <a:pt x="31" y="11"/>
                    </a:lnTo>
                    <a:lnTo>
                      <a:pt x="27" y="8"/>
                    </a:lnTo>
                    <a:lnTo>
                      <a:pt x="26" y="5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7" y="4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32" y="1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52" name="Freeform 39"/>
              <p:cNvSpPr>
                <a:spLocks/>
              </p:cNvSpPr>
              <p:nvPr/>
            </p:nvSpPr>
            <p:spPr bwMode="auto">
              <a:xfrm>
                <a:off x="4457" y="1967"/>
                <a:ext cx="65" cy="157"/>
              </a:xfrm>
              <a:custGeom>
                <a:avLst/>
                <a:gdLst>
                  <a:gd name="T0" fmla="*/ 0 w 65"/>
                  <a:gd name="T1" fmla="*/ 137 h 157"/>
                  <a:gd name="T2" fmla="*/ 0 w 65"/>
                  <a:gd name="T3" fmla="*/ 146 h 157"/>
                  <a:gd name="T4" fmla="*/ 2 w 65"/>
                  <a:gd name="T5" fmla="*/ 149 h 157"/>
                  <a:gd name="T6" fmla="*/ 8 w 65"/>
                  <a:gd name="T7" fmla="*/ 156 h 157"/>
                  <a:gd name="T8" fmla="*/ 11 w 65"/>
                  <a:gd name="T9" fmla="*/ 157 h 157"/>
                  <a:gd name="T10" fmla="*/ 20 w 65"/>
                  <a:gd name="T11" fmla="*/ 157 h 157"/>
                  <a:gd name="T12" fmla="*/ 23 w 65"/>
                  <a:gd name="T13" fmla="*/ 156 h 157"/>
                  <a:gd name="T14" fmla="*/ 30 w 65"/>
                  <a:gd name="T15" fmla="*/ 149 h 157"/>
                  <a:gd name="T16" fmla="*/ 31 w 65"/>
                  <a:gd name="T17" fmla="*/ 146 h 157"/>
                  <a:gd name="T18" fmla="*/ 65 w 65"/>
                  <a:gd name="T19" fmla="*/ 21 h 157"/>
                  <a:gd name="T20" fmla="*/ 65 w 65"/>
                  <a:gd name="T21" fmla="*/ 11 h 157"/>
                  <a:gd name="T22" fmla="*/ 64 w 65"/>
                  <a:gd name="T23" fmla="*/ 8 h 157"/>
                  <a:gd name="T24" fmla="*/ 57 w 65"/>
                  <a:gd name="T25" fmla="*/ 2 h 157"/>
                  <a:gd name="T26" fmla="*/ 54 w 65"/>
                  <a:gd name="T27" fmla="*/ 0 h 157"/>
                  <a:gd name="T28" fmla="*/ 45 w 65"/>
                  <a:gd name="T29" fmla="*/ 0 h 157"/>
                  <a:gd name="T30" fmla="*/ 42 w 65"/>
                  <a:gd name="T31" fmla="*/ 2 h 157"/>
                  <a:gd name="T32" fmla="*/ 36 w 65"/>
                  <a:gd name="T33" fmla="*/ 8 h 157"/>
                  <a:gd name="T34" fmla="*/ 34 w 65"/>
                  <a:gd name="T35" fmla="*/ 11 h 157"/>
                  <a:gd name="T36" fmla="*/ 0 w 65"/>
                  <a:gd name="T37" fmla="*/ 137 h 15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57"/>
                  <a:gd name="T59" fmla="*/ 65 w 65"/>
                  <a:gd name="T60" fmla="*/ 157 h 15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57">
                    <a:moveTo>
                      <a:pt x="0" y="137"/>
                    </a:moveTo>
                    <a:lnTo>
                      <a:pt x="0" y="146"/>
                    </a:lnTo>
                    <a:lnTo>
                      <a:pt x="2" y="149"/>
                    </a:lnTo>
                    <a:lnTo>
                      <a:pt x="8" y="156"/>
                    </a:lnTo>
                    <a:lnTo>
                      <a:pt x="11" y="157"/>
                    </a:lnTo>
                    <a:lnTo>
                      <a:pt x="20" y="157"/>
                    </a:lnTo>
                    <a:lnTo>
                      <a:pt x="23" y="156"/>
                    </a:lnTo>
                    <a:lnTo>
                      <a:pt x="30" y="149"/>
                    </a:lnTo>
                    <a:lnTo>
                      <a:pt x="31" y="146"/>
                    </a:lnTo>
                    <a:lnTo>
                      <a:pt x="65" y="21"/>
                    </a:lnTo>
                    <a:lnTo>
                      <a:pt x="65" y="11"/>
                    </a:lnTo>
                    <a:lnTo>
                      <a:pt x="64" y="8"/>
                    </a:lnTo>
                    <a:lnTo>
                      <a:pt x="57" y="2"/>
                    </a:lnTo>
                    <a:lnTo>
                      <a:pt x="54" y="0"/>
                    </a:lnTo>
                    <a:lnTo>
                      <a:pt x="45" y="0"/>
                    </a:lnTo>
                    <a:lnTo>
                      <a:pt x="42" y="2"/>
                    </a:lnTo>
                    <a:lnTo>
                      <a:pt x="36" y="8"/>
                    </a:lnTo>
                    <a:lnTo>
                      <a:pt x="34" y="11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633" name="Group 41"/>
            <p:cNvGrpSpPr>
              <a:grpSpLocks/>
            </p:cNvGrpSpPr>
            <p:nvPr/>
          </p:nvGrpSpPr>
          <p:grpSpPr bwMode="auto">
            <a:xfrm rot="-4696421">
              <a:off x="4111" y="2031"/>
              <a:ext cx="97" cy="157"/>
              <a:chOff x="4425" y="1967"/>
              <a:chExt cx="97" cy="157"/>
            </a:xfrm>
          </p:grpSpPr>
          <p:sp>
            <p:nvSpPr>
              <p:cNvPr id="68649" name="Freeform 42"/>
              <p:cNvSpPr>
                <a:spLocks/>
              </p:cNvSpPr>
              <p:nvPr/>
            </p:nvSpPr>
            <p:spPr bwMode="auto">
              <a:xfrm>
                <a:off x="4425" y="1967"/>
                <a:ext cx="63" cy="137"/>
              </a:xfrm>
              <a:custGeom>
                <a:avLst/>
                <a:gdLst>
                  <a:gd name="T0" fmla="*/ 32 w 63"/>
                  <a:gd name="T1" fmla="*/ 126 h 137"/>
                  <a:gd name="T2" fmla="*/ 35 w 63"/>
                  <a:gd name="T3" fmla="*/ 129 h 137"/>
                  <a:gd name="T4" fmla="*/ 37 w 63"/>
                  <a:gd name="T5" fmla="*/ 132 h 137"/>
                  <a:gd name="T6" fmla="*/ 40 w 63"/>
                  <a:gd name="T7" fmla="*/ 135 h 137"/>
                  <a:gd name="T8" fmla="*/ 45 w 63"/>
                  <a:gd name="T9" fmla="*/ 137 h 137"/>
                  <a:gd name="T10" fmla="*/ 52 w 63"/>
                  <a:gd name="T11" fmla="*/ 137 h 137"/>
                  <a:gd name="T12" fmla="*/ 55 w 63"/>
                  <a:gd name="T13" fmla="*/ 134 h 137"/>
                  <a:gd name="T14" fmla="*/ 58 w 63"/>
                  <a:gd name="T15" fmla="*/ 132 h 137"/>
                  <a:gd name="T16" fmla="*/ 62 w 63"/>
                  <a:gd name="T17" fmla="*/ 129 h 137"/>
                  <a:gd name="T18" fmla="*/ 63 w 63"/>
                  <a:gd name="T19" fmla="*/ 124 h 137"/>
                  <a:gd name="T20" fmla="*/ 63 w 63"/>
                  <a:gd name="T21" fmla="*/ 117 h 137"/>
                  <a:gd name="T22" fmla="*/ 31 w 63"/>
                  <a:gd name="T23" fmla="*/ 11 h 137"/>
                  <a:gd name="T24" fmla="*/ 27 w 63"/>
                  <a:gd name="T25" fmla="*/ 8 h 137"/>
                  <a:gd name="T26" fmla="*/ 26 w 63"/>
                  <a:gd name="T27" fmla="*/ 5 h 137"/>
                  <a:gd name="T28" fmla="*/ 23 w 63"/>
                  <a:gd name="T29" fmla="*/ 2 h 137"/>
                  <a:gd name="T30" fmla="*/ 18 w 63"/>
                  <a:gd name="T31" fmla="*/ 0 h 137"/>
                  <a:gd name="T32" fmla="*/ 10 w 63"/>
                  <a:gd name="T33" fmla="*/ 0 h 137"/>
                  <a:gd name="T34" fmla="*/ 7 w 63"/>
                  <a:gd name="T35" fmla="*/ 4 h 137"/>
                  <a:gd name="T36" fmla="*/ 4 w 63"/>
                  <a:gd name="T37" fmla="*/ 5 h 137"/>
                  <a:gd name="T38" fmla="*/ 1 w 63"/>
                  <a:gd name="T39" fmla="*/ 8 h 137"/>
                  <a:gd name="T40" fmla="*/ 0 w 63"/>
                  <a:gd name="T41" fmla="*/ 13 h 137"/>
                  <a:gd name="T42" fmla="*/ 0 w 63"/>
                  <a:gd name="T43" fmla="*/ 21 h 137"/>
                  <a:gd name="T44" fmla="*/ 32 w 63"/>
                  <a:gd name="T45" fmla="*/ 126 h 13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3"/>
                  <a:gd name="T70" fmla="*/ 0 h 137"/>
                  <a:gd name="T71" fmla="*/ 63 w 63"/>
                  <a:gd name="T72" fmla="*/ 137 h 13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3" h="137">
                    <a:moveTo>
                      <a:pt x="32" y="126"/>
                    </a:moveTo>
                    <a:lnTo>
                      <a:pt x="35" y="129"/>
                    </a:lnTo>
                    <a:lnTo>
                      <a:pt x="37" y="132"/>
                    </a:lnTo>
                    <a:lnTo>
                      <a:pt x="40" y="135"/>
                    </a:lnTo>
                    <a:lnTo>
                      <a:pt x="45" y="137"/>
                    </a:lnTo>
                    <a:lnTo>
                      <a:pt x="52" y="137"/>
                    </a:lnTo>
                    <a:lnTo>
                      <a:pt x="55" y="134"/>
                    </a:lnTo>
                    <a:lnTo>
                      <a:pt x="58" y="132"/>
                    </a:lnTo>
                    <a:lnTo>
                      <a:pt x="62" y="129"/>
                    </a:lnTo>
                    <a:lnTo>
                      <a:pt x="63" y="124"/>
                    </a:lnTo>
                    <a:lnTo>
                      <a:pt x="63" y="117"/>
                    </a:lnTo>
                    <a:lnTo>
                      <a:pt x="31" y="11"/>
                    </a:lnTo>
                    <a:lnTo>
                      <a:pt x="27" y="8"/>
                    </a:lnTo>
                    <a:lnTo>
                      <a:pt x="26" y="5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7" y="4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32" y="1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50" name="Freeform 43"/>
              <p:cNvSpPr>
                <a:spLocks/>
              </p:cNvSpPr>
              <p:nvPr/>
            </p:nvSpPr>
            <p:spPr bwMode="auto">
              <a:xfrm>
                <a:off x="4457" y="1967"/>
                <a:ext cx="65" cy="157"/>
              </a:xfrm>
              <a:custGeom>
                <a:avLst/>
                <a:gdLst>
                  <a:gd name="T0" fmla="*/ 0 w 65"/>
                  <a:gd name="T1" fmla="*/ 137 h 157"/>
                  <a:gd name="T2" fmla="*/ 0 w 65"/>
                  <a:gd name="T3" fmla="*/ 146 h 157"/>
                  <a:gd name="T4" fmla="*/ 2 w 65"/>
                  <a:gd name="T5" fmla="*/ 149 h 157"/>
                  <a:gd name="T6" fmla="*/ 8 w 65"/>
                  <a:gd name="T7" fmla="*/ 156 h 157"/>
                  <a:gd name="T8" fmla="*/ 11 w 65"/>
                  <a:gd name="T9" fmla="*/ 157 h 157"/>
                  <a:gd name="T10" fmla="*/ 20 w 65"/>
                  <a:gd name="T11" fmla="*/ 157 h 157"/>
                  <a:gd name="T12" fmla="*/ 23 w 65"/>
                  <a:gd name="T13" fmla="*/ 156 h 157"/>
                  <a:gd name="T14" fmla="*/ 30 w 65"/>
                  <a:gd name="T15" fmla="*/ 149 h 157"/>
                  <a:gd name="T16" fmla="*/ 31 w 65"/>
                  <a:gd name="T17" fmla="*/ 146 h 157"/>
                  <a:gd name="T18" fmla="*/ 65 w 65"/>
                  <a:gd name="T19" fmla="*/ 21 h 157"/>
                  <a:gd name="T20" fmla="*/ 65 w 65"/>
                  <a:gd name="T21" fmla="*/ 11 h 157"/>
                  <a:gd name="T22" fmla="*/ 64 w 65"/>
                  <a:gd name="T23" fmla="*/ 8 h 157"/>
                  <a:gd name="T24" fmla="*/ 57 w 65"/>
                  <a:gd name="T25" fmla="*/ 2 h 157"/>
                  <a:gd name="T26" fmla="*/ 54 w 65"/>
                  <a:gd name="T27" fmla="*/ 0 h 157"/>
                  <a:gd name="T28" fmla="*/ 45 w 65"/>
                  <a:gd name="T29" fmla="*/ 0 h 157"/>
                  <a:gd name="T30" fmla="*/ 42 w 65"/>
                  <a:gd name="T31" fmla="*/ 2 h 157"/>
                  <a:gd name="T32" fmla="*/ 36 w 65"/>
                  <a:gd name="T33" fmla="*/ 8 h 157"/>
                  <a:gd name="T34" fmla="*/ 34 w 65"/>
                  <a:gd name="T35" fmla="*/ 11 h 157"/>
                  <a:gd name="T36" fmla="*/ 0 w 65"/>
                  <a:gd name="T37" fmla="*/ 137 h 15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57"/>
                  <a:gd name="T59" fmla="*/ 65 w 65"/>
                  <a:gd name="T60" fmla="*/ 157 h 15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57">
                    <a:moveTo>
                      <a:pt x="0" y="137"/>
                    </a:moveTo>
                    <a:lnTo>
                      <a:pt x="0" y="146"/>
                    </a:lnTo>
                    <a:lnTo>
                      <a:pt x="2" y="149"/>
                    </a:lnTo>
                    <a:lnTo>
                      <a:pt x="8" y="156"/>
                    </a:lnTo>
                    <a:lnTo>
                      <a:pt x="11" y="157"/>
                    </a:lnTo>
                    <a:lnTo>
                      <a:pt x="20" y="157"/>
                    </a:lnTo>
                    <a:lnTo>
                      <a:pt x="23" y="156"/>
                    </a:lnTo>
                    <a:lnTo>
                      <a:pt x="30" y="149"/>
                    </a:lnTo>
                    <a:lnTo>
                      <a:pt x="31" y="146"/>
                    </a:lnTo>
                    <a:lnTo>
                      <a:pt x="65" y="21"/>
                    </a:lnTo>
                    <a:lnTo>
                      <a:pt x="65" y="11"/>
                    </a:lnTo>
                    <a:lnTo>
                      <a:pt x="64" y="8"/>
                    </a:lnTo>
                    <a:lnTo>
                      <a:pt x="57" y="2"/>
                    </a:lnTo>
                    <a:lnTo>
                      <a:pt x="54" y="0"/>
                    </a:lnTo>
                    <a:lnTo>
                      <a:pt x="45" y="0"/>
                    </a:lnTo>
                    <a:lnTo>
                      <a:pt x="42" y="2"/>
                    </a:lnTo>
                    <a:lnTo>
                      <a:pt x="36" y="8"/>
                    </a:lnTo>
                    <a:lnTo>
                      <a:pt x="34" y="11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634" name="Freeform 44"/>
            <p:cNvSpPr>
              <a:spLocks/>
            </p:cNvSpPr>
            <p:nvPr/>
          </p:nvSpPr>
          <p:spPr bwMode="auto">
            <a:xfrm>
              <a:off x="4157" y="2097"/>
              <a:ext cx="367" cy="367"/>
            </a:xfrm>
            <a:custGeom>
              <a:avLst/>
              <a:gdLst>
                <a:gd name="T0" fmla="*/ 3 w 367"/>
                <a:gd name="T1" fmla="*/ 219 h 367"/>
                <a:gd name="T2" fmla="*/ 14 w 367"/>
                <a:gd name="T3" fmla="*/ 254 h 367"/>
                <a:gd name="T4" fmla="*/ 40 w 367"/>
                <a:gd name="T5" fmla="*/ 299 h 367"/>
                <a:gd name="T6" fmla="*/ 81 w 367"/>
                <a:gd name="T7" fmla="*/ 335 h 367"/>
                <a:gd name="T8" fmla="*/ 110 w 367"/>
                <a:gd name="T9" fmla="*/ 352 h 367"/>
                <a:gd name="T10" fmla="*/ 146 w 367"/>
                <a:gd name="T11" fmla="*/ 363 h 367"/>
                <a:gd name="T12" fmla="*/ 181 w 367"/>
                <a:gd name="T13" fmla="*/ 367 h 367"/>
                <a:gd name="T14" fmla="*/ 211 w 367"/>
                <a:gd name="T15" fmla="*/ 364 h 367"/>
                <a:gd name="T16" fmla="*/ 245 w 367"/>
                <a:gd name="T17" fmla="*/ 357 h 367"/>
                <a:gd name="T18" fmla="*/ 285 w 367"/>
                <a:gd name="T19" fmla="*/ 335 h 367"/>
                <a:gd name="T20" fmla="*/ 344 w 367"/>
                <a:gd name="T21" fmla="*/ 270 h 367"/>
                <a:gd name="T22" fmla="*/ 358 w 367"/>
                <a:gd name="T23" fmla="*/ 237 h 367"/>
                <a:gd name="T24" fmla="*/ 366 w 367"/>
                <a:gd name="T25" fmla="*/ 202 h 367"/>
                <a:gd name="T26" fmla="*/ 366 w 367"/>
                <a:gd name="T27" fmla="*/ 174 h 367"/>
                <a:gd name="T28" fmla="*/ 361 w 367"/>
                <a:gd name="T29" fmla="*/ 135 h 367"/>
                <a:gd name="T30" fmla="*/ 347 w 367"/>
                <a:gd name="T31" fmla="*/ 102 h 367"/>
                <a:gd name="T32" fmla="*/ 326 w 367"/>
                <a:gd name="T33" fmla="*/ 65 h 367"/>
                <a:gd name="T34" fmla="*/ 285 w 367"/>
                <a:gd name="T35" fmla="*/ 31 h 367"/>
                <a:gd name="T36" fmla="*/ 245 w 367"/>
                <a:gd name="T37" fmla="*/ 9 h 367"/>
                <a:gd name="T38" fmla="*/ 211 w 367"/>
                <a:gd name="T39" fmla="*/ 2 h 367"/>
                <a:gd name="T40" fmla="*/ 146 w 367"/>
                <a:gd name="T41" fmla="*/ 3 h 367"/>
                <a:gd name="T42" fmla="*/ 110 w 367"/>
                <a:gd name="T43" fmla="*/ 14 h 367"/>
                <a:gd name="T44" fmla="*/ 81 w 367"/>
                <a:gd name="T45" fmla="*/ 31 h 367"/>
                <a:gd name="T46" fmla="*/ 31 w 367"/>
                <a:gd name="T47" fmla="*/ 81 h 367"/>
                <a:gd name="T48" fmla="*/ 14 w 367"/>
                <a:gd name="T49" fmla="*/ 110 h 367"/>
                <a:gd name="T50" fmla="*/ 3 w 367"/>
                <a:gd name="T51" fmla="*/ 146 h 367"/>
                <a:gd name="T52" fmla="*/ 19 w 367"/>
                <a:gd name="T53" fmla="*/ 183 h 367"/>
                <a:gd name="T54" fmla="*/ 23 w 367"/>
                <a:gd name="T55" fmla="*/ 141 h 367"/>
                <a:gd name="T56" fmla="*/ 34 w 367"/>
                <a:gd name="T57" fmla="*/ 112 h 367"/>
                <a:gd name="T58" fmla="*/ 51 w 367"/>
                <a:gd name="T59" fmla="*/ 82 h 367"/>
                <a:gd name="T60" fmla="*/ 71 w 367"/>
                <a:gd name="T61" fmla="*/ 62 h 367"/>
                <a:gd name="T62" fmla="*/ 96 w 367"/>
                <a:gd name="T63" fmla="*/ 42 h 367"/>
                <a:gd name="T64" fmla="*/ 126 w 367"/>
                <a:gd name="T65" fmla="*/ 28 h 367"/>
                <a:gd name="T66" fmla="*/ 157 w 367"/>
                <a:gd name="T67" fmla="*/ 20 h 367"/>
                <a:gd name="T68" fmla="*/ 208 w 367"/>
                <a:gd name="T69" fmla="*/ 20 h 367"/>
                <a:gd name="T70" fmla="*/ 239 w 367"/>
                <a:gd name="T71" fmla="*/ 28 h 367"/>
                <a:gd name="T72" fmla="*/ 276 w 367"/>
                <a:gd name="T73" fmla="*/ 47 h 367"/>
                <a:gd name="T74" fmla="*/ 310 w 367"/>
                <a:gd name="T75" fmla="*/ 78 h 367"/>
                <a:gd name="T76" fmla="*/ 329 w 367"/>
                <a:gd name="T77" fmla="*/ 104 h 367"/>
                <a:gd name="T78" fmla="*/ 340 w 367"/>
                <a:gd name="T79" fmla="*/ 133 h 367"/>
                <a:gd name="T80" fmla="*/ 347 w 367"/>
                <a:gd name="T81" fmla="*/ 164 h 367"/>
                <a:gd name="T82" fmla="*/ 347 w 367"/>
                <a:gd name="T83" fmla="*/ 189 h 367"/>
                <a:gd name="T84" fmla="*/ 343 w 367"/>
                <a:gd name="T85" fmla="*/ 223 h 367"/>
                <a:gd name="T86" fmla="*/ 332 w 367"/>
                <a:gd name="T87" fmla="*/ 253 h 367"/>
                <a:gd name="T88" fmla="*/ 287 w 367"/>
                <a:gd name="T89" fmla="*/ 310 h 367"/>
                <a:gd name="T90" fmla="*/ 245 w 367"/>
                <a:gd name="T91" fmla="*/ 336 h 367"/>
                <a:gd name="T92" fmla="*/ 216 w 367"/>
                <a:gd name="T93" fmla="*/ 344 h 367"/>
                <a:gd name="T94" fmla="*/ 181 w 367"/>
                <a:gd name="T95" fmla="*/ 349 h 367"/>
                <a:gd name="T96" fmla="*/ 157 w 367"/>
                <a:gd name="T97" fmla="*/ 346 h 367"/>
                <a:gd name="T98" fmla="*/ 126 w 367"/>
                <a:gd name="T99" fmla="*/ 338 h 367"/>
                <a:gd name="T100" fmla="*/ 96 w 367"/>
                <a:gd name="T101" fmla="*/ 324 h 367"/>
                <a:gd name="T102" fmla="*/ 67 w 367"/>
                <a:gd name="T103" fmla="*/ 299 h 367"/>
                <a:gd name="T104" fmla="*/ 37 w 367"/>
                <a:gd name="T105" fmla="*/ 261 h 367"/>
                <a:gd name="T106" fmla="*/ 27 w 367"/>
                <a:gd name="T107" fmla="*/ 231 h 367"/>
                <a:gd name="T108" fmla="*/ 19 w 367"/>
                <a:gd name="T109" fmla="*/ 200 h 3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7"/>
                <a:gd name="T166" fmla="*/ 0 h 367"/>
                <a:gd name="T167" fmla="*/ 367 w 367"/>
                <a:gd name="T168" fmla="*/ 367 h 3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7" h="367">
                  <a:moveTo>
                    <a:pt x="0" y="183"/>
                  </a:moveTo>
                  <a:lnTo>
                    <a:pt x="0" y="200"/>
                  </a:lnTo>
                  <a:lnTo>
                    <a:pt x="2" y="211"/>
                  </a:lnTo>
                  <a:lnTo>
                    <a:pt x="3" y="219"/>
                  </a:lnTo>
                  <a:lnTo>
                    <a:pt x="5" y="230"/>
                  </a:lnTo>
                  <a:lnTo>
                    <a:pt x="8" y="237"/>
                  </a:lnTo>
                  <a:lnTo>
                    <a:pt x="10" y="245"/>
                  </a:lnTo>
                  <a:lnTo>
                    <a:pt x="14" y="254"/>
                  </a:lnTo>
                  <a:lnTo>
                    <a:pt x="19" y="262"/>
                  </a:lnTo>
                  <a:lnTo>
                    <a:pt x="22" y="270"/>
                  </a:lnTo>
                  <a:lnTo>
                    <a:pt x="31" y="285"/>
                  </a:lnTo>
                  <a:lnTo>
                    <a:pt x="40" y="299"/>
                  </a:lnTo>
                  <a:lnTo>
                    <a:pt x="47" y="305"/>
                  </a:lnTo>
                  <a:lnTo>
                    <a:pt x="51" y="312"/>
                  </a:lnTo>
                  <a:lnTo>
                    <a:pt x="65" y="326"/>
                  </a:lnTo>
                  <a:lnTo>
                    <a:pt x="81" y="335"/>
                  </a:lnTo>
                  <a:lnTo>
                    <a:pt x="87" y="340"/>
                  </a:lnTo>
                  <a:lnTo>
                    <a:pt x="95" y="344"/>
                  </a:lnTo>
                  <a:lnTo>
                    <a:pt x="102" y="347"/>
                  </a:lnTo>
                  <a:lnTo>
                    <a:pt x="110" y="352"/>
                  </a:lnTo>
                  <a:lnTo>
                    <a:pt x="120" y="357"/>
                  </a:lnTo>
                  <a:lnTo>
                    <a:pt x="127" y="358"/>
                  </a:lnTo>
                  <a:lnTo>
                    <a:pt x="135" y="361"/>
                  </a:lnTo>
                  <a:lnTo>
                    <a:pt x="146" y="363"/>
                  </a:lnTo>
                  <a:lnTo>
                    <a:pt x="154" y="364"/>
                  </a:lnTo>
                  <a:lnTo>
                    <a:pt x="163" y="366"/>
                  </a:lnTo>
                  <a:lnTo>
                    <a:pt x="172" y="366"/>
                  </a:lnTo>
                  <a:lnTo>
                    <a:pt x="181" y="367"/>
                  </a:lnTo>
                  <a:lnTo>
                    <a:pt x="185" y="367"/>
                  </a:lnTo>
                  <a:lnTo>
                    <a:pt x="192" y="366"/>
                  </a:lnTo>
                  <a:lnTo>
                    <a:pt x="200" y="366"/>
                  </a:lnTo>
                  <a:lnTo>
                    <a:pt x="211" y="364"/>
                  </a:lnTo>
                  <a:lnTo>
                    <a:pt x="219" y="363"/>
                  </a:lnTo>
                  <a:lnTo>
                    <a:pt x="230" y="361"/>
                  </a:lnTo>
                  <a:lnTo>
                    <a:pt x="237" y="358"/>
                  </a:lnTo>
                  <a:lnTo>
                    <a:pt x="245" y="357"/>
                  </a:lnTo>
                  <a:lnTo>
                    <a:pt x="254" y="352"/>
                  </a:lnTo>
                  <a:lnTo>
                    <a:pt x="262" y="347"/>
                  </a:lnTo>
                  <a:lnTo>
                    <a:pt x="270" y="344"/>
                  </a:lnTo>
                  <a:lnTo>
                    <a:pt x="285" y="335"/>
                  </a:lnTo>
                  <a:lnTo>
                    <a:pt x="299" y="326"/>
                  </a:lnTo>
                  <a:lnTo>
                    <a:pt x="326" y="299"/>
                  </a:lnTo>
                  <a:lnTo>
                    <a:pt x="335" y="285"/>
                  </a:lnTo>
                  <a:lnTo>
                    <a:pt x="344" y="270"/>
                  </a:lnTo>
                  <a:lnTo>
                    <a:pt x="347" y="262"/>
                  </a:lnTo>
                  <a:lnTo>
                    <a:pt x="352" y="254"/>
                  </a:lnTo>
                  <a:lnTo>
                    <a:pt x="357" y="245"/>
                  </a:lnTo>
                  <a:lnTo>
                    <a:pt x="358" y="237"/>
                  </a:lnTo>
                  <a:lnTo>
                    <a:pt x="361" y="230"/>
                  </a:lnTo>
                  <a:lnTo>
                    <a:pt x="363" y="219"/>
                  </a:lnTo>
                  <a:lnTo>
                    <a:pt x="364" y="211"/>
                  </a:lnTo>
                  <a:lnTo>
                    <a:pt x="366" y="202"/>
                  </a:lnTo>
                  <a:lnTo>
                    <a:pt x="366" y="192"/>
                  </a:lnTo>
                  <a:lnTo>
                    <a:pt x="367" y="185"/>
                  </a:lnTo>
                  <a:lnTo>
                    <a:pt x="367" y="181"/>
                  </a:lnTo>
                  <a:lnTo>
                    <a:pt x="366" y="174"/>
                  </a:lnTo>
                  <a:lnTo>
                    <a:pt x="366" y="164"/>
                  </a:lnTo>
                  <a:lnTo>
                    <a:pt x="364" y="154"/>
                  </a:lnTo>
                  <a:lnTo>
                    <a:pt x="363" y="146"/>
                  </a:lnTo>
                  <a:lnTo>
                    <a:pt x="361" y="135"/>
                  </a:lnTo>
                  <a:lnTo>
                    <a:pt x="358" y="127"/>
                  </a:lnTo>
                  <a:lnTo>
                    <a:pt x="357" y="119"/>
                  </a:lnTo>
                  <a:lnTo>
                    <a:pt x="352" y="110"/>
                  </a:lnTo>
                  <a:lnTo>
                    <a:pt x="347" y="102"/>
                  </a:lnTo>
                  <a:lnTo>
                    <a:pt x="344" y="95"/>
                  </a:lnTo>
                  <a:lnTo>
                    <a:pt x="340" y="87"/>
                  </a:lnTo>
                  <a:lnTo>
                    <a:pt x="335" y="81"/>
                  </a:lnTo>
                  <a:lnTo>
                    <a:pt x="326" y="65"/>
                  </a:lnTo>
                  <a:lnTo>
                    <a:pt x="312" y="51"/>
                  </a:lnTo>
                  <a:lnTo>
                    <a:pt x="305" y="47"/>
                  </a:lnTo>
                  <a:lnTo>
                    <a:pt x="299" y="40"/>
                  </a:lnTo>
                  <a:lnTo>
                    <a:pt x="285" y="31"/>
                  </a:lnTo>
                  <a:lnTo>
                    <a:pt x="270" y="22"/>
                  </a:lnTo>
                  <a:lnTo>
                    <a:pt x="262" y="19"/>
                  </a:lnTo>
                  <a:lnTo>
                    <a:pt x="254" y="14"/>
                  </a:lnTo>
                  <a:lnTo>
                    <a:pt x="245" y="9"/>
                  </a:lnTo>
                  <a:lnTo>
                    <a:pt x="237" y="8"/>
                  </a:lnTo>
                  <a:lnTo>
                    <a:pt x="230" y="5"/>
                  </a:lnTo>
                  <a:lnTo>
                    <a:pt x="219" y="3"/>
                  </a:lnTo>
                  <a:lnTo>
                    <a:pt x="211" y="2"/>
                  </a:lnTo>
                  <a:lnTo>
                    <a:pt x="202" y="0"/>
                  </a:lnTo>
                  <a:lnTo>
                    <a:pt x="164" y="0"/>
                  </a:lnTo>
                  <a:lnTo>
                    <a:pt x="154" y="2"/>
                  </a:lnTo>
                  <a:lnTo>
                    <a:pt x="146" y="3"/>
                  </a:lnTo>
                  <a:lnTo>
                    <a:pt x="135" y="5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0" y="14"/>
                  </a:lnTo>
                  <a:lnTo>
                    <a:pt x="102" y="19"/>
                  </a:lnTo>
                  <a:lnTo>
                    <a:pt x="95" y="22"/>
                  </a:lnTo>
                  <a:lnTo>
                    <a:pt x="87" y="26"/>
                  </a:lnTo>
                  <a:lnTo>
                    <a:pt x="81" y="31"/>
                  </a:lnTo>
                  <a:lnTo>
                    <a:pt x="65" y="40"/>
                  </a:lnTo>
                  <a:lnTo>
                    <a:pt x="53" y="53"/>
                  </a:lnTo>
                  <a:lnTo>
                    <a:pt x="40" y="65"/>
                  </a:lnTo>
                  <a:lnTo>
                    <a:pt x="31" y="81"/>
                  </a:lnTo>
                  <a:lnTo>
                    <a:pt x="27" y="87"/>
                  </a:lnTo>
                  <a:lnTo>
                    <a:pt x="22" y="95"/>
                  </a:lnTo>
                  <a:lnTo>
                    <a:pt x="19" y="102"/>
                  </a:lnTo>
                  <a:lnTo>
                    <a:pt x="14" y="110"/>
                  </a:lnTo>
                  <a:lnTo>
                    <a:pt x="10" y="119"/>
                  </a:lnTo>
                  <a:lnTo>
                    <a:pt x="8" y="127"/>
                  </a:lnTo>
                  <a:lnTo>
                    <a:pt x="5" y="135"/>
                  </a:lnTo>
                  <a:lnTo>
                    <a:pt x="3" y="146"/>
                  </a:lnTo>
                  <a:lnTo>
                    <a:pt x="2" y="154"/>
                  </a:lnTo>
                  <a:lnTo>
                    <a:pt x="0" y="163"/>
                  </a:lnTo>
                  <a:lnTo>
                    <a:pt x="0" y="183"/>
                  </a:lnTo>
                  <a:lnTo>
                    <a:pt x="19" y="183"/>
                  </a:lnTo>
                  <a:lnTo>
                    <a:pt x="19" y="166"/>
                  </a:lnTo>
                  <a:lnTo>
                    <a:pt x="20" y="157"/>
                  </a:lnTo>
                  <a:lnTo>
                    <a:pt x="22" y="149"/>
                  </a:lnTo>
                  <a:lnTo>
                    <a:pt x="23" y="141"/>
                  </a:lnTo>
                  <a:lnTo>
                    <a:pt x="27" y="133"/>
                  </a:lnTo>
                  <a:lnTo>
                    <a:pt x="28" y="126"/>
                  </a:lnTo>
                  <a:lnTo>
                    <a:pt x="30" y="119"/>
                  </a:lnTo>
                  <a:lnTo>
                    <a:pt x="34" y="112"/>
                  </a:lnTo>
                  <a:lnTo>
                    <a:pt x="37" y="104"/>
                  </a:lnTo>
                  <a:lnTo>
                    <a:pt x="42" y="96"/>
                  </a:lnTo>
                  <a:lnTo>
                    <a:pt x="47" y="90"/>
                  </a:lnTo>
                  <a:lnTo>
                    <a:pt x="51" y="82"/>
                  </a:lnTo>
                  <a:lnTo>
                    <a:pt x="56" y="78"/>
                  </a:lnTo>
                  <a:lnTo>
                    <a:pt x="62" y="71"/>
                  </a:lnTo>
                  <a:lnTo>
                    <a:pt x="65" y="65"/>
                  </a:lnTo>
                  <a:lnTo>
                    <a:pt x="71" y="62"/>
                  </a:lnTo>
                  <a:lnTo>
                    <a:pt x="78" y="56"/>
                  </a:lnTo>
                  <a:lnTo>
                    <a:pt x="82" y="51"/>
                  </a:lnTo>
                  <a:lnTo>
                    <a:pt x="90" y="47"/>
                  </a:lnTo>
                  <a:lnTo>
                    <a:pt x="96" y="42"/>
                  </a:lnTo>
                  <a:lnTo>
                    <a:pt x="104" y="37"/>
                  </a:lnTo>
                  <a:lnTo>
                    <a:pt x="112" y="34"/>
                  </a:lnTo>
                  <a:lnTo>
                    <a:pt x="120" y="30"/>
                  </a:lnTo>
                  <a:lnTo>
                    <a:pt x="126" y="28"/>
                  </a:lnTo>
                  <a:lnTo>
                    <a:pt x="133" y="26"/>
                  </a:lnTo>
                  <a:lnTo>
                    <a:pt x="141" y="23"/>
                  </a:lnTo>
                  <a:lnTo>
                    <a:pt x="149" y="22"/>
                  </a:lnTo>
                  <a:lnTo>
                    <a:pt x="157" y="20"/>
                  </a:lnTo>
                  <a:lnTo>
                    <a:pt x="164" y="19"/>
                  </a:lnTo>
                  <a:lnTo>
                    <a:pt x="183" y="19"/>
                  </a:lnTo>
                  <a:lnTo>
                    <a:pt x="199" y="19"/>
                  </a:lnTo>
                  <a:lnTo>
                    <a:pt x="208" y="20"/>
                  </a:lnTo>
                  <a:lnTo>
                    <a:pt x="216" y="22"/>
                  </a:lnTo>
                  <a:lnTo>
                    <a:pt x="223" y="23"/>
                  </a:lnTo>
                  <a:lnTo>
                    <a:pt x="231" y="26"/>
                  </a:lnTo>
                  <a:lnTo>
                    <a:pt x="239" y="28"/>
                  </a:lnTo>
                  <a:lnTo>
                    <a:pt x="245" y="30"/>
                  </a:lnTo>
                  <a:lnTo>
                    <a:pt x="253" y="34"/>
                  </a:lnTo>
                  <a:lnTo>
                    <a:pt x="261" y="37"/>
                  </a:lnTo>
                  <a:lnTo>
                    <a:pt x="276" y="47"/>
                  </a:lnTo>
                  <a:lnTo>
                    <a:pt x="287" y="56"/>
                  </a:lnTo>
                  <a:lnTo>
                    <a:pt x="293" y="62"/>
                  </a:lnTo>
                  <a:lnTo>
                    <a:pt x="299" y="67"/>
                  </a:lnTo>
                  <a:lnTo>
                    <a:pt x="310" y="78"/>
                  </a:lnTo>
                  <a:lnTo>
                    <a:pt x="315" y="82"/>
                  </a:lnTo>
                  <a:lnTo>
                    <a:pt x="319" y="90"/>
                  </a:lnTo>
                  <a:lnTo>
                    <a:pt x="324" y="96"/>
                  </a:lnTo>
                  <a:lnTo>
                    <a:pt x="329" y="104"/>
                  </a:lnTo>
                  <a:lnTo>
                    <a:pt x="332" y="112"/>
                  </a:lnTo>
                  <a:lnTo>
                    <a:pt x="336" y="119"/>
                  </a:lnTo>
                  <a:lnTo>
                    <a:pt x="338" y="126"/>
                  </a:lnTo>
                  <a:lnTo>
                    <a:pt x="340" y="133"/>
                  </a:lnTo>
                  <a:lnTo>
                    <a:pt x="343" y="141"/>
                  </a:lnTo>
                  <a:lnTo>
                    <a:pt x="344" y="149"/>
                  </a:lnTo>
                  <a:lnTo>
                    <a:pt x="346" y="157"/>
                  </a:lnTo>
                  <a:lnTo>
                    <a:pt x="347" y="164"/>
                  </a:lnTo>
                  <a:lnTo>
                    <a:pt x="347" y="174"/>
                  </a:lnTo>
                  <a:lnTo>
                    <a:pt x="349" y="185"/>
                  </a:lnTo>
                  <a:lnTo>
                    <a:pt x="349" y="181"/>
                  </a:lnTo>
                  <a:lnTo>
                    <a:pt x="347" y="189"/>
                  </a:lnTo>
                  <a:lnTo>
                    <a:pt x="347" y="198"/>
                  </a:lnTo>
                  <a:lnTo>
                    <a:pt x="346" y="208"/>
                  </a:lnTo>
                  <a:lnTo>
                    <a:pt x="344" y="216"/>
                  </a:lnTo>
                  <a:lnTo>
                    <a:pt x="343" y="223"/>
                  </a:lnTo>
                  <a:lnTo>
                    <a:pt x="340" y="231"/>
                  </a:lnTo>
                  <a:lnTo>
                    <a:pt x="338" y="239"/>
                  </a:lnTo>
                  <a:lnTo>
                    <a:pt x="336" y="245"/>
                  </a:lnTo>
                  <a:lnTo>
                    <a:pt x="332" y="253"/>
                  </a:lnTo>
                  <a:lnTo>
                    <a:pt x="329" y="261"/>
                  </a:lnTo>
                  <a:lnTo>
                    <a:pt x="319" y="276"/>
                  </a:lnTo>
                  <a:lnTo>
                    <a:pt x="310" y="287"/>
                  </a:lnTo>
                  <a:lnTo>
                    <a:pt x="287" y="310"/>
                  </a:lnTo>
                  <a:lnTo>
                    <a:pt x="276" y="319"/>
                  </a:lnTo>
                  <a:lnTo>
                    <a:pt x="261" y="329"/>
                  </a:lnTo>
                  <a:lnTo>
                    <a:pt x="253" y="332"/>
                  </a:lnTo>
                  <a:lnTo>
                    <a:pt x="245" y="336"/>
                  </a:lnTo>
                  <a:lnTo>
                    <a:pt x="239" y="338"/>
                  </a:lnTo>
                  <a:lnTo>
                    <a:pt x="231" y="340"/>
                  </a:lnTo>
                  <a:lnTo>
                    <a:pt x="223" y="343"/>
                  </a:lnTo>
                  <a:lnTo>
                    <a:pt x="216" y="344"/>
                  </a:lnTo>
                  <a:lnTo>
                    <a:pt x="208" y="346"/>
                  </a:lnTo>
                  <a:lnTo>
                    <a:pt x="200" y="347"/>
                  </a:lnTo>
                  <a:lnTo>
                    <a:pt x="189" y="347"/>
                  </a:lnTo>
                  <a:lnTo>
                    <a:pt x="181" y="349"/>
                  </a:lnTo>
                  <a:lnTo>
                    <a:pt x="185" y="349"/>
                  </a:lnTo>
                  <a:lnTo>
                    <a:pt x="175" y="347"/>
                  </a:lnTo>
                  <a:lnTo>
                    <a:pt x="166" y="347"/>
                  </a:lnTo>
                  <a:lnTo>
                    <a:pt x="157" y="346"/>
                  </a:lnTo>
                  <a:lnTo>
                    <a:pt x="149" y="344"/>
                  </a:lnTo>
                  <a:lnTo>
                    <a:pt x="141" y="343"/>
                  </a:lnTo>
                  <a:lnTo>
                    <a:pt x="133" y="340"/>
                  </a:lnTo>
                  <a:lnTo>
                    <a:pt x="126" y="338"/>
                  </a:lnTo>
                  <a:lnTo>
                    <a:pt x="120" y="336"/>
                  </a:lnTo>
                  <a:lnTo>
                    <a:pt x="112" y="332"/>
                  </a:lnTo>
                  <a:lnTo>
                    <a:pt x="104" y="329"/>
                  </a:lnTo>
                  <a:lnTo>
                    <a:pt x="96" y="324"/>
                  </a:lnTo>
                  <a:lnTo>
                    <a:pt x="90" y="319"/>
                  </a:lnTo>
                  <a:lnTo>
                    <a:pt x="82" y="315"/>
                  </a:lnTo>
                  <a:lnTo>
                    <a:pt x="78" y="310"/>
                  </a:lnTo>
                  <a:lnTo>
                    <a:pt x="67" y="299"/>
                  </a:lnTo>
                  <a:lnTo>
                    <a:pt x="62" y="293"/>
                  </a:lnTo>
                  <a:lnTo>
                    <a:pt x="56" y="287"/>
                  </a:lnTo>
                  <a:lnTo>
                    <a:pt x="47" y="276"/>
                  </a:lnTo>
                  <a:lnTo>
                    <a:pt x="37" y="261"/>
                  </a:lnTo>
                  <a:lnTo>
                    <a:pt x="34" y="253"/>
                  </a:lnTo>
                  <a:lnTo>
                    <a:pt x="30" y="245"/>
                  </a:lnTo>
                  <a:lnTo>
                    <a:pt x="28" y="239"/>
                  </a:lnTo>
                  <a:lnTo>
                    <a:pt x="27" y="231"/>
                  </a:lnTo>
                  <a:lnTo>
                    <a:pt x="23" y="223"/>
                  </a:lnTo>
                  <a:lnTo>
                    <a:pt x="22" y="216"/>
                  </a:lnTo>
                  <a:lnTo>
                    <a:pt x="20" y="208"/>
                  </a:lnTo>
                  <a:lnTo>
                    <a:pt x="19" y="200"/>
                  </a:lnTo>
                  <a:lnTo>
                    <a:pt x="19" y="183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5" name="Rectangle 46"/>
            <p:cNvSpPr>
              <a:spLocks noChangeArrowheads="1"/>
            </p:cNvSpPr>
            <p:nvPr/>
          </p:nvSpPr>
          <p:spPr bwMode="auto">
            <a:xfrm>
              <a:off x="4270" y="2184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000">
                  <a:solidFill>
                    <a:srgbClr val="000000"/>
                  </a:solidFill>
                  <a:latin typeface="Swiss 721 SWA" charset="0"/>
                </a:rPr>
                <a:t>01</a:t>
              </a:r>
              <a:endParaRPr lang="en-US" sz="2000">
                <a:solidFill>
                  <a:srgbClr val="00FF00"/>
                </a:solidFill>
              </a:endParaRPr>
            </a:p>
          </p:txBody>
        </p:sp>
        <p:grpSp>
          <p:nvGrpSpPr>
            <p:cNvPr id="68636" name="Group 51"/>
            <p:cNvGrpSpPr>
              <a:grpSpLocks/>
            </p:cNvGrpSpPr>
            <p:nvPr/>
          </p:nvGrpSpPr>
          <p:grpSpPr bwMode="auto">
            <a:xfrm rot="546516" flipV="1">
              <a:off x="2254" y="3456"/>
              <a:ext cx="324" cy="435"/>
              <a:chOff x="1972" y="3282"/>
              <a:chExt cx="324" cy="435"/>
            </a:xfrm>
          </p:grpSpPr>
          <p:sp>
            <p:nvSpPr>
              <p:cNvPr id="68646" name="Freeform 48"/>
              <p:cNvSpPr>
                <a:spLocks/>
              </p:cNvSpPr>
              <p:nvPr/>
            </p:nvSpPr>
            <p:spPr bwMode="auto">
              <a:xfrm>
                <a:off x="1972" y="3282"/>
                <a:ext cx="295" cy="435"/>
              </a:xfrm>
              <a:custGeom>
                <a:avLst/>
                <a:gdLst>
                  <a:gd name="T0" fmla="*/ 140 w 295"/>
                  <a:gd name="T1" fmla="*/ 434 h 435"/>
                  <a:gd name="T2" fmla="*/ 149 w 295"/>
                  <a:gd name="T3" fmla="*/ 423 h 435"/>
                  <a:gd name="T4" fmla="*/ 146 w 295"/>
                  <a:gd name="T5" fmla="*/ 411 h 435"/>
                  <a:gd name="T6" fmla="*/ 131 w 295"/>
                  <a:gd name="T7" fmla="*/ 403 h 435"/>
                  <a:gd name="T8" fmla="*/ 113 w 295"/>
                  <a:gd name="T9" fmla="*/ 398 h 435"/>
                  <a:gd name="T10" fmla="*/ 100 w 295"/>
                  <a:gd name="T11" fmla="*/ 389 h 435"/>
                  <a:gd name="T12" fmla="*/ 84 w 295"/>
                  <a:gd name="T13" fmla="*/ 372 h 435"/>
                  <a:gd name="T14" fmla="*/ 59 w 295"/>
                  <a:gd name="T15" fmla="*/ 341 h 435"/>
                  <a:gd name="T16" fmla="*/ 44 w 295"/>
                  <a:gd name="T17" fmla="*/ 304 h 435"/>
                  <a:gd name="T18" fmla="*/ 38 w 295"/>
                  <a:gd name="T19" fmla="*/ 279 h 435"/>
                  <a:gd name="T20" fmla="*/ 31 w 295"/>
                  <a:gd name="T21" fmla="*/ 189 h 435"/>
                  <a:gd name="T22" fmla="*/ 39 w 295"/>
                  <a:gd name="T23" fmla="*/ 152 h 435"/>
                  <a:gd name="T24" fmla="*/ 48 w 295"/>
                  <a:gd name="T25" fmla="*/ 118 h 435"/>
                  <a:gd name="T26" fmla="*/ 58 w 295"/>
                  <a:gd name="T27" fmla="*/ 97 h 435"/>
                  <a:gd name="T28" fmla="*/ 75 w 295"/>
                  <a:gd name="T29" fmla="*/ 73 h 435"/>
                  <a:gd name="T30" fmla="*/ 95 w 295"/>
                  <a:gd name="T31" fmla="*/ 51 h 435"/>
                  <a:gd name="T32" fmla="*/ 112 w 295"/>
                  <a:gd name="T33" fmla="*/ 37 h 435"/>
                  <a:gd name="T34" fmla="*/ 131 w 295"/>
                  <a:gd name="T35" fmla="*/ 32 h 435"/>
                  <a:gd name="T36" fmla="*/ 163 w 295"/>
                  <a:gd name="T37" fmla="*/ 32 h 435"/>
                  <a:gd name="T38" fmla="*/ 182 w 295"/>
                  <a:gd name="T39" fmla="*/ 37 h 435"/>
                  <a:gd name="T40" fmla="*/ 194 w 295"/>
                  <a:gd name="T41" fmla="*/ 46 h 435"/>
                  <a:gd name="T42" fmla="*/ 213 w 295"/>
                  <a:gd name="T43" fmla="*/ 66 h 435"/>
                  <a:gd name="T44" fmla="*/ 230 w 295"/>
                  <a:gd name="T45" fmla="*/ 90 h 435"/>
                  <a:gd name="T46" fmla="*/ 242 w 295"/>
                  <a:gd name="T47" fmla="*/ 108 h 435"/>
                  <a:gd name="T48" fmla="*/ 253 w 295"/>
                  <a:gd name="T49" fmla="*/ 142 h 435"/>
                  <a:gd name="T50" fmla="*/ 261 w 295"/>
                  <a:gd name="T51" fmla="*/ 180 h 435"/>
                  <a:gd name="T52" fmla="*/ 264 w 295"/>
                  <a:gd name="T53" fmla="*/ 220 h 435"/>
                  <a:gd name="T54" fmla="*/ 264 w 295"/>
                  <a:gd name="T55" fmla="*/ 246 h 435"/>
                  <a:gd name="T56" fmla="*/ 261 w 295"/>
                  <a:gd name="T57" fmla="*/ 256 h 435"/>
                  <a:gd name="T58" fmla="*/ 259 w 295"/>
                  <a:gd name="T59" fmla="*/ 274 h 435"/>
                  <a:gd name="T60" fmla="*/ 265 w 295"/>
                  <a:gd name="T61" fmla="*/ 285 h 435"/>
                  <a:gd name="T62" fmla="*/ 281 w 295"/>
                  <a:gd name="T63" fmla="*/ 287 h 435"/>
                  <a:gd name="T64" fmla="*/ 290 w 295"/>
                  <a:gd name="T65" fmla="*/ 276 h 435"/>
                  <a:gd name="T66" fmla="*/ 290 w 295"/>
                  <a:gd name="T67" fmla="*/ 266 h 435"/>
                  <a:gd name="T68" fmla="*/ 292 w 295"/>
                  <a:gd name="T69" fmla="*/ 226 h 435"/>
                  <a:gd name="T70" fmla="*/ 293 w 295"/>
                  <a:gd name="T71" fmla="*/ 206 h 435"/>
                  <a:gd name="T72" fmla="*/ 289 w 295"/>
                  <a:gd name="T73" fmla="*/ 155 h 435"/>
                  <a:gd name="T74" fmla="*/ 276 w 295"/>
                  <a:gd name="T75" fmla="*/ 116 h 435"/>
                  <a:gd name="T76" fmla="*/ 267 w 295"/>
                  <a:gd name="T77" fmla="*/ 90 h 435"/>
                  <a:gd name="T78" fmla="*/ 254 w 295"/>
                  <a:gd name="T79" fmla="*/ 66 h 435"/>
                  <a:gd name="T80" fmla="*/ 233 w 295"/>
                  <a:gd name="T81" fmla="*/ 39 h 435"/>
                  <a:gd name="T82" fmla="*/ 208 w 295"/>
                  <a:gd name="T83" fmla="*/ 18 h 435"/>
                  <a:gd name="T84" fmla="*/ 185 w 295"/>
                  <a:gd name="T85" fmla="*/ 8 h 435"/>
                  <a:gd name="T86" fmla="*/ 161 w 295"/>
                  <a:gd name="T87" fmla="*/ 0 h 435"/>
                  <a:gd name="T88" fmla="*/ 124 w 295"/>
                  <a:gd name="T89" fmla="*/ 1 h 435"/>
                  <a:gd name="T90" fmla="*/ 103 w 295"/>
                  <a:gd name="T91" fmla="*/ 9 h 435"/>
                  <a:gd name="T92" fmla="*/ 81 w 295"/>
                  <a:gd name="T93" fmla="*/ 21 h 435"/>
                  <a:gd name="T94" fmla="*/ 56 w 295"/>
                  <a:gd name="T95" fmla="*/ 45 h 435"/>
                  <a:gd name="T96" fmla="*/ 36 w 295"/>
                  <a:gd name="T97" fmla="*/ 74 h 435"/>
                  <a:gd name="T98" fmla="*/ 24 w 295"/>
                  <a:gd name="T99" fmla="*/ 99 h 435"/>
                  <a:gd name="T100" fmla="*/ 10 w 295"/>
                  <a:gd name="T101" fmla="*/ 136 h 435"/>
                  <a:gd name="T102" fmla="*/ 2 w 295"/>
                  <a:gd name="T103" fmla="*/ 173 h 435"/>
                  <a:gd name="T104" fmla="*/ 0 w 295"/>
                  <a:gd name="T105" fmla="*/ 248 h 435"/>
                  <a:gd name="T106" fmla="*/ 8 w 295"/>
                  <a:gd name="T107" fmla="*/ 294 h 435"/>
                  <a:gd name="T108" fmla="*/ 24 w 295"/>
                  <a:gd name="T109" fmla="*/ 338 h 435"/>
                  <a:gd name="T110" fmla="*/ 34 w 295"/>
                  <a:gd name="T111" fmla="*/ 361 h 435"/>
                  <a:gd name="T112" fmla="*/ 64 w 295"/>
                  <a:gd name="T113" fmla="*/ 400 h 435"/>
                  <a:gd name="T114" fmla="*/ 89 w 295"/>
                  <a:gd name="T115" fmla="*/ 418 h 435"/>
                  <a:gd name="T116" fmla="*/ 110 w 295"/>
                  <a:gd name="T117" fmla="*/ 428 h 435"/>
                  <a:gd name="T118" fmla="*/ 131 w 295"/>
                  <a:gd name="T119" fmla="*/ 435 h 43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95"/>
                  <a:gd name="T181" fmla="*/ 0 h 435"/>
                  <a:gd name="T182" fmla="*/ 295 w 295"/>
                  <a:gd name="T183" fmla="*/ 435 h 43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95" h="435">
                    <a:moveTo>
                      <a:pt x="131" y="435"/>
                    </a:moveTo>
                    <a:lnTo>
                      <a:pt x="135" y="435"/>
                    </a:lnTo>
                    <a:lnTo>
                      <a:pt x="140" y="434"/>
                    </a:lnTo>
                    <a:lnTo>
                      <a:pt x="143" y="432"/>
                    </a:lnTo>
                    <a:lnTo>
                      <a:pt x="146" y="429"/>
                    </a:lnTo>
                    <a:lnTo>
                      <a:pt x="149" y="423"/>
                    </a:lnTo>
                    <a:lnTo>
                      <a:pt x="149" y="418"/>
                    </a:lnTo>
                    <a:lnTo>
                      <a:pt x="148" y="414"/>
                    </a:lnTo>
                    <a:lnTo>
                      <a:pt x="146" y="411"/>
                    </a:lnTo>
                    <a:lnTo>
                      <a:pt x="143" y="408"/>
                    </a:lnTo>
                    <a:lnTo>
                      <a:pt x="137" y="404"/>
                    </a:lnTo>
                    <a:lnTo>
                      <a:pt x="131" y="403"/>
                    </a:lnTo>
                    <a:lnTo>
                      <a:pt x="127" y="403"/>
                    </a:lnTo>
                    <a:lnTo>
                      <a:pt x="120" y="400"/>
                    </a:lnTo>
                    <a:lnTo>
                      <a:pt x="113" y="398"/>
                    </a:lnTo>
                    <a:lnTo>
                      <a:pt x="110" y="395"/>
                    </a:lnTo>
                    <a:lnTo>
                      <a:pt x="107" y="394"/>
                    </a:lnTo>
                    <a:lnTo>
                      <a:pt x="100" y="389"/>
                    </a:lnTo>
                    <a:lnTo>
                      <a:pt x="95" y="386"/>
                    </a:lnTo>
                    <a:lnTo>
                      <a:pt x="89" y="378"/>
                    </a:lnTo>
                    <a:lnTo>
                      <a:pt x="84" y="372"/>
                    </a:lnTo>
                    <a:lnTo>
                      <a:pt x="79" y="367"/>
                    </a:lnTo>
                    <a:lnTo>
                      <a:pt x="62" y="346"/>
                    </a:lnTo>
                    <a:lnTo>
                      <a:pt x="59" y="341"/>
                    </a:lnTo>
                    <a:lnTo>
                      <a:pt x="56" y="333"/>
                    </a:lnTo>
                    <a:lnTo>
                      <a:pt x="51" y="325"/>
                    </a:lnTo>
                    <a:lnTo>
                      <a:pt x="44" y="304"/>
                    </a:lnTo>
                    <a:lnTo>
                      <a:pt x="42" y="296"/>
                    </a:lnTo>
                    <a:lnTo>
                      <a:pt x="39" y="288"/>
                    </a:lnTo>
                    <a:lnTo>
                      <a:pt x="38" y="279"/>
                    </a:lnTo>
                    <a:lnTo>
                      <a:pt x="36" y="271"/>
                    </a:lnTo>
                    <a:lnTo>
                      <a:pt x="31" y="245"/>
                    </a:lnTo>
                    <a:lnTo>
                      <a:pt x="31" y="189"/>
                    </a:lnTo>
                    <a:lnTo>
                      <a:pt x="33" y="180"/>
                    </a:lnTo>
                    <a:lnTo>
                      <a:pt x="36" y="161"/>
                    </a:lnTo>
                    <a:lnTo>
                      <a:pt x="39" y="152"/>
                    </a:lnTo>
                    <a:lnTo>
                      <a:pt x="41" y="142"/>
                    </a:lnTo>
                    <a:lnTo>
                      <a:pt x="45" y="125"/>
                    </a:lnTo>
                    <a:lnTo>
                      <a:pt x="48" y="118"/>
                    </a:lnTo>
                    <a:lnTo>
                      <a:pt x="51" y="108"/>
                    </a:lnTo>
                    <a:lnTo>
                      <a:pt x="55" y="102"/>
                    </a:lnTo>
                    <a:lnTo>
                      <a:pt x="58" y="97"/>
                    </a:lnTo>
                    <a:lnTo>
                      <a:pt x="64" y="90"/>
                    </a:lnTo>
                    <a:lnTo>
                      <a:pt x="67" y="82"/>
                    </a:lnTo>
                    <a:lnTo>
                      <a:pt x="75" y="73"/>
                    </a:lnTo>
                    <a:lnTo>
                      <a:pt x="81" y="66"/>
                    </a:lnTo>
                    <a:lnTo>
                      <a:pt x="86" y="60"/>
                    </a:lnTo>
                    <a:lnTo>
                      <a:pt x="95" y="51"/>
                    </a:lnTo>
                    <a:lnTo>
                      <a:pt x="100" y="46"/>
                    </a:lnTo>
                    <a:lnTo>
                      <a:pt x="109" y="40"/>
                    </a:lnTo>
                    <a:lnTo>
                      <a:pt x="112" y="37"/>
                    </a:lnTo>
                    <a:lnTo>
                      <a:pt x="118" y="35"/>
                    </a:lnTo>
                    <a:lnTo>
                      <a:pt x="124" y="32"/>
                    </a:lnTo>
                    <a:lnTo>
                      <a:pt x="131" y="32"/>
                    </a:lnTo>
                    <a:lnTo>
                      <a:pt x="135" y="31"/>
                    </a:lnTo>
                    <a:lnTo>
                      <a:pt x="158" y="31"/>
                    </a:lnTo>
                    <a:lnTo>
                      <a:pt x="163" y="32"/>
                    </a:lnTo>
                    <a:lnTo>
                      <a:pt x="169" y="32"/>
                    </a:lnTo>
                    <a:lnTo>
                      <a:pt x="175" y="35"/>
                    </a:lnTo>
                    <a:lnTo>
                      <a:pt x="182" y="37"/>
                    </a:lnTo>
                    <a:lnTo>
                      <a:pt x="185" y="39"/>
                    </a:lnTo>
                    <a:lnTo>
                      <a:pt x="189" y="43"/>
                    </a:lnTo>
                    <a:lnTo>
                      <a:pt x="194" y="46"/>
                    </a:lnTo>
                    <a:lnTo>
                      <a:pt x="199" y="51"/>
                    </a:lnTo>
                    <a:lnTo>
                      <a:pt x="208" y="60"/>
                    </a:lnTo>
                    <a:lnTo>
                      <a:pt x="213" y="66"/>
                    </a:lnTo>
                    <a:lnTo>
                      <a:pt x="219" y="73"/>
                    </a:lnTo>
                    <a:lnTo>
                      <a:pt x="227" y="82"/>
                    </a:lnTo>
                    <a:lnTo>
                      <a:pt x="230" y="90"/>
                    </a:lnTo>
                    <a:lnTo>
                      <a:pt x="236" y="97"/>
                    </a:lnTo>
                    <a:lnTo>
                      <a:pt x="239" y="102"/>
                    </a:lnTo>
                    <a:lnTo>
                      <a:pt x="242" y="108"/>
                    </a:lnTo>
                    <a:lnTo>
                      <a:pt x="245" y="118"/>
                    </a:lnTo>
                    <a:lnTo>
                      <a:pt x="248" y="125"/>
                    </a:lnTo>
                    <a:lnTo>
                      <a:pt x="253" y="142"/>
                    </a:lnTo>
                    <a:lnTo>
                      <a:pt x="254" y="152"/>
                    </a:lnTo>
                    <a:lnTo>
                      <a:pt x="258" y="161"/>
                    </a:lnTo>
                    <a:lnTo>
                      <a:pt x="261" y="180"/>
                    </a:lnTo>
                    <a:lnTo>
                      <a:pt x="262" y="189"/>
                    </a:lnTo>
                    <a:lnTo>
                      <a:pt x="262" y="209"/>
                    </a:lnTo>
                    <a:lnTo>
                      <a:pt x="264" y="220"/>
                    </a:lnTo>
                    <a:lnTo>
                      <a:pt x="268" y="208"/>
                    </a:lnTo>
                    <a:lnTo>
                      <a:pt x="264" y="214"/>
                    </a:lnTo>
                    <a:lnTo>
                      <a:pt x="264" y="246"/>
                    </a:lnTo>
                    <a:lnTo>
                      <a:pt x="262" y="248"/>
                    </a:lnTo>
                    <a:lnTo>
                      <a:pt x="262" y="254"/>
                    </a:lnTo>
                    <a:lnTo>
                      <a:pt x="261" y="256"/>
                    </a:lnTo>
                    <a:lnTo>
                      <a:pt x="259" y="273"/>
                    </a:lnTo>
                    <a:lnTo>
                      <a:pt x="259" y="270"/>
                    </a:lnTo>
                    <a:lnTo>
                      <a:pt x="259" y="274"/>
                    </a:lnTo>
                    <a:lnTo>
                      <a:pt x="261" y="279"/>
                    </a:lnTo>
                    <a:lnTo>
                      <a:pt x="262" y="282"/>
                    </a:lnTo>
                    <a:lnTo>
                      <a:pt x="265" y="285"/>
                    </a:lnTo>
                    <a:lnTo>
                      <a:pt x="272" y="288"/>
                    </a:lnTo>
                    <a:lnTo>
                      <a:pt x="276" y="288"/>
                    </a:lnTo>
                    <a:lnTo>
                      <a:pt x="281" y="287"/>
                    </a:lnTo>
                    <a:lnTo>
                      <a:pt x="284" y="285"/>
                    </a:lnTo>
                    <a:lnTo>
                      <a:pt x="287" y="282"/>
                    </a:lnTo>
                    <a:lnTo>
                      <a:pt x="290" y="276"/>
                    </a:lnTo>
                    <a:lnTo>
                      <a:pt x="290" y="273"/>
                    </a:lnTo>
                    <a:lnTo>
                      <a:pt x="289" y="268"/>
                    </a:lnTo>
                    <a:lnTo>
                      <a:pt x="290" y="266"/>
                    </a:lnTo>
                    <a:lnTo>
                      <a:pt x="290" y="260"/>
                    </a:lnTo>
                    <a:lnTo>
                      <a:pt x="292" y="259"/>
                    </a:lnTo>
                    <a:lnTo>
                      <a:pt x="292" y="226"/>
                    </a:lnTo>
                    <a:lnTo>
                      <a:pt x="290" y="229"/>
                    </a:lnTo>
                    <a:lnTo>
                      <a:pt x="295" y="217"/>
                    </a:lnTo>
                    <a:lnTo>
                      <a:pt x="293" y="206"/>
                    </a:lnTo>
                    <a:lnTo>
                      <a:pt x="293" y="186"/>
                    </a:lnTo>
                    <a:lnTo>
                      <a:pt x="292" y="173"/>
                    </a:lnTo>
                    <a:lnTo>
                      <a:pt x="289" y="155"/>
                    </a:lnTo>
                    <a:lnTo>
                      <a:pt x="285" y="146"/>
                    </a:lnTo>
                    <a:lnTo>
                      <a:pt x="284" y="136"/>
                    </a:lnTo>
                    <a:lnTo>
                      <a:pt x="276" y="116"/>
                    </a:lnTo>
                    <a:lnTo>
                      <a:pt x="273" y="108"/>
                    </a:lnTo>
                    <a:lnTo>
                      <a:pt x="270" y="99"/>
                    </a:lnTo>
                    <a:lnTo>
                      <a:pt x="267" y="90"/>
                    </a:lnTo>
                    <a:lnTo>
                      <a:pt x="261" y="79"/>
                    </a:lnTo>
                    <a:lnTo>
                      <a:pt x="258" y="74"/>
                    </a:lnTo>
                    <a:lnTo>
                      <a:pt x="254" y="66"/>
                    </a:lnTo>
                    <a:lnTo>
                      <a:pt x="244" y="51"/>
                    </a:lnTo>
                    <a:lnTo>
                      <a:pt x="237" y="45"/>
                    </a:lnTo>
                    <a:lnTo>
                      <a:pt x="233" y="39"/>
                    </a:lnTo>
                    <a:lnTo>
                      <a:pt x="220" y="26"/>
                    </a:lnTo>
                    <a:lnTo>
                      <a:pt x="213" y="21"/>
                    </a:lnTo>
                    <a:lnTo>
                      <a:pt x="208" y="18"/>
                    </a:lnTo>
                    <a:lnTo>
                      <a:pt x="200" y="14"/>
                    </a:lnTo>
                    <a:lnTo>
                      <a:pt x="191" y="9"/>
                    </a:lnTo>
                    <a:lnTo>
                      <a:pt x="185" y="8"/>
                    </a:lnTo>
                    <a:lnTo>
                      <a:pt x="179" y="4"/>
                    </a:lnTo>
                    <a:lnTo>
                      <a:pt x="169" y="1"/>
                    </a:lnTo>
                    <a:lnTo>
                      <a:pt x="161" y="0"/>
                    </a:lnTo>
                    <a:lnTo>
                      <a:pt x="148" y="0"/>
                    </a:lnTo>
                    <a:lnTo>
                      <a:pt x="132" y="0"/>
                    </a:lnTo>
                    <a:lnTo>
                      <a:pt x="124" y="1"/>
                    </a:lnTo>
                    <a:lnTo>
                      <a:pt x="115" y="4"/>
                    </a:lnTo>
                    <a:lnTo>
                      <a:pt x="109" y="8"/>
                    </a:lnTo>
                    <a:lnTo>
                      <a:pt x="103" y="9"/>
                    </a:lnTo>
                    <a:lnTo>
                      <a:pt x="93" y="12"/>
                    </a:lnTo>
                    <a:lnTo>
                      <a:pt x="86" y="18"/>
                    </a:lnTo>
                    <a:lnTo>
                      <a:pt x="81" y="21"/>
                    </a:lnTo>
                    <a:lnTo>
                      <a:pt x="73" y="26"/>
                    </a:lnTo>
                    <a:lnTo>
                      <a:pt x="61" y="39"/>
                    </a:lnTo>
                    <a:lnTo>
                      <a:pt x="56" y="45"/>
                    </a:lnTo>
                    <a:lnTo>
                      <a:pt x="50" y="51"/>
                    </a:lnTo>
                    <a:lnTo>
                      <a:pt x="39" y="66"/>
                    </a:lnTo>
                    <a:lnTo>
                      <a:pt x="36" y="74"/>
                    </a:lnTo>
                    <a:lnTo>
                      <a:pt x="33" y="79"/>
                    </a:lnTo>
                    <a:lnTo>
                      <a:pt x="27" y="90"/>
                    </a:lnTo>
                    <a:lnTo>
                      <a:pt x="24" y="99"/>
                    </a:lnTo>
                    <a:lnTo>
                      <a:pt x="20" y="108"/>
                    </a:lnTo>
                    <a:lnTo>
                      <a:pt x="17" y="116"/>
                    </a:lnTo>
                    <a:lnTo>
                      <a:pt x="10" y="136"/>
                    </a:lnTo>
                    <a:lnTo>
                      <a:pt x="8" y="146"/>
                    </a:lnTo>
                    <a:lnTo>
                      <a:pt x="5" y="155"/>
                    </a:lnTo>
                    <a:lnTo>
                      <a:pt x="2" y="173"/>
                    </a:lnTo>
                    <a:lnTo>
                      <a:pt x="0" y="186"/>
                    </a:lnTo>
                    <a:lnTo>
                      <a:pt x="0" y="218"/>
                    </a:lnTo>
                    <a:lnTo>
                      <a:pt x="0" y="248"/>
                    </a:lnTo>
                    <a:lnTo>
                      <a:pt x="5" y="277"/>
                    </a:lnTo>
                    <a:lnTo>
                      <a:pt x="7" y="285"/>
                    </a:lnTo>
                    <a:lnTo>
                      <a:pt x="8" y="294"/>
                    </a:lnTo>
                    <a:lnTo>
                      <a:pt x="11" y="305"/>
                    </a:lnTo>
                    <a:lnTo>
                      <a:pt x="13" y="313"/>
                    </a:lnTo>
                    <a:lnTo>
                      <a:pt x="24" y="338"/>
                    </a:lnTo>
                    <a:lnTo>
                      <a:pt x="28" y="346"/>
                    </a:lnTo>
                    <a:lnTo>
                      <a:pt x="31" y="353"/>
                    </a:lnTo>
                    <a:lnTo>
                      <a:pt x="34" y="361"/>
                    </a:lnTo>
                    <a:lnTo>
                      <a:pt x="55" y="389"/>
                    </a:lnTo>
                    <a:lnTo>
                      <a:pt x="59" y="394"/>
                    </a:lnTo>
                    <a:lnTo>
                      <a:pt x="64" y="400"/>
                    </a:lnTo>
                    <a:lnTo>
                      <a:pt x="76" y="411"/>
                    </a:lnTo>
                    <a:lnTo>
                      <a:pt x="84" y="414"/>
                    </a:lnTo>
                    <a:lnTo>
                      <a:pt x="89" y="418"/>
                    </a:lnTo>
                    <a:lnTo>
                      <a:pt x="95" y="423"/>
                    </a:lnTo>
                    <a:lnTo>
                      <a:pt x="104" y="426"/>
                    </a:lnTo>
                    <a:lnTo>
                      <a:pt x="110" y="428"/>
                    </a:lnTo>
                    <a:lnTo>
                      <a:pt x="115" y="431"/>
                    </a:lnTo>
                    <a:lnTo>
                      <a:pt x="121" y="434"/>
                    </a:lnTo>
                    <a:lnTo>
                      <a:pt x="131" y="4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47" name="Freeform 49"/>
              <p:cNvSpPr>
                <a:spLocks/>
              </p:cNvSpPr>
              <p:nvPr/>
            </p:nvSpPr>
            <p:spPr bwMode="auto">
              <a:xfrm>
                <a:off x="2199" y="3441"/>
                <a:ext cx="63" cy="137"/>
              </a:xfrm>
              <a:custGeom>
                <a:avLst/>
                <a:gdLst>
                  <a:gd name="T0" fmla="*/ 32 w 63"/>
                  <a:gd name="T1" fmla="*/ 126 h 137"/>
                  <a:gd name="T2" fmla="*/ 35 w 63"/>
                  <a:gd name="T3" fmla="*/ 129 h 137"/>
                  <a:gd name="T4" fmla="*/ 37 w 63"/>
                  <a:gd name="T5" fmla="*/ 132 h 137"/>
                  <a:gd name="T6" fmla="*/ 40 w 63"/>
                  <a:gd name="T7" fmla="*/ 135 h 137"/>
                  <a:gd name="T8" fmla="*/ 45 w 63"/>
                  <a:gd name="T9" fmla="*/ 137 h 137"/>
                  <a:gd name="T10" fmla="*/ 52 w 63"/>
                  <a:gd name="T11" fmla="*/ 137 h 137"/>
                  <a:gd name="T12" fmla="*/ 55 w 63"/>
                  <a:gd name="T13" fmla="*/ 134 h 137"/>
                  <a:gd name="T14" fmla="*/ 58 w 63"/>
                  <a:gd name="T15" fmla="*/ 132 h 137"/>
                  <a:gd name="T16" fmla="*/ 62 w 63"/>
                  <a:gd name="T17" fmla="*/ 129 h 137"/>
                  <a:gd name="T18" fmla="*/ 63 w 63"/>
                  <a:gd name="T19" fmla="*/ 124 h 137"/>
                  <a:gd name="T20" fmla="*/ 63 w 63"/>
                  <a:gd name="T21" fmla="*/ 117 h 137"/>
                  <a:gd name="T22" fmla="*/ 31 w 63"/>
                  <a:gd name="T23" fmla="*/ 11 h 137"/>
                  <a:gd name="T24" fmla="*/ 27 w 63"/>
                  <a:gd name="T25" fmla="*/ 8 h 137"/>
                  <a:gd name="T26" fmla="*/ 26 w 63"/>
                  <a:gd name="T27" fmla="*/ 5 h 137"/>
                  <a:gd name="T28" fmla="*/ 23 w 63"/>
                  <a:gd name="T29" fmla="*/ 2 h 137"/>
                  <a:gd name="T30" fmla="*/ 18 w 63"/>
                  <a:gd name="T31" fmla="*/ 0 h 137"/>
                  <a:gd name="T32" fmla="*/ 10 w 63"/>
                  <a:gd name="T33" fmla="*/ 0 h 137"/>
                  <a:gd name="T34" fmla="*/ 7 w 63"/>
                  <a:gd name="T35" fmla="*/ 4 h 137"/>
                  <a:gd name="T36" fmla="*/ 4 w 63"/>
                  <a:gd name="T37" fmla="*/ 5 h 137"/>
                  <a:gd name="T38" fmla="*/ 1 w 63"/>
                  <a:gd name="T39" fmla="*/ 8 h 137"/>
                  <a:gd name="T40" fmla="*/ 0 w 63"/>
                  <a:gd name="T41" fmla="*/ 13 h 137"/>
                  <a:gd name="T42" fmla="*/ 0 w 63"/>
                  <a:gd name="T43" fmla="*/ 21 h 137"/>
                  <a:gd name="T44" fmla="*/ 32 w 63"/>
                  <a:gd name="T45" fmla="*/ 126 h 13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3"/>
                  <a:gd name="T70" fmla="*/ 0 h 137"/>
                  <a:gd name="T71" fmla="*/ 63 w 63"/>
                  <a:gd name="T72" fmla="*/ 137 h 13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3" h="137">
                    <a:moveTo>
                      <a:pt x="32" y="126"/>
                    </a:moveTo>
                    <a:lnTo>
                      <a:pt x="35" y="129"/>
                    </a:lnTo>
                    <a:lnTo>
                      <a:pt x="37" y="132"/>
                    </a:lnTo>
                    <a:lnTo>
                      <a:pt x="40" y="135"/>
                    </a:lnTo>
                    <a:lnTo>
                      <a:pt x="45" y="137"/>
                    </a:lnTo>
                    <a:lnTo>
                      <a:pt x="52" y="137"/>
                    </a:lnTo>
                    <a:lnTo>
                      <a:pt x="55" y="134"/>
                    </a:lnTo>
                    <a:lnTo>
                      <a:pt x="58" y="132"/>
                    </a:lnTo>
                    <a:lnTo>
                      <a:pt x="62" y="129"/>
                    </a:lnTo>
                    <a:lnTo>
                      <a:pt x="63" y="124"/>
                    </a:lnTo>
                    <a:lnTo>
                      <a:pt x="63" y="117"/>
                    </a:lnTo>
                    <a:lnTo>
                      <a:pt x="31" y="11"/>
                    </a:lnTo>
                    <a:lnTo>
                      <a:pt x="27" y="8"/>
                    </a:lnTo>
                    <a:lnTo>
                      <a:pt x="26" y="5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7" y="4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32" y="1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48" name="Freeform 50"/>
              <p:cNvSpPr>
                <a:spLocks/>
              </p:cNvSpPr>
              <p:nvPr/>
            </p:nvSpPr>
            <p:spPr bwMode="auto">
              <a:xfrm>
                <a:off x="2231" y="3441"/>
                <a:ext cx="65" cy="157"/>
              </a:xfrm>
              <a:custGeom>
                <a:avLst/>
                <a:gdLst>
                  <a:gd name="T0" fmla="*/ 0 w 65"/>
                  <a:gd name="T1" fmla="*/ 137 h 157"/>
                  <a:gd name="T2" fmla="*/ 0 w 65"/>
                  <a:gd name="T3" fmla="*/ 146 h 157"/>
                  <a:gd name="T4" fmla="*/ 2 w 65"/>
                  <a:gd name="T5" fmla="*/ 149 h 157"/>
                  <a:gd name="T6" fmla="*/ 8 w 65"/>
                  <a:gd name="T7" fmla="*/ 156 h 157"/>
                  <a:gd name="T8" fmla="*/ 11 w 65"/>
                  <a:gd name="T9" fmla="*/ 157 h 157"/>
                  <a:gd name="T10" fmla="*/ 20 w 65"/>
                  <a:gd name="T11" fmla="*/ 157 h 157"/>
                  <a:gd name="T12" fmla="*/ 23 w 65"/>
                  <a:gd name="T13" fmla="*/ 156 h 157"/>
                  <a:gd name="T14" fmla="*/ 30 w 65"/>
                  <a:gd name="T15" fmla="*/ 149 h 157"/>
                  <a:gd name="T16" fmla="*/ 31 w 65"/>
                  <a:gd name="T17" fmla="*/ 146 h 157"/>
                  <a:gd name="T18" fmla="*/ 65 w 65"/>
                  <a:gd name="T19" fmla="*/ 21 h 157"/>
                  <a:gd name="T20" fmla="*/ 65 w 65"/>
                  <a:gd name="T21" fmla="*/ 11 h 157"/>
                  <a:gd name="T22" fmla="*/ 64 w 65"/>
                  <a:gd name="T23" fmla="*/ 8 h 157"/>
                  <a:gd name="T24" fmla="*/ 57 w 65"/>
                  <a:gd name="T25" fmla="*/ 2 h 157"/>
                  <a:gd name="T26" fmla="*/ 54 w 65"/>
                  <a:gd name="T27" fmla="*/ 0 h 157"/>
                  <a:gd name="T28" fmla="*/ 45 w 65"/>
                  <a:gd name="T29" fmla="*/ 0 h 157"/>
                  <a:gd name="T30" fmla="*/ 42 w 65"/>
                  <a:gd name="T31" fmla="*/ 2 h 157"/>
                  <a:gd name="T32" fmla="*/ 36 w 65"/>
                  <a:gd name="T33" fmla="*/ 8 h 157"/>
                  <a:gd name="T34" fmla="*/ 34 w 65"/>
                  <a:gd name="T35" fmla="*/ 11 h 157"/>
                  <a:gd name="T36" fmla="*/ 0 w 65"/>
                  <a:gd name="T37" fmla="*/ 137 h 15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57"/>
                  <a:gd name="T59" fmla="*/ 65 w 65"/>
                  <a:gd name="T60" fmla="*/ 157 h 15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57">
                    <a:moveTo>
                      <a:pt x="0" y="137"/>
                    </a:moveTo>
                    <a:lnTo>
                      <a:pt x="0" y="146"/>
                    </a:lnTo>
                    <a:lnTo>
                      <a:pt x="2" y="149"/>
                    </a:lnTo>
                    <a:lnTo>
                      <a:pt x="8" y="156"/>
                    </a:lnTo>
                    <a:lnTo>
                      <a:pt x="11" y="157"/>
                    </a:lnTo>
                    <a:lnTo>
                      <a:pt x="20" y="157"/>
                    </a:lnTo>
                    <a:lnTo>
                      <a:pt x="23" y="156"/>
                    </a:lnTo>
                    <a:lnTo>
                      <a:pt x="30" y="149"/>
                    </a:lnTo>
                    <a:lnTo>
                      <a:pt x="31" y="146"/>
                    </a:lnTo>
                    <a:lnTo>
                      <a:pt x="65" y="21"/>
                    </a:lnTo>
                    <a:lnTo>
                      <a:pt x="65" y="11"/>
                    </a:lnTo>
                    <a:lnTo>
                      <a:pt x="64" y="8"/>
                    </a:lnTo>
                    <a:lnTo>
                      <a:pt x="57" y="2"/>
                    </a:lnTo>
                    <a:lnTo>
                      <a:pt x="54" y="0"/>
                    </a:lnTo>
                    <a:lnTo>
                      <a:pt x="45" y="0"/>
                    </a:lnTo>
                    <a:lnTo>
                      <a:pt x="42" y="2"/>
                    </a:lnTo>
                    <a:lnTo>
                      <a:pt x="36" y="8"/>
                    </a:lnTo>
                    <a:lnTo>
                      <a:pt x="34" y="11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637" name="Rectangle 52"/>
            <p:cNvSpPr>
              <a:spLocks noChangeArrowheads="1"/>
            </p:cNvSpPr>
            <p:nvPr/>
          </p:nvSpPr>
          <p:spPr bwMode="auto">
            <a:xfrm>
              <a:off x="1970" y="3592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1/0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8638" name="Rectangle 54"/>
            <p:cNvSpPr>
              <a:spLocks noChangeArrowheads="1"/>
            </p:cNvSpPr>
            <p:nvPr/>
          </p:nvSpPr>
          <p:spPr bwMode="auto">
            <a:xfrm>
              <a:off x="3417" y="2287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0/1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8639" name="Rectangle 55"/>
            <p:cNvSpPr>
              <a:spLocks noChangeArrowheads="1"/>
            </p:cNvSpPr>
            <p:nvPr/>
          </p:nvSpPr>
          <p:spPr bwMode="auto">
            <a:xfrm>
              <a:off x="3471" y="1795"/>
              <a:ext cx="9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1</a:t>
              </a:r>
              <a:endParaRPr lang="en-US" sz="3600">
                <a:solidFill>
                  <a:srgbClr val="00FF00"/>
                </a:solidFill>
              </a:endParaRPr>
            </a:p>
          </p:txBody>
        </p:sp>
        <p:sp>
          <p:nvSpPr>
            <p:cNvPr id="68640" name="Line 57"/>
            <p:cNvSpPr>
              <a:spLocks noChangeShapeType="1"/>
            </p:cNvSpPr>
            <p:nvPr/>
          </p:nvSpPr>
          <p:spPr bwMode="auto">
            <a:xfrm>
              <a:off x="4332" y="2460"/>
              <a:ext cx="0" cy="8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41" name="Freeform 59"/>
            <p:cNvSpPr>
              <a:spLocks/>
            </p:cNvSpPr>
            <p:nvPr/>
          </p:nvSpPr>
          <p:spPr bwMode="auto">
            <a:xfrm rot="2181384">
              <a:off x="2601" y="2864"/>
              <a:ext cx="1715" cy="49"/>
            </a:xfrm>
            <a:custGeom>
              <a:avLst/>
              <a:gdLst>
                <a:gd name="T0" fmla="*/ 46 w 979"/>
                <a:gd name="T1" fmla="*/ 19 h 54"/>
                <a:gd name="T2" fmla="*/ 32 w 979"/>
                <a:gd name="T3" fmla="*/ 19 h 54"/>
                <a:gd name="T4" fmla="*/ 21 w 979"/>
                <a:gd name="T5" fmla="*/ 21 h 54"/>
                <a:gd name="T6" fmla="*/ 4 w 979"/>
                <a:gd name="T7" fmla="*/ 25 h 54"/>
                <a:gd name="T8" fmla="*/ 0 w 979"/>
                <a:gd name="T9" fmla="*/ 30 h 54"/>
                <a:gd name="T10" fmla="*/ 0 w 979"/>
                <a:gd name="T11" fmla="*/ 35 h 54"/>
                <a:gd name="T12" fmla="*/ 4 w 979"/>
                <a:gd name="T13" fmla="*/ 38 h 54"/>
                <a:gd name="T14" fmla="*/ 21 w 979"/>
                <a:gd name="T15" fmla="*/ 44 h 54"/>
                <a:gd name="T16" fmla="*/ 37 w 979"/>
                <a:gd name="T17" fmla="*/ 44 h 54"/>
                <a:gd name="T18" fmla="*/ 46 w 979"/>
                <a:gd name="T19" fmla="*/ 44 h 54"/>
                <a:gd name="T20" fmla="*/ 2955 w 979"/>
                <a:gd name="T21" fmla="*/ 25 h 54"/>
                <a:gd name="T22" fmla="*/ 2971 w 979"/>
                <a:gd name="T23" fmla="*/ 25 h 54"/>
                <a:gd name="T24" fmla="*/ 2980 w 979"/>
                <a:gd name="T25" fmla="*/ 24 h 54"/>
                <a:gd name="T26" fmla="*/ 2997 w 979"/>
                <a:gd name="T27" fmla="*/ 19 h 54"/>
                <a:gd name="T28" fmla="*/ 3004 w 979"/>
                <a:gd name="T29" fmla="*/ 15 h 54"/>
                <a:gd name="T30" fmla="*/ 3004 w 979"/>
                <a:gd name="T31" fmla="*/ 9 h 54"/>
                <a:gd name="T32" fmla="*/ 2997 w 979"/>
                <a:gd name="T33" fmla="*/ 6 h 54"/>
                <a:gd name="T34" fmla="*/ 2980 w 979"/>
                <a:gd name="T35" fmla="*/ 1 h 54"/>
                <a:gd name="T36" fmla="*/ 2964 w 979"/>
                <a:gd name="T37" fmla="*/ 0 h 54"/>
                <a:gd name="T38" fmla="*/ 2955 w 979"/>
                <a:gd name="T39" fmla="*/ 0 h 54"/>
                <a:gd name="T40" fmla="*/ 46 w 979"/>
                <a:gd name="T41" fmla="*/ 19 h 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79"/>
                <a:gd name="T64" fmla="*/ 0 h 54"/>
                <a:gd name="T65" fmla="*/ 979 w 979"/>
                <a:gd name="T66" fmla="*/ 54 h 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79" h="54">
                  <a:moveTo>
                    <a:pt x="15" y="23"/>
                  </a:moveTo>
                  <a:lnTo>
                    <a:pt x="10" y="23"/>
                  </a:lnTo>
                  <a:lnTo>
                    <a:pt x="7" y="25"/>
                  </a:lnTo>
                  <a:lnTo>
                    <a:pt x="1" y="31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7" y="53"/>
                  </a:lnTo>
                  <a:lnTo>
                    <a:pt x="12" y="54"/>
                  </a:lnTo>
                  <a:lnTo>
                    <a:pt x="15" y="54"/>
                  </a:lnTo>
                  <a:lnTo>
                    <a:pt x="963" y="31"/>
                  </a:lnTo>
                  <a:lnTo>
                    <a:pt x="968" y="31"/>
                  </a:lnTo>
                  <a:lnTo>
                    <a:pt x="971" y="29"/>
                  </a:lnTo>
                  <a:lnTo>
                    <a:pt x="977" y="23"/>
                  </a:lnTo>
                  <a:lnTo>
                    <a:pt x="979" y="19"/>
                  </a:lnTo>
                  <a:lnTo>
                    <a:pt x="979" y="11"/>
                  </a:lnTo>
                  <a:lnTo>
                    <a:pt x="977" y="8"/>
                  </a:lnTo>
                  <a:lnTo>
                    <a:pt x="971" y="1"/>
                  </a:lnTo>
                  <a:lnTo>
                    <a:pt x="966" y="0"/>
                  </a:lnTo>
                  <a:lnTo>
                    <a:pt x="963" y="0"/>
                  </a:lnTo>
                  <a:lnTo>
                    <a:pt x="15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8642" name="Group 60"/>
            <p:cNvGrpSpPr>
              <a:grpSpLocks/>
            </p:cNvGrpSpPr>
            <p:nvPr/>
          </p:nvGrpSpPr>
          <p:grpSpPr bwMode="auto">
            <a:xfrm rot="7141951">
              <a:off x="2737" y="2337"/>
              <a:ext cx="97" cy="157"/>
              <a:chOff x="4425" y="1967"/>
              <a:chExt cx="97" cy="157"/>
            </a:xfrm>
          </p:grpSpPr>
          <p:sp>
            <p:nvSpPr>
              <p:cNvPr id="68644" name="Freeform 61"/>
              <p:cNvSpPr>
                <a:spLocks/>
              </p:cNvSpPr>
              <p:nvPr/>
            </p:nvSpPr>
            <p:spPr bwMode="auto">
              <a:xfrm>
                <a:off x="4425" y="1967"/>
                <a:ext cx="63" cy="137"/>
              </a:xfrm>
              <a:custGeom>
                <a:avLst/>
                <a:gdLst>
                  <a:gd name="T0" fmla="*/ 32 w 63"/>
                  <a:gd name="T1" fmla="*/ 126 h 137"/>
                  <a:gd name="T2" fmla="*/ 35 w 63"/>
                  <a:gd name="T3" fmla="*/ 129 h 137"/>
                  <a:gd name="T4" fmla="*/ 37 w 63"/>
                  <a:gd name="T5" fmla="*/ 132 h 137"/>
                  <a:gd name="T6" fmla="*/ 40 w 63"/>
                  <a:gd name="T7" fmla="*/ 135 h 137"/>
                  <a:gd name="T8" fmla="*/ 45 w 63"/>
                  <a:gd name="T9" fmla="*/ 137 h 137"/>
                  <a:gd name="T10" fmla="*/ 52 w 63"/>
                  <a:gd name="T11" fmla="*/ 137 h 137"/>
                  <a:gd name="T12" fmla="*/ 55 w 63"/>
                  <a:gd name="T13" fmla="*/ 134 h 137"/>
                  <a:gd name="T14" fmla="*/ 58 w 63"/>
                  <a:gd name="T15" fmla="*/ 132 h 137"/>
                  <a:gd name="T16" fmla="*/ 62 w 63"/>
                  <a:gd name="T17" fmla="*/ 129 h 137"/>
                  <a:gd name="T18" fmla="*/ 63 w 63"/>
                  <a:gd name="T19" fmla="*/ 124 h 137"/>
                  <a:gd name="T20" fmla="*/ 63 w 63"/>
                  <a:gd name="T21" fmla="*/ 117 h 137"/>
                  <a:gd name="T22" fmla="*/ 31 w 63"/>
                  <a:gd name="T23" fmla="*/ 11 h 137"/>
                  <a:gd name="T24" fmla="*/ 27 w 63"/>
                  <a:gd name="T25" fmla="*/ 8 h 137"/>
                  <a:gd name="T26" fmla="*/ 26 w 63"/>
                  <a:gd name="T27" fmla="*/ 5 h 137"/>
                  <a:gd name="T28" fmla="*/ 23 w 63"/>
                  <a:gd name="T29" fmla="*/ 2 h 137"/>
                  <a:gd name="T30" fmla="*/ 18 w 63"/>
                  <a:gd name="T31" fmla="*/ 0 h 137"/>
                  <a:gd name="T32" fmla="*/ 10 w 63"/>
                  <a:gd name="T33" fmla="*/ 0 h 137"/>
                  <a:gd name="T34" fmla="*/ 7 w 63"/>
                  <a:gd name="T35" fmla="*/ 4 h 137"/>
                  <a:gd name="T36" fmla="*/ 4 w 63"/>
                  <a:gd name="T37" fmla="*/ 5 h 137"/>
                  <a:gd name="T38" fmla="*/ 1 w 63"/>
                  <a:gd name="T39" fmla="*/ 8 h 137"/>
                  <a:gd name="T40" fmla="*/ 0 w 63"/>
                  <a:gd name="T41" fmla="*/ 13 h 137"/>
                  <a:gd name="T42" fmla="*/ 0 w 63"/>
                  <a:gd name="T43" fmla="*/ 21 h 137"/>
                  <a:gd name="T44" fmla="*/ 32 w 63"/>
                  <a:gd name="T45" fmla="*/ 126 h 13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3"/>
                  <a:gd name="T70" fmla="*/ 0 h 137"/>
                  <a:gd name="T71" fmla="*/ 63 w 63"/>
                  <a:gd name="T72" fmla="*/ 137 h 13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3" h="137">
                    <a:moveTo>
                      <a:pt x="32" y="126"/>
                    </a:moveTo>
                    <a:lnTo>
                      <a:pt x="35" y="129"/>
                    </a:lnTo>
                    <a:lnTo>
                      <a:pt x="37" y="132"/>
                    </a:lnTo>
                    <a:lnTo>
                      <a:pt x="40" y="135"/>
                    </a:lnTo>
                    <a:lnTo>
                      <a:pt x="45" y="137"/>
                    </a:lnTo>
                    <a:lnTo>
                      <a:pt x="52" y="137"/>
                    </a:lnTo>
                    <a:lnTo>
                      <a:pt x="55" y="134"/>
                    </a:lnTo>
                    <a:lnTo>
                      <a:pt x="58" y="132"/>
                    </a:lnTo>
                    <a:lnTo>
                      <a:pt x="62" y="129"/>
                    </a:lnTo>
                    <a:lnTo>
                      <a:pt x="63" y="124"/>
                    </a:lnTo>
                    <a:lnTo>
                      <a:pt x="63" y="117"/>
                    </a:lnTo>
                    <a:lnTo>
                      <a:pt x="31" y="11"/>
                    </a:lnTo>
                    <a:lnTo>
                      <a:pt x="27" y="8"/>
                    </a:lnTo>
                    <a:lnTo>
                      <a:pt x="26" y="5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7" y="4"/>
                    </a:lnTo>
                    <a:lnTo>
                      <a:pt x="4" y="5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32" y="1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45" name="Freeform 62"/>
              <p:cNvSpPr>
                <a:spLocks/>
              </p:cNvSpPr>
              <p:nvPr/>
            </p:nvSpPr>
            <p:spPr bwMode="auto">
              <a:xfrm>
                <a:off x="4457" y="1967"/>
                <a:ext cx="65" cy="157"/>
              </a:xfrm>
              <a:custGeom>
                <a:avLst/>
                <a:gdLst>
                  <a:gd name="T0" fmla="*/ 0 w 65"/>
                  <a:gd name="T1" fmla="*/ 137 h 157"/>
                  <a:gd name="T2" fmla="*/ 0 w 65"/>
                  <a:gd name="T3" fmla="*/ 146 h 157"/>
                  <a:gd name="T4" fmla="*/ 2 w 65"/>
                  <a:gd name="T5" fmla="*/ 149 h 157"/>
                  <a:gd name="T6" fmla="*/ 8 w 65"/>
                  <a:gd name="T7" fmla="*/ 156 h 157"/>
                  <a:gd name="T8" fmla="*/ 11 w 65"/>
                  <a:gd name="T9" fmla="*/ 157 h 157"/>
                  <a:gd name="T10" fmla="*/ 20 w 65"/>
                  <a:gd name="T11" fmla="*/ 157 h 157"/>
                  <a:gd name="T12" fmla="*/ 23 w 65"/>
                  <a:gd name="T13" fmla="*/ 156 h 157"/>
                  <a:gd name="T14" fmla="*/ 30 w 65"/>
                  <a:gd name="T15" fmla="*/ 149 h 157"/>
                  <a:gd name="T16" fmla="*/ 31 w 65"/>
                  <a:gd name="T17" fmla="*/ 146 h 157"/>
                  <a:gd name="T18" fmla="*/ 65 w 65"/>
                  <a:gd name="T19" fmla="*/ 21 h 157"/>
                  <a:gd name="T20" fmla="*/ 65 w 65"/>
                  <a:gd name="T21" fmla="*/ 11 h 157"/>
                  <a:gd name="T22" fmla="*/ 64 w 65"/>
                  <a:gd name="T23" fmla="*/ 8 h 157"/>
                  <a:gd name="T24" fmla="*/ 57 w 65"/>
                  <a:gd name="T25" fmla="*/ 2 h 157"/>
                  <a:gd name="T26" fmla="*/ 54 w 65"/>
                  <a:gd name="T27" fmla="*/ 0 h 157"/>
                  <a:gd name="T28" fmla="*/ 45 w 65"/>
                  <a:gd name="T29" fmla="*/ 0 h 157"/>
                  <a:gd name="T30" fmla="*/ 42 w 65"/>
                  <a:gd name="T31" fmla="*/ 2 h 157"/>
                  <a:gd name="T32" fmla="*/ 36 w 65"/>
                  <a:gd name="T33" fmla="*/ 8 h 157"/>
                  <a:gd name="T34" fmla="*/ 34 w 65"/>
                  <a:gd name="T35" fmla="*/ 11 h 157"/>
                  <a:gd name="T36" fmla="*/ 0 w 65"/>
                  <a:gd name="T37" fmla="*/ 137 h 15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57"/>
                  <a:gd name="T59" fmla="*/ 65 w 65"/>
                  <a:gd name="T60" fmla="*/ 157 h 15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57">
                    <a:moveTo>
                      <a:pt x="0" y="137"/>
                    </a:moveTo>
                    <a:lnTo>
                      <a:pt x="0" y="146"/>
                    </a:lnTo>
                    <a:lnTo>
                      <a:pt x="2" y="149"/>
                    </a:lnTo>
                    <a:lnTo>
                      <a:pt x="8" y="156"/>
                    </a:lnTo>
                    <a:lnTo>
                      <a:pt x="11" y="157"/>
                    </a:lnTo>
                    <a:lnTo>
                      <a:pt x="20" y="157"/>
                    </a:lnTo>
                    <a:lnTo>
                      <a:pt x="23" y="156"/>
                    </a:lnTo>
                    <a:lnTo>
                      <a:pt x="30" y="149"/>
                    </a:lnTo>
                    <a:lnTo>
                      <a:pt x="31" y="146"/>
                    </a:lnTo>
                    <a:lnTo>
                      <a:pt x="65" y="21"/>
                    </a:lnTo>
                    <a:lnTo>
                      <a:pt x="65" y="11"/>
                    </a:lnTo>
                    <a:lnTo>
                      <a:pt x="64" y="8"/>
                    </a:lnTo>
                    <a:lnTo>
                      <a:pt x="57" y="2"/>
                    </a:lnTo>
                    <a:lnTo>
                      <a:pt x="54" y="0"/>
                    </a:lnTo>
                    <a:lnTo>
                      <a:pt x="45" y="0"/>
                    </a:lnTo>
                    <a:lnTo>
                      <a:pt x="42" y="2"/>
                    </a:lnTo>
                    <a:lnTo>
                      <a:pt x="36" y="8"/>
                    </a:lnTo>
                    <a:lnTo>
                      <a:pt x="34" y="11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643" name="Rectangle 63"/>
            <p:cNvSpPr>
              <a:spLocks noChangeArrowheads="1"/>
            </p:cNvSpPr>
            <p:nvPr/>
          </p:nvSpPr>
          <p:spPr bwMode="auto">
            <a:xfrm>
              <a:off x="3555" y="2741"/>
              <a:ext cx="23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en-US" sz="2100">
                  <a:solidFill>
                    <a:srgbClr val="000000"/>
                  </a:solidFill>
                  <a:latin typeface="Swiss 721 SWA" charset="0"/>
                </a:rPr>
                <a:t>0/1</a:t>
              </a:r>
              <a:endParaRPr lang="en-US" sz="3600">
                <a:solidFill>
                  <a:srgbClr val="00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138239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931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04800"/>
            <a:ext cx="1538883" cy="380617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848600" cy="34460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Discussed </a:t>
            </a:r>
            <a:r>
              <a:rPr lang="en-US" dirty="0"/>
              <a:t>M</a:t>
            </a:r>
            <a:r>
              <a:rPr lang="en-US" dirty="0" smtClean="0"/>
              <a:t>ore Sequential Circuit </a:t>
            </a:r>
            <a:r>
              <a:rPr lang="en-US" dirty="0"/>
              <a:t>A</a:t>
            </a:r>
            <a:r>
              <a:rPr lang="en-US" dirty="0" smtClean="0"/>
              <a:t>nalysis</a:t>
            </a:r>
          </a:p>
          <a:p>
            <a:pPr marL="0" indent="0">
              <a:buNone/>
            </a:pPr>
            <a:r>
              <a:rPr lang="en-US" dirty="0" smtClean="0"/>
              <a:t>State Machines Models</a:t>
            </a:r>
          </a:p>
          <a:p>
            <a:pPr marL="0" indent="0">
              <a:buNone/>
            </a:pPr>
            <a:r>
              <a:rPr lang="en-US" dirty="0" smtClean="0"/>
              <a:t>Moore and Mealy Model Comparison</a:t>
            </a:r>
          </a:p>
          <a:p>
            <a:pPr marL="0" indent="0">
              <a:buNone/>
            </a:pPr>
            <a:r>
              <a:rPr lang="en-US" dirty="0" smtClean="0"/>
              <a:t>Mixed Model</a:t>
            </a:r>
          </a:p>
          <a:p>
            <a:pPr marL="0" indent="0">
              <a:buNone/>
            </a:pPr>
            <a:r>
              <a:rPr lang="en-US" dirty="0" smtClean="0"/>
              <a:t>Examples 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530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63500" tIns="25400" rIns="63500" bIns="254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0" fontAlgn="base" latinLnBrk="0" hangingPunct="0">
          <a:lnSpc>
            <a:spcPct val="75000"/>
          </a:lnSpc>
          <a:spcBef>
            <a:spcPct val="65000"/>
          </a:spcBef>
          <a:spcAft>
            <a:spcPct val="0"/>
          </a:spcAft>
          <a:buClrTx/>
          <a:buSzPct val="100000"/>
          <a:buFontTx/>
          <a:buChar char="°"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accent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63500" tIns="25400" rIns="63500" bIns="254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0" fontAlgn="base" latinLnBrk="0" hangingPunct="0">
          <a:lnSpc>
            <a:spcPct val="75000"/>
          </a:lnSpc>
          <a:spcBef>
            <a:spcPct val="65000"/>
          </a:spcBef>
          <a:spcAft>
            <a:spcPct val="0"/>
          </a:spcAft>
          <a:buClrTx/>
          <a:buSzPct val="100000"/>
          <a:buFontTx/>
          <a:buChar char="°"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accent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22072</TotalTime>
  <Pages>47</Pages>
  <Words>2070</Words>
  <Application>Microsoft Office PowerPoint</Application>
  <PresentationFormat>Letter Paper (8.5x11 in)</PresentationFormat>
  <Paragraphs>569</Paragraphs>
  <Slides>56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Default Design</vt:lpstr>
      <vt:lpstr>   Lecture 23 More Sequential Circuits Analysis</vt:lpstr>
      <vt:lpstr>Analysis of Combinational Vs. Sequential Circuits</vt:lpstr>
      <vt:lpstr>Analysis of Sequential Circuits</vt:lpstr>
      <vt:lpstr>Slide 4</vt:lpstr>
      <vt:lpstr>Clocked Sequential Circuit Analysis (State Table)</vt:lpstr>
      <vt:lpstr>Clocked Sequential Circuit Analysis (State Table)</vt:lpstr>
      <vt:lpstr>Clocked Sequential Circuit Analysis (State Diagram)</vt:lpstr>
      <vt:lpstr> Flip Flop Input Functions and Characteristic Tables</vt:lpstr>
      <vt:lpstr>Flip Flop Characteristic Tables</vt:lpstr>
      <vt:lpstr>Flip-Flop Characteristic Tables</vt:lpstr>
      <vt:lpstr>Flip-Flop Characteristic Equations</vt:lpstr>
      <vt:lpstr>Slide 12</vt:lpstr>
      <vt:lpstr>State Table</vt:lpstr>
      <vt:lpstr>State Table (2-D Form)</vt:lpstr>
      <vt:lpstr>State Diagram</vt:lpstr>
      <vt:lpstr>Slide 16</vt:lpstr>
      <vt:lpstr>Example 1</vt:lpstr>
      <vt:lpstr>Example 1 (cont.)</vt:lpstr>
      <vt:lpstr>Example 1 (cont.)</vt:lpstr>
      <vt:lpstr>Example 1 (cont.)</vt:lpstr>
      <vt:lpstr>Example 1 (cont.)</vt:lpstr>
      <vt:lpstr>Example 1 (cont.)</vt:lpstr>
      <vt:lpstr>Example 1 (cont.)</vt:lpstr>
      <vt:lpstr>Example 2</vt:lpstr>
      <vt:lpstr>Example 2 (cont.)</vt:lpstr>
      <vt:lpstr>Example 2 (cont.)</vt:lpstr>
      <vt:lpstr>Example 3</vt:lpstr>
      <vt:lpstr>Example 3 (cont.)</vt:lpstr>
      <vt:lpstr>Example 3 (cont.)</vt:lpstr>
      <vt:lpstr>Example 3 (cont.)</vt:lpstr>
      <vt:lpstr>Example 3 (cont.)</vt:lpstr>
      <vt:lpstr>Example 3 (cont.)</vt:lpstr>
      <vt:lpstr>Example 4</vt:lpstr>
      <vt:lpstr>Example 4 (cont.)</vt:lpstr>
      <vt:lpstr>Example 4 (cont.)</vt:lpstr>
      <vt:lpstr>Example 5</vt:lpstr>
      <vt:lpstr>Example 5 (cont.)</vt:lpstr>
      <vt:lpstr>Example 5 (cont.)</vt:lpstr>
      <vt:lpstr>Example 5 (cont.)</vt:lpstr>
      <vt:lpstr>Example 5 (cont.)</vt:lpstr>
      <vt:lpstr>Example 5 (cont.)</vt:lpstr>
      <vt:lpstr>Mealy vs Moore Finite State Machine (FSM)</vt:lpstr>
      <vt:lpstr>Mealy and Moore Models</vt:lpstr>
      <vt:lpstr>Sequential Circuits: State Diagram</vt:lpstr>
      <vt:lpstr>Sequential Circuits: State Diagram</vt:lpstr>
      <vt:lpstr>Sequential Circuits: Models</vt:lpstr>
      <vt:lpstr>Slide 47</vt:lpstr>
      <vt:lpstr>Slide 48</vt:lpstr>
      <vt:lpstr>State Machines in the Text</vt:lpstr>
      <vt:lpstr>Moore and Mealy Models (Comparison)</vt:lpstr>
      <vt:lpstr>Moore and Mealy Example Diagrams</vt:lpstr>
      <vt:lpstr>Equivalence of Moore and Mealy machines</vt:lpstr>
      <vt:lpstr>Moore and Mealy Example Tables</vt:lpstr>
      <vt:lpstr>Mixed Moore and Mealy Outputs</vt:lpstr>
      <vt:lpstr>Slide 55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ENGIN112 - lecture 15</dc:title>
  <dc:subject/>
  <dc:creator>Russ Tessier</dc:creator>
  <cp:keywords/>
  <dc:description/>
  <cp:lastModifiedBy>NTS</cp:lastModifiedBy>
  <cp:revision>653</cp:revision>
  <cp:lastPrinted>1997-08-27T08:28:34Z</cp:lastPrinted>
  <dcterms:created xsi:type="dcterms:W3CDTF">1997-08-19T16:58:46Z</dcterms:created>
  <dcterms:modified xsi:type="dcterms:W3CDTF">2013-05-30T13:53:17Z</dcterms:modified>
</cp:coreProperties>
</file>