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sldIdLst>
    <p:sldId id="290" r:id="rId2"/>
    <p:sldId id="289" r:id="rId3"/>
    <p:sldId id="280" r:id="rId4"/>
    <p:sldId id="258" r:id="rId5"/>
    <p:sldId id="259" r:id="rId6"/>
    <p:sldId id="326" r:id="rId7"/>
    <p:sldId id="327" r:id="rId8"/>
    <p:sldId id="328" r:id="rId9"/>
    <p:sldId id="283" r:id="rId10"/>
    <p:sldId id="261" r:id="rId11"/>
    <p:sldId id="330" r:id="rId12"/>
    <p:sldId id="332" r:id="rId13"/>
    <p:sldId id="260" r:id="rId14"/>
    <p:sldId id="321" r:id="rId15"/>
    <p:sldId id="336" r:id="rId16"/>
    <p:sldId id="300" r:id="rId17"/>
    <p:sldId id="299" r:id="rId18"/>
    <p:sldId id="298" r:id="rId19"/>
    <p:sldId id="335" r:id="rId20"/>
    <p:sldId id="295" r:id="rId21"/>
    <p:sldId id="339" r:id="rId22"/>
    <p:sldId id="310" r:id="rId23"/>
    <p:sldId id="337" r:id="rId24"/>
    <p:sldId id="338" r:id="rId25"/>
    <p:sldId id="264" r:id="rId26"/>
    <p:sldId id="313" r:id="rId27"/>
    <p:sldId id="301" r:id="rId28"/>
    <p:sldId id="311" r:id="rId29"/>
    <p:sldId id="315" r:id="rId30"/>
    <p:sldId id="323" r:id="rId31"/>
    <p:sldId id="329" r:id="rId32"/>
    <p:sldId id="265" r:id="rId33"/>
    <p:sldId id="266" r:id="rId34"/>
    <p:sldId id="267" r:id="rId35"/>
    <p:sldId id="268" r:id="rId36"/>
    <p:sldId id="32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66"/>
    <a:srgbClr val="0033CC"/>
    <a:srgbClr val="EA005F"/>
    <a:srgbClr val="D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660"/>
  </p:normalViewPr>
  <p:slideViewPr>
    <p:cSldViewPr>
      <p:cViewPr>
        <p:scale>
          <a:sx n="61" d="100"/>
          <a:sy n="61" d="100"/>
        </p:scale>
        <p:origin x="-394" y="41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jpe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0.wmf"/><Relationship Id="rId1" Type="http://schemas.openxmlformats.org/officeDocument/2006/relationships/image" Target="../media/image22.jpe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9/5/2012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2293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753116-BDE6-451C-92F2-E7F521F4F65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E94C79-D737-43C7-90B1-F0A164871DDD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9A82D6-DB95-423D-AB03-5478EE10C23E}" type="slidenum">
              <a:rPr lang="en-US" smtClean="0"/>
              <a:pPr/>
              <a:t>25</a:t>
            </a:fld>
            <a:endParaRPr lang="en-US" dirty="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FC7CC4-B35F-4F3D-9838-1073D1416D24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7F53C0-F922-4664-9D1C-94FABD672157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055B12-310F-45AE-9D2A-BB11AF0178E8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4134F8-44CF-4116-B72E-69EC49C20F76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AE607-2C42-454E-99FC-6416205A0151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A05E-8CAB-4DF4-9187-C2B862FB4671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1BE1F-6CFE-439B-8466-A8A1EBADEC6F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60BD-5BFE-4585-8CD3-489599155259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E7B4-BBD3-40DF-90C1-B68A605E5CFE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AC6D-76F6-432F-A735-29F001B63DDA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62B0-45E8-4614-A846-97791AA94557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D8C50-0FAD-4BF4-A588-7B43EA036DCB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F5BD-2255-43A3-8AA7-F3A55932D84D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9376-1F1C-49FC-ABF0-97E354F51B9A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96F89-2E7F-426B-9AEC-1AC59A77416E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E13B2-1033-415C-9261-3481F35F2B13}" type="datetime1">
              <a:rPr lang="en-US" smtClean="0"/>
              <a:t>9/5/2012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Dr. 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52EA4-A507-4600-B17B-DAB97EF473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253587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495800"/>
            <a:ext cx="3810000" cy="182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4495800"/>
            <a:ext cx="3810000" cy="83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5486400"/>
            <a:ext cx="3810000" cy="83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Dr. Nasim Zafar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80CC5-E5AE-4D76-AF1D-B786AE71B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30F43-10E2-46B0-A3E6-908B888B66DF}" type="datetime1">
              <a:rPr lang="en-US" smtClean="0"/>
              <a:t>9/5/2012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 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Circuits: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4500" b="1" dirty="0" smtClean="0">
                <a:latin typeface="Times New Roman" pitchFamily="18" charset="0"/>
                <a:cs typeface="Times New Roman" pitchFamily="18" charset="0"/>
              </a:rPr>
              <a:t>Lecture No: 9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Contents:</a:t>
            </a: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Ideal Diode.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Terminal Characteristics of Junction Diodes.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Modeling the Diode Forward Characteristics.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Load Line Analysis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 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fld id="{4CE1FACF-669B-4249-9E20-DDFE56C76781}" type="slidenum">
              <a:rPr lang="en-US" altLang="zh-TW" sz="1400">
                <a:solidFill>
                  <a:srgbClr val="000000"/>
                </a:solidFill>
              </a:rPr>
              <a:pPr eaLnBrk="1" hangingPunct="1"/>
              <a:t>3</a:t>
            </a:fld>
            <a:endParaRPr lang="en-US" altLang="zh-TW" sz="1400" dirty="0">
              <a:solidFill>
                <a:srgbClr val="000000"/>
              </a:solidFill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SzPct val="124000"/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Adel S.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Kenneth C. Smith.</a:t>
            </a:r>
          </a:p>
          <a:p>
            <a:pPr>
              <a:buNone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Robert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( Prentice Hall )</a:t>
            </a:r>
            <a:r>
              <a:rPr lang="en-US" altLang="zh-TW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 eaLnBrk="1" hangingPunct="1"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Thomas L. Floyd   ( Prentice Hall )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simplest and most  fundamental nonlinear circuit element is the diode. </a:t>
            </a:r>
          </a:p>
          <a:p>
            <a:pPr>
              <a:buClr>
                <a:srgbClr val="FF0000"/>
              </a:buClr>
              <a:buSzPct val="125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Just like a resistor, the diode has two terminals; but unlike the resistor , which has a linear (straight-line) relationship between the current flowing through it and the voltage appearing across it, the diode has a nonlinear </a:t>
            </a:r>
          </a:p>
          <a:p>
            <a:pPr>
              <a:buClr>
                <a:srgbClr val="FF0000"/>
              </a:buClr>
              <a:buSzPct val="125000"/>
              <a:buNone/>
            </a:pP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characteristic.</a:t>
            </a:r>
          </a:p>
          <a:p>
            <a:pPr>
              <a:buClr>
                <a:srgbClr val="FF0000"/>
              </a:buClr>
              <a:buSzPct val="125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Let us discuss an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ideal diode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order to understand the essence of the diode function. </a:t>
            </a:r>
          </a:p>
          <a:p>
            <a:pPr>
              <a:buClr>
                <a:srgbClr val="FF0000"/>
              </a:buClr>
              <a:buSzPct val="125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can then study the  real silicon p-n junction diode and explain its current-voltage characteristics.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Applications of the Diode:</a:t>
            </a:r>
          </a:p>
          <a:p>
            <a:pPr>
              <a:buNone/>
            </a:pP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of the important application of  a diode is their use in the design of the rectifiers, which converts an ac signal into a dc signal. </a:t>
            </a:r>
          </a:p>
          <a:p>
            <a:pPr>
              <a:buClr>
                <a:srgbClr val="FF0000"/>
              </a:buClr>
              <a:buSzPct val="125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SzPct val="125000"/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will also briefly discuss some other specialized diodes such as the </a:t>
            </a:r>
          </a:p>
          <a:p>
            <a:pPr>
              <a:buClr>
                <a:srgbClr val="FF0000"/>
              </a:buClr>
              <a:buSzPct val="125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light emitting diodes LED’s and photodiodes.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Equation and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Models: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 this lecture we will discuss some models for the operation and design of the diode to explain diode characteristics.</a:t>
            </a:r>
          </a:p>
          <a:p>
            <a:pPr>
              <a:buClr>
                <a:srgbClr val="FF0000"/>
              </a:buClr>
              <a:buNone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We can use these models instead of the diode equation in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circuit analysis.</a:t>
            </a:r>
          </a:p>
          <a:p>
            <a:pPr>
              <a:buClr>
                <a:srgbClr val="FF0000"/>
              </a:buClr>
              <a:buNone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Later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on, we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will be developing similar models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(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GB" sz="2400" i="1" dirty="0">
                <a:latin typeface="Times New Roman" pitchFamily="18" charset="0"/>
                <a:cs typeface="Times New Roman" pitchFamily="18" charset="0"/>
              </a:rPr>
              <a:t>equivalent circuits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 to represent the behaviour of transistors when they are used as linear amplifiers</a:t>
            </a:r>
            <a:r>
              <a:rPr lang="en-GB" sz="2400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99059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Modeling The Diode:</a:t>
            </a:r>
            <a:endParaRPr lang="en-US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2895600"/>
            <a:ext cx="4114800" cy="27432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Ideal Diode Model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The Exponential Model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Load Line Analysis</a:t>
            </a:r>
          </a:p>
          <a:p>
            <a:pPr algn="l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Piecewise-Linear Model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Models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The Ideal Diode Model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BC35910D-8894-4A0F-81DD-4245D83E05F1}" type="slidenum">
              <a:rPr lang="en-US" sz="1600">
                <a:latin typeface="Comic Sans MS" pitchFamily="66" charset="0"/>
              </a:rPr>
              <a:pPr eaLnBrk="1" hangingPunct="1"/>
              <a:t>9</a:t>
            </a:fld>
            <a:endParaRPr lang="th-TH" sz="1600">
              <a:latin typeface="Comic Sans MS" pitchFamily="66" charset="0"/>
            </a:endParaRPr>
          </a:p>
        </p:txBody>
      </p:sp>
      <p:sp>
        <p:nvSpPr>
          <p:cNvPr id="1028" name="Line 8"/>
          <p:cNvSpPr>
            <a:spLocks noChangeShapeType="1"/>
          </p:cNvSpPr>
          <p:nvPr/>
        </p:nvSpPr>
        <p:spPr bwMode="auto">
          <a:xfrm>
            <a:off x="2667000" y="4772025"/>
            <a:ext cx="3886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/>
            <a:r>
              <a:rPr lang="en-US" sz="2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The Diode:      </a:t>
            </a:r>
            <a:br>
              <a:rPr lang="en-US" sz="28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</a:br>
            <a:endParaRPr lang="th-TH" sz="2800" dirty="0" smtClean="0">
              <a:solidFill>
                <a:srgbClr val="FF0066"/>
              </a:solidFill>
              <a:latin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914400" y="2514600"/>
          <a:ext cx="7315200" cy="1525588"/>
        </p:xfrm>
        <a:graphic>
          <a:graphicData uri="http://schemas.openxmlformats.org/presentationml/2006/ole">
            <p:oleObj spid="_x0000_s36869" name="Visio" r:id="rId3" imgW="4104132" imgH="813816" progId="Visio.Drawing.11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657600" y="4343400"/>
            <a:ext cx="1066800" cy="838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th-TH" sz="36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724400" y="4343400"/>
            <a:ext cx="1066800" cy="838200"/>
          </a:xfrm>
          <a:prstGeom prst="rect">
            <a:avLst/>
          </a:prstGeom>
          <a:solidFill>
            <a:srgbClr val="B2B2B2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th-TH" sz="3600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32" name="Text Box 9"/>
          <p:cNvSpPr txBox="1">
            <a:spLocks noChangeArrowheads="1"/>
          </p:cNvSpPr>
          <p:nvPr/>
        </p:nvSpPr>
        <p:spPr bwMode="auto">
          <a:xfrm>
            <a:off x="1524000" y="3657600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  <a:endParaRPr lang="th-TH" sz="2400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6629400" y="3657600"/>
            <a:ext cx="2514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  <a:endParaRPr lang="th-TH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34" name="Line 11"/>
          <p:cNvSpPr>
            <a:spLocks noChangeShapeType="1"/>
          </p:cNvSpPr>
          <p:nvPr/>
        </p:nvSpPr>
        <p:spPr bwMode="auto">
          <a:xfrm flipV="1">
            <a:off x="2514600" y="3429000"/>
            <a:ext cx="9906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" name="Line 12"/>
          <p:cNvSpPr>
            <a:spLocks noChangeShapeType="1"/>
          </p:cNvSpPr>
          <p:nvPr/>
        </p:nvSpPr>
        <p:spPr bwMode="auto">
          <a:xfrm>
            <a:off x="2514600" y="4267200"/>
            <a:ext cx="990600" cy="381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" name="Line 13"/>
          <p:cNvSpPr>
            <a:spLocks noChangeShapeType="1"/>
          </p:cNvSpPr>
          <p:nvPr/>
        </p:nvSpPr>
        <p:spPr bwMode="auto">
          <a:xfrm flipH="1" flipV="1">
            <a:off x="5943600" y="3429000"/>
            <a:ext cx="5334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7" name="Line 14"/>
          <p:cNvSpPr>
            <a:spLocks noChangeShapeType="1"/>
          </p:cNvSpPr>
          <p:nvPr/>
        </p:nvSpPr>
        <p:spPr bwMode="auto">
          <a:xfrm flipH="1">
            <a:off x="5943600" y="4191000"/>
            <a:ext cx="533400" cy="457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828800" y="12192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P-N Junction Diode Schematic Symbol:</a:t>
            </a:r>
            <a:endParaRPr lang="en-US" sz="2400" b="1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69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fwdre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371600"/>
            <a:ext cx="50101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304800" y="4267200"/>
            <a:ext cx="8382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left hand diagram shows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reverse biased junction. </a:t>
            </a:r>
          </a:p>
          <a:p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No current flows 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flows. </a:t>
            </a:r>
          </a:p>
          <a:p>
            <a:endParaRPr lang="en-US" sz="2000" dirty="0">
              <a:latin typeface="Comic Sans MS" pitchFamily="66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other diagram shows forward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biased junction.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current flows.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304800" y="152400"/>
            <a:ext cx="838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Circuits: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3810000" y="1219200"/>
            <a:ext cx="1006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3657600" y="3581400"/>
            <a:ext cx="12105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6324600" y="2667000"/>
            <a:ext cx="180690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</a:t>
            </a: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533400" y="1981200"/>
            <a:ext cx="185178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Reversed bias</a:t>
            </a: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3886200" y="3048000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 pitchFamily="66" charset="0"/>
              </a:rPr>
              <a:t>-</a:t>
            </a:r>
          </a:p>
        </p:txBody>
      </p:sp>
      <p:sp>
        <p:nvSpPr>
          <p:cNvPr id="12298" name="Rectangle 12"/>
          <p:cNvSpPr>
            <a:spLocks noChangeArrowheads="1"/>
          </p:cNvSpPr>
          <p:nvPr/>
        </p:nvSpPr>
        <p:spPr bwMode="auto">
          <a:xfrm>
            <a:off x="5410200" y="28495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 pitchFamily="66" charset="0"/>
              </a:rPr>
              <a:t>-</a:t>
            </a: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3886200" y="26209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5410200" y="24685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DA3B6F8A-AC7D-4D69-B5BA-81363ED7685F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11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Forward-biased diode Circuit: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125913"/>
        </p:xfrm>
        <a:graphic>
          <a:graphicData uri="http://schemas.openxmlformats.org/presentationml/2006/ole">
            <p:oleObj spid="_x0000_s145410" name="Visio" r:id="rId3" imgW="4722876" imgH="3044038" progId="Visio.Drawing.11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277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A930A45A-8B85-44CA-A979-AEC025736DC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12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Reverse-biased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Circuit: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256088"/>
        </p:xfrm>
        <a:graphic>
          <a:graphicData uri="http://schemas.openxmlformats.org/presentationml/2006/ole">
            <p:oleObj spid="_x0000_s147458" name="Visio" r:id="rId3" imgW="4578401" imgH="3044038" progId="Visio.Drawing.11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82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Ideal Diode Model: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Current-Voltage Characteristic:</a:t>
            </a:r>
          </a:p>
          <a:p>
            <a:pPr>
              <a:buNone/>
            </a:pP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ideal diode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 the most fundamental nonlinear circuit element.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Useful for circuits with more than one diode</a:t>
            </a:r>
            <a:endParaRPr lang="en-US" sz="2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667000" y="2514600"/>
            <a:ext cx="521208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929" name="Object 1"/>
          <p:cNvGraphicFramePr>
            <a:graphicFrameLocks noChangeAspect="1"/>
          </p:cNvGraphicFramePr>
          <p:nvPr/>
        </p:nvGraphicFramePr>
        <p:xfrm>
          <a:off x="2514600" y="3200400"/>
          <a:ext cx="4114800" cy="3454880"/>
        </p:xfrm>
        <a:graphic>
          <a:graphicData uri="http://schemas.openxmlformats.org/presentationml/2006/ole">
            <p:oleObj spid="_x0000_s124929" name="Visio" r:id="rId3" imgW="3675278" imgH="3552749" progId="Visio.Drawing.11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I-V Characteristics of an Ideal Diode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800600"/>
            <a:ext cx="7772400" cy="1905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the voltage across anode and cathode is greater than zero, the resistance of an ideal diode is zero and current becomes infinite.  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However, if the voltage is less than zero, the resistance becomes infinite and current is zero.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219200" y="1143000"/>
            <a:ext cx="6553200" cy="914400"/>
            <a:chOff x="1056" y="864"/>
            <a:chExt cx="3456" cy="480"/>
          </a:xfrm>
          <a:solidFill>
            <a:schemeClr val="bg1"/>
          </a:solidFill>
        </p:grpSpPr>
        <p:sp>
          <p:nvSpPr>
            <p:cNvPr id="1034" name="AutoShape 7"/>
            <p:cNvSpPr>
              <a:spLocks noChangeArrowheads="1"/>
            </p:cNvSpPr>
            <p:nvPr/>
          </p:nvSpPr>
          <p:spPr bwMode="auto">
            <a:xfrm>
              <a:off x="1056" y="864"/>
              <a:ext cx="3456" cy="480"/>
            </a:xfrm>
            <a:prstGeom prst="roundRect">
              <a:avLst>
                <a:gd name="adj" fmla="val 16667"/>
              </a:avLst>
            </a:prstGeom>
            <a:grp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1392" y="912"/>
            <a:ext cx="1248" cy="388"/>
          </p:xfrm>
          <a:graphic>
            <a:graphicData uri="http://schemas.openxmlformats.org/presentationml/2006/ole">
              <p:oleObj spid="_x0000_s123912" name="Equation" r:id="rId3" imgW="2324100" imgH="723900" progId="Equation.3">
                <p:embed/>
              </p:oleObj>
            </a:graphicData>
          </a:graphic>
        </p:graphicFrame>
        <p:graphicFrame>
          <p:nvGraphicFramePr>
            <p:cNvPr id="1027" name="Object 6"/>
            <p:cNvGraphicFramePr>
              <a:graphicFrameLocks noChangeAspect="1"/>
            </p:cNvGraphicFramePr>
            <p:nvPr/>
          </p:nvGraphicFramePr>
          <p:xfrm>
            <a:off x="3024" y="912"/>
            <a:ext cx="1200" cy="374"/>
          </p:xfrm>
          <a:graphic>
            <a:graphicData uri="http://schemas.openxmlformats.org/presentationml/2006/ole">
              <p:oleObj spid="_x0000_s123913" name="Equation" r:id="rId4" imgW="2324100" imgH="723900" progId="Equation.3">
                <p:embed/>
              </p:oleObj>
            </a:graphicData>
          </a:graphic>
        </p:graphicFrame>
      </p:grp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86000"/>
            <a:ext cx="87725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7F80CC5-E5AE-4D76-AF1D-B786AE71BD4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3A88B6B4-B861-44D2-B47A-A531E4CB9129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768475" indent="-1768475" eaLnBrk="1" hangingPunct="1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 of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h-TH" sz="32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28600" y="1600200"/>
          <a:ext cx="3149600" cy="3276600"/>
        </p:xfrm>
        <a:graphic>
          <a:graphicData uri="http://schemas.openxmlformats.org/presentationml/2006/ole">
            <p:oleObj spid="_x0000_s167938" name="Visio" r:id="rId3" imgW="1797101" imgH="1870558" progId="Visio.Drawing.11">
              <p:embed/>
            </p:oleObj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3810000" y="1600200"/>
          <a:ext cx="4606925" cy="1981200"/>
        </p:xfrm>
        <a:graphic>
          <a:graphicData uri="http://schemas.openxmlformats.org/presentationml/2006/ole">
            <p:oleObj spid="_x0000_s167939" name="Equation" r:id="rId4" imgW="2095500" imgH="901700" progId="">
              <p:embed/>
            </p:oleObj>
          </a:graphicData>
        </a:graphic>
      </p:graphicFrame>
      <p:graphicFrame>
        <p:nvGraphicFramePr>
          <p:cNvPr id="13344" name="Group 32"/>
          <p:cNvGraphicFramePr>
            <a:graphicFrameLocks noGrp="1"/>
          </p:cNvGraphicFramePr>
          <p:nvPr/>
        </p:nvGraphicFramePr>
        <p:xfrm>
          <a:off x="3733800" y="4044950"/>
          <a:ext cx="4876800" cy="1828800"/>
        </p:xfrm>
        <a:graphic>
          <a:graphicData uri="http://schemas.openxmlformats.org/drawingml/2006/table">
            <a:tbl>
              <a:tblPr/>
              <a:tblGrid>
                <a:gridCol w="1625600"/>
                <a:gridCol w="1625600"/>
                <a:gridCol w="16256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Ideal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Practical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24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th-TH" sz="24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V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 V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24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th-TH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V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 V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th-TH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mA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74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Two Modes of Operation: On or Off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Biased Diode: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a positive voltage is applied to an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ideal diode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zero voltage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drop appears across the diode and it behaves as a 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short circuit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Diodes operated in this mode are called 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biased. 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Current must flow in the forward biased diode. A forward-biased diode is said to be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turned-on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simply 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“on”.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Two Modes of Operation: On or Off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 Biased Diode: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a negative voltage is applied to the p-side of a diode,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no current flows and the diode behaves as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open circuit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Diodes operated in this mode are called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 biased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diodes.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ideal diode has zero current in the reverse biased mode and is said to be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cut-off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Ideal Diode Model: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Consider the two modes of operation for an ideal diode,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either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“on”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“off”.</a:t>
            </a:r>
          </a:p>
          <a:p>
            <a:pPr>
              <a:buNone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GB" sz="2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It acts as a switch since:</a:t>
            </a:r>
          </a:p>
          <a:p>
            <a:pPr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state it is 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short circuit.</a:t>
            </a:r>
          </a:p>
          <a:p>
            <a:pPr>
              <a:buNone/>
            </a:pPr>
            <a:endParaRPr lang="en-US" sz="24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state it is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open circuit.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 descr="C:\Documents and Settings\default\Desktop\litesw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67000"/>
            <a:ext cx="67333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943600" y="3657600"/>
            <a:ext cx="2444750" cy="1939925"/>
            <a:chOff x="1008" y="2570"/>
            <a:chExt cx="1540" cy="1222"/>
          </a:xfrm>
        </p:grpSpPr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04" y="3648"/>
              <a:ext cx="52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1008" y="3648"/>
              <a:ext cx="11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1621" y="2784"/>
              <a:ext cx="0" cy="864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371" y="2570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I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293" y="350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V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755" y="3098"/>
              <a:ext cx="3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ON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1008" y="3072"/>
              <a:ext cx="4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OFF</a:t>
              </a:r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C8E53700-72F8-4D26-8BDE-7D71CB56C79E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19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Ideal diode characteristics: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1378" name="Group 114"/>
          <p:cNvGraphicFramePr>
            <a:graphicFrameLocks noGrp="1"/>
          </p:cNvGraphicFramePr>
          <p:nvPr/>
        </p:nvGraphicFramePr>
        <p:xfrm>
          <a:off x="533400" y="1397000"/>
          <a:ext cx="8077200" cy="5079999"/>
        </p:xfrm>
        <a:graphic>
          <a:graphicData uri="http://schemas.openxmlformats.org/drawingml/2006/table">
            <a:tbl>
              <a:tblPr/>
              <a:tblGrid>
                <a:gridCol w="2209800"/>
                <a:gridCol w="2895600"/>
                <a:gridCol w="2971800"/>
              </a:tblGrid>
              <a:tr h="431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Forward bias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Reverse Bias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1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Biasing polarities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Equivalent switch state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ON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OFF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Device resistance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Zero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Infinite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1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Device current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A-to-K current  determined by external resistance and voltage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Zero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A-to-K voltage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Zero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Equal to the applied voltage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994" name="Line 41"/>
          <p:cNvSpPr>
            <a:spLocks noChangeShapeType="1"/>
          </p:cNvSpPr>
          <p:nvPr/>
        </p:nvSpPr>
        <p:spPr bwMode="auto">
          <a:xfrm>
            <a:off x="3429000" y="32766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5" name="Oval 43"/>
          <p:cNvSpPr>
            <a:spLocks noChangeArrowheads="1"/>
          </p:cNvSpPr>
          <p:nvPr/>
        </p:nvSpPr>
        <p:spPr bwMode="auto">
          <a:xfrm>
            <a:off x="44196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6" name="Line 44"/>
          <p:cNvSpPr>
            <a:spLocks noChangeShapeType="1"/>
          </p:cNvSpPr>
          <p:nvPr/>
        </p:nvSpPr>
        <p:spPr bwMode="auto">
          <a:xfrm>
            <a:off x="39624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7" name="Oval 42"/>
          <p:cNvSpPr>
            <a:spLocks noChangeArrowheads="1"/>
          </p:cNvSpPr>
          <p:nvPr/>
        </p:nvSpPr>
        <p:spPr bwMode="auto">
          <a:xfrm>
            <a:off x="38862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8" name="Line 45"/>
          <p:cNvSpPr>
            <a:spLocks noChangeShapeType="1"/>
          </p:cNvSpPr>
          <p:nvPr/>
        </p:nvSpPr>
        <p:spPr bwMode="auto">
          <a:xfrm>
            <a:off x="63246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9" name="Oval 46"/>
          <p:cNvSpPr>
            <a:spLocks noChangeArrowheads="1"/>
          </p:cNvSpPr>
          <p:nvPr/>
        </p:nvSpPr>
        <p:spPr bwMode="auto">
          <a:xfrm>
            <a:off x="73152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0" name="Line 47"/>
          <p:cNvSpPr>
            <a:spLocks noChangeShapeType="1"/>
          </p:cNvSpPr>
          <p:nvPr/>
        </p:nvSpPr>
        <p:spPr bwMode="auto">
          <a:xfrm flipV="1">
            <a:off x="6858000" y="3048000"/>
            <a:ext cx="3810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1" name="Oval 48"/>
          <p:cNvSpPr>
            <a:spLocks noChangeArrowheads="1"/>
          </p:cNvSpPr>
          <p:nvPr/>
        </p:nvSpPr>
        <p:spPr bwMode="auto">
          <a:xfrm>
            <a:off x="67818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2" name="Line 53"/>
          <p:cNvSpPr>
            <a:spLocks noChangeShapeType="1"/>
          </p:cNvSpPr>
          <p:nvPr/>
        </p:nvSpPr>
        <p:spPr bwMode="auto">
          <a:xfrm>
            <a:off x="74676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3" name="Line 63"/>
          <p:cNvSpPr>
            <a:spLocks noChangeShapeType="1"/>
          </p:cNvSpPr>
          <p:nvPr/>
        </p:nvSpPr>
        <p:spPr bwMode="auto">
          <a:xfrm>
            <a:off x="3429000" y="20574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4038600" y="1905000"/>
            <a:ext cx="304800" cy="304800"/>
            <a:chOff x="2544" y="1200"/>
            <a:chExt cx="192" cy="192"/>
          </a:xfrm>
        </p:grpSpPr>
        <p:sp>
          <p:nvSpPr>
            <p:cNvPr id="41015" name="AutoShape 61"/>
            <p:cNvSpPr>
              <a:spLocks noChangeArrowheads="1"/>
            </p:cNvSpPr>
            <p:nvPr/>
          </p:nvSpPr>
          <p:spPr bwMode="auto">
            <a:xfrm rot="5400000">
              <a:off x="2544" y="1200"/>
              <a:ext cx="192" cy="19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1016" name="Line 64"/>
            <p:cNvSpPr>
              <a:spLocks noChangeShapeType="1"/>
            </p:cNvSpPr>
            <p:nvPr/>
          </p:nvSpPr>
          <p:spPr bwMode="auto">
            <a:xfrm>
              <a:off x="2736" y="120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05" name="Text Box 66"/>
          <p:cNvSpPr txBox="1">
            <a:spLocks noChangeArrowheads="1"/>
          </p:cNvSpPr>
          <p:nvPr/>
        </p:nvSpPr>
        <p:spPr bwMode="auto">
          <a:xfrm>
            <a:off x="2819400" y="1828800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(+)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06" name="Text Box 67"/>
          <p:cNvSpPr txBox="1">
            <a:spLocks noChangeArrowheads="1"/>
          </p:cNvSpPr>
          <p:nvPr/>
        </p:nvSpPr>
        <p:spPr bwMode="auto">
          <a:xfrm>
            <a:off x="4876800" y="1828800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(-)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07" name="Line 68"/>
          <p:cNvSpPr>
            <a:spLocks noChangeShapeType="1"/>
          </p:cNvSpPr>
          <p:nvPr/>
        </p:nvSpPr>
        <p:spPr bwMode="auto">
          <a:xfrm>
            <a:off x="3733800" y="2286000"/>
            <a:ext cx="838200" cy="0"/>
          </a:xfrm>
          <a:prstGeom prst="line">
            <a:avLst/>
          </a:prstGeom>
          <a:noFill/>
          <a:ln w="9525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8" name="Text Box 69"/>
          <p:cNvSpPr txBox="1">
            <a:spLocks noChangeArrowheads="1"/>
          </p:cNvSpPr>
          <p:nvPr/>
        </p:nvSpPr>
        <p:spPr bwMode="auto">
          <a:xfrm>
            <a:off x="3962400" y="2209800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i="1" smtClean="0">
                <a:solidFill>
                  <a:srgbClr val="800080"/>
                </a:solidFill>
              </a:rPr>
              <a:t>I</a:t>
            </a:r>
            <a:r>
              <a:rPr lang="en-US" sz="2000" i="1" baseline="-25000" smtClean="0">
                <a:solidFill>
                  <a:srgbClr val="800080"/>
                </a:solidFill>
              </a:rPr>
              <a:t>F</a:t>
            </a:r>
            <a:endParaRPr lang="th-TH" sz="2000" i="1" baseline="-25000" smtClean="0">
              <a:solidFill>
                <a:srgbClr val="800080"/>
              </a:solidFill>
            </a:endParaRPr>
          </a:p>
        </p:txBody>
      </p:sp>
      <p:sp>
        <p:nvSpPr>
          <p:cNvPr id="41009" name="Line 106"/>
          <p:cNvSpPr>
            <a:spLocks noChangeShapeType="1"/>
          </p:cNvSpPr>
          <p:nvPr/>
        </p:nvSpPr>
        <p:spPr bwMode="auto">
          <a:xfrm>
            <a:off x="6324600" y="20574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3" name="Group 107"/>
          <p:cNvGrpSpPr>
            <a:grpSpLocks/>
          </p:cNvGrpSpPr>
          <p:nvPr/>
        </p:nvGrpSpPr>
        <p:grpSpPr bwMode="auto">
          <a:xfrm>
            <a:off x="6934200" y="1905000"/>
            <a:ext cx="304800" cy="304800"/>
            <a:chOff x="2544" y="1200"/>
            <a:chExt cx="192" cy="192"/>
          </a:xfrm>
        </p:grpSpPr>
        <p:sp>
          <p:nvSpPr>
            <p:cNvPr id="41013" name="AutoShape 108"/>
            <p:cNvSpPr>
              <a:spLocks noChangeArrowheads="1"/>
            </p:cNvSpPr>
            <p:nvPr/>
          </p:nvSpPr>
          <p:spPr bwMode="auto">
            <a:xfrm rot="5400000">
              <a:off x="2544" y="1200"/>
              <a:ext cx="192" cy="19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1014" name="Line 109"/>
            <p:cNvSpPr>
              <a:spLocks noChangeShapeType="1"/>
            </p:cNvSpPr>
            <p:nvPr/>
          </p:nvSpPr>
          <p:spPr bwMode="auto">
            <a:xfrm>
              <a:off x="2736" y="120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11" name="Text Box 110"/>
          <p:cNvSpPr txBox="1">
            <a:spLocks noChangeArrowheads="1"/>
          </p:cNvSpPr>
          <p:nvPr/>
        </p:nvSpPr>
        <p:spPr bwMode="auto">
          <a:xfrm>
            <a:off x="5791200" y="1828800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(-)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12" name="Text Box 111"/>
          <p:cNvSpPr txBox="1">
            <a:spLocks noChangeArrowheads="1"/>
          </p:cNvSpPr>
          <p:nvPr/>
        </p:nvSpPr>
        <p:spPr bwMode="auto">
          <a:xfrm>
            <a:off x="7696200" y="1828800"/>
            <a:ext cx="60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(+)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056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Terminal Characteristics of Junction Diodes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Forward-Bias Region, V 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≥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Reversed-Bias Region,  V ≤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Current-Voltage Characteristic: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926" r="39999" b="60390"/>
          <a:stretch>
            <a:fillRect/>
          </a:stretch>
        </p:blipFill>
        <p:spPr bwMode="auto">
          <a:xfrm>
            <a:off x="990600" y="1905000"/>
            <a:ext cx="2286038" cy="152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357313"/>
            <a:ext cx="29718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96000" y="4038600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Real Diode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4038600"/>
            <a:ext cx="1375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ern No. 20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Ideal Diode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4953000"/>
            <a:ext cx="4572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Positive voltage yields finite current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Negative voltage yields zero current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bi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0" y="1066800"/>
            <a:ext cx="60134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152400" y="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/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Voltages: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0" y="6034088"/>
            <a:ext cx="8915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conducting diode has about 0.6 volts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across if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silicon, 0.3 volts if germanium.</a:t>
            </a:r>
          </a:p>
        </p:txBody>
      </p: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0" y="1600200"/>
            <a:ext cx="304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forward bi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diode,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anode must be more positive than the cathode or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LESS NEGATIVE</a:t>
            </a:r>
            <a:r>
              <a:rPr lang="en-US" sz="2000" dirty="0">
                <a:latin typeface="Comic Sans MS" pitchFamily="66" charset="0"/>
              </a:rPr>
              <a:t>. </a:t>
            </a:r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152400" y="3733800"/>
            <a:ext cx="2895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 reverse bias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diode, the anode must be less positive than the cathode or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MORE NEGATIVE.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46791F0A-83E9-43EE-A8AC-9595E2EE562B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23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1-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 Biased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286000" y="1600200"/>
          <a:ext cx="4572000" cy="4051300"/>
        </p:xfrm>
        <a:graphic>
          <a:graphicData uri="http://schemas.openxmlformats.org/presentationml/2006/ole">
            <p:oleObj spid="_x0000_s168962" name="Visio" r:id="rId3" imgW="1797101" imgH="1592580" progId="Visio.Drawing.11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336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84899BEA-0D8E-4A39-9D3B-AD5BDE4F213C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24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2-Reverse Biased: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2286000" y="1600200"/>
          <a:ext cx="4572000" cy="4051300"/>
        </p:xfrm>
        <a:graphic>
          <a:graphicData uri="http://schemas.openxmlformats.org/presentationml/2006/ole">
            <p:oleObj spid="_x0000_s169986" name="Visio" r:id="rId3" imgW="1797101" imgH="1592580" progId="Visio.Drawing.11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474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533400" y="5334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Characteristics: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(Ref No. 3)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5" descr="10f000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1295400"/>
            <a:ext cx="6248400" cy="4638675"/>
          </a:xfrm>
          <a:noFill/>
        </p:spPr>
      </p:pic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1828800" y="2667000"/>
            <a:ext cx="2518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less than 1mA at 300K</a:t>
            </a:r>
          </a:p>
        </p:txBody>
      </p:sp>
      <p:sp>
        <p:nvSpPr>
          <p:cNvPr id="5126" name="Line 8"/>
          <p:cNvSpPr>
            <a:spLocks noChangeShapeType="1"/>
          </p:cNvSpPr>
          <p:nvPr/>
        </p:nvSpPr>
        <p:spPr bwMode="auto">
          <a:xfrm flipH="1" flipV="1">
            <a:off x="5638800" y="32766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5130" name="Line 13"/>
          <p:cNvSpPr>
            <a:spLocks noChangeShapeType="1"/>
          </p:cNvSpPr>
          <p:nvPr/>
        </p:nvSpPr>
        <p:spPr bwMode="auto">
          <a:xfrm flipH="1">
            <a:off x="6324600" y="3962400"/>
            <a:ext cx="533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131" name="Text Box 14"/>
          <p:cNvSpPr txBox="1">
            <a:spLocks noChangeArrowheads="1"/>
          </p:cNvSpPr>
          <p:nvPr/>
        </p:nvSpPr>
        <p:spPr bwMode="auto">
          <a:xfrm>
            <a:off x="6934200" y="3810000"/>
            <a:ext cx="6912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knee</a:t>
            </a:r>
          </a:p>
        </p:txBody>
      </p:sp>
      <p:sp>
        <p:nvSpPr>
          <p:cNvPr id="5132" name="Line 15"/>
          <p:cNvSpPr>
            <a:spLocks noChangeShapeType="1"/>
          </p:cNvSpPr>
          <p:nvPr/>
        </p:nvSpPr>
        <p:spPr bwMode="auto">
          <a:xfrm flipV="1">
            <a:off x="6200775" y="1371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052EA4-A507-4600-B17B-DAB97EF4738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Models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 The Exponential Model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Exponential Model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Current-Voltage Characteristic: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5181600"/>
            <a:ext cx="1828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i="1" baseline="-25000" dirty="0" smtClean="0">
                <a:latin typeface="Times New Roman" pitchFamily="18" charset="0"/>
                <a:cs typeface="Times New Roman" pitchFamily="18" charset="0"/>
              </a:rPr>
              <a:t>T 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~ 26  mV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133600"/>
            <a:ext cx="708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general equation linking the diode current I to the applied voltage V is: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5235" name="Object 3"/>
          <p:cNvGraphicFramePr>
            <a:graphicFrameLocks noChangeAspect="1"/>
          </p:cNvGraphicFramePr>
          <p:nvPr/>
        </p:nvGraphicFramePr>
        <p:xfrm>
          <a:off x="2590800" y="3505201"/>
          <a:ext cx="3886200" cy="1600200"/>
        </p:xfrm>
        <a:graphic>
          <a:graphicData uri="http://schemas.openxmlformats.org/presentationml/2006/ole">
            <p:oleObj spid="_x0000_s95238" name="Equation" r:id="rId3" imgW="1143000" imgH="4572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Exponential Model: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I-V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Characteristic of a PN Junction:</a:t>
            </a:r>
            <a:endParaRPr lang="en-US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Current increases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exponentially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with applied forward bias, and “saturates” at a relatively small negative current level for reverse bias in a p-n junction.</a:t>
            </a:r>
          </a:p>
        </p:txBody>
      </p:sp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429000"/>
            <a:ext cx="440055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Models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  The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Load Line Analysis</a:t>
            </a:r>
            <a:endParaRPr lang="en-US" sz="31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Load Line Analysis of the Diode Circuit: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GB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Graphical Analysis:</a:t>
            </a:r>
            <a:endParaRPr lang="en-GB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en-GB" sz="2800" dirty="0"/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Another </a:t>
            </a:r>
            <a:r>
              <a:rPr lang="en-GB" sz="2400" b="1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important </a:t>
            </a:r>
            <a:r>
              <a:rPr lang="en-GB" sz="24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concept,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that we will need for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transistor  analysis,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is that of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“Load Line”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a non-linear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device.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Graphical analysis is performed by plotting the diode currents (exponential model) and the voltages in a diode circuit on the </a:t>
            </a:r>
            <a:r>
              <a:rPr lang="en-GB" sz="2400" b="1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plane.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8242" name="Object 2" descr="Stationery"/>
          <p:cNvGraphicFramePr>
            <a:graphicFrameLocks noChangeAspect="1"/>
          </p:cNvGraphicFramePr>
          <p:nvPr/>
        </p:nvGraphicFramePr>
        <p:xfrm>
          <a:off x="2895600" y="4876800"/>
          <a:ext cx="2819400" cy="838200"/>
        </p:xfrm>
        <a:graphic>
          <a:graphicData uri="http://schemas.openxmlformats.org/presentationml/2006/ole">
            <p:oleObj spid="_x0000_s138248" name="Equation" r:id="rId3" imgW="1143000" imgH="457200" progId="Equation.3">
              <p:embed/>
            </p:oleObj>
          </a:graphicData>
        </a:graphic>
      </p:graphicFrame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3048000" y="5943600"/>
            <a:ext cx="2590800" cy="609600"/>
            <a:chOff x="528" y="2544"/>
            <a:chExt cx="1872" cy="528"/>
          </a:xfrm>
          <a:blipFill>
            <a:blip r:embed="rId4"/>
            <a:tile tx="0" ty="0" sx="100000" sy="100000" flip="none" algn="tl"/>
          </a:blipFill>
        </p:grpSpPr>
        <p:sp>
          <p:nvSpPr>
            <p:cNvPr id="7" name="Rectangle 18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8" name="Object 16"/>
            <p:cNvGraphicFramePr>
              <a:graphicFrameLocks noChangeAspect="1"/>
            </p:cNvGraphicFramePr>
            <p:nvPr/>
          </p:nvGraphicFramePr>
          <p:xfrm>
            <a:off x="716" y="2592"/>
            <a:ext cx="1496" cy="396"/>
          </p:xfrm>
          <a:graphic>
            <a:graphicData uri="http://schemas.openxmlformats.org/presentationml/2006/ole">
              <p:oleObj spid="_x0000_s138249" name="Equation" r:id="rId5" imgW="863225" imgH="228501" progId="Equation.3">
                <p:embed/>
              </p:oleObj>
            </a:graphicData>
          </a:graphic>
        </p:graphicFrame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Load Line Analysis: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 sketch of the graphical construction is shown in the next slide.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curve represents the exponential diode equation and the straight line represent the diode equation obtained from the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Kirchoff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loop equation. Such a straight line is know as the </a:t>
            </a:r>
            <a:r>
              <a:rPr lang="en-GB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Load Line.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load line intersects the diode I-V curve about some 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</a:rPr>
              <a:t>operating</a:t>
            </a:r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</a:rPr>
              <a:t>point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of the circuit. This point is also known as the </a:t>
            </a:r>
            <a:r>
              <a:rPr lang="en-GB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‘Q’ or quiescent point.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Co-ordinates of Q-point give the values ID, VD.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6858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Load Line Analysis: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6" descr="10f00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219200" y="914400"/>
            <a:ext cx="3048000" cy="2057400"/>
          </a:xfrm>
          <a:noFill/>
        </p:spPr>
      </p:pic>
      <p:sp>
        <p:nvSpPr>
          <p:cNvPr id="6150" name="Rectangle 1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267200" y="1600200"/>
            <a:ext cx="2590800" cy="609600"/>
            <a:chOff x="528" y="2544"/>
            <a:chExt cx="1872" cy="5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162" name="Rectangle 18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6146" name="Object 16"/>
            <p:cNvGraphicFramePr>
              <a:graphicFrameLocks noChangeAspect="1"/>
            </p:cNvGraphicFramePr>
            <p:nvPr/>
          </p:nvGraphicFramePr>
          <p:xfrm>
            <a:off x="716" y="2592"/>
            <a:ext cx="1496" cy="396"/>
          </p:xfrm>
          <a:graphic>
            <a:graphicData uri="http://schemas.openxmlformats.org/presentationml/2006/ole">
              <p:oleObj spid="_x0000_s3077" name="Equation" r:id="rId5" imgW="863225" imgH="228501" progId="Equation.3">
                <p:embed/>
              </p:oleObj>
            </a:graphicData>
          </a:graphic>
        </p:graphicFrame>
      </p:grpSp>
      <p:sp>
        <p:nvSpPr>
          <p:cNvPr id="6152" name="Rectangle 24"/>
          <p:cNvSpPr>
            <a:spLocks noChangeArrowheads="1"/>
          </p:cNvSpPr>
          <p:nvPr/>
        </p:nvSpPr>
        <p:spPr bwMode="auto">
          <a:xfrm>
            <a:off x="2571750" y="4343400"/>
            <a:ext cx="8613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/R</a:t>
            </a:r>
            <a:endParaRPr lang="en-US" sz="20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Line 25"/>
          <p:cNvSpPr>
            <a:spLocks noChangeShapeType="1"/>
          </p:cNvSpPr>
          <p:nvPr/>
        </p:nvSpPr>
        <p:spPr bwMode="auto">
          <a:xfrm flipV="1">
            <a:off x="3429000" y="3733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4" name="Rectangle 26"/>
          <p:cNvSpPr>
            <a:spLocks noChangeArrowheads="1"/>
          </p:cNvSpPr>
          <p:nvPr/>
        </p:nvSpPr>
        <p:spPr bwMode="auto">
          <a:xfrm>
            <a:off x="5686425" y="5486400"/>
            <a:ext cx="543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V</a:t>
            </a:r>
            <a:r>
              <a:rPr lang="en-US" sz="2000" baseline="-25000" dirty="0" smtClean="0">
                <a:solidFill>
                  <a:srgbClr val="FF0000"/>
                </a:solidFill>
              </a:rPr>
              <a:t>SS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6155" name="Line 28"/>
          <p:cNvSpPr>
            <a:spLocks noChangeShapeType="1"/>
          </p:cNvSpPr>
          <p:nvPr/>
        </p:nvSpPr>
        <p:spPr bwMode="auto">
          <a:xfrm>
            <a:off x="6172200" y="5791200"/>
            <a:ext cx="1219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6" name="Rectangle 29"/>
          <p:cNvSpPr>
            <a:spLocks noChangeArrowheads="1"/>
          </p:cNvSpPr>
          <p:nvPr/>
        </p:nvSpPr>
        <p:spPr bwMode="auto">
          <a:xfrm>
            <a:off x="1828800" y="5334000"/>
            <a:ext cx="14558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Slope=-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1/R</a:t>
            </a:r>
            <a:endParaRPr lang="en-US" sz="20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7" name="Line 30"/>
          <p:cNvSpPr>
            <a:spLocks noChangeShapeType="1"/>
          </p:cNvSpPr>
          <p:nvPr/>
        </p:nvSpPr>
        <p:spPr bwMode="auto">
          <a:xfrm flipV="1">
            <a:off x="3429000" y="42672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9" name="Line 33"/>
          <p:cNvSpPr>
            <a:spLocks noChangeShapeType="1"/>
          </p:cNvSpPr>
          <p:nvPr/>
        </p:nvSpPr>
        <p:spPr bwMode="auto">
          <a:xfrm flipH="1">
            <a:off x="3733800" y="5943600"/>
            <a:ext cx="464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Line 34"/>
          <p:cNvSpPr>
            <a:spLocks noChangeShapeType="1"/>
          </p:cNvSpPr>
          <p:nvPr/>
        </p:nvSpPr>
        <p:spPr bwMode="auto">
          <a:xfrm flipV="1">
            <a:off x="3810000" y="29718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35"/>
          <p:cNvSpPr>
            <a:spLocks noChangeShapeType="1"/>
          </p:cNvSpPr>
          <p:nvPr/>
        </p:nvSpPr>
        <p:spPr bwMode="auto">
          <a:xfrm>
            <a:off x="3810000" y="3733800"/>
            <a:ext cx="35814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685800" y="304800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Analysis of Diode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Circuit: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3" descr="10f00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838200"/>
            <a:ext cx="3657600" cy="2309813"/>
          </a:xfrm>
          <a:noFill/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438400" y="3581400"/>
            <a:ext cx="2971800" cy="838200"/>
            <a:chOff x="528" y="2544"/>
            <a:chExt cx="1872" cy="5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198" name="Rectangle 10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1" name="Object 11"/>
            <p:cNvGraphicFramePr>
              <a:graphicFrameLocks noChangeAspect="1"/>
            </p:cNvGraphicFramePr>
            <p:nvPr/>
          </p:nvGraphicFramePr>
          <p:xfrm>
            <a:off x="1057" y="2592"/>
            <a:ext cx="814" cy="396"/>
          </p:xfrm>
          <a:graphic>
            <a:graphicData uri="http://schemas.openxmlformats.org/presentationml/2006/ole">
              <p:oleObj spid="_x0000_s4104" name="Equation" r:id="rId5" imgW="469900" imgH="228600" progId="Equation.3">
                <p:embed/>
              </p:oleObj>
            </a:graphicData>
          </a:graphic>
        </p:graphicFrame>
      </p:grp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4572000" y="914400"/>
            <a:ext cx="3798888" cy="2241550"/>
            <a:chOff x="2880" y="576"/>
            <a:chExt cx="2393" cy="1412"/>
          </a:xfrm>
        </p:grpSpPr>
        <p:sp>
          <p:nvSpPr>
            <p:cNvPr id="7181" name="Rectangle 22"/>
            <p:cNvSpPr>
              <a:spLocks noChangeArrowheads="1"/>
            </p:cNvSpPr>
            <p:nvPr/>
          </p:nvSpPr>
          <p:spPr bwMode="auto">
            <a:xfrm>
              <a:off x="2880" y="816"/>
              <a:ext cx="768" cy="9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 dirty="0" err="1">
                  <a:latin typeface="Times New Roman" pitchFamily="18" charset="0"/>
                  <a:cs typeface="Times New Roman" pitchFamily="18" charset="0"/>
                </a:rPr>
                <a:t>Thevenin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n-US" sz="1800" dirty="0">
                  <a:latin typeface="Times New Roman" pitchFamily="18" charset="0"/>
                  <a:cs typeface="Times New Roman" pitchFamily="18" charset="0"/>
                </a:rPr>
                <a:t>equivalent</a:t>
              </a:r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4560" y="1152"/>
              <a:ext cx="288" cy="288"/>
              <a:chOff x="3888" y="2016"/>
              <a:chExt cx="288" cy="288"/>
            </a:xfrm>
          </p:grpSpPr>
          <p:sp>
            <p:nvSpPr>
              <p:cNvPr id="7196" name="AutoShape 24"/>
              <p:cNvSpPr>
                <a:spLocks noChangeArrowheads="1"/>
              </p:cNvSpPr>
              <p:nvPr/>
            </p:nvSpPr>
            <p:spPr bwMode="auto">
              <a:xfrm flipV="1">
                <a:off x="3888" y="2016"/>
                <a:ext cx="288" cy="28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97" name="Line 25"/>
              <p:cNvSpPr>
                <a:spLocks noChangeShapeType="1"/>
              </p:cNvSpPr>
              <p:nvPr/>
            </p:nvSpPr>
            <p:spPr bwMode="auto">
              <a:xfrm>
                <a:off x="3888" y="230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83" name="Line 27"/>
            <p:cNvSpPr>
              <a:spLocks noChangeShapeType="1"/>
            </p:cNvSpPr>
            <p:nvPr/>
          </p:nvSpPr>
          <p:spPr bwMode="auto">
            <a:xfrm>
              <a:off x="3648" y="91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28"/>
            <p:cNvSpPr>
              <a:spLocks noChangeShapeType="1"/>
            </p:cNvSpPr>
            <p:nvPr/>
          </p:nvSpPr>
          <p:spPr bwMode="auto">
            <a:xfrm>
              <a:off x="3648" y="1680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29"/>
            <p:cNvSpPr>
              <a:spLocks noChangeShapeType="1"/>
            </p:cNvSpPr>
            <p:nvPr/>
          </p:nvSpPr>
          <p:spPr bwMode="auto">
            <a:xfrm>
              <a:off x="4704" y="91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30"/>
            <p:cNvSpPr>
              <a:spLocks noChangeShapeType="1"/>
            </p:cNvSpPr>
            <p:nvPr/>
          </p:nvSpPr>
          <p:spPr bwMode="auto">
            <a:xfrm>
              <a:off x="4704" y="144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Text Box 32"/>
            <p:cNvSpPr txBox="1">
              <a:spLocks noChangeArrowheads="1"/>
            </p:cNvSpPr>
            <p:nvPr/>
          </p:nvSpPr>
          <p:spPr bwMode="auto">
            <a:xfrm>
              <a:off x="4838" y="699"/>
              <a:ext cx="2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7188" name="Text Box 33"/>
            <p:cNvSpPr txBox="1">
              <a:spLocks noChangeArrowheads="1"/>
            </p:cNvSpPr>
            <p:nvPr/>
          </p:nvSpPr>
          <p:spPr bwMode="auto">
            <a:xfrm>
              <a:off x="4896" y="1488"/>
              <a:ext cx="21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-</a:t>
              </a:r>
            </a:p>
          </p:txBody>
        </p:sp>
        <p:sp>
          <p:nvSpPr>
            <p:cNvPr id="7189" name="Text Box 34"/>
            <p:cNvSpPr txBox="1">
              <a:spLocks noChangeArrowheads="1"/>
            </p:cNvSpPr>
            <p:nvPr/>
          </p:nvSpPr>
          <p:spPr bwMode="auto">
            <a:xfrm>
              <a:off x="3792" y="576"/>
              <a:ext cx="28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7190" name="Text Box 35"/>
            <p:cNvSpPr txBox="1">
              <a:spLocks noChangeArrowheads="1"/>
            </p:cNvSpPr>
            <p:nvPr/>
          </p:nvSpPr>
          <p:spPr bwMode="auto">
            <a:xfrm>
              <a:off x="3840" y="1584"/>
              <a:ext cx="21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-</a:t>
              </a:r>
            </a:p>
          </p:txBody>
        </p:sp>
        <p:sp>
          <p:nvSpPr>
            <p:cNvPr id="7191" name="Line 36"/>
            <p:cNvSpPr>
              <a:spLocks noChangeShapeType="1"/>
            </p:cNvSpPr>
            <p:nvPr/>
          </p:nvSpPr>
          <p:spPr bwMode="auto">
            <a:xfrm>
              <a:off x="4032" y="9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Text Box 37"/>
            <p:cNvSpPr txBox="1">
              <a:spLocks noChangeArrowheads="1"/>
            </p:cNvSpPr>
            <p:nvPr/>
          </p:nvSpPr>
          <p:spPr bwMode="auto">
            <a:xfrm>
              <a:off x="4080" y="576"/>
              <a:ext cx="2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 err="1"/>
                <a:t>i</a:t>
              </a:r>
              <a:r>
                <a:rPr lang="en-US" sz="2000" baseline="-25000" dirty="0" err="1"/>
                <a:t>o</a:t>
              </a:r>
              <a:endParaRPr lang="en-US" sz="2000" baseline="-25000" dirty="0"/>
            </a:p>
          </p:txBody>
        </p:sp>
        <p:sp>
          <p:nvSpPr>
            <p:cNvPr id="7193" name="Text Box 38"/>
            <p:cNvSpPr txBox="1">
              <a:spLocks noChangeArrowheads="1"/>
            </p:cNvSpPr>
            <p:nvPr/>
          </p:nvSpPr>
          <p:spPr bwMode="auto">
            <a:xfrm>
              <a:off x="3840" y="1104"/>
              <a:ext cx="2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  <p:sp>
          <p:nvSpPr>
            <p:cNvPr id="7194" name="Text Box 39"/>
            <p:cNvSpPr txBox="1">
              <a:spLocks noChangeArrowheads="1"/>
            </p:cNvSpPr>
            <p:nvPr/>
          </p:nvSpPr>
          <p:spPr bwMode="auto">
            <a:xfrm>
              <a:off x="4992" y="1152"/>
              <a:ext cx="28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 err="1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aseline="-25000" dirty="0" err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US" sz="20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95" name="Text Box 40"/>
            <p:cNvSpPr txBox="1">
              <a:spLocks noChangeArrowheads="1"/>
            </p:cNvSpPr>
            <p:nvPr/>
          </p:nvSpPr>
          <p:spPr bwMode="auto">
            <a:xfrm>
              <a:off x="4608" y="1680"/>
              <a:ext cx="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i</a:t>
              </a:r>
              <a:r>
                <a:rPr lang="en-US" sz="2000" baseline="-25000"/>
                <a:t>D</a:t>
              </a:r>
            </a:p>
          </p:txBody>
        </p:sp>
      </p:grpSp>
      <p:sp>
        <p:nvSpPr>
          <p:cNvPr id="7176" name="Text Box 41"/>
          <p:cNvSpPr txBox="1">
            <a:spLocks noChangeArrowheads="1"/>
          </p:cNvSpPr>
          <p:nvPr/>
        </p:nvSpPr>
        <p:spPr bwMode="auto">
          <a:xfrm>
            <a:off x="1295400" y="3886200"/>
            <a:ext cx="71365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KVL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KCL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2438400" y="4724400"/>
            <a:ext cx="2971800" cy="838200"/>
            <a:chOff x="528" y="2544"/>
            <a:chExt cx="1872" cy="5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180" name="Rectangle 43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0" name="Object 44"/>
            <p:cNvGraphicFramePr>
              <a:graphicFrameLocks noChangeAspect="1"/>
            </p:cNvGraphicFramePr>
            <p:nvPr/>
          </p:nvGraphicFramePr>
          <p:xfrm>
            <a:off x="1123" y="2592"/>
            <a:ext cx="682" cy="396"/>
          </p:xfrm>
          <a:graphic>
            <a:graphicData uri="http://schemas.openxmlformats.org/presentationml/2006/ole">
              <p:oleObj spid="_x0000_s4105" name="Equation" r:id="rId6" imgW="393529" imgH="228501" progId="Equation.3">
                <p:embed/>
              </p:oleObj>
            </a:graphicData>
          </a:graphic>
        </p:graphicFrame>
      </p:grpSp>
      <p:sp>
        <p:nvSpPr>
          <p:cNvPr id="7178" name="AutoShape 45"/>
          <p:cNvSpPr>
            <a:spLocks/>
          </p:cNvSpPr>
          <p:nvPr/>
        </p:nvSpPr>
        <p:spPr bwMode="auto">
          <a:xfrm>
            <a:off x="5715000" y="3810000"/>
            <a:ext cx="457200" cy="1676400"/>
          </a:xfrm>
          <a:prstGeom prst="rightBrace">
            <a:avLst>
              <a:gd name="adj1" fmla="val 30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46"/>
          <p:cNvSpPr txBox="1">
            <a:spLocks noChangeArrowheads="1"/>
          </p:cNvSpPr>
          <p:nvPr/>
        </p:nvSpPr>
        <p:spPr bwMode="auto">
          <a:xfrm>
            <a:off x="6248400" y="4267200"/>
            <a:ext cx="22653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Their characteristics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intersect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Analysis of Diode Circuit:</a:t>
            </a:r>
          </a:p>
        </p:txBody>
      </p:sp>
      <p:pic>
        <p:nvPicPr>
          <p:cNvPr id="8196" name="Picture 3" descr="10f00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" y="838200"/>
            <a:ext cx="3657600" cy="2309813"/>
          </a:xfrm>
          <a:noFill/>
        </p:spPr>
      </p:pic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81000" y="3352800"/>
            <a:ext cx="2971800" cy="838200"/>
            <a:chOff x="528" y="2544"/>
            <a:chExt cx="1872" cy="5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8208" name="Rectangle 10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" name="Object 11"/>
            <p:cNvGraphicFramePr>
              <a:graphicFrameLocks noChangeAspect="1"/>
            </p:cNvGraphicFramePr>
            <p:nvPr/>
          </p:nvGraphicFramePr>
          <p:xfrm>
            <a:off x="672" y="2592"/>
            <a:ext cx="1584" cy="396"/>
          </p:xfrm>
          <a:graphic>
            <a:graphicData uri="http://schemas.openxmlformats.org/presentationml/2006/ole">
              <p:oleObj spid="_x0000_s5125" name="Equation" r:id="rId5" imgW="914400" imgH="228600" progId="Equation.3">
                <p:embed/>
              </p:oleObj>
            </a:graphicData>
          </a:graphic>
        </p:graphicFrame>
      </p:grpSp>
      <p:pic>
        <p:nvPicPr>
          <p:cNvPr id="8200" name="Picture 12" descr="10f0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733800" y="2514600"/>
            <a:ext cx="5410200" cy="4076700"/>
          </a:xfrm>
          <a:noFill/>
        </p:spPr>
      </p:pic>
      <p:sp>
        <p:nvSpPr>
          <p:cNvPr id="8201" name="Rectangle 13"/>
          <p:cNvSpPr>
            <a:spLocks noChangeArrowheads="1"/>
          </p:cNvSpPr>
          <p:nvPr/>
        </p:nvSpPr>
        <p:spPr bwMode="auto">
          <a:xfrm>
            <a:off x="2819400" y="4419600"/>
            <a:ext cx="8595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/R</a:t>
            </a:r>
            <a:endParaRPr lang="en-US" sz="20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2" name="Line 14"/>
          <p:cNvSpPr>
            <a:spLocks noChangeShapeType="1"/>
          </p:cNvSpPr>
          <p:nvPr/>
        </p:nvSpPr>
        <p:spPr bwMode="auto">
          <a:xfrm flipV="1">
            <a:off x="3429000" y="37338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Rectangle 15"/>
          <p:cNvSpPr>
            <a:spLocks noChangeArrowheads="1"/>
          </p:cNvSpPr>
          <p:nvPr/>
        </p:nvSpPr>
        <p:spPr bwMode="auto">
          <a:xfrm>
            <a:off x="5715000" y="5562600"/>
            <a:ext cx="5084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VD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4" name="Line 16"/>
          <p:cNvSpPr>
            <a:spLocks noChangeShapeType="1"/>
          </p:cNvSpPr>
          <p:nvPr/>
        </p:nvSpPr>
        <p:spPr bwMode="auto">
          <a:xfrm>
            <a:off x="6172200" y="5791200"/>
            <a:ext cx="1219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Rectangle 17"/>
          <p:cNvSpPr>
            <a:spLocks noChangeArrowheads="1"/>
          </p:cNvSpPr>
          <p:nvPr/>
        </p:nvSpPr>
        <p:spPr bwMode="auto">
          <a:xfrm>
            <a:off x="1828800" y="5334000"/>
            <a:ext cx="14622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Slope=-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1/R</a:t>
            </a:r>
            <a:endParaRPr lang="en-US" sz="2000" b="1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6" name="Line 18"/>
          <p:cNvSpPr>
            <a:spLocks noChangeShapeType="1"/>
          </p:cNvSpPr>
          <p:nvPr/>
        </p:nvSpPr>
        <p:spPr bwMode="auto">
          <a:xfrm flipV="1">
            <a:off x="3429000" y="42672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81000" y="0"/>
            <a:ext cx="7924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Load-Line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Analysis: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(Solve a Problem)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04800" y="6858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en-US" sz="1800" dirty="0">
                <a:latin typeface="Comic Sans MS" pitchFamily="66" charset="0"/>
              </a:rPr>
              <a:t/>
            </a:r>
            <a:br>
              <a:rPr lang="en-US" sz="1800" dirty="0">
                <a:latin typeface="Comic Sans MS" pitchFamily="66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the circuit shown below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has: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Vss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=2V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R=1k</a:t>
            </a:r>
            <a:r>
              <a:rPr lang="en-US" sz="2000" dirty="0" smtClean="0">
                <a:latin typeface="Symbol" pitchFamily="18" charset="2"/>
              </a:rPr>
              <a:t>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Find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diode voltage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current at the operating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point.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6" descr="10f0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133600"/>
            <a:ext cx="2743200" cy="173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304800" y="3581400"/>
            <a:ext cx="2971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23" name="Picture 8" descr="10f00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2057400"/>
            <a:ext cx="5257800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3048000" y="5943600"/>
            <a:ext cx="5791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81000" y="3810000"/>
            <a:ext cx="2971800" cy="838200"/>
            <a:chOff x="528" y="2544"/>
            <a:chExt cx="1872" cy="5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9229" name="Rectangle 11"/>
            <p:cNvSpPr>
              <a:spLocks noChangeArrowheads="1"/>
            </p:cNvSpPr>
            <p:nvPr/>
          </p:nvSpPr>
          <p:spPr bwMode="auto">
            <a:xfrm>
              <a:off x="528" y="2544"/>
              <a:ext cx="1872" cy="52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graphicFrame>
          <p:nvGraphicFramePr>
            <p:cNvPr id="9218" name="Object 12"/>
            <p:cNvGraphicFramePr>
              <a:graphicFrameLocks noChangeAspect="1"/>
            </p:cNvGraphicFramePr>
            <p:nvPr/>
          </p:nvGraphicFramePr>
          <p:xfrm>
            <a:off x="672" y="2592"/>
            <a:ext cx="1584" cy="396"/>
          </p:xfrm>
          <a:graphic>
            <a:graphicData uri="http://schemas.openxmlformats.org/presentationml/2006/ole">
              <p:oleObj spid="_x0000_s6149" name="Equation" r:id="rId6" imgW="914400" imgH="228600" progId="Equation.3">
                <p:embed/>
              </p:oleObj>
            </a:graphicData>
          </a:graphic>
        </p:graphicFrame>
      </p:grpSp>
      <p:sp>
        <p:nvSpPr>
          <p:cNvPr id="9226" name="Rectangle 13"/>
          <p:cNvSpPr>
            <a:spLocks noChangeArrowheads="1"/>
          </p:cNvSpPr>
          <p:nvPr/>
        </p:nvSpPr>
        <p:spPr bwMode="auto">
          <a:xfrm>
            <a:off x="381000" y="4883150"/>
            <a:ext cx="26118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Repeat for: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Vss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=10V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R=10k </a:t>
            </a:r>
            <a:r>
              <a:rPr lang="en-US" sz="2000" dirty="0" smtClean="0">
                <a:latin typeface="Symbol" pitchFamily="18" charset="2"/>
              </a:rPr>
              <a:t>W</a:t>
            </a:r>
            <a:endParaRPr lang="en-US" sz="2000" dirty="0">
              <a:latin typeface="Symbol" pitchFamily="18" charset="2"/>
            </a:endParaRPr>
          </a:p>
        </p:txBody>
      </p:sp>
      <p:sp>
        <p:nvSpPr>
          <p:cNvPr id="9227" name="Rectangle 15"/>
          <p:cNvSpPr>
            <a:spLocks noChangeArrowheads="1"/>
          </p:cNvSpPr>
          <p:nvPr/>
        </p:nvSpPr>
        <p:spPr bwMode="auto">
          <a:xfrm>
            <a:off x="304800" y="5791200"/>
            <a:ext cx="34291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EA005F"/>
                </a:solidFill>
                <a:latin typeface="Comic Sans MS" pitchFamily="66" charset="0"/>
              </a:rPr>
              <a:t>V</a:t>
            </a:r>
            <a:r>
              <a:rPr lang="en-US" sz="2000" baseline="-25000" dirty="0">
                <a:solidFill>
                  <a:srgbClr val="EA005F"/>
                </a:solidFill>
                <a:latin typeface="Comic Sans MS" pitchFamily="66" charset="0"/>
              </a:rPr>
              <a:t>DQ</a:t>
            </a:r>
            <a:r>
              <a:rPr lang="en-US" sz="2000" dirty="0">
                <a:solidFill>
                  <a:srgbClr val="EA005F"/>
                </a:solidFill>
                <a:latin typeface="Comic Sans MS" pitchFamily="66" charset="0"/>
              </a:rPr>
              <a:t>=0.68V and </a:t>
            </a:r>
            <a:r>
              <a:rPr lang="en-US" sz="2000" dirty="0" err="1">
                <a:solidFill>
                  <a:srgbClr val="EA005F"/>
                </a:solidFill>
                <a:latin typeface="Comic Sans MS" pitchFamily="66" charset="0"/>
              </a:rPr>
              <a:t>i</a:t>
            </a:r>
            <a:r>
              <a:rPr lang="en-US" sz="2000" baseline="-25000" dirty="0" err="1">
                <a:solidFill>
                  <a:srgbClr val="EA005F"/>
                </a:solidFill>
                <a:latin typeface="Comic Sans MS" pitchFamily="66" charset="0"/>
              </a:rPr>
              <a:t>DQ</a:t>
            </a:r>
            <a:r>
              <a:rPr lang="en-US" sz="2000" dirty="0">
                <a:solidFill>
                  <a:srgbClr val="EA005F"/>
                </a:solidFill>
                <a:latin typeface="Comic Sans MS" pitchFamily="66" charset="0"/>
              </a:rPr>
              <a:t>=0.93mA</a:t>
            </a:r>
          </a:p>
        </p:txBody>
      </p:sp>
      <p:sp>
        <p:nvSpPr>
          <p:cNvPr id="9228" name="Line 16"/>
          <p:cNvSpPr>
            <a:spLocks noChangeShapeType="1"/>
          </p:cNvSpPr>
          <p:nvPr/>
        </p:nvSpPr>
        <p:spPr bwMode="auto">
          <a:xfrm flipV="1">
            <a:off x="3276600" y="4267200"/>
            <a:ext cx="1524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711428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835</Words>
  <Application>Microsoft Office PowerPoint</Application>
  <PresentationFormat>On-screen Show (4:3)</PresentationFormat>
  <Paragraphs>292</Paragraphs>
  <Slides>36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Visio</vt:lpstr>
      <vt:lpstr>Equation</vt:lpstr>
      <vt:lpstr>COMSATS Institute of Information Technology Virtual campus Islamabad</vt:lpstr>
      <vt:lpstr>The Diode Circuits:</vt:lpstr>
      <vt:lpstr>References:</vt:lpstr>
      <vt:lpstr>Introduction:</vt:lpstr>
      <vt:lpstr>Introduction:</vt:lpstr>
      <vt:lpstr>Diode Equation and Models:</vt:lpstr>
      <vt:lpstr>Modeling The Diode:</vt:lpstr>
      <vt:lpstr>The Diode Models  1.  The Ideal Diode Model</vt:lpstr>
      <vt:lpstr>The Diode:       </vt:lpstr>
      <vt:lpstr>Slide 10</vt:lpstr>
      <vt:lpstr>Forward-biased diode Circuit:</vt:lpstr>
      <vt:lpstr>Reverse-biased diode Circuit:</vt:lpstr>
      <vt:lpstr>The Ideal Diode Model:</vt:lpstr>
      <vt:lpstr>I-V Characteristics of an Ideal Diode</vt:lpstr>
      <vt:lpstr>Effect of VF.</vt:lpstr>
      <vt:lpstr>Two Modes of Operation: On or Off</vt:lpstr>
      <vt:lpstr>Two Modes of Operation: On or Off</vt:lpstr>
      <vt:lpstr>The Ideal Diode Model:</vt:lpstr>
      <vt:lpstr>Ideal diode characteristics:</vt:lpstr>
      <vt:lpstr>Terminal Characteristics of Junction Diodes </vt:lpstr>
      <vt:lpstr>Current-Voltage Characteristic: </vt:lpstr>
      <vt:lpstr>Slide 22</vt:lpstr>
      <vt:lpstr>Example 1- Forward Biased:</vt:lpstr>
      <vt:lpstr>Example 2-Reverse Biased:</vt:lpstr>
      <vt:lpstr>Slide 25</vt:lpstr>
      <vt:lpstr>The Diode Models  2.  The Exponential Model</vt:lpstr>
      <vt:lpstr>The Exponential Model</vt:lpstr>
      <vt:lpstr>The Exponential Model:</vt:lpstr>
      <vt:lpstr>The Diode Models  3.  The Load Line Analysis</vt:lpstr>
      <vt:lpstr>The Load Line Analysis of the Diode Circuit:</vt:lpstr>
      <vt:lpstr>The Load Line Analysis:</vt:lpstr>
      <vt:lpstr>Slide 32</vt:lpstr>
      <vt:lpstr>Slide 33</vt:lpstr>
      <vt:lpstr>Slide 34</vt:lpstr>
      <vt:lpstr>Slide 35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Diode Cicuits.</dc:title>
  <dc:subject>Electronics 1: EEE231.</dc:subject>
  <dc:creator>Dr. Nasim Zafar.</dc:creator>
  <cp:lastModifiedBy>NTS</cp:lastModifiedBy>
  <cp:revision>349</cp:revision>
  <dcterms:created xsi:type="dcterms:W3CDTF">2006-08-16T00:00:00Z</dcterms:created>
  <dcterms:modified xsi:type="dcterms:W3CDTF">2012-09-05T05:51:42Z</dcterms:modified>
</cp:coreProperties>
</file>