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78" r:id="rId2"/>
    <p:sldId id="257" r:id="rId3"/>
    <p:sldId id="281" r:id="rId4"/>
    <p:sldId id="311" r:id="rId5"/>
    <p:sldId id="321" r:id="rId6"/>
    <p:sldId id="322" r:id="rId7"/>
    <p:sldId id="325" r:id="rId8"/>
    <p:sldId id="324" r:id="rId9"/>
    <p:sldId id="323" r:id="rId10"/>
    <p:sldId id="312" r:id="rId11"/>
    <p:sldId id="310" r:id="rId12"/>
    <p:sldId id="309" r:id="rId13"/>
    <p:sldId id="306" r:id="rId14"/>
    <p:sldId id="283" r:id="rId15"/>
    <p:sldId id="284" r:id="rId16"/>
    <p:sldId id="286" r:id="rId17"/>
    <p:sldId id="287" r:id="rId18"/>
    <p:sldId id="313" r:id="rId19"/>
    <p:sldId id="314" r:id="rId20"/>
    <p:sldId id="262" r:id="rId21"/>
    <p:sldId id="288" r:id="rId22"/>
    <p:sldId id="315" r:id="rId23"/>
    <p:sldId id="291" r:id="rId24"/>
    <p:sldId id="303" r:id="rId25"/>
    <p:sldId id="316" r:id="rId26"/>
    <p:sldId id="282" r:id="rId27"/>
    <p:sldId id="258" r:id="rId28"/>
    <p:sldId id="308" r:id="rId29"/>
    <p:sldId id="294" r:id="rId30"/>
    <p:sldId id="264" r:id="rId31"/>
    <p:sldId id="279" r:id="rId32"/>
    <p:sldId id="270" r:id="rId33"/>
    <p:sldId id="32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A0000"/>
    <a:srgbClr val="3333CC"/>
    <a:srgbClr val="4F06BA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60"/>
  </p:normalViewPr>
  <p:slideViewPr>
    <p:cSldViewPr>
      <p:cViewPr>
        <p:scale>
          <a:sx n="70" d="100"/>
          <a:sy n="70" d="100"/>
        </p:scale>
        <p:origin x="-7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jpe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wmf"/><Relationship Id="rId7" Type="http://schemas.openxmlformats.org/officeDocument/2006/relationships/image" Target="../media/image18.e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emf"/><Relationship Id="rId5" Type="http://schemas.openxmlformats.org/officeDocument/2006/relationships/image" Target="../media/image33.wmf"/><Relationship Id="rId4" Type="http://schemas.openxmlformats.org/officeDocument/2006/relationships/image" Target="../media/image32.emf"/><Relationship Id="rId9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7.jpe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7.jpe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6029F-C197-490A-9595-157D9E3AEB1E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6B48D-4490-46EE-9190-D0F97CE255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73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6B48D-4490-46EE-9190-D0F97CE255A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BA5643-2CF9-483C-9FD6-C01C5A828E3A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235632-581C-41F4-B7D0-739E34D1ADB8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CF6B92-8C2A-416A-A329-05E4008AF6E0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098BA4-FBF9-4578-9073-B6D4CE79DB36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D19D50-AD65-4257-BD73-181E4A060CE8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B26410-B59C-4780-B254-47C60101F2FE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014E5E-CC39-4E8E-AD28-90CB63E85C7B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lang="en-US" altLang="ko-KR" sz="1600" b="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b="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b="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/34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25358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2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5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28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39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Nasim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Zafar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52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0"/>
            <a:ext cx="9144000" cy="928688"/>
          </a:xfrm>
          <a:prstGeom prst="rect">
            <a:avLst/>
          </a:prstGeo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altLang="ko-KR" sz="3600" dirty="0" smtClean="0">
                <a:solidFill>
                  <a:srgbClr val="FF9900"/>
                </a:solidFill>
                <a:ea typeface="+mj-ea"/>
              </a:rPr>
              <a:t>			 </a:t>
            </a:r>
            <a:r>
              <a:rPr lang="en-US" altLang="ko-KR" sz="3200" b="1" dirty="0" smtClean="0">
                <a:latin typeface="Times New Roman" pitchFamily="18" charset="0"/>
                <a:cs typeface="Times New Roman" pitchFamily="18" charset="0"/>
              </a:rPr>
              <a:t>Junction Break Down</a:t>
            </a: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1752600" y="1752600"/>
            <a:ext cx="5638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chemeClr val="hlink"/>
              </a:buClr>
              <a:defRPr/>
            </a:pPr>
            <a:endParaRPr lang="en-US" altLang="ko-KR" sz="2800" b="1" dirty="0" smtClean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 algn="ctr">
              <a:buClr>
                <a:schemeClr val="hlink"/>
              </a:buClr>
              <a:defRPr/>
            </a:pPr>
            <a:r>
              <a:rPr lang="en-US" altLang="ko-KR" sz="2800" b="1" dirty="0" smtClean="0">
                <a:latin typeface="Times New Roman" pitchFamily="18" charset="0"/>
                <a:ea typeface="굴림" pitchFamily="50" charset="-127"/>
              </a:rPr>
              <a:t>Lecture No</a:t>
            </a:r>
            <a:r>
              <a:rPr lang="en-US" altLang="ko-KR" sz="2800" b="1" smtClean="0">
                <a:latin typeface="Times New Roman" pitchFamily="18" charset="0"/>
                <a:ea typeface="굴림" pitchFamily="50" charset="-127"/>
              </a:rPr>
              <a:t>: 8</a:t>
            </a:r>
            <a:endParaRPr lang="en-US" altLang="ko-KR" sz="2800" b="1" dirty="0" smtClean="0">
              <a:latin typeface="Times New Roman" pitchFamily="18" charset="0"/>
              <a:ea typeface="굴림" pitchFamily="50" charset="-127"/>
            </a:endParaRPr>
          </a:p>
          <a:p>
            <a:pPr algn="ctr">
              <a:buClr>
                <a:schemeClr val="hlink"/>
              </a:buClr>
              <a:defRPr/>
            </a:pPr>
            <a:endParaRPr lang="en-US" altLang="ko-KR" sz="2800" b="1" dirty="0" smtClean="0">
              <a:latin typeface="Times New Roman" pitchFamily="18" charset="0"/>
              <a:ea typeface="굴림" pitchFamily="50" charset="-127"/>
            </a:endParaRPr>
          </a:p>
          <a:p>
            <a:pPr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altLang="ko-KR" sz="2800" b="1" dirty="0" smtClean="0">
                <a:solidFill>
                  <a:srgbClr val="C00000"/>
                </a:solidFill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800" b="1" dirty="0" smtClean="0">
                <a:solidFill>
                  <a:srgbClr val="EA0000"/>
                </a:solidFill>
                <a:latin typeface="Times New Roman" pitchFamily="18" charset="0"/>
                <a:ea typeface="굴림" pitchFamily="50" charset="-127"/>
              </a:rPr>
              <a:t>Breakdown Characteristics</a:t>
            </a:r>
          </a:p>
          <a:p>
            <a:pPr>
              <a:buClr>
                <a:schemeClr val="hlink"/>
              </a:buClr>
              <a:defRPr/>
            </a:pPr>
            <a:endParaRPr lang="en-US" altLang="ko-KR" sz="2800" b="1" dirty="0" smtClean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    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* </a:t>
            </a:r>
            <a:r>
              <a:rPr lang="en-US" altLang="ko-KR" sz="2400" b="1" dirty="0">
                <a:solidFill>
                  <a:srgbClr val="4F06BA"/>
                </a:solidFill>
                <a:latin typeface="Times New Roman" pitchFamily="18" charset="0"/>
                <a:ea typeface="굴림" pitchFamily="50" charset="-127"/>
              </a:rPr>
              <a:t>Zener </a:t>
            </a:r>
            <a:r>
              <a:rPr lang="en-US" altLang="ko-KR" sz="2400" b="1" dirty="0" smtClean="0">
                <a:solidFill>
                  <a:srgbClr val="4F06BA"/>
                </a:solidFill>
                <a:latin typeface="Times New Roman" pitchFamily="18" charset="0"/>
                <a:ea typeface="굴림" pitchFamily="50" charset="-127"/>
              </a:rPr>
              <a:t>Breakdown</a:t>
            </a: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      </a:t>
            </a:r>
            <a:r>
              <a:rPr lang="en-US" altLang="ko-KR" sz="2400" b="1" dirty="0" smtClean="0">
                <a:latin typeface="Times New Roman" pitchFamily="18" charset="0"/>
                <a:ea typeface="굴림" pitchFamily="50" charset="-127"/>
              </a:rPr>
              <a:t>* </a:t>
            </a:r>
            <a:r>
              <a:rPr lang="en-US" altLang="ko-KR" sz="2400" b="1" dirty="0" smtClean="0">
                <a:solidFill>
                  <a:srgbClr val="00B050"/>
                </a:solidFill>
                <a:latin typeface="Times New Roman" pitchFamily="18" charset="0"/>
                <a:ea typeface="굴림" pitchFamily="50" charset="-127"/>
              </a:rPr>
              <a:t>Avalanche Breakdown</a:t>
            </a:r>
            <a:endParaRPr lang="en-US" altLang="ko-KR" sz="2400" b="1" dirty="0">
              <a:solidFill>
                <a:srgbClr val="00B050"/>
              </a:solidFill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Introduction:</a:t>
            </a:r>
            <a:endParaRPr lang="tr-TR" sz="2800" b="1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750" y="1676400"/>
            <a:ext cx="7918450" cy="48006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Under normal operation of a diode, a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tr-TR" sz="24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applied reverse bias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(voltage) will result in a small current flow through the device.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However, a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 a particular high voltage, which is called </a:t>
            </a:r>
            <a:r>
              <a:rPr lang="tr-TR" sz="24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breakdown voltage V</a:t>
            </a:r>
            <a:r>
              <a:rPr lang="tr-TR" sz="2400" b="1" i="1" baseline="-250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i="1" baseline="-250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tr-TR" sz="24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large currents start to flow. If there is no current limiting resistor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which is connected in series to the diode, the diode will be destroyed. There are two physical effects which cause this breakdown.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569C5A-BCA6-445C-96F1-79C8BC7829AB}" type="slidenum">
              <a:rPr lang="zh-CN" altLang="en-US"/>
              <a:pPr/>
              <a:t>4</a:t>
            </a:fld>
            <a:endParaRPr lang="zh-CN" altLang="en-US"/>
          </a:p>
        </p:txBody>
      </p:sp>
      <p:sp>
        <p:nvSpPr>
          <p:cNvPr id="6042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 eaLnBrk="1" hangingPunct="1"/>
            <a:r>
              <a:rPr lang="en-US" altLang="zh-CN" sz="2800" b="1" dirty="0" smtClean="0">
                <a:solidFill>
                  <a:srgbClr val="FF33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</a:t>
            </a:r>
            <a:r>
              <a:rPr lang="en-US" altLang="zh-CN" sz="28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Breakdown Mechanism:</a:t>
            </a:r>
          </a:p>
        </p:txBody>
      </p:sp>
      <p:sp>
        <p:nvSpPr>
          <p:cNvPr id="60422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zh-CN" sz="2800" b="1" i="1" dirty="0" smtClean="0">
                <a:solidFill>
                  <a:srgbClr val="4F06BA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Zener Effect</a:t>
            </a:r>
          </a:p>
          <a:p>
            <a:pPr eaLnBrk="1" hangingPunct="1">
              <a:buNone/>
            </a:pPr>
            <a:endParaRPr lang="en-US" altLang="zh-CN" sz="1400" b="1" i="1" dirty="0" smtClean="0">
              <a:solidFill>
                <a:srgbClr val="00B05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Occurs in heavily doping semiconductor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Breakdown voltage is less than </a:t>
            </a:r>
            <a:r>
              <a:rPr lang="en-US" altLang="zh-CN" sz="2000" b="1" dirty="0" smtClean="0">
                <a:solidFill>
                  <a:srgbClr val="4F06BA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5V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Carriers generated by electric field---field ionization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TC is negative</a:t>
            </a:r>
          </a:p>
          <a:p>
            <a:pPr lvl="1" eaLnBrk="1" hangingPunct="1">
              <a:buClr>
                <a:schemeClr val="accent2"/>
              </a:buClr>
              <a:buNone/>
            </a:pPr>
            <a:endParaRPr lang="en-US" altLang="zh-CN" sz="20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eaLnBrk="1" hangingPunct="1"/>
            <a:r>
              <a:rPr lang="en-US" altLang="zh-CN" sz="2800" b="1" i="1" dirty="0" smtClean="0">
                <a:solidFill>
                  <a:srgbClr val="00B05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Avalanche Effect 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Occurs in slightly doping semiconductor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Breakdown voltage is more than </a:t>
            </a:r>
            <a:r>
              <a:rPr lang="en-US" altLang="zh-CN" sz="2000" b="1" dirty="0" smtClean="0">
                <a:solidFill>
                  <a:srgbClr val="00B05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7V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Carriers generated by collision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TC is positive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D8AC5A-4E5B-4820-8BC2-600A46084B51}" type="slidenum">
              <a:rPr lang="zh-CN" altLang="en-US" smtClean="0"/>
              <a:pPr/>
              <a:t>5</a:t>
            </a:fld>
            <a:endParaRPr lang="zh-CN" altLang="en-US" smtClean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altLang="zh-CN" sz="24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PN Junction Under </a:t>
            </a:r>
            <a:r>
              <a:rPr lang="en-US" altLang="zh-CN" sz="2400" b="1" dirty="0" smtClean="0">
                <a:solidFill>
                  <a:srgbClr val="00B05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Forward-Bias</a:t>
            </a:r>
            <a:r>
              <a:rPr lang="en-US" altLang="zh-CN" sz="24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Condition:</a:t>
            </a:r>
          </a:p>
        </p:txBody>
      </p:sp>
      <p:pic>
        <p:nvPicPr>
          <p:cNvPr id="47110" name="Picture 4" descr="c:\ch03_conv\sedr42021_03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81200"/>
            <a:ext cx="517683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Rectangle 5"/>
          <p:cNvSpPr>
            <a:spLocks noChangeArrowheads="1"/>
          </p:cNvSpPr>
          <p:nvPr/>
        </p:nvSpPr>
        <p:spPr bwMode="auto">
          <a:xfrm>
            <a:off x="6019800" y="2133600"/>
            <a:ext cx="28194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The </a:t>
            </a:r>
            <a:r>
              <a:rPr lang="en-US" altLang="zh-CN" sz="20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pn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junction excited by a constant-current source supplying a current 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in the forward direction. </a:t>
            </a:r>
          </a:p>
          <a:p>
            <a:pPr algn="l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The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depletion layer narrows and the barrier voltage decreases by 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volts, which appears as an external voltage in the forward direction.</a:t>
            </a:r>
            <a:endParaRPr lang="en-US" altLang="en-US" sz="20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zh-CN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CN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zh-CN" alt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altLang="zh-CN" sz="28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</a:t>
            </a:r>
            <a:r>
              <a:rPr lang="en-US" altLang="zh-CN" sz="24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PN Junction Under </a:t>
            </a:r>
            <a:r>
              <a:rPr lang="en-US" altLang="zh-CN" sz="2400" b="1" dirty="0" smtClean="0">
                <a:solidFill>
                  <a:srgbClr val="3333CC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Reverse-Bias </a:t>
            </a:r>
            <a:r>
              <a:rPr lang="en-US" altLang="zh-CN" sz="24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Condition:</a:t>
            </a:r>
            <a:endParaRPr lang="en-US" altLang="zh-CN" sz="2400" b="1" dirty="0" smtClean="0">
              <a:solidFill>
                <a:srgbClr val="3333CC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56326" name="Picture 4" descr="c:\ch03_conv\sedr42021_03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05000"/>
            <a:ext cx="4314825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7" name="Rectangle 5"/>
          <p:cNvSpPr>
            <a:spLocks noChangeArrowheads="1"/>
          </p:cNvSpPr>
          <p:nvPr/>
        </p:nvSpPr>
        <p:spPr bwMode="auto">
          <a:xfrm>
            <a:off x="5334000" y="1752600"/>
            <a:ext cx="331946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The </a:t>
            </a:r>
            <a:r>
              <a:rPr lang="en-US" altLang="zh-CN" sz="2000" i="1" dirty="0" err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pn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junction excited by a constant-current source 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in the reverse direction. </a:t>
            </a:r>
          </a:p>
          <a:p>
            <a:pPr algn="l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To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avoid breakdown, 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is kept smaller than 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000" i="1" baseline="-25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</a:t>
            </a:r>
            <a:r>
              <a:rPr lang="en-US" altLang="zh-CN" sz="2000" baseline="-25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</a:p>
          <a:p>
            <a:pPr algn="l" eaLnBrk="0" hangingPunct="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Note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that the depletion layer widens and the barrier voltage increases by 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</a:t>
            </a:r>
            <a:r>
              <a:rPr lang="en-US" altLang="zh-CN" sz="2000" i="1" baseline="-25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R</a:t>
            </a:r>
            <a:r>
              <a:rPr lang="en-US" altLang="zh-CN" sz="2000" i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volts, which appears between the terminals as a reverse voltage.</a:t>
            </a:r>
            <a:endParaRPr lang="en-US" altLang="en-US" sz="2000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I-V Characteristic of a PN Junction: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7772400" cy="4830763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As the reverse bias voltage increases, the electric field in the depletion region increases.  Eventually, it can become large enough to cause the junction to break down so that a large reverse current flows: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276600"/>
            <a:ext cx="4724400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23"/>
          <p:cNvSpPr>
            <a:spLocks noChangeArrowheads="1"/>
          </p:cNvSpPr>
          <p:nvPr/>
        </p:nvSpPr>
        <p:spPr bwMode="auto">
          <a:xfrm>
            <a:off x="2698750" y="4419600"/>
            <a:ext cx="19050" cy="15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Text Box 157"/>
          <p:cNvSpPr txBox="1">
            <a:spLocks noChangeArrowheads="1"/>
          </p:cNvSpPr>
          <p:nvPr/>
        </p:nvSpPr>
        <p:spPr bwMode="auto">
          <a:xfrm>
            <a:off x="1295400" y="4505325"/>
            <a:ext cx="1641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breakdown voltage</a:t>
            </a:r>
          </a:p>
        </p:txBody>
      </p:sp>
      <p:sp>
        <p:nvSpPr>
          <p:cNvPr id="22535" name="Line 158"/>
          <p:cNvSpPr>
            <a:spLocks noChangeShapeType="1"/>
          </p:cNvSpPr>
          <p:nvPr/>
        </p:nvSpPr>
        <p:spPr bwMode="auto">
          <a:xfrm flipH="1">
            <a:off x="3048000" y="4670425"/>
            <a:ext cx="228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arrow" w="lg" len="med"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I-V Characteristic of a PN Junction: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Current increases exponentially with applied forward bias voltage, and “saturates” at a relatively small negative current level for reverse bias voltages</a:t>
            </a:r>
            <a:r>
              <a:rPr lang="en-US" dirty="0" smtClean="0"/>
              <a:t>.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648200" y="4191000"/>
          <a:ext cx="3810000" cy="1493837"/>
        </p:xfrm>
        <a:graphic>
          <a:graphicData uri="http://schemas.openxmlformats.org/presentationml/2006/ole">
            <p:oleObj spid="_x0000_s287747" name="Equation" r:id="rId4" imgW="2095500" imgH="762000" progId="Equation.3">
              <p:embed/>
            </p:oleObj>
          </a:graphicData>
        </a:graphic>
      </p:graphicFrame>
      <p:pic>
        <p:nvPicPr>
          <p:cNvPr id="5125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657600"/>
            <a:ext cx="34290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1057"/>
          <p:cNvSpPr txBox="1">
            <a:spLocks noChangeArrowheads="1"/>
          </p:cNvSpPr>
          <p:nvPr/>
        </p:nvSpPr>
        <p:spPr bwMode="auto">
          <a:xfrm>
            <a:off x="4724400" y="3105150"/>
            <a:ext cx="28248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“Ideal diode” equation: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zh-CN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</a:p>
        </p:txBody>
      </p:sp>
      <p:sp>
        <p:nvSpPr>
          <p:cNvPr id="573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CN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zh-CN" alt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noFill/>
        </p:spPr>
        <p:txBody>
          <a:bodyPr>
            <a:normAutofit/>
          </a:bodyPr>
          <a:lstStyle/>
          <a:p>
            <a:pPr algn="l"/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</a:t>
            </a:r>
            <a:r>
              <a:rPr lang="en-US" altLang="zh-CN" sz="28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PN Junction Under </a:t>
            </a:r>
            <a:r>
              <a:rPr lang="en-US" altLang="zh-CN" sz="2800" b="1" dirty="0" smtClean="0">
                <a:solidFill>
                  <a:srgbClr val="3333CC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Reverse-Bias </a:t>
            </a:r>
            <a:r>
              <a:rPr lang="en-US" altLang="zh-CN" sz="28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Condition:</a:t>
            </a:r>
          </a:p>
        </p:txBody>
      </p:sp>
      <p:sp>
        <p:nvSpPr>
          <p:cNvPr id="573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910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dirty="0" smtClean="0">
                <a:ea typeface="宋体" pitchFamily="2" charset="-122"/>
              </a:rPr>
              <a:t>	</a:t>
            </a: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I-V characteristic equation:</a:t>
            </a:r>
          </a:p>
          <a:p>
            <a:pPr eaLnBrk="1" hangingPunct="1">
              <a:buFontTx/>
              <a:buNone/>
            </a:pPr>
            <a:endParaRPr lang="en-US" altLang="zh-CN" sz="2400" dirty="0" smtClean="0">
              <a:ea typeface="宋体" pitchFamily="2" charset="-122"/>
            </a:endParaRPr>
          </a:p>
          <a:p>
            <a:pPr eaLnBrk="1" hangingPunct="1">
              <a:buFontTx/>
              <a:buNone/>
            </a:pPr>
            <a:endParaRPr lang="en-US" altLang="zh-CN" sz="2400" dirty="0" smtClean="0">
              <a:ea typeface="宋体" pitchFamily="2" charset="-122"/>
            </a:endParaRPr>
          </a:p>
          <a:p>
            <a:pPr eaLnBrk="1" hangingPunct="1">
              <a:buFontTx/>
              <a:buNone/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Where 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</a:t>
            </a:r>
            <a:r>
              <a:rPr lang="en-US" altLang="zh-CN" sz="2400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the saturation current, it is proportional to </a:t>
            </a:r>
            <a:r>
              <a:rPr lang="en-US" altLang="zh-CN" sz="2400" i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n</a:t>
            </a:r>
            <a:r>
              <a:rPr lang="en-US" altLang="zh-CN" sz="2400" i="1" baseline="-25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2400" i="1" baseline="30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en-US" altLang="zh-CN" sz="2400" baseline="30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which is a strong function of temperature.</a:t>
            </a:r>
            <a:endParaRPr lang="en-US" altLang="zh-CN" sz="2400" baseline="300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altLang="zh-CN" sz="2400" dirty="0" smtClean="0">
              <a:ea typeface="宋体" pitchFamily="2" charset="-122"/>
            </a:endParaRPr>
          </a:p>
        </p:txBody>
      </p:sp>
      <p:graphicFrame>
        <p:nvGraphicFramePr>
          <p:cNvPr id="57347" name="Object 5"/>
          <p:cNvGraphicFramePr>
            <a:graphicFrameLocks noChangeAspect="1"/>
          </p:cNvGraphicFramePr>
          <p:nvPr/>
        </p:nvGraphicFramePr>
        <p:xfrm>
          <a:off x="1828800" y="2514600"/>
          <a:ext cx="1625600" cy="609600"/>
        </p:xfrm>
        <a:graphic>
          <a:graphicData uri="http://schemas.openxmlformats.org/presentationml/2006/ole">
            <p:oleObj spid="_x0000_s240645" name="Equation" r:id="rId3" imgW="355446" imgH="228501" progId="Equation.3">
              <p:embed/>
            </p:oleObj>
          </a:graphicData>
        </a:graphic>
      </p:graphicFrame>
      <p:graphicFrame>
        <p:nvGraphicFramePr>
          <p:cNvPr id="57348" name="Object 6"/>
          <p:cNvGraphicFramePr>
            <a:graphicFrameLocks noChangeAspect="1"/>
          </p:cNvGraphicFramePr>
          <p:nvPr/>
        </p:nvGraphicFramePr>
        <p:xfrm>
          <a:off x="2590800" y="4038600"/>
          <a:ext cx="3429000" cy="1905000"/>
        </p:xfrm>
        <a:graphic>
          <a:graphicData uri="http://schemas.openxmlformats.org/presentationml/2006/ole">
            <p:oleObj spid="_x0000_s240646" name="Equation" r:id="rId4" imgW="1562100" imgH="965200" progId="Equation.3">
              <p:embed/>
            </p:oleObj>
          </a:graphicData>
        </a:graphic>
      </p:graphicFrame>
      <p:sp>
        <p:nvSpPr>
          <p:cNvPr id="57353" name="Text Box 7"/>
          <p:cNvSpPr txBox="1">
            <a:spLocks noChangeArrowheads="1"/>
          </p:cNvSpPr>
          <p:nvPr/>
        </p:nvSpPr>
        <p:spPr bwMode="auto">
          <a:xfrm>
            <a:off x="3429000" y="2543175"/>
            <a:ext cx="350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Independent 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voltage</a:t>
            </a:r>
            <a:endParaRPr lang="en-US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66563" y="279259"/>
            <a:ext cx="8571938" cy="538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/>
          <a:lstStyle/>
          <a:p>
            <a:pPr marL="328279" indent="-328279">
              <a:spcAft>
                <a:spcPct val="60000"/>
              </a:spcAft>
            </a:pPr>
            <a:endParaRPr lang="en-US" altLang="zh-CN" sz="2800" b="1" dirty="0" smtClean="0">
              <a:solidFill>
                <a:srgbClr val="EA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28279" indent="-328279">
              <a:spcAft>
                <a:spcPct val="60000"/>
              </a:spcAft>
            </a:pPr>
            <a:r>
              <a:rPr lang="en-US" altLang="zh-CN" sz="28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Breakdown Voltage</a:t>
            </a:r>
            <a:r>
              <a:rPr lang="en-US" sz="28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en-US" sz="2800" b="1" i="1" baseline="-250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BD</a:t>
            </a:r>
            <a:endParaRPr lang="en-US" altLang="zh-CN" sz="2800" b="1" dirty="0" smtClean="0">
              <a:solidFill>
                <a:srgbClr val="EA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28279" indent="-328279">
              <a:spcAft>
                <a:spcPct val="500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One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can determine which mechanism is responsible for the breakdown based on the value of the </a:t>
            </a:r>
            <a:r>
              <a:rPr lang="en-US" sz="2400" b="1" i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breakdown voltage V</a:t>
            </a:r>
            <a:r>
              <a:rPr lang="en-US" sz="2400" b="1" i="1" baseline="-25000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28279" indent="-328279">
              <a:spcAft>
                <a:spcPct val="40000"/>
              </a:spcAft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28279" indent="-328279">
              <a:spcAft>
                <a:spcPct val="40000"/>
              </a:spcAft>
            </a:pPr>
            <a:r>
              <a:rPr lang="en-US" sz="2400" dirty="0">
                <a:solidFill>
                  <a:srgbClr val="3333CC"/>
                </a:solidFill>
              </a:rPr>
              <a:t>		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</a:t>
            </a:r>
            <a:r>
              <a:rPr lang="en-US" sz="24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BD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 V   </a:t>
            </a: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Tunneling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reakdown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328279" indent="-328279">
              <a:spcAft>
                <a:spcPct val="40000"/>
              </a:spcAft>
            </a:pPr>
            <a:r>
              <a:rPr lang="en-US" sz="24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</a:t>
            </a:r>
            <a:r>
              <a:rPr lang="en-US" sz="24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BD</a:t>
            </a:r>
            <a:r>
              <a:rPr lang="en-US" sz="2400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400" dirty="0" smtClean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6V     </a:t>
            </a:r>
            <a:r>
              <a:rPr lang="en-US" sz="2400" b="1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sz="2400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lang="en-US" sz="2400" dirty="0" smtClean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Avalanche </a:t>
            </a:r>
            <a:r>
              <a:rPr lang="en-US" sz="2400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sz="2400" dirty="0" smtClean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reakdown</a:t>
            </a:r>
            <a:endParaRPr lang="en-US" sz="2400" dirty="0">
              <a:solidFill>
                <a:srgbClr val="4F06BA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328279" indent="-328279">
              <a:spcAft>
                <a:spcPct val="10000"/>
              </a:spcAft>
            </a:pPr>
            <a:r>
              <a:rPr lang="en-US" sz="24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</a:t>
            </a:r>
            <a:r>
              <a:rPr lang="en-US" sz="24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4V  </a:t>
            </a:r>
            <a:r>
              <a:rPr lang="en-US" sz="2400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&lt; V</a:t>
            </a:r>
            <a:r>
              <a:rPr lang="en-US" sz="2400" baseline="-25000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BD</a:t>
            </a:r>
            <a:r>
              <a:rPr lang="en-US" sz="2400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24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6V  </a:t>
            </a:r>
            <a:r>
              <a:rPr lang="en-US" sz="2400" b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lang="en-US" sz="2400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both tunneling and </a:t>
            </a:r>
          </a:p>
          <a:p>
            <a:pPr marL="328279" indent="-328279">
              <a:spcAft>
                <a:spcPct val="40000"/>
              </a:spcAft>
            </a:pPr>
            <a:r>
              <a:rPr lang="en-US" sz="2400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	       avalanche mechanisms are responsible</a:t>
            </a:r>
            <a:endParaRPr lang="en-US" sz="2400" b="1" u="sng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8279" indent="-328279">
              <a:spcAft>
                <a:spcPct val="40000"/>
              </a:spcAft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Text Box 2"/>
          <p:cNvSpPr txBox="1">
            <a:spLocks noChangeArrowheads="1"/>
          </p:cNvSpPr>
          <p:nvPr/>
        </p:nvSpPr>
        <p:spPr bwMode="auto">
          <a:xfrm>
            <a:off x="241105" y="139630"/>
            <a:ext cx="8571938" cy="628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/>
          <a:lstStyle/>
          <a:p>
            <a:pPr marL="328279" indent="-328279"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28279" indent="-328279"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28279" indent="-328279" algn="ctr"/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Energy Band Diagram of a PN Junction</a:t>
            </a:r>
            <a:endParaRPr lang="en-US" sz="2800" b="1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8279" indent="-328279"/>
            <a:endParaRPr lang="en-US" sz="2600" b="1" dirty="0">
              <a:solidFill>
                <a:srgbClr val="3333CC"/>
              </a:solidFill>
            </a:endParaRPr>
          </a:p>
          <a:p>
            <a:pPr marL="328279" indent="-328279">
              <a:spcAft>
                <a:spcPct val="150000"/>
              </a:spcAft>
            </a:pPr>
            <a:endParaRPr lang="en-US" sz="2600" b="1" u="sng" dirty="0">
              <a:solidFill>
                <a:schemeClr val="hlink"/>
              </a:solidFill>
            </a:endParaRPr>
          </a:p>
          <a:p>
            <a:pPr marL="328279" indent="-328279"/>
            <a:endParaRPr lang="en-US" sz="2600" b="1" dirty="0">
              <a:solidFill>
                <a:schemeClr val="hlink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0" y="2133600"/>
            <a:ext cx="4572000" cy="2971800"/>
            <a:chOff x="416" y="2417"/>
            <a:chExt cx="2412" cy="1611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684" y="2694"/>
              <a:ext cx="1869" cy="383"/>
              <a:chOff x="768" y="1368"/>
              <a:chExt cx="2128" cy="436"/>
            </a:xfrm>
          </p:grpSpPr>
          <p:sp>
            <p:nvSpPr>
              <p:cNvPr id="9241" name="Line 5"/>
              <p:cNvSpPr>
                <a:spLocks noChangeAspect="1" noChangeShapeType="1"/>
              </p:cNvSpPr>
              <p:nvPr/>
            </p:nvSpPr>
            <p:spPr bwMode="auto">
              <a:xfrm>
                <a:off x="768" y="1368"/>
                <a:ext cx="7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2" name="Line 6"/>
              <p:cNvSpPr>
                <a:spLocks noChangeAspect="1" noChangeShapeType="1"/>
              </p:cNvSpPr>
              <p:nvPr/>
            </p:nvSpPr>
            <p:spPr bwMode="auto">
              <a:xfrm>
                <a:off x="2224" y="1804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3" name="Freeform 7"/>
              <p:cNvSpPr>
                <a:spLocks noChangeAspect="1"/>
              </p:cNvSpPr>
              <p:nvPr/>
            </p:nvSpPr>
            <p:spPr bwMode="auto">
              <a:xfrm>
                <a:off x="1488" y="1368"/>
                <a:ext cx="736" cy="436"/>
              </a:xfrm>
              <a:custGeom>
                <a:avLst/>
                <a:gdLst>
                  <a:gd name="T0" fmla="*/ 0 w 584"/>
                  <a:gd name="T1" fmla="*/ 0 h 736"/>
                  <a:gd name="T2" fmla="*/ 196 w 584"/>
                  <a:gd name="T3" fmla="*/ 64 h 736"/>
                  <a:gd name="T4" fmla="*/ 280 w 584"/>
                  <a:gd name="T5" fmla="*/ 372 h 736"/>
                  <a:gd name="T6" fmla="*/ 352 w 584"/>
                  <a:gd name="T7" fmla="*/ 648 h 736"/>
                  <a:gd name="T8" fmla="*/ 584 w 584"/>
                  <a:gd name="T9" fmla="*/ 736 h 7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4"/>
                  <a:gd name="T16" fmla="*/ 0 h 736"/>
                  <a:gd name="T17" fmla="*/ 584 w 584"/>
                  <a:gd name="T18" fmla="*/ 736 h 7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4" h="736">
                    <a:moveTo>
                      <a:pt x="0" y="0"/>
                    </a:moveTo>
                    <a:cubicBezTo>
                      <a:pt x="74" y="1"/>
                      <a:pt x="149" y="2"/>
                      <a:pt x="196" y="64"/>
                    </a:cubicBezTo>
                    <a:cubicBezTo>
                      <a:pt x="243" y="126"/>
                      <a:pt x="254" y="275"/>
                      <a:pt x="280" y="372"/>
                    </a:cubicBezTo>
                    <a:cubicBezTo>
                      <a:pt x="306" y="469"/>
                      <a:pt x="301" y="587"/>
                      <a:pt x="352" y="648"/>
                    </a:cubicBezTo>
                    <a:cubicBezTo>
                      <a:pt x="403" y="709"/>
                      <a:pt x="545" y="723"/>
                      <a:pt x="584" y="73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 noChangeAspect="1"/>
            </p:cNvGrpSpPr>
            <p:nvPr/>
          </p:nvGrpSpPr>
          <p:grpSpPr bwMode="auto">
            <a:xfrm>
              <a:off x="684" y="3543"/>
              <a:ext cx="1869" cy="383"/>
              <a:chOff x="768" y="1368"/>
              <a:chExt cx="2128" cy="436"/>
            </a:xfrm>
          </p:grpSpPr>
          <p:sp>
            <p:nvSpPr>
              <p:cNvPr id="9238" name="Line 9"/>
              <p:cNvSpPr>
                <a:spLocks noChangeAspect="1" noChangeShapeType="1"/>
              </p:cNvSpPr>
              <p:nvPr/>
            </p:nvSpPr>
            <p:spPr bwMode="auto">
              <a:xfrm>
                <a:off x="768" y="1368"/>
                <a:ext cx="7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9" name="Line 10"/>
              <p:cNvSpPr>
                <a:spLocks noChangeAspect="1" noChangeShapeType="1"/>
              </p:cNvSpPr>
              <p:nvPr/>
            </p:nvSpPr>
            <p:spPr bwMode="auto">
              <a:xfrm>
                <a:off x="2224" y="1804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0" name="Freeform 11"/>
              <p:cNvSpPr>
                <a:spLocks noChangeAspect="1"/>
              </p:cNvSpPr>
              <p:nvPr/>
            </p:nvSpPr>
            <p:spPr bwMode="auto">
              <a:xfrm>
                <a:off x="1488" y="1368"/>
                <a:ext cx="736" cy="436"/>
              </a:xfrm>
              <a:custGeom>
                <a:avLst/>
                <a:gdLst>
                  <a:gd name="T0" fmla="*/ 0 w 584"/>
                  <a:gd name="T1" fmla="*/ 0 h 736"/>
                  <a:gd name="T2" fmla="*/ 196 w 584"/>
                  <a:gd name="T3" fmla="*/ 64 h 736"/>
                  <a:gd name="T4" fmla="*/ 280 w 584"/>
                  <a:gd name="T5" fmla="*/ 372 h 736"/>
                  <a:gd name="T6" fmla="*/ 352 w 584"/>
                  <a:gd name="T7" fmla="*/ 648 h 736"/>
                  <a:gd name="T8" fmla="*/ 584 w 584"/>
                  <a:gd name="T9" fmla="*/ 736 h 7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4"/>
                  <a:gd name="T16" fmla="*/ 0 h 736"/>
                  <a:gd name="T17" fmla="*/ 584 w 584"/>
                  <a:gd name="T18" fmla="*/ 736 h 7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4" h="736">
                    <a:moveTo>
                      <a:pt x="0" y="0"/>
                    </a:moveTo>
                    <a:cubicBezTo>
                      <a:pt x="74" y="1"/>
                      <a:pt x="149" y="2"/>
                      <a:pt x="196" y="64"/>
                    </a:cubicBezTo>
                    <a:cubicBezTo>
                      <a:pt x="243" y="126"/>
                      <a:pt x="254" y="275"/>
                      <a:pt x="280" y="372"/>
                    </a:cubicBezTo>
                    <a:cubicBezTo>
                      <a:pt x="306" y="469"/>
                      <a:pt x="301" y="587"/>
                      <a:pt x="352" y="648"/>
                    </a:cubicBezTo>
                    <a:cubicBezTo>
                      <a:pt x="403" y="709"/>
                      <a:pt x="545" y="723"/>
                      <a:pt x="584" y="736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31" name="Line 12"/>
            <p:cNvSpPr>
              <a:spLocks noChangeAspect="1" noChangeShapeType="1"/>
            </p:cNvSpPr>
            <p:nvPr/>
          </p:nvSpPr>
          <p:spPr bwMode="auto">
            <a:xfrm flipH="1" flipV="1">
              <a:off x="677" y="3409"/>
              <a:ext cx="1215" cy="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lgDash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221" name="Object 13"/>
            <p:cNvGraphicFramePr>
              <a:graphicFrameLocks noChangeAspect="1"/>
            </p:cNvGraphicFramePr>
            <p:nvPr/>
          </p:nvGraphicFramePr>
          <p:xfrm>
            <a:off x="441" y="2597"/>
            <a:ext cx="201" cy="184"/>
          </p:xfrm>
          <a:graphic>
            <a:graphicData uri="http://schemas.openxmlformats.org/presentationml/2006/ole">
              <p:oleObj spid="_x0000_s160779" name="Equation" r:id="rId3" imgW="431613" imgH="393529" progId="Equation.3">
                <p:embed/>
              </p:oleObj>
            </a:graphicData>
          </a:graphic>
        </p:graphicFrame>
        <p:graphicFrame>
          <p:nvGraphicFramePr>
            <p:cNvPr id="9222" name="Object 14"/>
            <p:cNvGraphicFramePr>
              <a:graphicFrameLocks noChangeAspect="1"/>
            </p:cNvGraphicFramePr>
            <p:nvPr/>
          </p:nvGraphicFramePr>
          <p:xfrm>
            <a:off x="481" y="3520"/>
            <a:ext cx="196" cy="184"/>
          </p:xfrm>
          <a:graphic>
            <a:graphicData uri="http://schemas.openxmlformats.org/presentationml/2006/ole">
              <p:oleObj spid="_x0000_s160780" name="Equation" r:id="rId4" imgW="418918" imgH="393529" progId="Equation.3">
                <p:embed/>
              </p:oleObj>
            </a:graphicData>
          </a:graphic>
        </p:graphicFrame>
        <p:graphicFrame>
          <p:nvGraphicFramePr>
            <p:cNvPr id="9223" name="Object 15"/>
            <p:cNvGraphicFramePr>
              <a:graphicFrameLocks noChangeAspect="1"/>
            </p:cNvGraphicFramePr>
            <p:nvPr/>
          </p:nvGraphicFramePr>
          <p:xfrm>
            <a:off x="2567" y="3167"/>
            <a:ext cx="261" cy="196"/>
          </p:xfrm>
          <a:graphic>
            <a:graphicData uri="http://schemas.openxmlformats.org/presentationml/2006/ole">
              <p:oleObj spid="_x0000_s160781" name="Equation" r:id="rId5" imgW="558800" imgH="419100" progId="Equation.3">
                <p:embed/>
              </p:oleObj>
            </a:graphicData>
          </a:graphic>
        </p:graphicFrame>
        <p:sp>
          <p:nvSpPr>
            <p:cNvPr id="9232" name="Line 16"/>
            <p:cNvSpPr>
              <a:spLocks noChangeAspect="1" noChangeShapeType="1"/>
            </p:cNvSpPr>
            <p:nvPr/>
          </p:nvSpPr>
          <p:spPr bwMode="auto">
            <a:xfrm flipH="1" flipV="1">
              <a:off x="1330" y="3243"/>
              <a:ext cx="1215" cy="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lgDash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Line 17"/>
            <p:cNvSpPr>
              <a:spLocks noChangeShapeType="1"/>
            </p:cNvSpPr>
            <p:nvPr/>
          </p:nvSpPr>
          <p:spPr bwMode="auto">
            <a:xfrm>
              <a:off x="1515" y="2922"/>
              <a:ext cx="0" cy="3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Line 18"/>
            <p:cNvSpPr>
              <a:spLocks noChangeShapeType="1"/>
            </p:cNvSpPr>
            <p:nvPr/>
          </p:nvSpPr>
          <p:spPr bwMode="auto">
            <a:xfrm>
              <a:off x="1514" y="3421"/>
              <a:ext cx="0" cy="3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224" name="Object 19"/>
            <p:cNvGraphicFramePr>
              <a:graphicFrameLocks noChangeAspect="1"/>
            </p:cNvGraphicFramePr>
            <p:nvPr/>
          </p:nvGraphicFramePr>
          <p:xfrm>
            <a:off x="1290" y="2971"/>
            <a:ext cx="214" cy="167"/>
          </p:xfrm>
          <a:graphic>
            <a:graphicData uri="http://schemas.openxmlformats.org/presentationml/2006/ole">
              <p:oleObj spid="_x0000_s160782" name="Equation" r:id="rId6" imgW="457002" imgH="355446" progId="Equation.3">
                <p:embed/>
              </p:oleObj>
            </a:graphicData>
          </a:graphic>
        </p:graphicFrame>
        <p:graphicFrame>
          <p:nvGraphicFramePr>
            <p:cNvPr id="9225" name="Object 20"/>
            <p:cNvGraphicFramePr>
              <a:graphicFrameLocks noChangeAspect="1"/>
            </p:cNvGraphicFramePr>
            <p:nvPr/>
          </p:nvGraphicFramePr>
          <p:xfrm>
            <a:off x="416" y="3270"/>
            <a:ext cx="261" cy="220"/>
          </p:xfrm>
          <a:graphic>
            <a:graphicData uri="http://schemas.openxmlformats.org/presentationml/2006/ole">
              <p:oleObj spid="_x0000_s160783" name="Equation" r:id="rId7" imgW="558800" imgH="469900" progId="Equation.3">
                <p:embed/>
              </p:oleObj>
            </a:graphicData>
          </a:graphic>
        </p:graphicFrame>
        <p:sp>
          <p:nvSpPr>
            <p:cNvPr id="9235" name="Line 21"/>
            <p:cNvSpPr>
              <a:spLocks noChangeShapeType="1"/>
            </p:cNvSpPr>
            <p:nvPr/>
          </p:nvSpPr>
          <p:spPr bwMode="auto">
            <a:xfrm>
              <a:off x="1362" y="2491"/>
              <a:ext cx="6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" name="Line 22"/>
            <p:cNvSpPr>
              <a:spLocks noChangeShapeType="1"/>
            </p:cNvSpPr>
            <p:nvPr/>
          </p:nvSpPr>
          <p:spPr bwMode="auto">
            <a:xfrm>
              <a:off x="1913" y="2491"/>
              <a:ext cx="0" cy="1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" name="Line 23"/>
            <p:cNvSpPr>
              <a:spLocks noChangeShapeType="1"/>
            </p:cNvSpPr>
            <p:nvPr/>
          </p:nvSpPr>
          <p:spPr bwMode="auto">
            <a:xfrm>
              <a:off x="1362" y="2583"/>
              <a:ext cx="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226" name="Object 24"/>
            <p:cNvGraphicFramePr>
              <a:graphicFrameLocks noChangeAspect="1"/>
            </p:cNvGraphicFramePr>
            <p:nvPr/>
          </p:nvGraphicFramePr>
          <p:xfrm>
            <a:off x="1538" y="2417"/>
            <a:ext cx="154" cy="137"/>
          </p:xfrm>
          <a:graphic>
            <a:graphicData uri="http://schemas.openxmlformats.org/presentationml/2006/ole">
              <p:oleObj spid="_x0000_s160784" name="Equation" r:id="rId8" imgW="330057" imgH="291973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Text Box 2"/>
          <p:cNvSpPr txBox="1">
            <a:spLocks noChangeArrowheads="1"/>
          </p:cNvSpPr>
          <p:nvPr/>
        </p:nvSpPr>
        <p:spPr bwMode="auto">
          <a:xfrm>
            <a:off x="269558" y="329231"/>
            <a:ext cx="8571938" cy="628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/>
          <a:lstStyle/>
          <a:p>
            <a:pPr marL="328279" indent="-328279">
              <a:spcAft>
                <a:spcPct val="40000"/>
              </a:spcAft>
            </a:pPr>
            <a:r>
              <a:rPr lang="en-US" sz="2600" b="1" dirty="0" smtClean="0">
                <a:solidFill>
                  <a:srgbClr val="3333CC"/>
                </a:solidFill>
              </a:rPr>
              <a:t>			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Origin of Current Flow</a:t>
            </a:r>
            <a:endParaRPr lang="en-US" sz="2800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1124656" y="2322255"/>
            <a:ext cx="2798908" cy="562927"/>
            <a:chOff x="768" y="1368"/>
            <a:chExt cx="2128" cy="436"/>
          </a:xfrm>
        </p:grpSpPr>
        <p:sp>
          <p:nvSpPr>
            <p:cNvPr id="13399" name="Line 4"/>
            <p:cNvSpPr>
              <a:spLocks noChangeAspect="1" noChangeShapeType="1"/>
            </p:cNvSpPr>
            <p:nvPr/>
          </p:nvSpPr>
          <p:spPr bwMode="auto">
            <a:xfrm>
              <a:off x="768" y="1368"/>
              <a:ext cx="7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00" name="Line 5"/>
            <p:cNvSpPr>
              <a:spLocks noChangeAspect="1" noChangeShapeType="1"/>
            </p:cNvSpPr>
            <p:nvPr/>
          </p:nvSpPr>
          <p:spPr bwMode="auto">
            <a:xfrm>
              <a:off x="2224" y="1804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01" name="Freeform 6"/>
            <p:cNvSpPr>
              <a:spLocks noChangeAspect="1"/>
            </p:cNvSpPr>
            <p:nvPr/>
          </p:nvSpPr>
          <p:spPr bwMode="auto">
            <a:xfrm>
              <a:off x="1488" y="1368"/>
              <a:ext cx="736" cy="436"/>
            </a:xfrm>
            <a:custGeom>
              <a:avLst/>
              <a:gdLst>
                <a:gd name="T0" fmla="*/ 0 w 584"/>
                <a:gd name="T1" fmla="*/ 0 h 736"/>
                <a:gd name="T2" fmla="*/ 196 w 584"/>
                <a:gd name="T3" fmla="*/ 64 h 736"/>
                <a:gd name="T4" fmla="*/ 280 w 584"/>
                <a:gd name="T5" fmla="*/ 372 h 736"/>
                <a:gd name="T6" fmla="*/ 352 w 584"/>
                <a:gd name="T7" fmla="*/ 648 h 736"/>
                <a:gd name="T8" fmla="*/ 584 w 584"/>
                <a:gd name="T9" fmla="*/ 736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4"/>
                <a:gd name="T16" fmla="*/ 0 h 736"/>
                <a:gd name="T17" fmla="*/ 584 w 584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4" h="736">
                  <a:moveTo>
                    <a:pt x="0" y="0"/>
                  </a:moveTo>
                  <a:cubicBezTo>
                    <a:pt x="74" y="1"/>
                    <a:pt x="149" y="2"/>
                    <a:pt x="196" y="64"/>
                  </a:cubicBezTo>
                  <a:cubicBezTo>
                    <a:pt x="243" y="126"/>
                    <a:pt x="254" y="275"/>
                    <a:pt x="280" y="372"/>
                  </a:cubicBezTo>
                  <a:cubicBezTo>
                    <a:pt x="306" y="469"/>
                    <a:pt x="301" y="587"/>
                    <a:pt x="352" y="648"/>
                  </a:cubicBezTo>
                  <a:cubicBezTo>
                    <a:pt x="403" y="709"/>
                    <a:pt x="545" y="723"/>
                    <a:pt x="584" y="73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 noChangeAspect="1"/>
          </p:cNvGrpSpPr>
          <p:nvPr/>
        </p:nvGrpSpPr>
        <p:grpSpPr bwMode="auto">
          <a:xfrm>
            <a:off x="1124656" y="3570099"/>
            <a:ext cx="2798908" cy="562926"/>
            <a:chOff x="768" y="1368"/>
            <a:chExt cx="2128" cy="436"/>
          </a:xfrm>
        </p:grpSpPr>
        <p:sp>
          <p:nvSpPr>
            <p:cNvPr id="13396" name="Line 8"/>
            <p:cNvSpPr>
              <a:spLocks noChangeAspect="1" noChangeShapeType="1"/>
            </p:cNvSpPr>
            <p:nvPr/>
          </p:nvSpPr>
          <p:spPr bwMode="auto">
            <a:xfrm>
              <a:off x="768" y="1368"/>
              <a:ext cx="7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97" name="Line 9"/>
            <p:cNvSpPr>
              <a:spLocks noChangeAspect="1" noChangeShapeType="1"/>
            </p:cNvSpPr>
            <p:nvPr/>
          </p:nvSpPr>
          <p:spPr bwMode="auto">
            <a:xfrm>
              <a:off x="2224" y="1804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98" name="Freeform 10"/>
            <p:cNvSpPr>
              <a:spLocks noChangeAspect="1"/>
            </p:cNvSpPr>
            <p:nvPr/>
          </p:nvSpPr>
          <p:spPr bwMode="auto">
            <a:xfrm>
              <a:off x="1488" y="1368"/>
              <a:ext cx="736" cy="436"/>
            </a:xfrm>
            <a:custGeom>
              <a:avLst/>
              <a:gdLst>
                <a:gd name="T0" fmla="*/ 0 w 584"/>
                <a:gd name="T1" fmla="*/ 0 h 736"/>
                <a:gd name="T2" fmla="*/ 196 w 584"/>
                <a:gd name="T3" fmla="*/ 64 h 736"/>
                <a:gd name="T4" fmla="*/ 280 w 584"/>
                <a:gd name="T5" fmla="*/ 372 h 736"/>
                <a:gd name="T6" fmla="*/ 352 w 584"/>
                <a:gd name="T7" fmla="*/ 648 h 736"/>
                <a:gd name="T8" fmla="*/ 584 w 584"/>
                <a:gd name="T9" fmla="*/ 736 h 7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4"/>
                <a:gd name="T16" fmla="*/ 0 h 736"/>
                <a:gd name="T17" fmla="*/ 584 w 584"/>
                <a:gd name="T18" fmla="*/ 736 h 7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4" h="736">
                  <a:moveTo>
                    <a:pt x="0" y="0"/>
                  </a:moveTo>
                  <a:cubicBezTo>
                    <a:pt x="74" y="1"/>
                    <a:pt x="149" y="2"/>
                    <a:pt x="196" y="64"/>
                  </a:cubicBezTo>
                  <a:cubicBezTo>
                    <a:pt x="243" y="126"/>
                    <a:pt x="254" y="275"/>
                    <a:pt x="280" y="372"/>
                  </a:cubicBezTo>
                  <a:cubicBezTo>
                    <a:pt x="306" y="469"/>
                    <a:pt x="301" y="587"/>
                    <a:pt x="352" y="648"/>
                  </a:cubicBezTo>
                  <a:cubicBezTo>
                    <a:pt x="403" y="709"/>
                    <a:pt x="545" y="723"/>
                    <a:pt x="584" y="73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1" name="Line 11"/>
          <p:cNvSpPr>
            <a:spLocks noChangeAspect="1" noChangeShapeType="1"/>
          </p:cNvSpPr>
          <p:nvPr/>
        </p:nvSpPr>
        <p:spPr bwMode="auto">
          <a:xfrm flipH="1" flipV="1">
            <a:off x="1114173" y="3373149"/>
            <a:ext cx="1776086" cy="5879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14" name="Object 12"/>
          <p:cNvGraphicFramePr>
            <a:graphicFrameLocks noChangeAspect="1"/>
          </p:cNvGraphicFramePr>
          <p:nvPr/>
        </p:nvGraphicFramePr>
        <p:xfrm>
          <a:off x="760752" y="2179686"/>
          <a:ext cx="301007" cy="270440"/>
        </p:xfrm>
        <a:graphic>
          <a:graphicData uri="http://schemas.openxmlformats.org/presentationml/2006/ole">
            <p:oleObj spid="_x0000_s159760" name="Equation" r:id="rId3" imgW="431613" imgH="393529" progId="Equation.3">
              <p:embed/>
            </p:oleObj>
          </a:graphicData>
        </a:graphic>
      </p:graphicFrame>
      <p:graphicFrame>
        <p:nvGraphicFramePr>
          <p:cNvPr id="13315" name="Object 13"/>
          <p:cNvGraphicFramePr>
            <a:graphicFrameLocks noChangeAspect="1"/>
          </p:cNvGraphicFramePr>
          <p:nvPr/>
        </p:nvGraphicFramePr>
        <p:xfrm>
          <a:off x="820654" y="3536294"/>
          <a:ext cx="293519" cy="270440"/>
        </p:xfrm>
        <a:graphic>
          <a:graphicData uri="http://schemas.openxmlformats.org/presentationml/2006/ole">
            <p:oleObj spid="_x0000_s159761" name="Equation" r:id="rId4" imgW="418918" imgH="393529" progId="Equation.3">
              <p:embed/>
            </p:oleObj>
          </a:graphicData>
        </a:graphic>
      </p:graphicFrame>
      <p:graphicFrame>
        <p:nvGraphicFramePr>
          <p:cNvPr id="13316" name="Object 14"/>
          <p:cNvGraphicFramePr>
            <a:graphicFrameLocks noChangeAspect="1"/>
          </p:cNvGraphicFramePr>
          <p:nvPr/>
        </p:nvGraphicFramePr>
        <p:xfrm>
          <a:off x="3944529" y="3017462"/>
          <a:ext cx="390859" cy="288077"/>
        </p:xfrm>
        <a:graphic>
          <a:graphicData uri="http://schemas.openxmlformats.org/presentationml/2006/ole">
            <p:oleObj spid="_x0000_s159762" name="Equation" r:id="rId5" imgW="558800" imgH="419100" progId="Equation.3">
              <p:embed/>
            </p:oleObj>
          </a:graphicData>
        </a:graphic>
      </p:graphicFrame>
      <p:sp>
        <p:nvSpPr>
          <p:cNvPr id="13332" name="Line 15"/>
          <p:cNvSpPr>
            <a:spLocks noChangeAspect="1" noChangeShapeType="1"/>
          </p:cNvSpPr>
          <p:nvPr/>
        </p:nvSpPr>
        <p:spPr bwMode="auto">
          <a:xfrm flipH="1" flipV="1">
            <a:off x="2092068" y="3129165"/>
            <a:ext cx="1819515" cy="5879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33" name="Line 16"/>
          <p:cNvSpPr>
            <a:spLocks noChangeShapeType="1"/>
          </p:cNvSpPr>
          <p:nvPr/>
        </p:nvSpPr>
        <p:spPr bwMode="auto">
          <a:xfrm>
            <a:off x="2369114" y="2657365"/>
            <a:ext cx="0" cy="4703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34" name="Line 17"/>
          <p:cNvSpPr>
            <a:spLocks noChangeShapeType="1"/>
          </p:cNvSpPr>
          <p:nvPr/>
        </p:nvSpPr>
        <p:spPr bwMode="auto">
          <a:xfrm>
            <a:off x="2367617" y="3376088"/>
            <a:ext cx="0" cy="4703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17" name="Object 18"/>
          <p:cNvGraphicFramePr>
            <a:graphicFrameLocks noChangeAspect="1"/>
          </p:cNvGraphicFramePr>
          <p:nvPr/>
        </p:nvGraphicFramePr>
        <p:xfrm>
          <a:off x="2412544" y="2848437"/>
          <a:ext cx="320474" cy="245454"/>
        </p:xfrm>
        <a:graphic>
          <a:graphicData uri="http://schemas.openxmlformats.org/presentationml/2006/ole">
            <p:oleObj spid="_x0000_s159763" name="Equation" r:id="rId6" imgW="457002" imgH="355446" progId="Equation.3">
              <p:embed/>
            </p:oleObj>
          </a:graphicData>
        </a:graphic>
      </p:graphicFrame>
      <p:graphicFrame>
        <p:nvGraphicFramePr>
          <p:cNvPr id="13318" name="Object 19"/>
          <p:cNvGraphicFramePr>
            <a:graphicFrameLocks noChangeAspect="1"/>
          </p:cNvGraphicFramePr>
          <p:nvPr/>
        </p:nvGraphicFramePr>
        <p:xfrm>
          <a:off x="723315" y="3168849"/>
          <a:ext cx="390858" cy="323352"/>
        </p:xfrm>
        <a:graphic>
          <a:graphicData uri="http://schemas.openxmlformats.org/presentationml/2006/ole">
            <p:oleObj spid="_x0000_s159764" name="Equation" r:id="rId7" imgW="558800" imgH="469900" progId="Equation.3">
              <p:embed/>
            </p:oleObj>
          </a:graphicData>
        </a:graphic>
      </p:graphicFrame>
      <p:sp>
        <p:nvSpPr>
          <p:cNvPr id="13335" name="Line 20"/>
          <p:cNvSpPr>
            <a:spLocks noChangeShapeType="1"/>
          </p:cNvSpPr>
          <p:nvPr/>
        </p:nvSpPr>
        <p:spPr bwMode="auto">
          <a:xfrm>
            <a:off x="2139991" y="2003313"/>
            <a:ext cx="8985" cy="2257584"/>
          </a:xfrm>
          <a:prstGeom prst="line">
            <a:avLst/>
          </a:prstGeom>
          <a:noFill/>
          <a:ln w="9525">
            <a:solidFill>
              <a:srgbClr val="3333CC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36" name="Line 21"/>
          <p:cNvSpPr>
            <a:spLocks noChangeShapeType="1"/>
          </p:cNvSpPr>
          <p:nvPr/>
        </p:nvSpPr>
        <p:spPr bwMode="auto">
          <a:xfrm>
            <a:off x="2863303" y="2009192"/>
            <a:ext cx="0" cy="2259054"/>
          </a:xfrm>
          <a:prstGeom prst="line">
            <a:avLst/>
          </a:prstGeom>
          <a:noFill/>
          <a:ln w="9525">
            <a:solidFill>
              <a:srgbClr val="3333CC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37" name="Line 22"/>
          <p:cNvSpPr>
            <a:spLocks noChangeShapeType="1"/>
          </p:cNvSpPr>
          <p:nvPr/>
        </p:nvSpPr>
        <p:spPr bwMode="auto">
          <a:xfrm>
            <a:off x="2153468" y="2038587"/>
            <a:ext cx="715826" cy="0"/>
          </a:xfrm>
          <a:prstGeom prst="line">
            <a:avLst/>
          </a:prstGeom>
          <a:noFill/>
          <a:ln w="9525">
            <a:solidFill>
              <a:srgbClr val="3333CC"/>
            </a:solidFill>
            <a:round/>
            <a:headEnd type="triangle" w="med" len="med"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19" name="Object 23"/>
          <p:cNvGraphicFramePr>
            <a:graphicFrameLocks noChangeAspect="1"/>
          </p:cNvGraphicFramePr>
          <p:nvPr/>
        </p:nvGraphicFramePr>
        <p:xfrm>
          <a:off x="2430514" y="1837227"/>
          <a:ext cx="230622" cy="201361"/>
        </p:xfrm>
        <a:graphic>
          <a:graphicData uri="http://schemas.openxmlformats.org/presentationml/2006/ole">
            <p:oleObj spid="_x0000_s159765" name="Equation" r:id="rId8" imgW="330057" imgH="291973" progId="Equation.3">
              <p:embed/>
            </p:oleObj>
          </a:graphicData>
        </a:graphic>
      </p:graphicFrame>
      <p:sp>
        <p:nvSpPr>
          <p:cNvPr id="13338" name="Rectangle 24"/>
          <p:cNvSpPr>
            <a:spLocks noChangeArrowheads="1"/>
          </p:cNvSpPr>
          <p:nvPr/>
        </p:nvSpPr>
        <p:spPr bwMode="auto">
          <a:xfrm>
            <a:off x="1511022" y="1092048"/>
            <a:ext cx="1732513" cy="3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bias:</a:t>
            </a:r>
          </a:p>
        </p:txBody>
      </p:sp>
      <p:sp>
        <p:nvSpPr>
          <p:cNvPr id="13339" name="Line 25"/>
          <p:cNvSpPr>
            <a:spLocks noChangeShapeType="1"/>
          </p:cNvSpPr>
          <p:nvPr/>
        </p:nvSpPr>
        <p:spPr bwMode="auto">
          <a:xfrm flipH="1">
            <a:off x="1524500" y="3118877"/>
            <a:ext cx="631963" cy="239575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0" name="Line 26"/>
          <p:cNvSpPr>
            <a:spLocks noChangeShapeType="1"/>
          </p:cNvSpPr>
          <p:nvPr/>
        </p:nvSpPr>
        <p:spPr bwMode="auto">
          <a:xfrm flipH="1">
            <a:off x="2854318" y="3140923"/>
            <a:ext cx="631963" cy="239574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1" name="Line 27"/>
          <p:cNvSpPr>
            <a:spLocks noChangeAspect="1" noChangeShapeType="1"/>
          </p:cNvSpPr>
          <p:nvPr/>
        </p:nvSpPr>
        <p:spPr bwMode="auto">
          <a:xfrm>
            <a:off x="5368693" y="1962159"/>
            <a:ext cx="9943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2" name="Line 28"/>
          <p:cNvSpPr>
            <a:spLocks noChangeAspect="1" noChangeShapeType="1"/>
          </p:cNvSpPr>
          <p:nvPr/>
        </p:nvSpPr>
        <p:spPr bwMode="auto">
          <a:xfrm>
            <a:off x="7490712" y="3152682"/>
            <a:ext cx="88355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3" name="Freeform 29"/>
          <p:cNvSpPr>
            <a:spLocks noChangeAspect="1"/>
          </p:cNvSpPr>
          <p:nvPr/>
        </p:nvSpPr>
        <p:spPr bwMode="auto">
          <a:xfrm>
            <a:off x="6334608" y="1950401"/>
            <a:ext cx="1156104" cy="1202281"/>
          </a:xfrm>
          <a:custGeom>
            <a:avLst/>
            <a:gdLst>
              <a:gd name="T0" fmla="*/ 0 w 584"/>
              <a:gd name="T1" fmla="*/ 0 h 736"/>
              <a:gd name="T2" fmla="*/ 196 w 584"/>
              <a:gd name="T3" fmla="*/ 64 h 736"/>
              <a:gd name="T4" fmla="*/ 280 w 584"/>
              <a:gd name="T5" fmla="*/ 372 h 736"/>
              <a:gd name="T6" fmla="*/ 352 w 584"/>
              <a:gd name="T7" fmla="*/ 648 h 736"/>
              <a:gd name="T8" fmla="*/ 584 w 584"/>
              <a:gd name="T9" fmla="*/ 736 h 7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4"/>
              <a:gd name="T16" fmla="*/ 0 h 736"/>
              <a:gd name="T17" fmla="*/ 584 w 584"/>
              <a:gd name="T18" fmla="*/ 736 h 7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4" h="736">
                <a:moveTo>
                  <a:pt x="0" y="0"/>
                </a:moveTo>
                <a:cubicBezTo>
                  <a:pt x="74" y="1"/>
                  <a:pt x="149" y="2"/>
                  <a:pt x="196" y="64"/>
                </a:cubicBezTo>
                <a:cubicBezTo>
                  <a:pt x="243" y="126"/>
                  <a:pt x="254" y="275"/>
                  <a:pt x="280" y="372"/>
                </a:cubicBezTo>
                <a:cubicBezTo>
                  <a:pt x="306" y="469"/>
                  <a:pt x="301" y="587"/>
                  <a:pt x="352" y="648"/>
                </a:cubicBezTo>
                <a:cubicBezTo>
                  <a:pt x="403" y="709"/>
                  <a:pt x="545" y="723"/>
                  <a:pt x="584" y="73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4" name="Line 30"/>
          <p:cNvSpPr>
            <a:spLocks noChangeAspect="1" noChangeShapeType="1"/>
          </p:cNvSpPr>
          <p:nvPr/>
        </p:nvSpPr>
        <p:spPr bwMode="auto">
          <a:xfrm>
            <a:off x="5382171" y="3195305"/>
            <a:ext cx="9943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5" name="Line 31"/>
          <p:cNvSpPr>
            <a:spLocks noChangeAspect="1" noChangeShapeType="1"/>
          </p:cNvSpPr>
          <p:nvPr/>
        </p:nvSpPr>
        <p:spPr bwMode="auto">
          <a:xfrm>
            <a:off x="7490712" y="4400526"/>
            <a:ext cx="88355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6" name="Line 32"/>
          <p:cNvSpPr>
            <a:spLocks noChangeAspect="1" noChangeShapeType="1"/>
          </p:cNvSpPr>
          <p:nvPr/>
        </p:nvSpPr>
        <p:spPr bwMode="auto">
          <a:xfrm flipH="1" flipV="1">
            <a:off x="5328260" y="2958671"/>
            <a:ext cx="2111536" cy="7348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20" name="Object 33"/>
          <p:cNvGraphicFramePr>
            <a:graphicFrameLocks noChangeAspect="1"/>
          </p:cNvGraphicFramePr>
          <p:nvPr/>
        </p:nvGraphicFramePr>
        <p:xfrm>
          <a:off x="4952377" y="1832818"/>
          <a:ext cx="301006" cy="270440"/>
        </p:xfrm>
        <a:graphic>
          <a:graphicData uri="http://schemas.openxmlformats.org/presentationml/2006/ole">
            <p:oleObj spid="_x0000_s159766" name="Equation" r:id="rId9" imgW="431613" imgH="393529" progId="Equation.3">
              <p:embed/>
            </p:oleObj>
          </a:graphicData>
        </a:graphic>
      </p:graphicFrame>
      <p:graphicFrame>
        <p:nvGraphicFramePr>
          <p:cNvPr id="13321" name="Object 34"/>
          <p:cNvGraphicFramePr>
            <a:graphicFrameLocks noChangeAspect="1"/>
          </p:cNvGraphicFramePr>
          <p:nvPr/>
        </p:nvGraphicFramePr>
        <p:xfrm>
          <a:off x="4952376" y="3076253"/>
          <a:ext cx="293519" cy="270440"/>
        </p:xfrm>
        <a:graphic>
          <a:graphicData uri="http://schemas.openxmlformats.org/presentationml/2006/ole">
            <p:oleObj spid="_x0000_s159767" name="Equation" r:id="rId10" imgW="418918" imgH="393529" progId="Equation.3">
              <p:embed/>
            </p:oleObj>
          </a:graphicData>
        </a:graphic>
      </p:graphicFrame>
      <p:graphicFrame>
        <p:nvGraphicFramePr>
          <p:cNvPr id="13322" name="Object 35"/>
          <p:cNvGraphicFramePr>
            <a:graphicFrameLocks noChangeAspect="1"/>
          </p:cNvGraphicFramePr>
          <p:nvPr/>
        </p:nvGraphicFramePr>
        <p:xfrm>
          <a:off x="8395228" y="3284962"/>
          <a:ext cx="390859" cy="288077"/>
        </p:xfrm>
        <a:graphic>
          <a:graphicData uri="http://schemas.openxmlformats.org/presentationml/2006/ole">
            <p:oleObj spid="_x0000_s159768" name="Equation" r:id="rId11" imgW="558800" imgH="419100" progId="Equation.3">
              <p:embed/>
            </p:oleObj>
          </a:graphicData>
        </a:graphic>
      </p:graphicFrame>
      <p:sp>
        <p:nvSpPr>
          <p:cNvPr id="13347" name="Line 36"/>
          <p:cNvSpPr>
            <a:spLocks noChangeAspect="1" noChangeShapeType="1"/>
          </p:cNvSpPr>
          <p:nvPr/>
        </p:nvSpPr>
        <p:spPr bwMode="auto">
          <a:xfrm flipH="1" flipV="1">
            <a:off x="6349584" y="3396665"/>
            <a:ext cx="2012698" cy="5879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8" name="Line 37"/>
          <p:cNvSpPr>
            <a:spLocks noChangeShapeType="1"/>
          </p:cNvSpPr>
          <p:nvPr/>
        </p:nvSpPr>
        <p:spPr bwMode="auto">
          <a:xfrm>
            <a:off x="7287046" y="2508917"/>
            <a:ext cx="0" cy="4703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49" name="Line 38"/>
          <p:cNvSpPr>
            <a:spLocks noChangeShapeType="1"/>
          </p:cNvSpPr>
          <p:nvPr/>
        </p:nvSpPr>
        <p:spPr bwMode="auto">
          <a:xfrm>
            <a:off x="7287046" y="3398135"/>
            <a:ext cx="0" cy="4703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23" name="Object 39"/>
          <p:cNvGraphicFramePr>
            <a:graphicFrameLocks noChangeAspect="1"/>
          </p:cNvGraphicFramePr>
          <p:nvPr/>
        </p:nvGraphicFramePr>
        <p:xfrm>
          <a:off x="7101351" y="2256115"/>
          <a:ext cx="320474" cy="245453"/>
        </p:xfrm>
        <a:graphic>
          <a:graphicData uri="http://schemas.openxmlformats.org/presentationml/2006/ole">
            <p:oleObj spid="_x0000_s159769" name="Equation" r:id="rId12" imgW="457002" imgH="355446" progId="Equation.3">
              <p:embed/>
            </p:oleObj>
          </a:graphicData>
        </a:graphic>
      </p:graphicFrame>
      <p:graphicFrame>
        <p:nvGraphicFramePr>
          <p:cNvPr id="13324" name="Object 40"/>
          <p:cNvGraphicFramePr>
            <a:graphicFrameLocks noChangeAspect="1"/>
          </p:cNvGraphicFramePr>
          <p:nvPr/>
        </p:nvGraphicFramePr>
        <p:xfrm>
          <a:off x="4952377" y="2794055"/>
          <a:ext cx="390858" cy="323352"/>
        </p:xfrm>
        <a:graphic>
          <a:graphicData uri="http://schemas.openxmlformats.org/presentationml/2006/ole">
            <p:oleObj spid="_x0000_s159770" name="Equation" r:id="rId13" imgW="558800" imgH="469900" progId="Equation.3">
              <p:embed/>
            </p:oleObj>
          </a:graphicData>
        </a:graphic>
      </p:graphicFrame>
      <p:sp>
        <p:nvSpPr>
          <p:cNvPr id="13350" name="Line 41"/>
          <p:cNvSpPr>
            <a:spLocks noChangeShapeType="1"/>
          </p:cNvSpPr>
          <p:nvPr/>
        </p:nvSpPr>
        <p:spPr bwMode="auto">
          <a:xfrm>
            <a:off x="6354077" y="1825469"/>
            <a:ext cx="23961" cy="28851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51" name="Line 42"/>
          <p:cNvSpPr>
            <a:spLocks noChangeShapeType="1"/>
          </p:cNvSpPr>
          <p:nvPr/>
        </p:nvSpPr>
        <p:spPr bwMode="auto">
          <a:xfrm>
            <a:off x="7480230" y="1810770"/>
            <a:ext cx="0" cy="282345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52" name="Line 43"/>
          <p:cNvSpPr>
            <a:spLocks noChangeShapeType="1"/>
          </p:cNvSpPr>
          <p:nvPr/>
        </p:nvSpPr>
        <p:spPr bwMode="auto">
          <a:xfrm flipV="1">
            <a:off x="6375043" y="4571020"/>
            <a:ext cx="103929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25" name="Object 44"/>
          <p:cNvGraphicFramePr>
            <a:graphicFrameLocks noChangeAspect="1"/>
          </p:cNvGraphicFramePr>
          <p:nvPr/>
        </p:nvGraphicFramePr>
        <p:xfrm>
          <a:off x="6732955" y="4363782"/>
          <a:ext cx="230622" cy="201360"/>
        </p:xfrm>
        <a:graphic>
          <a:graphicData uri="http://schemas.openxmlformats.org/presentationml/2006/ole">
            <p:oleObj spid="_x0000_s159771" name="Equation" r:id="rId14" imgW="330057" imgH="291973" progId="Equation.3">
              <p:embed/>
            </p:oleObj>
          </a:graphicData>
        </a:graphic>
      </p:graphicFrame>
      <p:sp>
        <p:nvSpPr>
          <p:cNvPr id="13353" name="Freeform 45"/>
          <p:cNvSpPr>
            <a:spLocks noChangeAspect="1"/>
          </p:cNvSpPr>
          <p:nvPr/>
        </p:nvSpPr>
        <p:spPr bwMode="auto">
          <a:xfrm>
            <a:off x="6355574" y="3192366"/>
            <a:ext cx="1156104" cy="1202281"/>
          </a:xfrm>
          <a:custGeom>
            <a:avLst/>
            <a:gdLst>
              <a:gd name="T0" fmla="*/ 0 w 584"/>
              <a:gd name="T1" fmla="*/ 0 h 736"/>
              <a:gd name="T2" fmla="*/ 196 w 584"/>
              <a:gd name="T3" fmla="*/ 64 h 736"/>
              <a:gd name="T4" fmla="*/ 280 w 584"/>
              <a:gd name="T5" fmla="*/ 372 h 736"/>
              <a:gd name="T6" fmla="*/ 352 w 584"/>
              <a:gd name="T7" fmla="*/ 648 h 736"/>
              <a:gd name="T8" fmla="*/ 584 w 584"/>
              <a:gd name="T9" fmla="*/ 736 h 7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4"/>
              <a:gd name="T16" fmla="*/ 0 h 736"/>
              <a:gd name="T17" fmla="*/ 584 w 584"/>
              <a:gd name="T18" fmla="*/ 736 h 7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4" h="736">
                <a:moveTo>
                  <a:pt x="0" y="0"/>
                </a:moveTo>
                <a:cubicBezTo>
                  <a:pt x="74" y="1"/>
                  <a:pt x="149" y="2"/>
                  <a:pt x="196" y="64"/>
                </a:cubicBezTo>
                <a:cubicBezTo>
                  <a:pt x="243" y="126"/>
                  <a:pt x="254" y="275"/>
                  <a:pt x="280" y="372"/>
                </a:cubicBezTo>
                <a:cubicBezTo>
                  <a:pt x="306" y="469"/>
                  <a:pt x="301" y="587"/>
                  <a:pt x="352" y="648"/>
                </a:cubicBezTo>
                <a:cubicBezTo>
                  <a:pt x="403" y="709"/>
                  <a:pt x="545" y="723"/>
                  <a:pt x="584" y="73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54" name="Line 46"/>
          <p:cNvSpPr>
            <a:spLocks noChangeShapeType="1"/>
          </p:cNvSpPr>
          <p:nvPr/>
        </p:nvSpPr>
        <p:spPr bwMode="auto">
          <a:xfrm>
            <a:off x="7477235" y="2970429"/>
            <a:ext cx="610998" cy="436525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55" name="Line 47"/>
          <p:cNvSpPr>
            <a:spLocks noChangeShapeType="1"/>
          </p:cNvSpPr>
          <p:nvPr/>
        </p:nvSpPr>
        <p:spPr bwMode="auto">
          <a:xfrm>
            <a:off x="5758055" y="2964550"/>
            <a:ext cx="610998" cy="436525"/>
          </a:xfrm>
          <a:prstGeom prst="line">
            <a:avLst/>
          </a:prstGeom>
          <a:noFill/>
          <a:ln w="28575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56" name="Rectangle 48"/>
          <p:cNvSpPr>
            <a:spLocks noChangeArrowheads="1"/>
          </p:cNvSpPr>
          <p:nvPr/>
        </p:nvSpPr>
        <p:spPr bwMode="auto">
          <a:xfrm>
            <a:off x="5895830" y="1078820"/>
            <a:ext cx="1631524" cy="3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Reverse bias:</a:t>
            </a:r>
          </a:p>
        </p:txBody>
      </p:sp>
      <p:sp>
        <p:nvSpPr>
          <p:cNvPr id="13357" name="Line 49"/>
          <p:cNvSpPr>
            <a:spLocks noChangeShapeType="1"/>
          </p:cNvSpPr>
          <p:nvPr/>
        </p:nvSpPr>
        <p:spPr bwMode="auto">
          <a:xfrm>
            <a:off x="3047501" y="2317846"/>
            <a:ext cx="0" cy="55410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26" name="Object 50"/>
          <p:cNvGraphicFramePr>
            <a:graphicFrameLocks/>
          </p:cNvGraphicFramePr>
          <p:nvPr/>
        </p:nvGraphicFramePr>
        <p:xfrm>
          <a:off x="3155325" y="2441308"/>
          <a:ext cx="940457" cy="291017"/>
        </p:xfrm>
        <a:graphic>
          <a:graphicData uri="http://schemas.openxmlformats.org/presentationml/2006/ole">
            <p:oleObj spid="_x0000_s159772" name="Equation" r:id="rId15" imgW="30519000" imgH="9495000" progId="Equation.3">
              <p:embed/>
            </p:oleObj>
          </a:graphicData>
        </a:graphic>
      </p:graphicFrame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3125374" y="1831347"/>
            <a:ext cx="512160" cy="123462"/>
            <a:chOff x="2147" y="1409"/>
            <a:chExt cx="342" cy="84"/>
          </a:xfrm>
          <a:solidFill>
            <a:srgbClr val="FF0000"/>
          </a:solidFill>
        </p:grpSpPr>
        <p:sp>
          <p:nvSpPr>
            <p:cNvPr id="13394" name="Oval 52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395" name="Line 53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grpFill/>
            <a:ln w="1905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54"/>
          <p:cNvGrpSpPr>
            <a:grpSpLocks/>
          </p:cNvGrpSpPr>
          <p:nvPr/>
        </p:nvGrpSpPr>
        <p:grpSpPr bwMode="auto">
          <a:xfrm>
            <a:off x="3125374" y="2015071"/>
            <a:ext cx="512160" cy="123462"/>
            <a:chOff x="2147" y="1409"/>
            <a:chExt cx="342" cy="84"/>
          </a:xfrm>
          <a:solidFill>
            <a:srgbClr val="FF0000"/>
          </a:solidFill>
        </p:grpSpPr>
        <p:sp>
          <p:nvSpPr>
            <p:cNvPr id="13392" name="Oval 55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93" name="Line 56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grpFill/>
            <a:ln w="19050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3125374" y="2194384"/>
            <a:ext cx="512160" cy="123462"/>
            <a:chOff x="2147" y="1409"/>
            <a:chExt cx="342" cy="84"/>
          </a:xfrm>
          <a:solidFill>
            <a:srgbClr val="FF3300"/>
          </a:solidFill>
        </p:grpSpPr>
        <p:sp>
          <p:nvSpPr>
            <p:cNvPr id="13390" name="Oval 58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91" name="Line 59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grpFill/>
            <a:ln w="1905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 flipH="1">
            <a:off x="1602372" y="2113545"/>
            <a:ext cx="512160" cy="123462"/>
            <a:chOff x="2147" y="1409"/>
            <a:chExt cx="342" cy="84"/>
          </a:xfrm>
          <a:solidFill>
            <a:srgbClr val="FF0000"/>
          </a:solidFill>
        </p:grpSpPr>
        <p:sp>
          <p:nvSpPr>
            <p:cNvPr id="13388" name="Oval 61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389" name="Line 62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grpFill/>
            <a:ln w="1905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 flipH="1">
            <a:off x="1523003" y="4081583"/>
            <a:ext cx="512160" cy="123462"/>
            <a:chOff x="2147" y="1409"/>
            <a:chExt cx="342" cy="84"/>
          </a:xfrm>
        </p:grpSpPr>
        <p:sp>
          <p:nvSpPr>
            <p:cNvPr id="13386" name="Oval 64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87" name="Line 65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noFill/>
            <a:ln w="19050">
              <a:solidFill>
                <a:srgbClr val="3333CC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 flipH="1">
            <a:off x="1523003" y="4265305"/>
            <a:ext cx="512160" cy="123462"/>
            <a:chOff x="2147" y="1409"/>
            <a:chExt cx="342" cy="84"/>
          </a:xfrm>
        </p:grpSpPr>
        <p:sp>
          <p:nvSpPr>
            <p:cNvPr id="13384" name="Oval 67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85" name="Line 68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noFill/>
            <a:ln w="19050">
              <a:solidFill>
                <a:srgbClr val="3333CC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9"/>
          <p:cNvGrpSpPr>
            <a:grpSpLocks/>
          </p:cNvGrpSpPr>
          <p:nvPr/>
        </p:nvGrpSpPr>
        <p:grpSpPr bwMode="auto">
          <a:xfrm flipH="1">
            <a:off x="1523003" y="4444619"/>
            <a:ext cx="512160" cy="123462"/>
            <a:chOff x="2147" y="1409"/>
            <a:chExt cx="342" cy="84"/>
          </a:xfrm>
        </p:grpSpPr>
        <p:sp>
          <p:nvSpPr>
            <p:cNvPr id="13382" name="Oval 70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83" name="Line 71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noFill/>
            <a:ln w="19050">
              <a:solidFill>
                <a:srgbClr val="3333CC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72"/>
          <p:cNvGrpSpPr>
            <a:grpSpLocks/>
          </p:cNvGrpSpPr>
          <p:nvPr/>
        </p:nvGrpSpPr>
        <p:grpSpPr bwMode="auto">
          <a:xfrm>
            <a:off x="2879777" y="4216803"/>
            <a:ext cx="512160" cy="123462"/>
            <a:chOff x="2147" y="1409"/>
            <a:chExt cx="342" cy="84"/>
          </a:xfrm>
        </p:grpSpPr>
        <p:sp>
          <p:nvSpPr>
            <p:cNvPr id="13380" name="Oval 73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81" name="Line 74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noFill/>
            <a:ln w="19050">
              <a:solidFill>
                <a:srgbClr val="3333CC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66" name="Line 75"/>
          <p:cNvSpPr>
            <a:spLocks noChangeShapeType="1"/>
          </p:cNvSpPr>
          <p:nvPr/>
        </p:nvSpPr>
        <p:spPr bwMode="auto">
          <a:xfrm>
            <a:off x="2947166" y="2328134"/>
            <a:ext cx="20067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pSp>
        <p:nvGrpSpPr>
          <p:cNvPr id="12" name="Group 76"/>
          <p:cNvGrpSpPr>
            <a:grpSpLocks/>
          </p:cNvGrpSpPr>
          <p:nvPr/>
        </p:nvGrpSpPr>
        <p:grpSpPr bwMode="auto">
          <a:xfrm flipH="1">
            <a:off x="5807474" y="1760798"/>
            <a:ext cx="512160" cy="123462"/>
            <a:chOff x="2147" y="1409"/>
            <a:chExt cx="342" cy="84"/>
          </a:xfrm>
          <a:solidFill>
            <a:srgbClr val="FF0000"/>
          </a:solidFill>
        </p:grpSpPr>
        <p:sp>
          <p:nvSpPr>
            <p:cNvPr id="13378" name="Oval 77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79" name="Line 78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grpFill/>
            <a:ln w="1905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79"/>
          <p:cNvGrpSpPr>
            <a:grpSpLocks/>
          </p:cNvGrpSpPr>
          <p:nvPr/>
        </p:nvGrpSpPr>
        <p:grpSpPr bwMode="auto">
          <a:xfrm>
            <a:off x="7496703" y="4491652"/>
            <a:ext cx="512160" cy="123462"/>
            <a:chOff x="2147" y="1409"/>
            <a:chExt cx="342" cy="84"/>
          </a:xfrm>
        </p:grpSpPr>
        <p:sp>
          <p:nvSpPr>
            <p:cNvPr id="13376" name="Oval 80"/>
            <p:cNvSpPr>
              <a:spLocks noChangeArrowheads="1"/>
            </p:cNvSpPr>
            <p:nvPr/>
          </p:nvSpPr>
          <p:spPr bwMode="auto">
            <a:xfrm>
              <a:off x="2398" y="1409"/>
              <a:ext cx="91" cy="84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13377" name="Line 81"/>
            <p:cNvSpPr>
              <a:spLocks noChangeShapeType="1"/>
            </p:cNvSpPr>
            <p:nvPr/>
          </p:nvSpPr>
          <p:spPr bwMode="auto">
            <a:xfrm>
              <a:off x="2147" y="1454"/>
              <a:ext cx="264" cy="0"/>
            </a:xfrm>
            <a:prstGeom prst="line">
              <a:avLst/>
            </a:prstGeom>
            <a:noFill/>
            <a:ln w="19050">
              <a:solidFill>
                <a:srgbClr val="3333CC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69" name="Line 82"/>
          <p:cNvSpPr>
            <a:spLocks noChangeShapeType="1"/>
          </p:cNvSpPr>
          <p:nvPr/>
        </p:nvSpPr>
        <p:spPr bwMode="auto">
          <a:xfrm>
            <a:off x="7740803" y="1951870"/>
            <a:ext cx="7487" cy="118758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3327" name="Object 83"/>
          <p:cNvGraphicFramePr>
            <a:graphicFrameLocks/>
          </p:cNvGraphicFramePr>
          <p:nvPr/>
        </p:nvGraphicFramePr>
        <p:xfrm>
          <a:off x="7769255" y="2395744"/>
          <a:ext cx="985384" cy="299835"/>
        </p:xfrm>
        <a:graphic>
          <a:graphicData uri="http://schemas.openxmlformats.org/presentationml/2006/ole">
            <p:oleObj spid="_x0000_s159773" name="Equation" r:id="rId16" imgW="31959000" imgH="9783000" progId="Equation.3">
              <p:embed/>
            </p:oleObj>
          </a:graphicData>
        </a:graphic>
      </p:graphicFrame>
      <p:sp>
        <p:nvSpPr>
          <p:cNvPr id="13370" name="Line 84"/>
          <p:cNvSpPr>
            <a:spLocks noChangeShapeType="1"/>
          </p:cNvSpPr>
          <p:nvPr/>
        </p:nvSpPr>
        <p:spPr bwMode="auto">
          <a:xfrm>
            <a:off x="7655442" y="1951870"/>
            <a:ext cx="20067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71" name="Text Box 85"/>
          <p:cNvSpPr txBox="1">
            <a:spLocks noChangeArrowheads="1"/>
          </p:cNvSpPr>
          <p:nvPr/>
        </p:nvSpPr>
        <p:spPr bwMode="auto">
          <a:xfrm>
            <a:off x="4865519" y="4938465"/>
            <a:ext cx="3887623" cy="138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 anchor="ctr"/>
          <a:lstStyle/>
          <a:p>
            <a:pPr algn="just">
              <a:lnSpc>
                <a:spcPct val="85000"/>
              </a:lnSpc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 saturation current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due to minority carriers being collected over a distance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order of the diffusion length. </a:t>
            </a:r>
          </a:p>
        </p:txBody>
      </p:sp>
      <p:sp>
        <p:nvSpPr>
          <p:cNvPr id="13372" name="Line 86"/>
          <p:cNvSpPr>
            <a:spLocks noChangeShapeType="1"/>
          </p:cNvSpPr>
          <p:nvPr/>
        </p:nvSpPr>
        <p:spPr bwMode="auto">
          <a:xfrm>
            <a:off x="5801483" y="2151760"/>
            <a:ext cx="545106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73" name="Text Box 87"/>
          <p:cNvSpPr txBox="1">
            <a:spLocks noChangeArrowheads="1"/>
          </p:cNvSpPr>
          <p:nvPr/>
        </p:nvSpPr>
        <p:spPr bwMode="auto">
          <a:xfrm>
            <a:off x="5930272" y="2095909"/>
            <a:ext cx="358739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i="1" dirty="0" err="1">
                <a:solidFill>
                  <a:schemeClr val="hlink"/>
                </a:solidFill>
              </a:rPr>
              <a:t>L</a:t>
            </a:r>
            <a:r>
              <a:rPr lang="en-US" sz="1900" i="1" baseline="-25000" dirty="0" err="1">
                <a:solidFill>
                  <a:schemeClr val="hlink"/>
                </a:solidFill>
              </a:rPr>
              <a:t>n</a:t>
            </a:r>
            <a:endParaRPr lang="en-US" dirty="0"/>
          </a:p>
        </p:txBody>
      </p:sp>
      <p:sp>
        <p:nvSpPr>
          <p:cNvPr id="13374" name="Line 88"/>
          <p:cNvSpPr>
            <a:spLocks noChangeShapeType="1"/>
          </p:cNvSpPr>
          <p:nvPr/>
        </p:nvSpPr>
        <p:spPr bwMode="auto">
          <a:xfrm>
            <a:off x="7504190" y="4281474"/>
            <a:ext cx="545106" cy="0"/>
          </a:xfrm>
          <a:prstGeom prst="line">
            <a:avLst/>
          </a:prstGeom>
          <a:noFill/>
          <a:ln w="9525">
            <a:solidFill>
              <a:srgbClr val="3333CC"/>
            </a:solidFill>
            <a:round/>
            <a:headEnd type="triangle" w="med" len="med"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3375" name="Text Box 89"/>
          <p:cNvSpPr txBox="1">
            <a:spLocks noChangeArrowheads="1"/>
          </p:cNvSpPr>
          <p:nvPr/>
        </p:nvSpPr>
        <p:spPr bwMode="auto">
          <a:xfrm>
            <a:off x="7582063" y="3906680"/>
            <a:ext cx="358739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i="1" dirty="0" err="1">
                <a:solidFill>
                  <a:srgbClr val="3333CC"/>
                </a:solidFill>
              </a:rPr>
              <a:t>L</a:t>
            </a:r>
            <a:r>
              <a:rPr lang="en-US" sz="1900" i="1" baseline="-25000" dirty="0" err="1">
                <a:solidFill>
                  <a:srgbClr val="3333CC"/>
                </a:solidFill>
              </a:rPr>
              <a:t>p</a:t>
            </a:r>
            <a:endParaRPr lang="en-US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Reverse Saturation Current</a:t>
            </a:r>
            <a:endParaRPr lang="tr-TR" sz="2800" b="1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6381750"/>
            <a:ext cx="9144000" cy="47625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chemeClr val="bg1">
                  <a:alpha val="38000"/>
                </a:schemeClr>
              </a:gs>
            </a:gsLst>
            <a:lin ang="5400000" scaled="1"/>
          </a:gra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  <a:defRPr/>
            </a:pPr>
            <a:endParaRPr lang="tr-TR" b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91512" cy="936625"/>
          </a:xfrm>
        </p:spPr>
        <p:txBody>
          <a:bodyPr>
            <a:normAutofit/>
          </a:bodyPr>
          <a:lstStyle/>
          <a:p>
            <a:pPr algn="just" eaLnBrk="1" hangingPunct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The flow of these minorities produces the reverse saturation current but it is independent of applied reverse voltage.</a:t>
            </a:r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3708400" y="3151188"/>
            <a:ext cx="0" cy="23050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 flipV="1">
            <a:off x="1765300" y="4448175"/>
            <a:ext cx="36718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7" name="Line 9"/>
          <p:cNvSpPr>
            <a:spLocks noChangeShapeType="1"/>
          </p:cNvSpPr>
          <p:nvPr/>
        </p:nvSpPr>
        <p:spPr bwMode="auto">
          <a:xfrm>
            <a:off x="1908175" y="4448175"/>
            <a:ext cx="0" cy="8651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8" name="Line 10"/>
          <p:cNvSpPr>
            <a:spLocks noChangeShapeType="1"/>
          </p:cNvSpPr>
          <p:nvPr/>
        </p:nvSpPr>
        <p:spPr bwMode="auto">
          <a:xfrm>
            <a:off x="2916238" y="4016375"/>
            <a:ext cx="0" cy="360363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6569" name="Line 11"/>
          <p:cNvSpPr>
            <a:spLocks noChangeShapeType="1"/>
          </p:cNvSpPr>
          <p:nvPr/>
        </p:nvSpPr>
        <p:spPr bwMode="auto">
          <a:xfrm>
            <a:off x="2916238" y="4592638"/>
            <a:ext cx="0" cy="360362"/>
          </a:xfrm>
          <a:prstGeom prst="line">
            <a:avLst/>
          </a:prstGeom>
          <a:noFill/>
          <a:ln w="19050">
            <a:solidFill>
              <a:srgbClr val="FF9900"/>
            </a:solidFill>
            <a:round/>
            <a:headEnd type="stealth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2108" name="Text Box 12"/>
          <p:cNvSpPr txBox="1">
            <a:spLocks noChangeArrowheads="1"/>
          </p:cNvSpPr>
          <p:nvPr/>
        </p:nvSpPr>
        <p:spPr bwMode="auto">
          <a:xfrm>
            <a:off x="1692275" y="4008438"/>
            <a:ext cx="43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</a:t>
            </a:r>
            <a:r>
              <a:rPr lang="tr-TR" sz="1800" baseline="-2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</a:t>
            </a:r>
            <a:endParaRPr lang="tr-TR" sz="18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32109" name="Text Box 13"/>
          <p:cNvSpPr txBox="1">
            <a:spLocks noChangeArrowheads="1"/>
          </p:cNvSpPr>
          <p:nvPr/>
        </p:nvSpPr>
        <p:spPr bwMode="auto">
          <a:xfrm>
            <a:off x="2584450" y="4016375"/>
            <a:ext cx="331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</a:t>
            </a:r>
            <a:r>
              <a:rPr lang="tr-TR" sz="1800" baseline="-2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0</a:t>
            </a:r>
            <a:endParaRPr lang="tr-TR" sz="18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32110" name="Text Box 14"/>
          <p:cNvSpPr txBox="1">
            <a:spLocks noChangeArrowheads="1"/>
          </p:cNvSpPr>
          <p:nvPr/>
        </p:nvSpPr>
        <p:spPr bwMode="auto">
          <a:xfrm>
            <a:off x="5868988" y="4859338"/>
            <a:ext cx="2314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tr-TR" b="1" baseline="-250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tr-TR" sz="16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; </a:t>
            </a:r>
            <a:r>
              <a:rPr lang="tr-TR" sz="1600" b="1" dirty="0">
                <a:latin typeface="Times New Roman" pitchFamily="18" charset="0"/>
                <a:cs typeface="Times New Roman" pitchFamily="18" charset="0"/>
              </a:rPr>
              <a:t>Breakdown voltage</a:t>
            </a:r>
            <a:endParaRPr lang="tr-TR" sz="16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111" name="Text Box 15"/>
          <p:cNvSpPr txBox="1">
            <a:spLocks noChangeArrowheads="1"/>
          </p:cNvSpPr>
          <p:nvPr/>
        </p:nvSpPr>
        <p:spPr bwMode="auto">
          <a:xfrm>
            <a:off x="5897563" y="5218113"/>
            <a:ext cx="28884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tr-TR" b="1" baseline="-250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0  ;</a:t>
            </a: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600" b="1" dirty="0">
                <a:latin typeface="Times New Roman" pitchFamily="18" charset="0"/>
                <a:cs typeface="Times New Roman" pitchFamily="18" charset="0"/>
              </a:rPr>
              <a:t>Reverse saturation current</a:t>
            </a:r>
            <a:endParaRPr lang="tr-TR" sz="16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112" name="Text Box 16"/>
          <p:cNvSpPr txBox="1">
            <a:spLocks noChangeArrowheads="1"/>
          </p:cNvSpPr>
          <p:nvPr/>
        </p:nvSpPr>
        <p:spPr bwMode="auto">
          <a:xfrm>
            <a:off x="4572000" y="3068638"/>
            <a:ext cx="153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</a:t>
            </a:r>
          </a:p>
        </p:txBody>
      </p:sp>
      <p:sp>
        <p:nvSpPr>
          <p:cNvPr id="132113" name="Text Box 17"/>
          <p:cNvSpPr txBox="1">
            <a:spLocks noChangeArrowheads="1"/>
          </p:cNvSpPr>
          <p:nvPr/>
        </p:nvSpPr>
        <p:spPr bwMode="auto">
          <a:xfrm>
            <a:off x="1873250" y="5445125"/>
            <a:ext cx="14478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 Bias</a:t>
            </a:r>
            <a:endParaRPr lang="tr-TR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6" name="AutoShape 18"/>
          <p:cNvSpPr>
            <a:spLocks/>
          </p:cNvSpPr>
          <p:nvPr/>
        </p:nvSpPr>
        <p:spPr bwMode="auto">
          <a:xfrm>
            <a:off x="4071938" y="5762625"/>
            <a:ext cx="2012950" cy="403225"/>
          </a:xfrm>
          <a:prstGeom prst="borderCallout1">
            <a:avLst>
              <a:gd name="adj1" fmla="val 28347"/>
              <a:gd name="adj2" fmla="val -3787"/>
              <a:gd name="adj3" fmla="val -337403"/>
              <a:gd name="adj4" fmla="val -6214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b="1" dirty="0">
                <a:latin typeface="Times New Roman" pitchFamily="18" charset="0"/>
                <a:cs typeface="Times New Roman" pitchFamily="18" charset="0"/>
              </a:rPr>
              <a:t>Drift current</a:t>
            </a:r>
          </a:p>
        </p:txBody>
      </p:sp>
      <p:sp>
        <p:nvSpPr>
          <p:cNvPr id="66577" name="Text Box 20"/>
          <p:cNvSpPr txBox="1">
            <a:spLocks noChangeArrowheads="1"/>
          </p:cNvSpPr>
          <p:nvPr/>
        </p:nvSpPr>
        <p:spPr bwMode="auto">
          <a:xfrm>
            <a:off x="2989263" y="2708275"/>
            <a:ext cx="1943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I(current)</a:t>
            </a:r>
          </a:p>
        </p:txBody>
      </p:sp>
      <p:sp>
        <p:nvSpPr>
          <p:cNvPr id="66578" name="Text Box 21"/>
          <p:cNvSpPr txBox="1">
            <a:spLocks noChangeArrowheads="1"/>
          </p:cNvSpPr>
          <p:nvPr/>
        </p:nvSpPr>
        <p:spPr bwMode="auto">
          <a:xfrm>
            <a:off x="5435600" y="4221163"/>
            <a:ext cx="1728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V(voltage)</a:t>
            </a:r>
          </a:p>
        </p:txBody>
      </p:sp>
      <p:sp>
        <p:nvSpPr>
          <p:cNvPr id="66579" name="Line 25"/>
          <p:cNvSpPr>
            <a:spLocks noChangeShapeType="1"/>
          </p:cNvSpPr>
          <p:nvPr/>
        </p:nvSpPr>
        <p:spPr bwMode="auto">
          <a:xfrm flipH="1">
            <a:off x="1619250" y="4437063"/>
            <a:ext cx="38163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0" name="Line 26"/>
          <p:cNvSpPr>
            <a:spLocks noChangeShapeType="1"/>
          </p:cNvSpPr>
          <p:nvPr/>
        </p:nvSpPr>
        <p:spPr bwMode="auto">
          <a:xfrm flipH="1">
            <a:off x="3708400" y="3141663"/>
            <a:ext cx="0" cy="22320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908175" y="3475038"/>
            <a:ext cx="2590800" cy="1898650"/>
            <a:chOff x="1519" y="978"/>
            <a:chExt cx="1632" cy="1196"/>
          </a:xfrm>
        </p:grpSpPr>
        <p:sp>
          <p:nvSpPr>
            <p:cNvPr id="66582" name="Arc 28"/>
            <p:cNvSpPr>
              <a:spLocks/>
            </p:cNvSpPr>
            <p:nvPr/>
          </p:nvSpPr>
          <p:spPr bwMode="auto">
            <a:xfrm rot="5204923">
              <a:off x="2474" y="974"/>
              <a:ext cx="673" cy="6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3" name="Freeform 29"/>
            <p:cNvSpPr>
              <a:spLocks/>
            </p:cNvSpPr>
            <p:nvPr/>
          </p:nvSpPr>
          <p:spPr bwMode="auto">
            <a:xfrm>
              <a:off x="1519" y="1672"/>
              <a:ext cx="980" cy="502"/>
            </a:xfrm>
            <a:custGeom>
              <a:avLst/>
              <a:gdLst>
                <a:gd name="T0" fmla="*/ 980 w 980"/>
                <a:gd name="T1" fmla="*/ 0 h 502"/>
                <a:gd name="T2" fmla="*/ 685 w 980"/>
                <a:gd name="T3" fmla="*/ 0 h 502"/>
                <a:gd name="T4" fmla="*/ 107 w 980"/>
                <a:gd name="T5" fmla="*/ 19 h 502"/>
                <a:gd name="T6" fmla="*/ 42 w 980"/>
                <a:gd name="T7" fmla="*/ 37 h 502"/>
                <a:gd name="T8" fmla="*/ 14 w 980"/>
                <a:gd name="T9" fmla="*/ 75 h 502"/>
                <a:gd name="T10" fmla="*/ 5 w 980"/>
                <a:gd name="T11" fmla="*/ 130 h 502"/>
                <a:gd name="T12" fmla="*/ 0 w 980"/>
                <a:gd name="T13" fmla="*/ 502 h 5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0"/>
                <a:gd name="T22" fmla="*/ 0 h 502"/>
                <a:gd name="T23" fmla="*/ 980 w 980"/>
                <a:gd name="T24" fmla="*/ 502 h 50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0" h="502">
                  <a:moveTo>
                    <a:pt x="980" y="0"/>
                  </a:moveTo>
                  <a:lnTo>
                    <a:pt x="685" y="0"/>
                  </a:lnTo>
                  <a:lnTo>
                    <a:pt x="107" y="19"/>
                  </a:lnTo>
                  <a:lnTo>
                    <a:pt x="42" y="37"/>
                  </a:lnTo>
                  <a:lnTo>
                    <a:pt x="14" y="75"/>
                  </a:lnTo>
                  <a:lnTo>
                    <a:pt x="5" y="130"/>
                  </a:lnTo>
                  <a:lnTo>
                    <a:pt x="0" y="502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Ideal Diode I-V characteristic</a:t>
            </a:r>
          </a:p>
        </p:txBody>
      </p:sp>
      <p:pic>
        <p:nvPicPr>
          <p:cNvPr id="18436" name="Picture 4" descr="F:\my documents\ECE663\pn i-v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475" y="1843088"/>
            <a:ext cx="8723313" cy="3643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4" descr="F:\my documents\ECE663\real diode 1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19200"/>
            <a:ext cx="5683250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3999" cy="98107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Real Diode I-V characteristic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Real Diode – Reverse Current</a:t>
            </a:r>
          </a:p>
        </p:txBody>
      </p:sp>
      <p:pic>
        <p:nvPicPr>
          <p:cNvPr id="21508" name="Picture 4" descr="F:\my documents\ECE663\real diode 2.bmp"/>
          <p:cNvPicPr>
            <a:picLocks noChangeAspect="1" noChangeArrowheads="1"/>
          </p:cNvPicPr>
          <p:nvPr/>
        </p:nvPicPr>
        <p:blipFill>
          <a:blip r:embed="rId3"/>
          <a:srcRect l="13879" t="54353" r="3165" b="3839"/>
          <a:stretch>
            <a:fillRect/>
          </a:stretch>
        </p:blipFill>
        <p:spPr bwMode="auto">
          <a:xfrm>
            <a:off x="558800" y="1371600"/>
            <a:ext cx="7862888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What’s wrong with this picture?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199"/>
            <a:ext cx="8458200" cy="3048001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b="1" dirty="0" smtClean="0"/>
          </a:p>
          <a:p>
            <a:pPr eaLnBrk="1" hangingPunct="1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  Reverse Bias: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Current ~10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times larger than FB I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Reverse current doesn’t saturate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Breakdown – large current above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VB</a:t>
            </a:r>
            <a:r>
              <a:rPr lang="en-US" sz="2000" baseline="-25000" dirty="0" err="1" smtClean="0">
                <a:latin typeface="Times New Roman" pitchFamily="18" charset="0"/>
                <a:cs typeface="Times New Roman" pitchFamily="18" charset="0"/>
              </a:rPr>
              <a:t>bd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2" eaLnBrk="1" hangingPunct="1">
              <a:lnSpc>
                <a:spcPct val="150000"/>
              </a:lnSpc>
              <a:buNone/>
            </a:pPr>
            <a:endParaRPr lang="en-US" sz="2000" b="1" dirty="0" smtClean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7" name="Picture 4" descr="F:\my documents\ECE663\real diode 2.bmp"/>
          <p:cNvPicPr>
            <a:picLocks noChangeAspect="1" noChangeArrowheads="1"/>
          </p:cNvPicPr>
          <p:nvPr/>
        </p:nvPicPr>
        <p:blipFill>
          <a:blip r:embed="rId3"/>
          <a:srcRect l="13879" t="54353" r="3165" b="3839"/>
          <a:stretch>
            <a:fillRect/>
          </a:stretch>
        </p:blipFill>
        <p:spPr bwMode="auto">
          <a:xfrm>
            <a:off x="1828800" y="4191000"/>
            <a:ext cx="4114800" cy="225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Avalanche Breakdown</a:t>
            </a:r>
            <a:endParaRPr lang="en-US" sz="3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Avalanche Breakdown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tr-T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064500" cy="5199062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Avalanche breakdown</a:t>
            </a:r>
            <a:r>
              <a:rPr lang="tr-TR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dirty="0" smtClean="0">
                <a:latin typeface="Times New Roman" pitchFamily="18" charset="0"/>
                <a:cs typeface="Times New Roman" pitchFamily="18" charset="0"/>
              </a:rPr>
              <a:t>mechanism occurs when electrons and holes moving through the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depletion region of a reverse biased PN junction, </a:t>
            </a:r>
            <a:r>
              <a:rPr lang="tr-TR" sz="2600" dirty="0" smtClean="0">
                <a:latin typeface="Times New Roman" pitchFamily="18" charset="0"/>
                <a:cs typeface="Times New Roman" pitchFamily="18" charset="0"/>
              </a:rPr>
              <a:t>acquire sufficient energy from the electric field to </a:t>
            </a:r>
            <a:r>
              <a:rPr lang="tr-TR" sz="26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break a bond</a:t>
            </a:r>
            <a:r>
              <a:rPr lang="en-US" sz="26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sz="26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dirty="0" smtClean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tr-TR" sz="260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create electron-hole </a:t>
            </a:r>
            <a:r>
              <a:rPr lang="tr-TR" sz="2600" dirty="0" smtClean="0">
                <a:latin typeface="Times New Roman" pitchFamily="18" charset="0"/>
                <a:cs typeface="Times New Roman" pitchFamily="18" charset="0"/>
              </a:rPr>
              <a:t>pairs by colliding with atomic electrons within the depletion region.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electric field in the depletion region of a diode can be very high.</a:t>
            </a:r>
          </a:p>
          <a:p>
            <a:pPr algn="just"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The newly created electrons and holes move in opposite directions due to the electric field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present within the depletion region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and thereby </a:t>
            </a:r>
            <a:r>
              <a:rPr lang="tr-T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 to the existing reverse bias current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. This is the most important breakdown mechanism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PN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junction.</a:t>
            </a:r>
          </a:p>
          <a:p>
            <a:pPr algn="just" eaLnBrk="1" hangingPunct="1"/>
            <a:endParaRPr lang="tr-TR" sz="24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0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410200" cy="990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Avalanche Breakdown</a:t>
            </a:r>
          </a:p>
        </p:txBody>
      </p:sp>
      <p:pic>
        <p:nvPicPr>
          <p:cNvPr id="54275" name="Picture 4" descr="20-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89138"/>
            <a:ext cx="4186238" cy="341947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54276" name="Picture 7" descr="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989138"/>
            <a:ext cx="3600450" cy="3398837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sp>
        <p:nvSpPr>
          <p:cNvPr id="54277" name="Text Box 10"/>
          <p:cNvSpPr txBox="1">
            <a:spLocks noChangeArrowheads="1"/>
          </p:cNvSpPr>
          <p:nvPr/>
        </p:nvSpPr>
        <p:spPr bwMode="auto">
          <a:xfrm>
            <a:off x="838200" y="877888"/>
            <a:ext cx="441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en-US" altLang="ko-KR" sz="2000" b="1" dirty="0">
                <a:latin typeface="Times New Roman" pitchFamily="18" charset="0"/>
              </a:rPr>
              <a:t>Impact </a:t>
            </a:r>
            <a:r>
              <a:rPr lang="en-US" altLang="ko-KR" sz="2000" b="1" dirty="0" smtClean="0">
                <a:latin typeface="Times New Roman" pitchFamily="18" charset="0"/>
              </a:rPr>
              <a:t>Ionization Mechanism</a:t>
            </a:r>
            <a:endParaRPr lang="en-US" altLang="ko-KR" sz="2000" b="1" dirty="0">
              <a:latin typeface="Times New Roman" pitchFamily="18" charset="0"/>
            </a:endParaRPr>
          </a:p>
        </p:txBody>
      </p:sp>
      <p:sp>
        <p:nvSpPr>
          <p:cNvPr id="85003" name="Text Box 11"/>
          <p:cNvSpPr txBox="1">
            <a:spLocks noChangeArrowheads="1"/>
          </p:cNvSpPr>
          <p:nvPr/>
        </p:nvSpPr>
        <p:spPr bwMode="auto">
          <a:xfrm>
            <a:off x="1987550" y="5637213"/>
            <a:ext cx="1200970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M</a:t>
            </a:r>
            <a:r>
              <a:rPr lang="en-US" altLang="ko-KR" sz="1600" b="1" dirty="0" smtClean="0">
                <a:latin typeface="Times New Roman" pitchFamily="18" charset="0"/>
                <a:ea typeface="굴림" pitchFamily="50" charset="-127"/>
              </a:rPr>
              <a:t>echanism</a:t>
            </a:r>
            <a:endParaRPr lang="en-US" altLang="ko-KR" sz="1600" b="1" dirty="0"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5651500" y="5584825"/>
            <a:ext cx="235032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Total current during </a:t>
            </a:r>
          </a:p>
          <a:p>
            <a:pPr algn="ctr">
              <a:defRPr/>
            </a:pPr>
            <a:r>
              <a:rPr lang="en-US" altLang="ko-KR" sz="1600" b="1" dirty="0">
                <a:latin typeface="Times New Roman" pitchFamily="18" charset="0"/>
                <a:ea typeface="굴림" pitchFamily="50" charset="-127"/>
              </a:rPr>
              <a:t>avalanche multiplication</a:t>
            </a:r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5795963" y="990600"/>
            <a:ext cx="2016125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b="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I</a:t>
            </a:r>
            <a:r>
              <a:rPr lang="en-US" altLang="ko-KR" sz="2400" b="0" baseline="-250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n</a:t>
            </a:r>
            <a:r>
              <a:rPr lang="en-US" altLang="ko-KR" sz="2400" b="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(w) = M * </a:t>
            </a:r>
            <a:r>
              <a:rPr lang="en-US" altLang="ko-KR" sz="2400" b="0" dirty="0" err="1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I</a:t>
            </a:r>
            <a:r>
              <a:rPr lang="en-US" altLang="ko-KR" sz="2400" b="0" baseline="-25000" dirty="0" err="1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no</a:t>
            </a:r>
            <a:endParaRPr lang="en-US" altLang="ko-KR" sz="2400" b="0" baseline="-25000" dirty="0">
              <a:solidFill>
                <a:srgbClr val="000000"/>
              </a:solidFill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F:\my documents\ECE663\pn breakdown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00200"/>
            <a:ext cx="8610600" cy="50292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4"/>
            <a:ext cx="9144000" cy="1209676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Energy Band diagram; </a:t>
            </a:r>
            <a:r>
              <a:rPr lang="en-US" sz="2800" b="1" i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Avalanche Breakdown:	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990601" y="2133600"/>
            <a:ext cx="2209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Depletion width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larger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than mean free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 lots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of collisions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10384A-FD97-4365-8B5A-45BD073DF230}" type="slidenum">
              <a:rPr lang="zh-CN" altLang="en-US"/>
              <a:pPr/>
              <a:t>22</a:t>
            </a:fld>
            <a:endParaRPr lang="zh-CN" altLang="en-US"/>
          </a:p>
        </p:txBody>
      </p:sp>
      <p:sp>
        <p:nvSpPr>
          <p:cNvPr id="430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altLang="zh-CN" sz="2800" b="1" dirty="0" smtClean="0">
                <a:solidFill>
                  <a:srgbClr val="EA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	Junction Built-In Voltage:</a:t>
            </a:r>
          </a:p>
        </p:txBody>
      </p:sp>
      <p:sp>
        <p:nvSpPr>
          <p:cNvPr id="43015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dirty="0" smtClean="0">
                <a:ea typeface="宋体" pitchFamily="2" charset="-122"/>
              </a:rPr>
              <a:t>	   </a:t>
            </a: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Junction Built-In Voltage is given as: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zh-CN" dirty="0" smtClean="0">
              <a:ea typeface="宋体" pitchFamily="2" charset="-122"/>
            </a:endParaRP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CN" dirty="0" smtClean="0">
              <a:ea typeface="宋体" pitchFamily="2" charset="-122"/>
            </a:endParaRP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It depends on doping concentration and temperature</a:t>
            </a:r>
          </a:p>
          <a:p>
            <a:pPr lvl="1" eaLnBrk="1" hangingPunct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Its TC is negative.</a:t>
            </a:r>
            <a:endParaRPr lang="zh-CN" altLang="en-US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aphicFrame>
        <p:nvGraphicFramePr>
          <p:cNvPr id="43011" name="Object 1025"/>
          <p:cNvGraphicFramePr>
            <a:graphicFrameLocks noChangeAspect="1"/>
          </p:cNvGraphicFramePr>
          <p:nvPr/>
        </p:nvGraphicFramePr>
        <p:xfrm>
          <a:off x="1371600" y="2438400"/>
          <a:ext cx="3200400" cy="1066800"/>
        </p:xfrm>
        <a:graphic>
          <a:graphicData uri="http://schemas.openxmlformats.org/presentationml/2006/ole">
            <p:oleObj spid="_x0000_s210948" name="Equation" r:id="rId3" imgW="1066337" imgH="44430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2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Junction Parameters: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905000" y="1389063"/>
          <a:ext cx="5105400" cy="4419600"/>
        </p:xfrm>
        <a:graphic>
          <a:graphicData uri="http://schemas.openxmlformats.org/presentationml/2006/ole">
            <p:oleObj spid="_x0000_s52227" name="Equation" r:id="rId4" imgW="3467100" imgH="4419600" progId="Equation.3">
              <p:embed/>
            </p:oleObj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856038" y="5251450"/>
            <a:ext cx="242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One-sided junctions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 Box 2"/>
          <p:cNvSpPr txBox="1">
            <a:spLocks noChangeArrowheads="1"/>
          </p:cNvSpPr>
          <p:nvPr/>
        </p:nvSpPr>
        <p:spPr bwMode="auto">
          <a:xfrm>
            <a:off x="269558" y="329231"/>
            <a:ext cx="8571938" cy="628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560" tIns="42780" rIns="85560" bIns="42780"/>
          <a:lstStyle/>
          <a:p>
            <a:pPr marL="328279" indent="-328279">
              <a:spcAft>
                <a:spcPct val="40000"/>
              </a:spcAft>
            </a:pP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Current Density of an Avalanche </a:t>
            </a:r>
            <a:r>
              <a:rPr lang="en-US" sz="2800" b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rocess</a:t>
            </a:r>
            <a:r>
              <a:rPr lang="en-US" sz="2800" b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0376" y="1171417"/>
            <a:ext cx="4413261" cy="1607941"/>
            <a:chOff x="221" y="749"/>
            <a:chExt cx="2947" cy="1094"/>
          </a:xfrm>
        </p:grpSpPr>
        <p:sp>
          <p:nvSpPr>
            <p:cNvPr id="145412" name="Rectangle 4"/>
            <p:cNvSpPr>
              <a:spLocks noChangeArrowheads="1"/>
            </p:cNvSpPr>
            <p:nvPr/>
          </p:nvSpPr>
          <p:spPr bwMode="auto">
            <a:xfrm>
              <a:off x="1440" y="749"/>
              <a:ext cx="499" cy="1094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45413" name="Rectangle 5"/>
            <p:cNvSpPr>
              <a:spLocks noChangeArrowheads="1"/>
            </p:cNvSpPr>
            <p:nvPr/>
          </p:nvSpPr>
          <p:spPr bwMode="auto">
            <a:xfrm>
              <a:off x="221" y="758"/>
              <a:ext cx="2947" cy="1085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4" name="Line 6"/>
            <p:cNvSpPr>
              <a:spLocks noChangeShapeType="1"/>
            </p:cNvSpPr>
            <p:nvPr/>
          </p:nvSpPr>
          <p:spPr bwMode="auto">
            <a:xfrm>
              <a:off x="1958" y="887"/>
              <a:ext cx="61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5415" name="Object 7"/>
            <p:cNvGraphicFramePr>
              <a:graphicFrameLocks noChangeAspect="1"/>
            </p:cNvGraphicFramePr>
            <p:nvPr/>
          </p:nvGraphicFramePr>
          <p:xfrm>
            <a:off x="1958" y="933"/>
            <a:ext cx="1096" cy="264"/>
          </p:xfrm>
          <a:graphic>
            <a:graphicData uri="http://schemas.openxmlformats.org/presentationml/2006/ole">
              <p:oleObj spid="_x0000_s104460" name="Equation" r:id="rId3" imgW="1739900" imgH="419100" progId="Equation.3">
                <p:embed/>
              </p:oleObj>
            </a:graphicData>
          </a:graphic>
        </p:graphicFrame>
        <p:sp>
          <p:nvSpPr>
            <p:cNvPr id="145416" name="Line 8"/>
            <p:cNvSpPr>
              <a:spLocks noChangeShapeType="1"/>
            </p:cNvSpPr>
            <p:nvPr/>
          </p:nvSpPr>
          <p:spPr bwMode="auto">
            <a:xfrm>
              <a:off x="1439" y="1382"/>
              <a:ext cx="498" cy="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7" name="Text Box 9"/>
            <p:cNvSpPr txBox="1">
              <a:spLocks noChangeArrowheads="1"/>
            </p:cNvSpPr>
            <p:nvPr/>
          </p:nvSpPr>
          <p:spPr bwMode="auto">
            <a:xfrm>
              <a:off x="1526" y="1047"/>
              <a:ext cx="334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i="1" dirty="0" err="1">
                  <a:solidFill>
                    <a:srgbClr val="3333CC"/>
                  </a:solidFill>
                </a:rPr>
                <a:t>dx</a:t>
              </a:r>
              <a:endParaRPr lang="en-US" dirty="0"/>
            </a:p>
          </p:txBody>
        </p:sp>
        <p:sp>
          <p:nvSpPr>
            <p:cNvPr id="145418" name="Line 10"/>
            <p:cNvSpPr>
              <a:spLocks noChangeShapeType="1"/>
            </p:cNvSpPr>
            <p:nvPr/>
          </p:nvSpPr>
          <p:spPr bwMode="auto">
            <a:xfrm>
              <a:off x="816" y="887"/>
              <a:ext cx="61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5419" name="Object 11"/>
            <p:cNvGraphicFramePr>
              <a:graphicFrameLocks noChangeAspect="1"/>
            </p:cNvGraphicFramePr>
            <p:nvPr/>
          </p:nvGraphicFramePr>
          <p:xfrm>
            <a:off x="787" y="933"/>
            <a:ext cx="232" cy="264"/>
          </p:xfrm>
          <a:graphic>
            <a:graphicData uri="http://schemas.openxmlformats.org/presentationml/2006/ole">
              <p:oleObj spid="_x0000_s104461" name="Equation" r:id="rId4" imgW="368300" imgH="419100" progId="Equation.3">
                <p:embed/>
              </p:oleObj>
            </a:graphicData>
          </a:graphic>
        </p:graphicFrame>
        <p:sp>
          <p:nvSpPr>
            <p:cNvPr id="145420" name="Line 12"/>
            <p:cNvSpPr>
              <a:spLocks noChangeShapeType="1"/>
            </p:cNvSpPr>
            <p:nvPr/>
          </p:nvSpPr>
          <p:spPr bwMode="auto">
            <a:xfrm>
              <a:off x="816" y="1674"/>
              <a:ext cx="614" cy="1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5421" name="Object 13"/>
            <p:cNvGraphicFramePr>
              <a:graphicFrameLocks noChangeAspect="1"/>
            </p:cNvGraphicFramePr>
            <p:nvPr/>
          </p:nvGraphicFramePr>
          <p:xfrm>
            <a:off x="275" y="1369"/>
            <a:ext cx="1120" cy="296"/>
          </p:xfrm>
          <a:graphic>
            <a:graphicData uri="http://schemas.openxmlformats.org/presentationml/2006/ole">
              <p:oleObj spid="_x0000_s104462" name="Equation" r:id="rId5" imgW="40311000" imgH="10647000" progId="Equation.3">
                <p:embed/>
              </p:oleObj>
            </a:graphicData>
          </a:graphic>
        </p:graphicFrame>
        <p:sp>
          <p:nvSpPr>
            <p:cNvPr id="145422" name="Line 14"/>
            <p:cNvSpPr>
              <a:spLocks noChangeShapeType="1"/>
            </p:cNvSpPr>
            <p:nvPr/>
          </p:nvSpPr>
          <p:spPr bwMode="auto">
            <a:xfrm>
              <a:off x="1949" y="1665"/>
              <a:ext cx="614" cy="1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5423" name="Object 15"/>
            <p:cNvGraphicFramePr>
              <a:graphicFrameLocks noChangeAspect="1"/>
            </p:cNvGraphicFramePr>
            <p:nvPr/>
          </p:nvGraphicFramePr>
          <p:xfrm>
            <a:off x="2349" y="1349"/>
            <a:ext cx="255" cy="296"/>
          </p:xfrm>
          <a:graphic>
            <a:graphicData uri="http://schemas.openxmlformats.org/presentationml/2006/ole">
              <p:oleObj spid="_x0000_s104463" name="Equation" r:id="rId6" imgW="9207000" imgH="10647000" progId="Equation.3">
                <p:embed/>
              </p:oleObj>
            </a:graphicData>
          </a:graphic>
        </p:graphicFrame>
      </p:grpSp>
      <p:sp>
        <p:nvSpPr>
          <p:cNvPr id="145424" name="Text Box 16"/>
          <p:cNvSpPr txBox="1">
            <a:spLocks noChangeArrowheads="1"/>
          </p:cNvSpPr>
          <p:nvPr/>
        </p:nvSpPr>
        <p:spPr bwMode="auto">
          <a:xfrm>
            <a:off x="239607" y="2877832"/>
            <a:ext cx="4086363" cy="3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b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Impact ionization initiated by electrons.</a:t>
            </a: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2205882" y="3802325"/>
            <a:ext cx="747274" cy="1607941"/>
          </a:xfrm>
          <a:prstGeom prst="rect">
            <a:avLst/>
          </a:prstGeom>
          <a:solidFill>
            <a:srgbClr val="FFCC66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85560" tIns="42780" rIns="85560" bIns="42780" anchor="ctr"/>
          <a:lstStyle/>
          <a:p>
            <a:pPr algn="ctr"/>
            <a:endParaRPr lang="en-US"/>
          </a:p>
        </p:txBody>
      </p:sp>
      <p:sp>
        <p:nvSpPr>
          <p:cNvPr id="145426" name="Rectangle 18"/>
          <p:cNvSpPr>
            <a:spLocks noChangeArrowheads="1"/>
          </p:cNvSpPr>
          <p:nvPr/>
        </p:nvSpPr>
        <p:spPr bwMode="auto">
          <a:xfrm>
            <a:off x="380376" y="3815553"/>
            <a:ext cx="4413261" cy="1594713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45427" name="Line 19"/>
          <p:cNvSpPr>
            <a:spLocks noChangeShapeType="1"/>
          </p:cNvSpPr>
          <p:nvPr/>
        </p:nvSpPr>
        <p:spPr bwMode="auto">
          <a:xfrm>
            <a:off x="2981610" y="4005155"/>
            <a:ext cx="919492" cy="146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45428" name="Object 20"/>
          <p:cNvGraphicFramePr>
            <a:graphicFrameLocks noChangeAspect="1"/>
          </p:cNvGraphicFramePr>
          <p:nvPr/>
        </p:nvGraphicFramePr>
        <p:xfrm>
          <a:off x="2995087" y="4062476"/>
          <a:ext cx="1701209" cy="435055"/>
        </p:xfrm>
        <a:graphic>
          <a:graphicData uri="http://schemas.openxmlformats.org/presentationml/2006/ole">
            <p:oleObj spid="_x0000_s104464" name="Equation" r:id="rId7" imgW="1803400" imgH="469900" progId="Equation.3">
              <p:embed/>
            </p:oleObj>
          </a:graphicData>
        </a:graphic>
      </p:graphicFrame>
      <p:sp>
        <p:nvSpPr>
          <p:cNvPr id="145429" name="Line 21"/>
          <p:cNvSpPr>
            <a:spLocks noChangeShapeType="1"/>
          </p:cNvSpPr>
          <p:nvPr/>
        </p:nvSpPr>
        <p:spPr bwMode="auto">
          <a:xfrm>
            <a:off x="2204384" y="4732696"/>
            <a:ext cx="745777" cy="0"/>
          </a:xfrm>
          <a:prstGeom prst="line">
            <a:avLst/>
          </a:prstGeom>
          <a:noFill/>
          <a:ln w="28575">
            <a:solidFill>
              <a:srgbClr val="3333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145430" name="Text Box 22"/>
          <p:cNvSpPr txBox="1">
            <a:spLocks noChangeArrowheads="1"/>
          </p:cNvSpPr>
          <p:nvPr/>
        </p:nvSpPr>
        <p:spPr bwMode="auto">
          <a:xfrm>
            <a:off x="2334671" y="4240320"/>
            <a:ext cx="488582" cy="48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2600" i="1" dirty="0" err="1">
                <a:solidFill>
                  <a:srgbClr val="3333CC"/>
                </a:solidFill>
              </a:rPr>
              <a:t>dx</a:t>
            </a:r>
            <a:endParaRPr lang="en-US" dirty="0"/>
          </a:p>
        </p:txBody>
      </p:sp>
      <p:sp>
        <p:nvSpPr>
          <p:cNvPr id="145431" name="Line 23"/>
          <p:cNvSpPr>
            <a:spLocks noChangeShapeType="1"/>
          </p:cNvSpPr>
          <p:nvPr/>
        </p:nvSpPr>
        <p:spPr bwMode="auto">
          <a:xfrm>
            <a:off x="1271415" y="4005155"/>
            <a:ext cx="919492" cy="146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45432" name="Object 24"/>
          <p:cNvGraphicFramePr>
            <a:graphicFrameLocks noChangeAspect="1"/>
          </p:cNvGraphicFramePr>
          <p:nvPr/>
        </p:nvGraphicFramePr>
        <p:xfrm>
          <a:off x="1227986" y="4072765"/>
          <a:ext cx="347430" cy="388022"/>
        </p:xfrm>
        <a:graphic>
          <a:graphicData uri="http://schemas.openxmlformats.org/presentationml/2006/ole">
            <p:oleObj spid="_x0000_s104465" name="Equation" r:id="rId8" imgW="368300" imgH="419100" progId="Equation.3">
              <p:embed/>
            </p:oleObj>
          </a:graphicData>
        </a:graphic>
      </p:graphicFrame>
      <p:sp>
        <p:nvSpPr>
          <p:cNvPr id="145433" name="Line 25"/>
          <p:cNvSpPr>
            <a:spLocks noChangeShapeType="1"/>
          </p:cNvSpPr>
          <p:nvPr/>
        </p:nvSpPr>
        <p:spPr bwMode="auto">
          <a:xfrm>
            <a:off x="1271415" y="5161872"/>
            <a:ext cx="919492" cy="147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/>
          </a:ln>
          <a:effectLst/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45434" name="Object 26"/>
          <p:cNvGraphicFramePr>
            <a:graphicFrameLocks noChangeAspect="1"/>
          </p:cNvGraphicFramePr>
          <p:nvPr/>
        </p:nvGraphicFramePr>
        <p:xfrm>
          <a:off x="431293" y="4713590"/>
          <a:ext cx="1737150" cy="435055"/>
        </p:xfrm>
        <a:graphic>
          <a:graphicData uri="http://schemas.openxmlformats.org/presentationml/2006/ole">
            <p:oleObj spid="_x0000_s104466" name="Equation" r:id="rId9" imgW="41751000" imgH="10647000" progId="Equation.3">
              <p:embed/>
            </p:oleObj>
          </a:graphicData>
        </a:graphic>
      </p:graphicFrame>
      <p:sp>
        <p:nvSpPr>
          <p:cNvPr id="145435" name="Line 27"/>
          <p:cNvSpPr>
            <a:spLocks noChangeShapeType="1"/>
          </p:cNvSpPr>
          <p:nvPr/>
        </p:nvSpPr>
        <p:spPr bwMode="auto">
          <a:xfrm>
            <a:off x="2968131" y="5148645"/>
            <a:ext cx="919492" cy="1469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/>
          </a:ln>
          <a:effectLst/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aphicFrame>
        <p:nvGraphicFramePr>
          <p:cNvPr id="145436" name="Object 28"/>
          <p:cNvGraphicFramePr>
            <a:graphicFrameLocks noChangeAspect="1"/>
          </p:cNvGraphicFramePr>
          <p:nvPr/>
        </p:nvGraphicFramePr>
        <p:xfrm>
          <a:off x="3567149" y="4684194"/>
          <a:ext cx="381874" cy="435055"/>
        </p:xfrm>
        <a:graphic>
          <a:graphicData uri="http://schemas.openxmlformats.org/presentationml/2006/ole">
            <p:oleObj spid="_x0000_s104467" name="Equation" r:id="rId10" imgW="378000" imgH="432000" progId="Equation.3">
              <p:embed/>
            </p:oleObj>
          </a:graphicData>
        </a:graphic>
      </p:graphicFrame>
      <p:sp>
        <p:nvSpPr>
          <p:cNvPr id="145437" name="Text Box 29"/>
          <p:cNvSpPr txBox="1">
            <a:spLocks noChangeArrowheads="1"/>
          </p:cNvSpPr>
          <p:nvPr/>
        </p:nvSpPr>
        <p:spPr bwMode="auto">
          <a:xfrm>
            <a:off x="256081" y="5530788"/>
            <a:ext cx="3705811" cy="3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b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Impact ionization initiated by holes.</a:t>
            </a:r>
          </a:p>
        </p:txBody>
      </p:sp>
      <p:graphicFrame>
        <p:nvGraphicFramePr>
          <p:cNvPr id="145438" name="Object 30"/>
          <p:cNvGraphicFramePr>
            <a:graphicFrameLocks noChangeAspect="1"/>
          </p:cNvGraphicFramePr>
          <p:nvPr/>
        </p:nvGraphicFramePr>
        <p:xfrm>
          <a:off x="5238407" y="977405"/>
          <a:ext cx="2623696" cy="2598574"/>
        </p:xfrm>
        <a:graphic>
          <a:graphicData uri="http://schemas.openxmlformats.org/presentationml/2006/ole">
            <p:oleObj spid="_x0000_s104468" name="Equation" r:id="rId11" imgW="2781300" imgH="2806700" progId="Equation.3">
              <p:embed/>
            </p:oleObj>
          </a:graphicData>
        </a:graphic>
      </p:graphicFrame>
      <p:sp>
        <p:nvSpPr>
          <p:cNvPr id="145439" name="Text Box 31"/>
          <p:cNvSpPr txBox="1">
            <a:spLocks noChangeArrowheads="1"/>
          </p:cNvSpPr>
          <p:nvPr/>
        </p:nvSpPr>
        <p:spPr bwMode="auto">
          <a:xfrm>
            <a:off x="5138072" y="3830250"/>
            <a:ext cx="3523580" cy="91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560" tIns="42780" rIns="85560" bIns="42780" anchor="ctr">
            <a:spAutoFit/>
          </a:bodyPr>
          <a:lstStyle/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Multiplication factors for</a:t>
            </a:r>
          </a:p>
          <a:p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electrons and holes:</a:t>
            </a:r>
          </a:p>
        </p:txBody>
      </p:sp>
      <p:graphicFrame>
        <p:nvGraphicFramePr>
          <p:cNvPr id="145440" name="Object 32"/>
          <p:cNvGraphicFramePr>
            <a:graphicFrameLocks noChangeAspect="1"/>
          </p:cNvGraphicFramePr>
          <p:nvPr/>
        </p:nvGraphicFramePr>
        <p:xfrm>
          <a:off x="5238407" y="4773850"/>
          <a:ext cx="3642026" cy="917144"/>
        </p:xfrm>
        <a:graphic>
          <a:graphicData uri="http://schemas.openxmlformats.org/presentationml/2006/ole">
            <p:oleObj spid="_x0000_s104469" name="Equation" r:id="rId12" imgW="3860800" imgH="990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Zener Breakdown</a:t>
            </a:r>
            <a:endParaRPr lang="en-US" sz="3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tr-TR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Zener 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tr-TR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reak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tr-TR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own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tr-TR" sz="2800" b="1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6019799"/>
          </a:xfrm>
          <a:noFill/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Zener breakdown occurs in </a:t>
            </a:r>
            <a:r>
              <a:rPr lang="en-US" sz="36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heavily doped p-n junctions,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with a tunneling mechanism.</a:t>
            </a:r>
          </a:p>
          <a:p>
            <a:pPr algn="just">
              <a:lnSpc>
                <a:spcPct val="80000"/>
              </a:lnSpc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heavy doping makes the depletion layer extremely thin. So thin in fact, </a:t>
            </a:r>
          </a:p>
          <a:p>
            <a:pPr algn="just">
              <a:lnSpc>
                <a:spcPct val="12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carriers cannot accelerate enough to cause </a:t>
            </a:r>
            <a:r>
              <a:rPr lang="en-US" sz="36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impact ionization.</a:t>
            </a:r>
          </a:p>
          <a:p>
            <a:pPr algn="just">
              <a:lnSpc>
                <a:spcPct val="120000"/>
              </a:lnSpc>
              <a:buNone/>
            </a:pPr>
            <a:endParaRPr lang="en-US" sz="3600" b="1" i="1" dirty="0" smtClean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With the depletion layer so thin, however, </a:t>
            </a:r>
            <a:r>
              <a:rPr lang="en-US" sz="3600" b="1" i="1" dirty="0" smtClean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quantum mechanical tunneling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through the layer occurs causing the reverse current to flow.</a:t>
            </a:r>
          </a:p>
          <a:p>
            <a:pPr algn="just" eaLnBrk="1" hangingPunct="1">
              <a:lnSpc>
                <a:spcPct val="120000"/>
              </a:lnSpc>
              <a:buNone/>
            </a:pPr>
            <a:endParaRPr lang="en-US" sz="24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In a </a:t>
            </a:r>
            <a:r>
              <a:rPr lang="en-US" sz="36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heavily</a:t>
            </a:r>
            <a:r>
              <a:rPr lang="tr-TR" sz="3600" b="1" i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doped p-n junction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the conduction and valance bands on opposite side of the junction become so close during the reverse-bias that the electrons on the p-side can tunnel from directly </a:t>
            </a:r>
            <a:r>
              <a:rPr lang="tr-T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VB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 into the </a:t>
            </a:r>
            <a:r>
              <a:rPr lang="tr-TR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CB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on the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600" dirty="0" smtClean="0">
                <a:latin typeface="Times New Roman" pitchFamily="18" charset="0"/>
                <a:cs typeface="Times New Roman" pitchFamily="18" charset="0"/>
              </a:rPr>
              <a:t> n-side.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120000"/>
              </a:lnSpc>
              <a:buNone/>
            </a:pP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temperature coefficient of the Zener mechanism is negative, the breakdown voltage for a particular diode decreases with increasing temperature.</a:t>
            </a:r>
          </a:p>
          <a:p>
            <a:pPr algn="just" eaLnBrk="1" hangingPunct="1">
              <a:lnSpc>
                <a:spcPct val="120000"/>
              </a:lnSpc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20000"/>
              </a:lnSpc>
              <a:buNone/>
            </a:pPr>
            <a:endParaRPr lang="tr-TR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</p:spPr>
        <p:txBody>
          <a:bodyPr/>
          <a:lstStyle/>
          <a:p>
            <a:pPr algn="l" eaLnBrk="1" hangingPunct="1">
              <a:defRPr/>
            </a:pPr>
            <a:r>
              <a:rPr lang="en-US" altLang="ko-KR" sz="3600" dirty="0" smtClean="0">
                <a:ea typeface="+mj-ea"/>
              </a:rPr>
              <a:t>	</a:t>
            </a:r>
            <a:r>
              <a:rPr lang="en-US" altLang="ko-KR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Zener Breakdown Mechanism:</a:t>
            </a:r>
          </a:p>
        </p:txBody>
      </p:sp>
      <p:graphicFrame>
        <p:nvGraphicFramePr>
          <p:cNvPr id="15362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2971801" y="2800248"/>
          <a:ext cx="2438400" cy="1825540"/>
        </p:xfrm>
        <a:graphic>
          <a:graphicData uri="http://schemas.openxmlformats.org/presentationml/2006/ole">
            <p:oleObj spid="_x0000_s1027" name="Visio" r:id="rId3" imgW="3165958" imgH="2370125" progId="">
              <p:embed/>
            </p:oleObj>
          </a:graphicData>
        </a:graphic>
      </p:graphicFrame>
      <p:pic>
        <p:nvPicPr>
          <p:cNvPr id="15364" name="Picture 11" descr="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42938" y="4714875"/>
            <a:ext cx="2016125" cy="157162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5365" name="Picture 13" descr="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715000" y="2143125"/>
            <a:ext cx="3203575" cy="3384550"/>
          </a:xfrm>
          <a:noFill/>
          <a:ln w="57150">
            <a:solidFill>
              <a:srgbClr val="CC00FF"/>
            </a:solidFill>
            <a:miter lim="800000"/>
            <a:headEnd/>
            <a:tailEnd/>
          </a:ln>
        </p:spPr>
      </p:pic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179389" y="2057401"/>
            <a:ext cx="2716212" cy="213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en-US" altLang="ko-KR" b="0" dirty="0" smtClean="0"/>
          </a:p>
          <a:p>
            <a:pPr>
              <a:lnSpc>
                <a:spcPct val="130000"/>
              </a:lnSpc>
              <a:buFontTx/>
              <a:buBlip>
                <a:blip r:embed="rId6"/>
              </a:buBlip>
            </a:pPr>
            <a:endParaRPr lang="en-US" altLang="ko-KR" sz="2400" dirty="0" smtClean="0">
              <a:latin typeface="Times New Roman" pitchFamily="18" charset="0"/>
            </a:endParaRPr>
          </a:p>
          <a:p>
            <a:pPr>
              <a:lnSpc>
                <a:spcPct val="130000"/>
              </a:lnSpc>
              <a:buFontTx/>
              <a:buBlip>
                <a:blip r:embed="rId6"/>
              </a:buBlip>
            </a:pPr>
            <a:r>
              <a:rPr lang="en-US" altLang="ko-KR" sz="2400" b="1" dirty="0" smtClean="0">
                <a:latin typeface="Times New Roman" pitchFamily="18" charset="0"/>
              </a:rPr>
              <a:t>Zener </a:t>
            </a:r>
            <a:r>
              <a:rPr lang="en-US" altLang="ko-KR" sz="2400" b="1" dirty="0">
                <a:latin typeface="Times New Roman" pitchFamily="18" charset="0"/>
              </a:rPr>
              <a:t>effect</a:t>
            </a:r>
          </a:p>
          <a:p>
            <a:pPr>
              <a:lnSpc>
                <a:spcPct val="130000"/>
              </a:lnSpc>
            </a:pPr>
            <a:r>
              <a:rPr lang="en-US" altLang="ko-KR" b="1" dirty="0">
                <a:latin typeface="Times New Roman" pitchFamily="18" charset="0"/>
              </a:rPr>
              <a:t>     </a:t>
            </a:r>
            <a:endParaRPr lang="en-US" altLang="ko-KR" b="1" dirty="0" smtClean="0">
              <a:latin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b="1" dirty="0" smtClean="0">
                <a:latin typeface="Times New Roman" pitchFamily="18" charset="0"/>
              </a:rPr>
              <a:t>Doping level &gt; 10</a:t>
            </a:r>
            <a:r>
              <a:rPr lang="en-US" altLang="ko-KR" b="1" baseline="30000" dirty="0" smtClean="0">
                <a:latin typeface="Times New Roman" pitchFamily="18" charset="0"/>
              </a:rPr>
              <a:t>18</a:t>
            </a:r>
            <a:r>
              <a:rPr lang="en-US" altLang="ko-KR" b="1" dirty="0" smtClean="0">
                <a:latin typeface="Times New Roman" pitchFamily="18" charset="0"/>
              </a:rPr>
              <a:t>/Cm</a:t>
            </a:r>
            <a:r>
              <a:rPr lang="en-US" altLang="ko-KR" b="1" baseline="30000" dirty="0" smtClean="0">
                <a:latin typeface="Times New Roman" pitchFamily="18" charset="0"/>
              </a:rPr>
              <a:t>3</a:t>
            </a:r>
            <a:endParaRPr lang="en-US" altLang="ko-KR" b="1" baseline="30000" dirty="0">
              <a:latin typeface="Times New Roman" pitchFamily="18" charset="0"/>
            </a:endParaRP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179388" y="2420938"/>
            <a:ext cx="30003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0">
                <a:latin typeface="Times New Roman" pitchFamily="18" charset="0"/>
              </a:rPr>
              <a:t>  </a:t>
            </a:r>
            <a:endParaRPr lang="en-US" altLang="ko-KR" sz="2000" b="0" baseline="30000">
              <a:latin typeface="Times New Roman" pitchFamily="18" charset="0"/>
            </a:endParaRPr>
          </a:p>
        </p:txBody>
      </p:sp>
      <p:sp>
        <p:nvSpPr>
          <p:cNvPr id="15368" name="Text Box 10"/>
          <p:cNvSpPr txBox="1">
            <a:spLocks noChangeArrowheads="1"/>
          </p:cNvSpPr>
          <p:nvPr/>
        </p:nvSpPr>
        <p:spPr bwMode="auto">
          <a:xfrm>
            <a:off x="663574" y="755651"/>
            <a:ext cx="787082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altLang="ko-KR" b="1" dirty="0">
                <a:latin typeface="Times New Roman" pitchFamily="18" charset="0"/>
              </a:rPr>
              <a:t>Highly </a:t>
            </a:r>
            <a:r>
              <a:rPr lang="en-US" altLang="ko-KR" b="1" dirty="0" smtClean="0">
                <a:latin typeface="Times New Roman" pitchFamily="18" charset="0"/>
              </a:rPr>
              <a:t>Doped </a:t>
            </a:r>
            <a:r>
              <a:rPr lang="en-US" altLang="ko-KR" b="1" dirty="0">
                <a:latin typeface="Times New Roman" pitchFamily="18" charset="0"/>
              </a:rPr>
              <a:t>J</a:t>
            </a:r>
            <a:r>
              <a:rPr lang="en-US" altLang="ko-KR" b="1" dirty="0" smtClean="0">
                <a:latin typeface="Times New Roman" pitchFamily="18" charset="0"/>
              </a:rPr>
              <a:t>unction </a:t>
            </a:r>
            <a:r>
              <a:rPr lang="en-US" altLang="ko-KR" b="1" dirty="0">
                <a:latin typeface="Times New Roman" pitchFamily="18" charset="0"/>
              </a:rPr>
              <a:t>( narrow W</a:t>
            </a:r>
            <a:r>
              <a:rPr lang="en-US" altLang="ko-KR" b="1" dirty="0" smtClean="0">
                <a:latin typeface="Times New Roman" pitchFamily="18" charset="0"/>
              </a:rPr>
              <a:t>)</a:t>
            </a:r>
            <a:endParaRPr lang="en-US" altLang="ko-KR" b="1" dirty="0">
              <a:latin typeface="Times New Roman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US" altLang="ko-KR" b="1" dirty="0">
                <a:latin typeface="Times New Roman" pitchFamily="18" charset="0"/>
              </a:rPr>
              <a:t>Mechanism is termed </a:t>
            </a:r>
            <a:r>
              <a:rPr lang="en-US" altLang="ko-KR" b="1" dirty="0" smtClean="0">
                <a:latin typeface="Times New Roman" pitchFamily="18" charset="0"/>
              </a:rPr>
              <a:t>Tunneling </a:t>
            </a:r>
            <a:r>
              <a:rPr lang="en-US" altLang="ko-KR" b="1" dirty="0">
                <a:latin typeface="Times New Roman" pitchFamily="18" charset="0"/>
              </a:rPr>
              <a:t>or </a:t>
            </a:r>
            <a:r>
              <a:rPr lang="en-US" altLang="ko-KR" b="1" dirty="0" smtClean="0">
                <a:latin typeface="Times New Roman" pitchFamily="18" charset="0"/>
              </a:rPr>
              <a:t>Zener Breakdown</a:t>
            </a:r>
            <a:endParaRPr lang="en-US" altLang="ko-KR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533" y="457199"/>
            <a:ext cx="8571938" cy="582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/>
          <a:lstStyle/>
          <a:p>
            <a:pPr marL="427802" indent="-427802">
              <a:spcAft>
                <a:spcPct val="40000"/>
              </a:spcAft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Tunneling Breakdown</a:t>
            </a:r>
            <a:r>
              <a:rPr lang="en-US" sz="2800" b="1" dirty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427802" indent="-427802">
              <a:spcAft>
                <a:spcPct val="40000"/>
              </a:spcAft>
              <a:buFontTx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Tunneling breakdown occurs in heavily-doped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p-n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junctions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in which the depletion region width W is about 10 nm.</a:t>
            </a:r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1791062" y="2245826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84" name="Freeform 4"/>
          <p:cNvSpPr>
            <a:spLocks noChangeAspect="1"/>
          </p:cNvSpPr>
          <p:nvPr/>
        </p:nvSpPr>
        <p:spPr bwMode="auto">
          <a:xfrm>
            <a:off x="2634180" y="4365251"/>
            <a:ext cx="1015334" cy="285138"/>
          </a:xfrm>
          <a:custGeom>
            <a:avLst/>
            <a:gdLst>
              <a:gd name="T0" fmla="*/ 0 w 700"/>
              <a:gd name="T1" fmla="*/ 0 h 200"/>
              <a:gd name="T2" fmla="*/ 72 w 700"/>
              <a:gd name="T3" fmla="*/ 200 h 200"/>
              <a:gd name="T4" fmla="*/ 700 w 700"/>
              <a:gd name="T5" fmla="*/ 196 h 200"/>
              <a:gd name="T6" fmla="*/ 700 w 700"/>
              <a:gd name="T7" fmla="*/ 0 h 200"/>
              <a:gd name="T8" fmla="*/ 0 w 700"/>
              <a:gd name="T9" fmla="*/ 0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0"/>
              <a:gd name="T16" fmla="*/ 0 h 200"/>
              <a:gd name="T17" fmla="*/ 700 w 700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0" h="200">
                <a:moveTo>
                  <a:pt x="0" y="0"/>
                </a:moveTo>
                <a:lnTo>
                  <a:pt x="72" y="200"/>
                </a:lnTo>
                <a:lnTo>
                  <a:pt x="700" y="196"/>
                </a:lnTo>
                <a:lnTo>
                  <a:pt x="70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85" name="Freeform 5"/>
          <p:cNvSpPr>
            <a:spLocks noChangeAspect="1"/>
          </p:cNvSpPr>
          <p:nvPr/>
        </p:nvSpPr>
        <p:spPr bwMode="auto">
          <a:xfrm>
            <a:off x="1078231" y="4365251"/>
            <a:ext cx="1636815" cy="1480070"/>
          </a:xfrm>
          <a:custGeom>
            <a:avLst/>
            <a:gdLst>
              <a:gd name="T0" fmla="*/ 16 w 1128"/>
              <a:gd name="T1" fmla="*/ 0 h 1039"/>
              <a:gd name="T2" fmla="*/ 736 w 1128"/>
              <a:gd name="T3" fmla="*/ 0 h 1039"/>
              <a:gd name="T4" fmla="*/ 1128 w 1128"/>
              <a:gd name="T5" fmla="*/ 1039 h 1039"/>
              <a:gd name="T6" fmla="*/ 0 w 1128"/>
              <a:gd name="T7" fmla="*/ 1039 h 1039"/>
              <a:gd name="T8" fmla="*/ 16 w 1128"/>
              <a:gd name="T9" fmla="*/ 0 h 10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8"/>
              <a:gd name="T16" fmla="*/ 0 h 1039"/>
              <a:gd name="T17" fmla="*/ 1128 w 1128"/>
              <a:gd name="T18" fmla="*/ 1039 h 10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8" h="1039">
                <a:moveTo>
                  <a:pt x="16" y="0"/>
                </a:moveTo>
                <a:lnTo>
                  <a:pt x="736" y="0"/>
                </a:lnTo>
                <a:lnTo>
                  <a:pt x="1128" y="1039"/>
                </a:lnTo>
                <a:lnTo>
                  <a:pt x="0" y="1039"/>
                </a:lnTo>
                <a:lnTo>
                  <a:pt x="16" y="0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1112675" y="2930745"/>
            <a:ext cx="964418" cy="1208160"/>
            <a:chOff x="520" y="1744"/>
            <a:chExt cx="928" cy="848"/>
          </a:xfrm>
        </p:grpSpPr>
        <p:sp>
          <p:nvSpPr>
            <p:cNvPr id="46127" name="Line 7"/>
            <p:cNvSpPr>
              <a:spLocks noChangeAspect="1" noChangeShapeType="1"/>
            </p:cNvSpPr>
            <p:nvPr/>
          </p:nvSpPr>
          <p:spPr bwMode="auto">
            <a:xfrm>
              <a:off x="520" y="1744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8" name="Line 8"/>
            <p:cNvSpPr>
              <a:spLocks noChangeAspect="1" noChangeShapeType="1"/>
            </p:cNvSpPr>
            <p:nvPr/>
          </p:nvSpPr>
          <p:spPr bwMode="auto">
            <a:xfrm>
              <a:off x="520" y="2592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9"/>
          <p:cNvGrpSpPr>
            <a:grpSpLocks noChangeAspect="1"/>
          </p:cNvGrpSpPr>
          <p:nvPr/>
        </p:nvGrpSpPr>
        <p:grpSpPr bwMode="auto">
          <a:xfrm>
            <a:off x="2749490" y="4650388"/>
            <a:ext cx="906014" cy="1206691"/>
            <a:chOff x="520" y="1744"/>
            <a:chExt cx="928" cy="848"/>
          </a:xfrm>
        </p:grpSpPr>
        <p:sp>
          <p:nvSpPr>
            <p:cNvPr id="46125" name="Line 10"/>
            <p:cNvSpPr>
              <a:spLocks noChangeAspect="1" noChangeShapeType="1"/>
            </p:cNvSpPr>
            <p:nvPr/>
          </p:nvSpPr>
          <p:spPr bwMode="auto">
            <a:xfrm>
              <a:off x="520" y="1744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6" name="Line 11"/>
            <p:cNvSpPr>
              <a:spLocks noChangeAspect="1" noChangeShapeType="1"/>
            </p:cNvSpPr>
            <p:nvPr/>
          </p:nvSpPr>
          <p:spPr bwMode="auto">
            <a:xfrm>
              <a:off x="520" y="2592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88" name="Line 12"/>
          <p:cNvSpPr>
            <a:spLocks noChangeAspect="1" noChangeShapeType="1"/>
          </p:cNvSpPr>
          <p:nvPr/>
        </p:nvSpPr>
        <p:spPr bwMode="auto">
          <a:xfrm>
            <a:off x="2077094" y="2930745"/>
            <a:ext cx="660416" cy="173140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89" name="Line 13"/>
          <p:cNvSpPr>
            <a:spLocks noChangeAspect="1" noChangeShapeType="1"/>
          </p:cNvSpPr>
          <p:nvPr/>
        </p:nvSpPr>
        <p:spPr bwMode="auto">
          <a:xfrm>
            <a:off x="2059123" y="4125677"/>
            <a:ext cx="661914" cy="172993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90" name="Line 14"/>
          <p:cNvSpPr>
            <a:spLocks noChangeAspect="1" noChangeShapeType="1"/>
          </p:cNvSpPr>
          <p:nvPr/>
        </p:nvSpPr>
        <p:spPr bwMode="auto">
          <a:xfrm>
            <a:off x="1102192" y="4365251"/>
            <a:ext cx="2518868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91" name="Line 15"/>
          <p:cNvSpPr>
            <a:spLocks noChangeAspect="1" noChangeShapeType="1"/>
          </p:cNvSpPr>
          <p:nvPr/>
        </p:nvSpPr>
        <p:spPr bwMode="auto">
          <a:xfrm>
            <a:off x="2071103" y="2682352"/>
            <a:ext cx="0" cy="360684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92" name="Line 16"/>
          <p:cNvSpPr>
            <a:spLocks noChangeAspect="1" noChangeShapeType="1"/>
          </p:cNvSpPr>
          <p:nvPr/>
        </p:nvSpPr>
        <p:spPr bwMode="auto">
          <a:xfrm>
            <a:off x="2721037" y="2682351"/>
            <a:ext cx="0" cy="359655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93" name="Line 17"/>
          <p:cNvSpPr>
            <a:spLocks noChangeAspect="1" noChangeShapeType="1"/>
          </p:cNvSpPr>
          <p:nvPr/>
        </p:nvSpPr>
        <p:spPr bwMode="auto">
          <a:xfrm>
            <a:off x="1588894" y="6108411"/>
            <a:ext cx="48220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94" name="Line 18"/>
          <p:cNvSpPr>
            <a:spLocks noChangeAspect="1" noChangeShapeType="1"/>
          </p:cNvSpPr>
          <p:nvPr/>
        </p:nvSpPr>
        <p:spPr bwMode="auto">
          <a:xfrm flipH="1">
            <a:off x="2727027" y="6108411"/>
            <a:ext cx="48071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095" name="Text Box 19"/>
          <p:cNvSpPr txBox="1">
            <a:spLocks noChangeAspect="1" noChangeArrowheads="1"/>
          </p:cNvSpPr>
          <p:nvPr/>
        </p:nvSpPr>
        <p:spPr bwMode="auto">
          <a:xfrm>
            <a:off x="2071103" y="5893823"/>
            <a:ext cx="655924" cy="3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 anchor="ctr">
            <a:spAutoFit/>
          </a:bodyPr>
          <a:lstStyle/>
          <a:p>
            <a:pPr algn="ctr"/>
            <a:r>
              <a:rPr lang="en-US" i="1"/>
              <a:t>W</a:t>
            </a:r>
            <a:endParaRPr lang="en-US"/>
          </a:p>
        </p:txBody>
      </p:sp>
      <p:sp>
        <p:nvSpPr>
          <p:cNvPr id="46096" name="Text Box 20"/>
          <p:cNvSpPr txBox="1">
            <a:spLocks noChangeAspect="1" noChangeArrowheads="1"/>
          </p:cNvSpPr>
          <p:nvPr/>
        </p:nvSpPr>
        <p:spPr bwMode="auto">
          <a:xfrm>
            <a:off x="3646518" y="4182998"/>
            <a:ext cx="366755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b="1" i="1" dirty="0">
                <a:solidFill>
                  <a:schemeClr val="hlink"/>
                </a:solidFill>
              </a:rPr>
              <a:t>E</a:t>
            </a:r>
            <a:r>
              <a:rPr lang="en-US" sz="1900" b="1" i="1" baseline="-25000" dirty="0">
                <a:solidFill>
                  <a:schemeClr val="hlink"/>
                </a:solidFill>
              </a:rPr>
              <a:t>F</a:t>
            </a:r>
            <a:endParaRPr lang="en-US" sz="1900" dirty="0"/>
          </a:p>
        </p:txBody>
      </p:sp>
      <p:sp>
        <p:nvSpPr>
          <p:cNvPr id="46097" name="Text Box 21"/>
          <p:cNvSpPr txBox="1">
            <a:spLocks noChangeAspect="1" noChangeArrowheads="1"/>
          </p:cNvSpPr>
          <p:nvPr/>
        </p:nvSpPr>
        <p:spPr bwMode="auto">
          <a:xfrm>
            <a:off x="3639031" y="4512230"/>
            <a:ext cx="409073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b="1" i="1" dirty="0">
                <a:solidFill>
                  <a:srgbClr val="3333CC"/>
                </a:solidFill>
              </a:rPr>
              <a:t>E</a:t>
            </a:r>
            <a:r>
              <a:rPr lang="en-US" sz="1900" b="1" i="1" baseline="-25000" dirty="0">
                <a:solidFill>
                  <a:srgbClr val="3333CC"/>
                </a:solidFill>
              </a:rPr>
              <a:t>C </a:t>
            </a:r>
            <a:endParaRPr lang="en-US" sz="1900" dirty="0"/>
          </a:p>
        </p:txBody>
      </p:sp>
      <p:sp>
        <p:nvSpPr>
          <p:cNvPr id="46098" name="Text Box 22"/>
          <p:cNvSpPr txBox="1">
            <a:spLocks noChangeAspect="1" noChangeArrowheads="1"/>
          </p:cNvSpPr>
          <p:nvPr/>
        </p:nvSpPr>
        <p:spPr bwMode="auto">
          <a:xfrm>
            <a:off x="3639031" y="5695404"/>
            <a:ext cx="424462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b="1" i="1" dirty="0">
                <a:solidFill>
                  <a:srgbClr val="3333CC"/>
                </a:solidFill>
              </a:rPr>
              <a:t>E</a:t>
            </a:r>
            <a:r>
              <a:rPr lang="en-US" sz="1900" b="1" i="1" baseline="-25000" dirty="0">
                <a:solidFill>
                  <a:srgbClr val="3333CC"/>
                </a:solidFill>
              </a:rPr>
              <a:t>V </a:t>
            </a:r>
            <a:endParaRPr lang="en-US" sz="1900" dirty="0"/>
          </a:p>
        </p:txBody>
      </p:sp>
      <p:sp>
        <p:nvSpPr>
          <p:cNvPr id="46099" name="Text Box 23"/>
          <p:cNvSpPr txBox="1">
            <a:spLocks noChangeArrowheads="1"/>
          </p:cNvSpPr>
          <p:nvPr/>
        </p:nvSpPr>
        <p:spPr bwMode="auto">
          <a:xfrm>
            <a:off x="1027315" y="2198793"/>
            <a:ext cx="2643660" cy="3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b="1" dirty="0">
                <a:solidFill>
                  <a:srgbClr val="4F06BA"/>
                </a:solidFill>
                <a:latin typeface="Times New Roman" pitchFamily="18" charset="0"/>
                <a:cs typeface="Times New Roman" pitchFamily="18" charset="0"/>
              </a:rPr>
              <a:t>Zero-bias band diagram:</a:t>
            </a:r>
          </a:p>
        </p:txBody>
      </p:sp>
      <p:sp>
        <p:nvSpPr>
          <p:cNvPr id="46100" name="Text Box 24"/>
          <p:cNvSpPr txBox="1">
            <a:spLocks noChangeArrowheads="1"/>
          </p:cNvSpPr>
          <p:nvPr/>
        </p:nvSpPr>
        <p:spPr bwMode="auto">
          <a:xfrm>
            <a:off x="5220437" y="2198793"/>
            <a:ext cx="3045372" cy="3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Forward-bias band diagram:</a:t>
            </a:r>
          </a:p>
        </p:txBody>
      </p:sp>
      <p:sp>
        <p:nvSpPr>
          <p:cNvPr id="46101" name="Freeform 25"/>
          <p:cNvSpPr>
            <a:spLocks/>
          </p:cNvSpPr>
          <p:nvPr/>
        </p:nvSpPr>
        <p:spPr bwMode="auto">
          <a:xfrm>
            <a:off x="5516951" y="4356432"/>
            <a:ext cx="1500538" cy="1287529"/>
          </a:xfrm>
          <a:custGeom>
            <a:avLst/>
            <a:gdLst>
              <a:gd name="T0" fmla="*/ 36 w 1002"/>
              <a:gd name="T1" fmla="*/ 0 h 876"/>
              <a:gd name="T2" fmla="*/ 702 w 1002"/>
              <a:gd name="T3" fmla="*/ 6 h 876"/>
              <a:gd name="T4" fmla="*/ 1002 w 1002"/>
              <a:gd name="T5" fmla="*/ 876 h 876"/>
              <a:gd name="T6" fmla="*/ 60 w 1002"/>
              <a:gd name="T7" fmla="*/ 876 h 876"/>
              <a:gd name="T8" fmla="*/ 0 w 1002"/>
              <a:gd name="T9" fmla="*/ 6 h 8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2"/>
              <a:gd name="T16" fmla="*/ 0 h 876"/>
              <a:gd name="T17" fmla="*/ 1002 w 1002"/>
              <a:gd name="T18" fmla="*/ 876 h 8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2" h="876">
                <a:moveTo>
                  <a:pt x="36" y="0"/>
                </a:moveTo>
                <a:lnTo>
                  <a:pt x="702" y="6"/>
                </a:lnTo>
                <a:lnTo>
                  <a:pt x="1002" y="876"/>
                </a:lnTo>
                <a:lnTo>
                  <a:pt x="60" y="876"/>
                </a:lnTo>
                <a:lnTo>
                  <a:pt x="0" y="6"/>
                </a:lnTo>
              </a:path>
            </a:pathLst>
          </a:custGeom>
          <a:blipFill>
            <a:blip r:embed="rId2"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pSp>
        <p:nvGrpSpPr>
          <p:cNvPr id="4" name="Group 26"/>
          <p:cNvGrpSpPr>
            <a:grpSpLocks noChangeAspect="1"/>
          </p:cNvGrpSpPr>
          <p:nvPr/>
        </p:nvGrpSpPr>
        <p:grpSpPr bwMode="auto">
          <a:xfrm>
            <a:off x="5531925" y="2930745"/>
            <a:ext cx="964418" cy="1208160"/>
            <a:chOff x="520" y="1744"/>
            <a:chExt cx="928" cy="848"/>
          </a:xfrm>
        </p:grpSpPr>
        <p:sp>
          <p:nvSpPr>
            <p:cNvPr id="46123" name="Line 27"/>
            <p:cNvSpPr>
              <a:spLocks noChangeAspect="1" noChangeShapeType="1"/>
            </p:cNvSpPr>
            <p:nvPr/>
          </p:nvSpPr>
          <p:spPr bwMode="auto">
            <a:xfrm>
              <a:off x="520" y="1744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4" name="Line 28"/>
            <p:cNvSpPr>
              <a:spLocks noChangeAspect="1" noChangeShapeType="1"/>
            </p:cNvSpPr>
            <p:nvPr/>
          </p:nvSpPr>
          <p:spPr bwMode="auto">
            <a:xfrm>
              <a:off x="520" y="2592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103" name="Line 29"/>
          <p:cNvSpPr>
            <a:spLocks noChangeAspect="1" noChangeShapeType="1"/>
          </p:cNvSpPr>
          <p:nvPr/>
        </p:nvSpPr>
        <p:spPr bwMode="auto">
          <a:xfrm>
            <a:off x="5521443" y="4365251"/>
            <a:ext cx="1620342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04" name="Line 30"/>
          <p:cNvSpPr>
            <a:spLocks noChangeAspect="1" noChangeShapeType="1"/>
          </p:cNvSpPr>
          <p:nvPr/>
        </p:nvSpPr>
        <p:spPr bwMode="auto">
          <a:xfrm>
            <a:off x="6490353" y="2682352"/>
            <a:ext cx="0" cy="360684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05" name="Line 31"/>
          <p:cNvSpPr>
            <a:spLocks noChangeAspect="1" noChangeShapeType="1"/>
          </p:cNvSpPr>
          <p:nvPr/>
        </p:nvSpPr>
        <p:spPr bwMode="auto">
          <a:xfrm>
            <a:off x="7023479" y="2664714"/>
            <a:ext cx="0" cy="359655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06" name="Line 32"/>
          <p:cNvSpPr>
            <a:spLocks noChangeAspect="1" noChangeShapeType="1"/>
          </p:cNvSpPr>
          <p:nvPr/>
        </p:nvSpPr>
        <p:spPr bwMode="auto">
          <a:xfrm>
            <a:off x="6008145" y="6108411"/>
            <a:ext cx="48220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07" name="Line 33"/>
          <p:cNvSpPr>
            <a:spLocks noChangeAspect="1" noChangeShapeType="1"/>
          </p:cNvSpPr>
          <p:nvPr/>
        </p:nvSpPr>
        <p:spPr bwMode="auto">
          <a:xfrm flipH="1">
            <a:off x="7146277" y="6108411"/>
            <a:ext cx="480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08" name="Text Box 34"/>
          <p:cNvSpPr txBox="1">
            <a:spLocks noChangeAspect="1" noChangeArrowheads="1"/>
          </p:cNvSpPr>
          <p:nvPr/>
        </p:nvSpPr>
        <p:spPr bwMode="auto">
          <a:xfrm>
            <a:off x="6490354" y="5893823"/>
            <a:ext cx="655924" cy="36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 anchor="ctr">
            <a:spAutoFit/>
          </a:bodyPr>
          <a:lstStyle/>
          <a:p>
            <a:pPr algn="ctr"/>
            <a:r>
              <a:rPr lang="en-US" i="1"/>
              <a:t>W</a:t>
            </a:r>
            <a:endParaRPr lang="en-US"/>
          </a:p>
        </p:txBody>
      </p:sp>
      <p:sp>
        <p:nvSpPr>
          <p:cNvPr id="46109" name="Text Box 35"/>
          <p:cNvSpPr txBox="1">
            <a:spLocks noChangeAspect="1" noChangeArrowheads="1"/>
          </p:cNvSpPr>
          <p:nvPr/>
        </p:nvSpPr>
        <p:spPr bwMode="auto">
          <a:xfrm>
            <a:off x="7995385" y="4002215"/>
            <a:ext cx="524140" cy="34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 anchor="ctr">
            <a:spAutoFit/>
          </a:bodyPr>
          <a:lstStyle/>
          <a:p>
            <a:pPr algn="ctr"/>
            <a:r>
              <a:rPr lang="en-US" sz="1700" b="1" i="1" dirty="0" err="1">
                <a:solidFill>
                  <a:schemeClr val="hlink"/>
                </a:solidFill>
              </a:rPr>
              <a:t>E</a:t>
            </a:r>
            <a:r>
              <a:rPr lang="en-US" sz="1700" b="1" i="1" baseline="-25000" dirty="0" err="1">
                <a:solidFill>
                  <a:schemeClr val="hlink"/>
                </a:solidFill>
              </a:rPr>
              <a:t>Fn</a:t>
            </a:r>
            <a:endParaRPr lang="en-US" sz="1700" dirty="0"/>
          </a:p>
        </p:txBody>
      </p:sp>
      <p:sp>
        <p:nvSpPr>
          <p:cNvPr id="46110" name="Text Box 36"/>
          <p:cNvSpPr txBox="1">
            <a:spLocks noChangeAspect="1" noChangeArrowheads="1"/>
          </p:cNvSpPr>
          <p:nvPr/>
        </p:nvSpPr>
        <p:spPr bwMode="auto">
          <a:xfrm>
            <a:off x="8040311" y="4282944"/>
            <a:ext cx="409073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b="1" i="1" dirty="0">
                <a:solidFill>
                  <a:srgbClr val="3333CC"/>
                </a:solidFill>
              </a:rPr>
              <a:t>E</a:t>
            </a:r>
            <a:r>
              <a:rPr lang="en-US" sz="1900" b="1" i="1" baseline="-25000" dirty="0">
                <a:solidFill>
                  <a:srgbClr val="3333CC"/>
                </a:solidFill>
              </a:rPr>
              <a:t>C </a:t>
            </a:r>
            <a:endParaRPr lang="en-US" sz="1900" dirty="0"/>
          </a:p>
        </p:txBody>
      </p:sp>
      <p:sp>
        <p:nvSpPr>
          <p:cNvPr id="46111" name="Text Box 37"/>
          <p:cNvSpPr txBox="1">
            <a:spLocks noChangeAspect="1" noChangeArrowheads="1"/>
          </p:cNvSpPr>
          <p:nvPr/>
        </p:nvSpPr>
        <p:spPr bwMode="auto">
          <a:xfrm>
            <a:off x="8040311" y="5483755"/>
            <a:ext cx="424462" cy="37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560" tIns="42780" rIns="85560" bIns="42780" anchor="ctr">
            <a:spAutoFit/>
          </a:bodyPr>
          <a:lstStyle/>
          <a:p>
            <a:pPr algn="ctr"/>
            <a:r>
              <a:rPr lang="en-US" sz="1900" b="1" i="1" dirty="0">
                <a:solidFill>
                  <a:srgbClr val="3333CC"/>
                </a:solidFill>
              </a:rPr>
              <a:t>E</a:t>
            </a:r>
            <a:r>
              <a:rPr lang="en-US" sz="1900" b="1" i="1" baseline="-25000" dirty="0">
                <a:solidFill>
                  <a:srgbClr val="3333CC"/>
                </a:solidFill>
              </a:rPr>
              <a:t>V </a:t>
            </a:r>
            <a:endParaRPr lang="en-US" sz="1900" dirty="0"/>
          </a:p>
        </p:txBody>
      </p:sp>
      <p:sp>
        <p:nvSpPr>
          <p:cNvPr id="46112" name="Line 38"/>
          <p:cNvSpPr>
            <a:spLocks noChangeShapeType="1"/>
          </p:cNvSpPr>
          <p:nvPr/>
        </p:nvSpPr>
        <p:spPr bwMode="auto">
          <a:xfrm>
            <a:off x="6487358" y="4144784"/>
            <a:ext cx="539116" cy="1499177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13" name="Freeform 39"/>
          <p:cNvSpPr>
            <a:spLocks noChangeAspect="1"/>
          </p:cNvSpPr>
          <p:nvPr/>
        </p:nvSpPr>
        <p:spPr bwMode="auto">
          <a:xfrm>
            <a:off x="6938120" y="4180059"/>
            <a:ext cx="1015334" cy="285138"/>
          </a:xfrm>
          <a:custGeom>
            <a:avLst/>
            <a:gdLst>
              <a:gd name="T0" fmla="*/ 0 w 700"/>
              <a:gd name="T1" fmla="*/ 0 h 200"/>
              <a:gd name="T2" fmla="*/ 72 w 700"/>
              <a:gd name="T3" fmla="*/ 200 h 200"/>
              <a:gd name="T4" fmla="*/ 700 w 700"/>
              <a:gd name="T5" fmla="*/ 196 h 200"/>
              <a:gd name="T6" fmla="*/ 700 w 700"/>
              <a:gd name="T7" fmla="*/ 0 h 200"/>
              <a:gd name="T8" fmla="*/ 0 w 700"/>
              <a:gd name="T9" fmla="*/ 0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0"/>
              <a:gd name="T16" fmla="*/ 0 h 200"/>
              <a:gd name="T17" fmla="*/ 700 w 700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0" h="200">
                <a:moveTo>
                  <a:pt x="0" y="0"/>
                </a:moveTo>
                <a:lnTo>
                  <a:pt x="72" y="200"/>
                </a:lnTo>
                <a:lnTo>
                  <a:pt x="700" y="196"/>
                </a:lnTo>
                <a:lnTo>
                  <a:pt x="70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14" name="Line 40"/>
          <p:cNvSpPr>
            <a:spLocks noChangeAspect="1" noChangeShapeType="1"/>
          </p:cNvSpPr>
          <p:nvPr/>
        </p:nvSpPr>
        <p:spPr bwMode="auto">
          <a:xfrm>
            <a:off x="6491851" y="4171240"/>
            <a:ext cx="1449622" cy="0"/>
          </a:xfrm>
          <a:prstGeom prst="line">
            <a:avLst/>
          </a:prstGeom>
          <a:noFill/>
          <a:ln w="19050">
            <a:solidFill>
              <a:schemeClr val="hlink"/>
            </a:solidFill>
            <a:prstDash val="lgDashDot"/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sp>
        <p:nvSpPr>
          <p:cNvPr id="46115" name="Text Box 41"/>
          <p:cNvSpPr txBox="1">
            <a:spLocks noChangeAspect="1" noChangeArrowheads="1"/>
          </p:cNvSpPr>
          <p:nvPr/>
        </p:nvSpPr>
        <p:spPr bwMode="auto">
          <a:xfrm>
            <a:off x="5069185" y="4169770"/>
            <a:ext cx="555588" cy="34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60" tIns="42780" rIns="85560" bIns="42780" anchor="ctr">
            <a:spAutoFit/>
          </a:bodyPr>
          <a:lstStyle/>
          <a:p>
            <a:pPr algn="ctr"/>
            <a:r>
              <a:rPr lang="en-US" sz="1700" b="1" i="1" dirty="0" err="1">
                <a:solidFill>
                  <a:schemeClr val="hlink"/>
                </a:solidFill>
              </a:rPr>
              <a:t>E</a:t>
            </a:r>
            <a:r>
              <a:rPr lang="en-US" sz="1700" b="1" i="1" baseline="-25000" dirty="0" err="1">
                <a:solidFill>
                  <a:schemeClr val="hlink"/>
                </a:solidFill>
              </a:rPr>
              <a:t>Fp</a:t>
            </a:r>
            <a:r>
              <a:rPr lang="en-US" sz="1700" b="1" i="1" baseline="-25000" dirty="0">
                <a:solidFill>
                  <a:schemeClr val="hlink"/>
                </a:solidFill>
              </a:rPr>
              <a:t> </a:t>
            </a:r>
            <a:endParaRPr lang="en-US" sz="1700" dirty="0"/>
          </a:p>
        </p:txBody>
      </p:sp>
      <p:sp>
        <p:nvSpPr>
          <p:cNvPr id="46116" name="Line 42"/>
          <p:cNvSpPr>
            <a:spLocks noChangeShapeType="1"/>
          </p:cNvSpPr>
          <p:nvPr/>
        </p:nvSpPr>
        <p:spPr bwMode="auto">
          <a:xfrm>
            <a:off x="6487358" y="2927805"/>
            <a:ext cx="548101" cy="154327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lIns="85560" tIns="42780" rIns="85560" bIns="42780" anchor="ctr"/>
          <a:lstStyle/>
          <a:p>
            <a:endParaRPr lang="en-US"/>
          </a:p>
        </p:txBody>
      </p:sp>
      <p:grpSp>
        <p:nvGrpSpPr>
          <p:cNvPr id="5" name="Group 43"/>
          <p:cNvGrpSpPr>
            <a:grpSpLocks noChangeAspect="1"/>
          </p:cNvGrpSpPr>
          <p:nvPr/>
        </p:nvGrpSpPr>
        <p:grpSpPr bwMode="auto">
          <a:xfrm>
            <a:off x="7015992" y="4456377"/>
            <a:ext cx="906013" cy="1206691"/>
            <a:chOff x="520" y="1744"/>
            <a:chExt cx="928" cy="848"/>
          </a:xfrm>
        </p:grpSpPr>
        <p:sp>
          <p:nvSpPr>
            <p:cNvPr id="46121" name="Line 44"/>
            <p:cNvSpPr>
              <a:spLocks noChangeAspect="1" noChangeShapeType="1"/>
            </p:cNvSpPr>
            <p:nvPr/>
          </p:nvSpPr>
          <p:spPr bwMode="auto">
            <a:xfrm>
              <a:off x="520" y="1744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2" name="Line 45"/>
            <p:cNvSpPr>
              <a:spLocks noChangeAspect="1" noChangeShapeType="1"/>
            </p:cNvSpPr>
            <p:nvPr/>
          </p:nvSpPr>
          <p:spPr bwMode="auto">
            <a:xfrm>
              <a:off x="520" y="2592"/>
              <a:ext cx="92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6756916" y="4206514"/>
            <a:ext cx="440278" cy="141099"/>
            <a:chOff x="4512" y="2862"/>
            <a:chExt cx="294" cy="96"/>
          </a:xfrm>
          <a:solidFill>
            <a:srgbClr val="FF3300"/>
          </a:solidFill>
        </p:grpSpPr>
        <p:sp>
          <p:nvSpPr>
            <p:cNvPr id="46119" name="Oval 47"/>
            <p:cNvSpPr>
              <a:spLocks noChangeArrowheads="1"/>
            </p:cNvSpPr>
            <p:nvPr/>
          </p:nvSpPr>
          <p:spPr bwMode="auto">
            <a:xfrm>
              <a:off x="4716" y="2862"/>
              <a:ext cx="90" cy="96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6120" name="Line 48"/>
            <p:cNvSpPr>
              <a:spLocks noChangeShapeType="1"/>
            </p:cNvSpPr>
            <p:nvPr/>
          </p:nvSpPr>
          <p:spPr bwMode="auto">
            <a:xfrm>
              <a:off x="4512" y="2910"/>
              <a:ext cx="228" cy="0"/>
            </a:xfrm>
            <a:prstGeom prst="line">
              <a:avLst/>
            </a:prstGeom>
            <a:grpFill/>
            <a:ln w="28575">
              <a:solidFill>
                <a:schemeClr val="hlink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8858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2800" b="1" i="0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Visualization of Tunneling:</a:t>
            </a:r>
          </a:p>
        </p:txBody>
      </p:sp>
      <p:pic>
        <p:nvPicPr>
          <p:cNvPr id="3077" name="Picture 4" descr="F:\my documents\ECE663\zener breakdown.bmp"/>
          <p:cNvPicPr>
            <a:picLocks noChangeAspect="1" noChangeArrowheads="1"/>
          </p:cNvPicPr>
          <p:nvPr/>
        </p:nvPicPr>
        <p:blipFill>
          <a:blip r:embed="rId4"/>
          <a:srcRect b="7774"/>
          <a:stretch>
            <a:fillRect/>
          </a:stretch>
        </p:blipFill>
        <p:spPr bwMode="auto">
          <a:xfrm>
            <a:off x="0" y="765175"/>
            <a:ext cx="4952999" cy="57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5410200" y="1419225"/>
            <a:ext cx="3482975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mic Sans MS" pitchFamily="66" charset="0"/>
              </a:rPr>
              <a:t>Barrier must be thin: depletion is narrow</a:t>
            </a:r>
            <a:r>
              <a:rPr lang="en-US" dirty="0">
                <a:latin typeface="Comic Sans MS" pitchFamily="66" charset="0"/>
                <a:sym typeface="Symbol" pitchFamily="18" charset="2"/>
              </a:rPr>
              <a:t> doping on both sides must be large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dirty="0">
                <a:latin typeface="Comic Sans MS" pitchFamily="66" charset="0"/>
                <a:sym typeface="Symbol" pitchFamily="18" charset="2"/>
              </a:rPr>
              <a:t>Must have empty states to tunnel into  </a:t>
            </a:r>
          </a:p>
          <a:p>
            <a:r>
              <a:rPr lang="en-US" dirty="0" err="1">
                <a:latin typeface="Comic Sans MS" pitchFamily="66" charset="0"/>
                <a:sym typeface="Symbol" pitchFamily="18" charset="2"/>
              </a:rPr>
              <a:t>V</a:t>
            </a:r>
            <a:r>
              <a:rPr lang="en-US" baseline="-25000" dirty="0" err="1">
                <a:latin typeface="Comic Sans MS" pitchFamily="66" charset="0"/>
                <a:sym typeface="Symbol" pitchFamily="18" charset="2"/>
              </a:rPr>
              <a:t>bi</a:t>
            </a:r>
            <a:r>
              <a:rPr lang="en-US" baseline="-25000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dirty="0">
                <a:latin typeface="Comic Sans MS" pitchFamily="66" charset="0"/>
                <a:sym typeface="Symbol" pitchFamily="18" charset="2"/>
              </a:rPr>
              <a:t>+ V</a:t>
            </a:r>
            <a:r>
              <a:rPr lang="en-US" baseline="-25000" dirty="0">
                <a:latin typeface="Comic Sans MS" pitchFamily="66" charset="0"/>
                <a:sym typeface="Symbol" pitchFamily="18" charset="2"/>
              </a:rPr>
              <a:t>BR </a:t>
            </a:r>
            <a:r>
              <a:rPr lang="en-US" dirty="0">
                <a:latin typeface="Comic Sans MS" pitchFamily="66" charset="0"/>
                <a:sym typeface="Symbol" pitchFamily="18" charset="2"/>
              </a:rPr>
              <a:t>&gt; E</a:t>
            </a:r>
            <a:r>
              <a:rPr lang="en-US" baseline="-25000" dirty="0">
                <a:latin typeface="Comic Sans MS" pitchFamily="66" charset="0"/>
                <a:sym typeface="Symbol" pitchFamily="18" charset="2"/>
              </a:rPr>
              <a:t>G</a:t>
            </a:r>
            <a:r>
              <a:rPr lang="en-US" dirty="0">
                <a:latin typeface="Comic Sans MS" pitchFamily="66" charset="0"/>
                <a:sym typeface="Symbol" pitchFamily="18" charset="2"/>
              </a:rPr>
              <a:t>/q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5562600" y="2514600"/>
          <a:ext cx="3200400" cy="914400"/>
        </p:xfrm>
        <a:graphic>
          <a:graphicData uri="http://schemas.openxmlformats.org/presentationml/2006/ole">
            <p:oleObj spid="_x0000_s55299" name="Equation" r:id="rId5" imgW="2324100" imgH="533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98F9E30D-F784-4550-B570-FB8E2ED94727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30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err="1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Diode Characteristics</a:t>
            </a:r>
            <a:endParaRPr lang="th-TH" sz="2800" b="1" dirty="0" smtClean="0">
              <a:solidFill>
                <a:srgbClr val="EA0000"/>
              </a:solidFill>
              <a:latin typeface="Times New Roman" pitchFamily="18" charset="0"/>
            </a:endParaRPr>
          </a:p>
        </p:txBody>
      </p:sp>
      <p:graphicFrame>
        <p:nvGraphicFramePr>
          <p:cNvPr id="28674" name="Object 3"/>
          <p:cNvGraphicFramePr>
            <a:graphicFrameLocks noChangeAspect="1"/>
          </p:cNvGraphicFramePr>
          <p:nvPr/>
        </p:nvGraphicFramePr>
        <p:xfrm>
          <a:off x="914400" y="1600200"/>
          <a:ext cx="7315200" cy="4095750"/>
        </p:xfrm>
        <a:graphic>
          <a:graphicData uri="http://schemas.openxmlformats.org/presentationml/2006/ole">
            <p:oleObj spid="_x0000_s22531" name="Visio" r:id="rId3" imgW="4100474" imgH="229483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361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EC712D-77D4-45E2-AB6E-4973441A2552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738188"/>
          </a:xfrm>
          <a:noFill/>
        </p:spPr>
        <p:txBody>
          <a:bodyPr>
            <a:normAutofit/>
          </a:bodyPr>
          <a:lstStyle/>
          <a:p>
            <a:r>
              <a:rPr lang="en-US" sz="2800" b="1" u="none" dirty="0" err="1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Zener</a:t>
            </a:r>
            <a:r>
              <a:rPr lang="en-US" sz="2800" b="1" u="none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u="none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iode Characteristics: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96938"/>
            <a:ext cx="8077200" cy="2308225"/>
          </a:xfrm>
          <a:noFill/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ct val="50000"/>
              </a:spcBef>
              <a:buFontTx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•The breakdown characteristics of diodes can be tailored     by controlling the doping concentration</a:t>
            </a:r>
          </a:p>
          <a:p>
            <a:pPr marL="0" indent="0">
              <a:spcBef>
                <a:spcPct val="50000"/>
              </a:spcBef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Heavily doped p</a:t>
            </a:r>
            <a:r>
              <a:rPr lang="en-US" sz="28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n</a:t>
            </a:r>
            <a:r>
              <a:rPr lang="en-US" sz="28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regions result in low breakdown voltage (Zener effect)</a:t>
            </a:r>
          </a:p>
          <a:p>
            <a:pPr marL="0" indent="0">
              <a:spcBef>
                <a:spcPct val="50000"/>
              </a:spcBef>
              <a:buFontTx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Used as reference voltage in voltage regulators</a:t>
            </a:r>
          </a:p>
        </p:txBody>
      </p:sp>
      <p:sp>
        <p:nvSpPr>
          <p:cNvPr id="8197" name="Line 4"/>
          <p:cNvSpPr>
            <a:spLocks noChangeShapeType="1"/>
          </p:cNvSpPr>
          <p:nvPr/>
        </p:nvSpPr>
        <p:spPr bwMode="auto">
          <a:xfrm flipV="1">
            <a:off x="4038600" y="4173538"/>
            <a:ext cx="0" cy="207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5"/>
          <p:cNvSpPr>
            <a:spLocks noChangeShapeType="1"/>
          </p:cNvSpPr>
          <p:nvPr/>
        </p:nvSpPr>
        <p:spPr bwMode="auto">
          <a:xfrm>
            <a:off x="2514600" y="518636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3744913" y="405765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I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5651500" y="51466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V</a:t>
            </a:r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3048000" y="5186363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4191000" y="4260850"/>
            <a:ext cx="119063" cy="925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3048000" y="5186363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AutoShape 11"/>
          <p:cNvSpPr>
            <a:spLocks/>
          </p:cNvSpPr>
          <p:nvPr/>
        </p:nvSpPr>
        <p:spPr bwMode="auto">
          <a:xfrm>
            <a:off x="2568575" y="5216525"/>
            <a:ext cx="76200" cy="990600"/>
          </a:xfrm>
          <a:prstGeom prst="leftBrace">
            <a:avLst>
              <a:gd name="adj1" fmla="val 10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1041400" y="5348288"/>
            <a:ext cx="15954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Region of </a:t>
            </a:r>
          </a:p>
          <a:p>
            <a:pPr algn="ctr"/>
            <a:r>
              <a:rPr lang="en-US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C81F902E-9F8A-4189-86AA-01E955F9F595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32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  <a:r>
              <a:rPr lang="en-US" b="1" dirty="0" smtClean="0"/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Zener diode.</a:t>
            </a:r>
            <a:endParaRPr lang="th-TH" sz="2800" b="1" dirty="0" smtClean="0">
              <a:latin typeface="Times New Roman" pitchFamily="18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33400" y="1600200"/>
            <a:ext cx="8077200" cy="18002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thaiDi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A 1N754A Zener diode has a dc power dissipation rating of 500 </a:t>
            </a:r>
            <a:r>
              <a:rPr lang="en-US" dirty="0" err="1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mW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 and a nominal Zener voltage of 6.8 V.  What is the value of </a:t>
            </a:r>
            <a:r>
              <a:rPr lang="en-US" i="1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I</a:t>
            </a:r>
            <a:r>
              <a:rPr lang="en-US" i="1" baseline="-25000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ZM</a:t>
            </a:r>
            <a:r>
              <a:rPr lang="en-US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 for the device?</a:t>
            </a:r>
            <a:endParaRPr lang="th-TH" dirty="0" smtClean="0">
              <a:solidFill>
                <a:srgbClr val="000000"/>
              </a:solidFill>
              <a:latin typeface="Verdana" pitchFamily="34" charset="0"/>
              <a:cs typeface="Tahoma" pitchFamily="34" charset="0"/>
            </a:endParaRPr>
          </a:p>
        </p:txBody>
      </p:sp>
      <p:graphicFrame>
        <p:nvGraphicFramePr>
          <p:cNvPr id="31746" name="Object 6"/>
          <p:cNvGraphicFramePr>
            <a:graphicFrameLocks noChangeAspect="1"/>
          </p:cNvGraphicFramePr>
          <p:nvPr/>
        </p:nvGraphicFramePr>
        <p:xfrm>
          <a:off x="1828800" y="3733800"/>
          <a:ext cx="5356225" cy="1143000"/>
        </p:xfrm>
        <a:graphic>
          <a:graphicData uri="http://schemas.openxmlformats.org/presentationml/2006/ole">
            <p:oleObj spid="_x0000_s25603" name="Equation" r:id="rId4" imgW="2146300" imgH="457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5107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EA0000"/>
                </a:solidFill>
                <a:latin typeface="Times New Roman" pitchFamily="18" charset="0"/>
                <a:cs typeface="Times New Roman" pitchFamily="18" charset="0"/>
              </a:rPr>
              <a:t>	Summary</a:t>
            </a:r>
            <a:endParaRPr lang="en-US" sz="2800" b="1" dirty="0">
              <a:solidFill>
                <a:srgbClr val="E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732</Words>
  <Application>Microsoft Office PowerPoint</Application>
  <PresentationFormat>On-screen Show (4:3)</PresentationFormat>
  <Paragraphs>192</Paragraphs>
  <Slides>33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Office Theme</vt:lpstr>
      <vt:lpstr>Equation</vt:lpstr>
      <vt:lpstr>Visio</vt:lpstr>
      <vt:lpstr>COMSATS Institute of Information Technology Virtual campus Islamabad</vt:lpstr>
      <vt:lpstr>    Junction Break Down</vt:lpstr>
      <vt:lpstr>Slide 3</vt:lpstr>
      <vt:lpstr> Breakdown Mechanism:</vt:lpstr>
      <vt:lpstr> PN Junction Under Forward-Bias Condition:</vt:lpstr>
      <vt:lpstr>  PN Junction Under Reverse-Bias Condition:</vt:lpstr>
      <vt:lpstr> I-V Characteristic of a PN Junction:</vt:lpstr>
      <vt:lpstr> I-V Characteristic of a PN Junction:</vt:lpstr>
      <vt:lpstr> PN Junction Under Reverse-Bias Condition:</vt:lpstr>
      <vt:lpstr>Slide 10</vt:lpstr>
      <vt:lpstr>Slide 11</vt:lpstr>
      <vt:lpstr>Slide 12</vt:lpstr>
      <vt:lpstr>Slide 13</vt:lpstr>
      <vt:lpstr> Ideal Diode I-V characteristic</vt:lpstr>
      <vt:lpstr>Real Diode I-V characteristic</vt:lpstr>
      <vt:lpstr>Real Diode – Reverse Current</vt:lpstr>
      <vt:lpstr> What’s wrong with this picture?</vt:lpstr>
      <vt:lpstr>Avalanche Breakdown</vt:lpstr>
      <vt:lpstr>Slide 19</vt:lpstr>
      <vt:lpstr>Avalanche Breakdown</vt:lpstr>
      <vt:lpstr> Energy Band diagram; Avalanche Breakdown: </vt:lpstr>
      <vt:lpstr> Junction Built-In Voltage:</vt:lpstr>
      <vt:lpstr>         Junction Parameters:</vt:lpstr>
      <vt:lpstr>Slide 24</vt:lpstr>
      <vt:lpstr>Zener Breakdown</vt:lpstr>
      <vt:lpstr>Slide 26</vt:lpstr>
      <vt:lpstr> Zener Breakdown Mechanism:</vt:lpstr>
      <vt:lpstr>Slide 28</vt:lpstr>
      <vt:lpstr>Visualization of Tunneling:</vt:lpstr>
      <vt:lpstr>Zener Diode Characteristics</vt:lpstr>
      <vt:lpstr>Zener Diode Characteristics:</vt:lpstr>
      <vt:lpstr>Example: Zener diode.</vt:lpstr>
      <vt:lpstr>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PN Junction Break Down.</dc:title>
  <dc:subject>Electronics-1: EEE231</dc:subject>
  <dc:creator>Dr. Nasim Zafar.</dc:creator>
  <cp:lastModifiedBy>NTS</cp:lastModifiedBy>
  <cp:revision>165</cp:revision>
  <dcterms:created xsi:type="dcterms:W3CDTF">2006-08-16T00:00:00Z</dcterms:created>
  <dcterms:modified xsi:type="dcterms:W3CDTF">2012-08-28T11:19:48Z</dcterms:modified>
</cp:coreProperties>
</file>