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157.xml" ContentType="application/vnd.openxmlformats-officedocument.presentationml.slideLayout+xml"/>
  <Override PartName="/ppt/slides/slide36.xml" ContentType="application/vnd.openxmlformats-officedocument.presentationml.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71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8.xml" ContentType="application/vnd.openxmlformats-officedocument.theme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Layouts/slideLayout198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Layouts/slideLayout187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s/slide33.xml" ContentType="application/vnd.openxmlformats-officedocument.presentationml.slide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90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Masters/slideMaster16.xml" ContentType="application/vnd.openxmlformats-officedocument.presentationml.slideMaster+xml"/>
  <Override PartName="/ppt/slides/slide22.xml" ContentType="application/vnd.openxmlformats-officedocument.presentationml.slide+xml"/>
  <Override PartName="/ppt/slideLayouts/slideLayout32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219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62.xml" ContentType="application/vnd.openxmlformats-officedocument.presentationml.slideLayout+xml"/>
  <Default Extension="wmf" ContentType="image/x-wmf"/>
  <Override PartName="/ppt/slideLayouts/slideLayout51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6.xml" ContentType="application/vnd.openxmlformats-officedocument.theme+xml"/>
  <Override PartName="/ppt/slideMasters/slideMaster13.xml" ContentType="application/vnd.openxmlformats-officedocument.presentationml.slideMaster+xml"/>
  <Override PartName="/ppt/slideLayouts/slideLayout100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theme/theme12.xml" ContentType="application/vnd.openxmlformats-officedocument.theme+xml"/>
  <Override PartName="/ppt/slideLayouts/slideLayout189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85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81.xml" ContentType="application/vnd.openxmlformats-officedocument.presentationml.slideLayout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70.xml" ContentType="application/vnd.openxmlformats-officedocument.presentationml.slideLayout+xml"/>
  <Default Extension="wav" ContentType="audio/wav"/>
  <Override PartName="/ppt/slideMasters/slideMaster14.xml" ContentType="application/vnd.openxmlformats-officedocument.presentationml.slideMaster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217.xml" ContentType="application/vnd.openxmlformats-officedocument.presentationml.slideLayout+xml"/>
  <Override PartName="/ppt/theme/theme17.xml" ContentType="application/vnd.openxmlformats-officedocument.theme+xml"/>
  <Override PartName="/ppt/slideLayouts/slideLayout206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14.xml" ContentType="application/vnd.openxmlformats-officedocument.them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94.xml" ContentType="application/vnd.openxmlformats-officedocument.presentationml.slideLayout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215.xml" ContentType="application/vnd.openxmlformats-officedocument.presentationml.slideLayout+xml"/>
  <Default Extension="vml" ContentType="application/vnd.openxmlformats-officedocument.vmlDrawing"/>
  <Override PartName="/ppt/slideLayouts/slideLayout99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slideLayouts/slideLayout177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s/slide34.xml" ContentType="application/vnd.openxmlformats-officedocument.presentationml.slide+xml"/>
  <Override PartName="/ppt/slideLayouts/slideLayout44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91.xml" ContentType="application/vnd.openxmlformats-officedocument.presentationml.slideLayout+xml"/>
  <Default Extension="rels" ContentType="application/vnd.openxmlformats-package.relationships+xml"/>
  <Override PartName="/ppt/slideMasters/slideMaster17.xml" ContentType="application/vnd.openxmlformats-officedocument.presentationml.slideMaster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20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  <p:sldMasterId id="2147483681" r:id="rId3"/>
    <p:sldMasterId id="2147483699" r:id="rId4"/>
    <p:sldMasterId id="2147483717" r:id="rId5"/>
    <p:sldMasterId id="2147483732" r:id="rId6"/>
    <p:sldMasterId id="2147483747" r:id="rId7"/>
    <p:sldMasterId id="2147483762" r:id="rId8"/>
    <p:sldMasterId id="2147483777" r:id="rId9"/>
    <p:sldMasterId id="2147483789" r:id="rId10"/>
    <p:sldMasterId id="2147483801" r:id="rId11"/>
    <p:sldMasterId id="2147483813" r:id="rId12"/>
    <p:sldMasterId id="2147483825" r:id="rId13"/>
    <p:sldMasterId id="2147483837" r:id="rId14"/>
    <p:sldMasterId id="2147483849" r:id="rId15"/>
    <p:sldMasterId id="2147483861" r:id="rId16"/>
    <p:sldMasterId id="2147483873" r:id="rId17"/>
  </p:sldMasterIdLst>
  <p:notesMasterIdLst>
    <p:notesMasterId r:id="rId55"/>
  </p:notesMasterIdLst>
  <p:sldIdLst>
    <p:sldId id="306" r:id="rId18"/>
    <p:sldId id="286" r:id="rId19"/>
    <p:sldId id="287" r:id="rId20"/>
    <p:sldId id="303" r:id="rId21"/>
    <p:sldId id="279" r:id="rId22"/>
    <p:sldId id="269" r:id="rId23"/>
    <p:sldId id="280" r:id="rId24"/>
    <p:sldId id="288" r:id="rId25"/>
    <p:sldId id="304" r:id="rId26"/>
    <p:sldId id="271" r:id="rId27"/>
    <p:sldId id="305" r:id="rId28"/>
    <p:sldId id="272" r:id="rId29"/>
    <p:sldId id="281" r:id="rId30"/>
    <p:sldId id="307" r:id="rId31"/>
    <p:sldId id="289" r:id="rId32"/>
    <p:sldId id="290" r:id="rId33"/>
    <p:sldId id="283" r:id="rId34"/>
    <p:sldId id="282" r:id="rId35"/>
    <p:sldId id="284" r:id="rId36"/>
    <p:sldId id="308" r:id="rId37"/>
    <p:sldId id="262" r:id="rId38"/>
    <p:sldId id="263" r:id="rId39"/>
    <p:sldId id="265" r:id="rId40"/>
    <p:sldId id="266" r:id="rId41"/>
    <p:sldId id="267" r:id="rId42"/>
    <p:sldId id="292" r:id="rId43"/>
    <p:sldId id="293" r:id="rId44"/>
    <p:sldId id="294" r:id="rId45"/>
    <p:sldId id="295" r:id="rId46"/>
    <p:sldId id="260" r:id="rId47"/>
    <p:sldId id="291" r:id="rId48"/>
    <p:sldId id="261" r:id="rId49"/>
    <p:sldId id="296" r:id="rId50"/>
    <p:sldId id="297" r:id="rId51"/>
    <p:sldId id="298" r:id="rId52"/>
    <p:sldId id="299" r:id="rId53"/>
    <p:sldId id="300" r:id="rId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8" autoAdjust="0"/>
    <p:restoredTop sz="94660"/>
  </p:normalViewPr>
  <p:slideViewPr>
    <p:cSldViewPr>
      <p:cViewPr>
        <p:scale>
          <a:sx n="40" d="100"/>
          <a:sy n="40" d="100"/>
        </p:scale>
        <p:origin x="-156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16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slide" Target="slides/slide22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50" Type="http://schemas.openxmlformats.org/officeDocument/2006/relationships/slide" Target="slides/slide33.xml"/><Relationship Id="rId55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3.xml"/><Relationship Id="rId29" Type="http://schemas.openxmlformats.org/officeDocument/2006/relationships/slide" Target="slides/slide12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53" Type="http://schemas.openxmlformats.org/officeDocument/2006/relationships/slide" Target="slides/slide36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2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3" Type="http://schemas.openxmlformats.org/officeDocument/2006/relationships/slideMaster" Target="slideMasters/slideMaster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jpe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9.jpe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4.wmf"/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9.jpeg"/><Relationship Id="rId4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4" Type="http://schemas.openxmlformats.org/officeDocument/2006/relationships/image" Target="../media/image26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image" Target="../media/image29.jpeg"/><Relationship Id="rId7" Type="http://schemas.openxmlformats.org/officeDocument/2006/relationships/image" Target="../media/image33.wmf"/><Relationship Id="rId2" Type="http://schemas.openxmlformats.org/officeDocument/2006/relationships/image" Target="../media/image28.wmf"/><Relationship Id="rId1" Type="http://schemas.openxmlformats.org/officeDocument/2006/relationships/image" Target="../media/image9.jpeg"/><Relationship Id="rId6" Type="http://schemas.openxmlformats.org/officeDocument/2006/relationships/image" Target="../media/image32.wmf"/><Relationship Id="rId5" Type="http://schemas.openxmlformats.org/officeDocument/2006/relationships/image" Target="../media/image31.wmf"/><Relationship Id="rId4" Type="http://schemas.openxmlformats.org/officeDocument/2006/relationships/image" Target="../media/image30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9.jpeg"/><Relationship Id="rId1" Type="http://schemas.openxmlformats.org/officeDocument/2006/relationships/image" Target="../media/image36.wmf"/><Relationship Id="rId5" Type="http://schemas.openxmlformats.org/officeDocument/2006/relationships/image" Target="../media/image38.wmf"/><Relationship Id="rId4" Type="http://schemas.openxmlformats.org/officeDocument/2006/relationships/image" Target="../media/image30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9.jpeg"/><Relationship Id="rId1" Type="http://schemas.openxmlformats.org/officeDocument/2006/relationships/image" Target="../media/image41.wmf"/><Relationship Id="rId6" Type="http://schemas.openxmlformats.org/officeDocument/2006/relationships/image" Target="../media/image44.wmf"/><Relationship Id="rId5" Type="http://schemas.openxmlformats.org/officeDocument/2006/relationships/image" Target="../media/image43.wmf"/><Relationship Id="rId4" Type="http://schemas.openxmlformats.org/officeDocument/2006/relationships/image" Target="../media/image38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image" Target="../media/image9.jpeg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3.wmf"/><Relationship Id="rId1" Type="http://schemas.openxmlformats.org/officeDocument/2006/relationships/image" Target="../media/image29.jpe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C6029F-C197-490A-9595-157D9E3AEB1E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26B48D-4490-46EE-9190-D0F97CE255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61506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8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i="1" dirty="0">
                <a:solidFill>
                  <a:schemeClr val="hlink"/>
                </a:solidFill>
                <a:latin typeface="Times New Roman" pitchFamily="18" charset="0"/>
                <a:ea typeface="MS Gothic" pitchFamily="49" charset="-128"/>
              </a:rPr>
              <a:t>Semiconductor Devices</a:t>
            </a:r>
          </a:p>
        </p:txBody>
      </p:sp>
      <p:sp>
        <p:nvSpPr>
          <p:cNvPr id="49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0" y="0"/>
            <a:ext cx="9144000" cy="6921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0" name="Rectangle 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F182B-440C-47DB-AC22-17AA139770D6}" type="slidenum">
              <a:rPr lang="en-US" altLang="ko-KR"/>
              <a:pPr>
                <a:defRPr/>
              </a:pPr>
              <a:t>‹#›</a:t>
            </a:fld>
            <a:r>
              <a:rPr lang="en-US" altLang="ko-KR"/>
              <a:t>/34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i="1">
                <a:solidFill>
                  <a:schemeClr val="hlink"/>
                </a:solidFill>
                <a:latin typeface="Times New Roman" pitchFamily="18" charset="0"/>
                <a:ea typeface="MS Gothic" pitchFamily="49" charset="-128"/>
              </a:rPr>
              <a:t>Semiconductor device lab.</a:t>
            </a:r>
          </a:p>
        </p:txBody>
      </p:sp>
      <p:pic>
        <p:nvPicPr>
          <p:cNvPr id="4" name="Picture 31" descr="chip"/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8459788" y="6343650"/>
            <a:ext cx="6858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33"/>
          <p:cNvGrpSpPr>
            <a:grpSpLocks/>
          </p:cNvGrpSpPr>
          <p:nvPr userDrawn="1"/>
        </p:nvGrpSpPr>
        <p:grpSpPr bwMode="auto">
          <a:xfrm>
            <a:off x="546100" y="6407150"/>
            <a:ext cx="1311275" cy="425450"/>
            <a:chOff x="1862" y="2736"/>
            <a:chExt cx="826" cy="268"/>
          </a:xfrm>
        </p:grpSpPr>
        <p:sp>
          <p:nvSpPr>
            <p:cNvPr id="6" name="Text Box 34"/>
            <p:cNvSpPr txBox="1">
              <a:spLocks noChangeArrowheads="1"/>
            </p:cNvSpPr>
            <p:nvPr userDrawn="1"/>
          </p:nvSpPr>
          <p:spPr bwMode="auto">
            <a:xfrm>
              <a:off x="1872" y="2736"/>
              <a:ext cx="816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70000"/>
                </a:lnSpc>
                <a:spcBef>
                  <a:spcPct val="50000"/>
                </a:spcBef>
                <a:defRPr/>
              </a:pPr>
              <a:r>
                <a:rPr lang="en-US" altLang="ko-KR" sz="1600" i="1">
                  <a:solidFill>
                    <a:srgbClr val="80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ea typeface="굴림" pitchFamily="50" charset="-127"/>
                </a:rPr>
                <a:t>Kwangwoon</a:t>
              </a:r>
              <a:endParaRPr lang="en-US" altLang="ko-KR" sz="1600" b="0" i="1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endParaRPr>
            </a:p>
          </p:txBody>
        </p:sp>
        <p:sp>
          <p:nvSpPr>
            <p:cNvPr id="7" name="Text Box 35"/>
            <p:cNvSpPr txBox="1">
              <a:spLocks noChangeArrowheads="1"/>
            </p:cNvSpPr>
            <p:nvPr userDrawn="1"/>
          </p:nvSpPr>
          <p:spPr bwMode="auto">
            <a:xfrm>
              <a:off x="1862" y="2852"/>
              <a:ext cx="768" cy="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dist">
                <a:lnSpc>
                  <a:spcPct val="70000"/>
                </a:lnSpc>
                <a:spcBef>
                  <a:spcPct val="50000"/>
                </a:spcBef>
                <a:defRPr/>
              </a:pPr>
              <a:r>
                <a:rPr lang="en-US" altLang="ko-KR" sz="1400" b="0" i="1" dirty="0">
                  <a:solidFill>
                    <a:srgbClr val="80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University</a:t>
              </a:r>
              <a:endParaRPr lang="en-US" altLang="ko-KR" sz="1400" b="0" dirty="0">
                <a:solidFill>
                  <a:srgbClr val="800000"/>
                </a:solidFill>
              </a:endParaRPr>
            </a:p>
          </p:txBody>
        </p:sp>
      </p:grpSp>
      <p:sp>
        <p:nvSpPr>
          <p:cNvPr id="8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AutoShape 29"/>
          <p:cNvSpPr>
            <a:spLocks noChangeArrowheads="1"/>
          </p:cNvSpPr>
          <p:nvPr userDrawn="1"/>
        </p:nvSpPr>
        <p:spPr bwMode="auto">
          <a:xfrm>
            <a:off x="0" y="6354763"/>
            <a:ext cx="9180513" cy="503237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Freeform 30"/>
          <p:cNvSpPr>
            <a:spLocks/>
          </p:cNvSpPr>
          <p:nvPr userDrawn="1"/>
        </p:nvSpPr>
        <p:spPr bwMode="auto">
          <a:xfrm>
            <a:off x="0" y="0"/>
            <a:ext cx="3392488" cy="4495800"/>
          </a:xfrm>
          <a:custGeom>
            <a:avLst/>
            <a:gdLst/>
            <a:ahLst/>
            <a:cxnLst>
              <a:cxn ang="0">
                <a:pos x="1803" y="1365"/>
              </a:cxn>
              <a:cxn ang="0">
                <a:pos x="1418" y="0"/>
              </a:cxn>
              <a:cxn ang="0">
                <a:pos x="0" y="0"/>
              </a:cxn>
              <a:cxn ang="0">
                <a:pos x="0" y="2448"/>
              </a:cxn>
              <a:cxn ang="0">
                <a:pos x="1803" y="1365"/>
              </a:cxn>
            </a:cxnLst>
            <a:rect l="0" t="0" r="r" b="b"/>
            <a:pathLst>
              <a:path w="1803" h="2448">
                <a:moveTo>
                  <a:pt x="1803" y="1365"/>
                </a:moveTo>
                <a:lnTo>
                  <a:pt x="1418" y="0"/>
                </a:lnTo>
                <a:lnTo>
                  <a:pt x="0" y="0"/>
                </a:lnTo>
                <a:lnTo>
                  <a:pt x="0" y="2448"/>
                </a:lnTo>
                <a:lnTo>
                  <a:pt x="1803" y="1365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Rectangle 31"/>
          <p:cNvSpPr>
            <a:spLocks noChangeArrowheads="1"/>
          </p:cNvSpPr>
          <p:nvPr userDrawn="1"/>
        </p:nvSpPr>
        <p:spPr bwMode="auto">
          <a:xfrm>
            <a:off x="1165225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Rectangle 32"/>
          <p:cNvSpPr>
            <a:spLocks noChangeArrowheads="1"/>
          </p:cNvSpPr>
          <p:nvPr userDrawn="1"/>
        </p:nvSpPr>
        <p:spPr bwMode="auto">
          <a:xfrm>
            <a:off x="1484313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Rectangle 33"/>
          <p:cNvSpPr>
            <a:spLocks noChangeArrowheads="1"/>
          </p:cNvSpPr>
          <p:nvPr userDrawn="1"/>
        </p:nvSpPr>
        <p:spPr bwMode="auto">
          <a:xfrm>
            <a:off x="1806575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" name="Rectangle 34"/>
          <p:cNvSpPr>
            <a:spLocks noChangeArrowheads="1"/>
          </p:cNvSpPr>
          <p:nvPr userDrawn="1"/>
        </p:nvSpPr>
        <p:spPr bwMode="auto">
          <a:xfrm>
            <a:off x="2125663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" name="Rectangle 35"/>
          <p:cNvSpPr>
            <a:spLocks noChangeArrowheads="1"/>
          </p:cNvSpPr>
          <p:nvPr userDrawn="1"/>
        </p:nvSpPr>
        <p:spPr bwMode="auto">
          <a:xfrm>
            <a:off x="2446338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Rectangle 36"/>
          <p:cNvSpPr>
            <a:spLocks noChangeArrowheads="1"/>
          </p:cNvSpPr>
          <p:nvPr userDrawn="1"/>
        </p:nvSpPr>
        <p:spPr bwMode="auto">
          <a:xfrm>
            <a:off x="2765425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Rectangle 37"/>
          <p:cNvSpPr>
            <a:spLocks noChangeArrowheads="1"/>
          </p:cNvSpPr>
          <p:nvPr userDrawn="1"/>
        </p:nvSpPr>
        <p:spPr bwMode="auto">
          <a:xfrm>
            <a:off x="3086100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" name="Rectangle 38"/>
          <p:cNvSpPr>
            <a:spLocks noChangeArrowheads="1"/>
          </p:cNvSpPr>
          <p:nvPr userDrawn="1"/>
        </p:nvSpPr>
        <p:spPr bwMode="auto">
          <a:xfrm>
            <a:off x="3405188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" name="Rectangle 39"/>
          <p:cNvSpPr>
            <a:spLocks noChangeArrowheads="1"/>
          </p:cNvSpPr>
          <p:nvPr userDrawn="1"/>
        </p:nvSpPr>
        <p:spPr bwMode="auto">
          <a:xfrm>
            <a:off x="3725863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" name="Rectangle 40"/>
          <p:cNvSpPr>
            <a:spLocks noChangeArrowheads="1"/>
          </p:cNvSpPr>
          <p:nvPr userDrawn="1"/>
        </p:nvSpPr>
        <p:spPr bwMode="auto">
          <a:xfrm>
            <a:off x="4044950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1" name="Rectangle 41"/>
          <p:cNvSpPr>
            <a:spLocks noChangeArrowheads="1"/>
          </p:cNvSpPr>
          <p:nvPr userDrawn="1"/>
        </p:nvSpPr>
        <p:spPr bwMode="auto">
          <a:xfrm>
            <a:off x="4367213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2" name="Rectangle 42"/>
          <p:cNvSpPr>
            <a:spLocks noChangeArrowheads="1"/>
          </p:cNvSpPr>
          <p:nvPr userDrawn="1"/>
        </p:nvSpPr>
        <p:spPr bwMode="auto">
          <a:xfrm>
            <a:off x="4686300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3" name="Rectangle 43"/>
          <p:cNvSpPr>
            <a:spLocks noChangeArrowheads="1"/>
          </p:cNvSpPr>
          <p:nvPr userDrawn="1"/>
        </p:nvSpPr>
        <p:spPr bwMode="auto">
          <a:xfrm>
            <a:off x="5006975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4" name="Rectangle 44"/>
          <p:cNvSpPr>
            <a:spLocks noChangeArrowheads="1"/>
          </p:cNvSpPr>
          <p:nvPr userDrawn="1"/>
        </p:nvSpPr>
        <p:spPr bwMode="auto">
          <a:xfrm>
            <a:off x="5326063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5" name="Rectangle 45"/>
          <p:cNvSpPr>
            <a:spLocks noChangeArrowheads="1"/>
          </p:cNvSpPr>
          <p:nvPr userDrawn="1"/>
        </p:nvSpPr>
        <p:spPr bwMode="auto">
          <a:xfrm>
            <a:off x="5646738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6" name="Rectangle 46"/>
          <p:cNvSpPr>
            <a:spLocks noChangeArrowheads="1"/>
          </p:cNvSpPr>
          <p:nvPr userDrawn="1"/>
        </p:nvSpPr>
        <p:spPr bwMode="auto">
          <a:xfrm>
            <a:off x="5965825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7" name="Rectangle 47"/>
          <p:cNvSpPr>
            <a:spLocks noChangeArrowheads="1"/>
          </p:cNvSpPr>
          <p:nvPr userDrawn="1"/>
        </p:nvSpPr>
        <p:spPr bwMode="auto">
          <a:xfrm>
            <a:off x="6286500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8" name="Rectangle 48"/>
          <p:cNvSpPr>
            <a:spLocks noChangeArrowheads="1"/>
          </p:cNvSpPr>
          <p:nvPr userDrawn="1"/>
        </p:nvSpPr>
        <p:spPr bwMode="auto">
          <a:xfrm>
            <a:off x="6605588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Rectangle 49"/>
          <p:cNvSpPr>
            <a:spLocks noChangeArrowheads="1"/>
          </p:cNvSpPr>
          <p:nvPr userDrawn="1"/>
        </p:nvSpPr>
        <p:spPr bwMode="auto">
          <a:xfrm>
            <a:off x="6927850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0" name="Rectangle 50"/>
          <p:cNvSpPr>
            <a:spLocks noChangeArrowheads="1"/>
          </p:cNvSpPr>
          <p:nvPr userDrawn="1"/>
        </p:nvSpPr>
        <p:spPr bwMode="auto">
          <a:xfrm>
            <a:off x="7246938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1" name="Text Box 51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i="1" dirty="0">
                <a:solidFill>
                  <a:schemeClr val="hlink"/>
                </a:solidFill>
                <a:latin typeface="Times New Roman" pitchFamily="18" charset="0"/>
                <a:ea typeface="MS Gothic" pitchFamily="49" charset="-128"/>
              </a:rPr>
              <a:t>Semiconductor Devices.</a:t>
            </a:r>
          </a:p>
        </p:txBody>
      </p:sp>
      <p:grpSp>
        <p:nvGrpSpPr>
          <p:cNvPr id="32" name="Group 53"/>
          <p:cNvGrpSpPr>
            <a:grpSpLocks/>
          </p:cNvGrpSpPr>
          <p:nvPr userDrawn="1"/>
        </p:nvGrpSpPr>
        <p:grpSpPr bwMode="auto">
          <a:xfrm>
            <a:off x="3922713" y="2438400"/>
            <a:ext cx="5257800" cy="4038600"/>
            <a:chOff x="2928" y="1536"/>
            <a:chExt cx="3312" cy="2544"/>
          </a:xfrm>
        </p:grpSpPr>
        <p:sp>
          <p:nvSpPr>
            <p:cNvPr id="33" name="Freeform 54"/>
            <p:cNvSpPr>
              <a:spLocks/>
            </p:cNvSpPr>
            <p:nvPr userDrawn="1"/>
          </p:nvSpPr>
          <p:spPr bwMode="auto">
            <a:xfrm>
              <a:off x="4525" y="1536"/>
              <a:ext cx="1715" cy="2544"/>
            </a:xfrm>
            <a:custGeom>
              <a:avLst/>
              <a:gdLst/>
              <a:ahLst/>
              <a:cxnLst>
                <a:cxn ang="0">
                  <a:pos x="1712" y="0"/>
                </a:cxn>
                <a:cxn ang="0">
                  <a:pos x="0" y="518"/>
                </a:cxn>
                <a:cxn ang="0">
                  <a:pos x="1034" y="2544"/>
                </a:cxn>
                <a:cxn ang="0">
                  <a:pos x="1715" y="2337"/>
                </a:cxn>
                <a:cxn ang="0">
                  <a:pos x="1715" y="8"/>
                </a:cxn>
                <a:cxn ang="0">
                  <a:pos x="1712" y="0"/>
                </a:cxn>
              </a:cxnLst>
              <a:rect l="0" t="0" r="r" b="b"/>
              <a:pathLst>
                <a:path w="1715" h="2544">
                  <a:moveTo>
                    <a:pt x="1712" y="0"/>
                  </a:moveTo>
                  <a:lnTo>
                    <a:pt x="0" y="518"/>
                  </a:lnTo>
                  <a:lnTo>
                    <a:pt x="1034" y="2544"/>
                  </a:lnTo>
                  <a:lnTo>
                    <a:pt x="1715" y="2337"/>
                  </a:lnTo>
                  <a:lnTo>
                    <a:pt x="1715" y="8"/>
                  </a:lnTo>
                  <a:lnTo>
                    <a:pt x="1712" y="0"/>
                  </a:lnTo>
                  <a:close/>
                </a:path>
              </a:pathLst>
            </a:cu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rect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" name="Rectangle 55"/>
            <p:cNvSpPr>
              <a:spLocks noChangeArrowheads="1"/>
            </p:cNvSpPr>
            <p:nvPr userDrawn="1"/>
          </p:nvSpPr>
          <p:spPr bwMode="auto">
            <a:xfrm>
              <a:off x="2928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" name="Rectangle 56"/>
            <p:cNvSpPr>
              <a:spLocks noChangeArrowheads="1"/>
            </p:cNvSpPr>
            <p:nvPr userDrawn="1"/>
          </p:nvSpPr>
          <p:spPr bwMode="auto">
            <a:xfrm>
              <a:off x="3175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" name="Rectangle 57"/>
            <p:cNvSpPr>
              <a:spLocks noChangeArrowheads="1"/>
            </p:cNvSpPr>
            <p:nvPr userDrawn="1"/>
          </p:nvSpPr>
          <p:spPr bwMode="auto">
            <a:xfrm>
              <a:off x="3422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" name="Rectangle 58"/>
            <p:cNvSpPr>
              <a:spLocks noChangeArrowheads="1"/>
            </p:cNvSpPr>
            <p:nvPr userDrawn="1"/>
          </p:nvSpPr>
          <p:spPr bwMode="auto">
            <a:xfrm>
              <a:off x="3669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" name="Rectangle 59"/>
            <p:cNvSpPr>
              <a:spLocks noChangeArrowheads="1"/>
            </p:cNvSpPr>
            <p:nvPr userDrawn="1"/>
          </p:nvSpPr>
          <p:spPr bwMode="auto">
            <a:xfrm>
              <a:off x="3916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9" name="Rectangle 60"/>
            <p:cNvSpPr>
              <a:spLocks noChangeArrowheads="1"/>
            </p:cNvSpPr>
            <p:nvPr userDrawn="1"/>
          </p:nvSpPr>
          <p:spPr bwMode="auto">
            <a:xfrm>
              <a:off x="4163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0" name="Rectangle 61"/>
            <p:cNvSpPr>
              <a:spLocks noChangeArrowheads="1"/>
            </p:cNvSpPr>
            <p:nvPr userDrawn="1"/>
          </p:nvSpPr>
          <p:spPr bwMode="auto">
            <a:xfrm>
              <a:off x="4410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" name="Rectangle 62"/>
            <p:cNvSpPr>
              <a:spLocks noChangeArrowheads="1"/>
            </p:cNvSpPr>
            <p:nvPr userDrawn="1"/>
          </p:nvSpPr>
          <p:spPr bwMode="auto">
            <a:xfrm>
              <a:off x="4656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2" name="Rectangle 63"/>
            <p:cNvSpPr>
              <a:spLocks noChangeArrowheads="1"/>
            </p:cNvSpPr>
            <p:nvPr userDrawn="1"/>
          </p:nvSpPr>
          <p:spPr bwMode="auto">
            <a:xfrm>
              <a:off x="4903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3" name="Rectangle 64"/>
            <p:cNvSpPr>
              <a:spLocks noChangeArrowheads="1"/>
            </p:cNvSpPr>
            <p:nvPr userDrawn="1"/>
          </p:nvSpPr>
          <p:spPr bwMode="auto">
            <a:xfrm>
              <a:off x="5150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" name="Rectangle 65"/>
            <p:cNvSpPr>
              <a:spLocks noChangeArrowheads="1"/>
            </p:cNvSpPr>
            <p:nvPr userDrawn="1"/>
          </p:nvSpPr>
          <p:spPr bwMode="auto">
            <a:xfrm>
              <a:off x="5397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5" name="Rectangle 66"/>
            <p:cNvSpPr>
              <a:spLocks noChangeArrowheads="1"/>
            </p:cNvSpPr>
            <p:nvPr userDrawn="1"/>
          </p:nvSpPr>
          <p:spPr bwMode="auto">
            <a:xfrm>
              <a:off x="5644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6" name="Rectangle 67"/>
            <p:cNvSpPr>
              <a:spLocks noChangeArrowheads="1"/>
            </p:cNvSpPr>
            <p:nvPr userDrawn="1"/>
          </p:nvSpPr>
          <p:spPr bwMode="auto">
            <a:xfrm>
              <a:off x="5891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7" name="Rectangle 68"/>
            <p:cNvSpPr>
              <a:spLocks noChangeArrowheads="1"/>
            </p:cNvSpPr>
            <p:nvPr userDrawn="1"/>
          </p:nvSpPr>
          <p:spPr bwMode="auto">
            <a:xfrm>
              <a:off x="6138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48" name="Rectangle 27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/</a:t>
            </a:r>
          </a:p>
        </p:txBody>
      </p:sp>
      <p:sp>
        <p:nvSpPr>
          <p:cNvPr id="49" name="Rectangle 28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5715000" y="6400800"/>
            <a:ext cx="2571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7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i="1" dirty="0">
                <a:solidFill>
                  <a:schemeClr val="hlink"/>
                </a:solidFill>
                <a:latin typeface="Times New Roman" pitchFamily="18" charset="0"/>
                <a:ea typeface="MS Gothic" pitchFamily="49" charset="-128"/>
              </a:rPr>
              <a:t>Semiconductor Devices</a:t>
            </a:r>
          </a:p>
        </p:txBody>
      </p:sp>
      <p:sp>
        <p:nvSpPr>
          <p:cNvPr id="48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9" name="Rectangle 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D33CD-5251-499B-B33D-3D9697097254}" type="slidenum">
              <a:rPr lang="en-US" altLang="ko-KR"/>
              <a:pPr>
                <a:defRPr/>
              </a:pPr>
              <a:t>‹#›</a:t>
            </a:fld>
            <a:r>
              <a:rPr lang="en-US" altLang="ko-KR"/>
              <a:t>/34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83867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22161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56858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83820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24271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98737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58317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63231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70036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94806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99329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xmlns="" val="11729029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</a:t>
            </a:r>
          </a:p>
        </p:txBody>
      </p:sp>
      <p:sp>
        <p:nvSpPr>
          <p:cNvPr id="47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8" name="Rectangle 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C2F33-0BC8-48B7-BF53-9550C9D95A94}" type="slidenum">
              <a:rPr lang="en-US" altLang="ko-K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r>
              <a:rPr lang="en-US" altLang="ko-KR">
                <a:solidFill>
                  <a:prstClr val="black">
                    <a:tint val="75000"/>
                  </a:prstClr>
                </a:solidFill>
              </a:rPr>
              <a:t>/34</a:t>
            </a:r>
          </a:p>
        </p:txBody>
      </p:sp>
    </p:spTree>
    <p:extLst>
      <p:ext uri="{BB962C8B-B14F-4D97-AF65-F5344CB8AC3E}">
        <p14:creationId xmlns:p14="http://schemas.microsoft.com/office/powerpoint/2010/main" xmlns="" val="15594453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i="1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 lab.</a:t>
            </a:r>
          </a:p>
        </p:txBody>
      </p:sp>
      <p:pic>
        <p:nvPicPr>
          <p:cNvPr id="4" name="Picture 31" descr="chip"/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8459788" y="6343650"/>
            <a:ext cx="6858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33"/>
          <p:cNvGrpSpPr>
            <a:grpSpLocks/>
          </p:cNvGrpSpPr>
          <p:nvPr userDrawn="1"/>
        </p:nvGrpSpPr>
        <p:grpSpPr bwMode="auto">
          <a:xfrm>
            <a:off x="546100" y="6407150"/>
            <a:ext cx="1311275" cy="425450"/>
            <a:chOff x="1862" y="2736"/>
            <a:chExt cx="826" cy="268"/>
          </a:xfrm>
        </p:grpSpPr>
        <p:sp>
          <p:nvSpPr>
            <p:cNvPr id="6" name="Text Box 34"/>
            <p:cNvSpPr txBox="1">
              <a:spLocks noChangeArrowheads="1"/>
            </p:cNvSpPr>
            <p:nvPr userDrawn="1"/>
          </p:nvSpPr>
          <p:spPr bwMode="auto">
            <a:xfrm>
              <a:off x="1872" y="2736"/>
              <a:ext cx="816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70000"/>
                </a:lnSpc>
                <a:spcBef>
                  <a:spcPct val="50000"/>
                </a:spcBef>
                <a:defRPr/>
              </a:pPr>
              <a:r>
                <a:rPr lang="en-US" altLang="ko-KR" sz="1600" i="1">
                  <a:solidFill>
                    <a:srgbClr val="80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ea typeface="굴림" pitchFamily="50" charset="-127"/>
                </a:rPr>
                <a:t>Kwangwoon</a:t>
              </a:r>
            </a:p>
          </p:txBody>
        </p:sp>
        <p:sp>
          <p:nvSpPr>
            <p:cNvPr id="7" name="Text Box 35"/>
            <p:cNvSpPr txBox="1">
              <a:spLocks noChangeArrowheads="1"/>
            </p:cNvSpPr>
            <p:nvPr userDrawn="1"/>
          </p:nvSpPr>
          <p:spPr bwMode="auto">
            <a:xfrm>
              <a:off x="1862" y="2852"/>
              <a:ext cx="768" cy="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dist">
                <a:lnSpc>
                  <a:spcPct val="70000"/>
                </a:lnSpc>
                <a:spcBef>
                  <a:spcPct val="50000"/>
                </a:spcBef>
                <a:defRPr/>
              </a:pPr>
              <a:r>
                <a:rPr lang="en-US" altLang="ko-KR" sz="1400" i="1" dirty="0">
                  <a:solidFill>
                    <a:srgbClr val="80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University</a:t>
              </a:r>
              <a:endParaRPr lang="en-US" altLang="ko-KR" sz="1400" dirty="0">
                <a:solidFill>
                  <a:srgbClr val="800000"/>
                </a:solidFill>
              </a:endParaRPr>
            </a:p>
          </p:txBody>
        </p:sp>
      </p:grpSp>
      <p:sp>
        <p:nvSpPr>
          <p:cNvPr id="8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AutoShape 29"/>
          <p:cNvSpPr>
            <a:spLocks noChangeArrowheads="1"/>
          </p:cNvSpPr>
          <p:nvPr userDrawn="1"/>
        </p:nvSpPr>
        <p:spPr bwMode="auto">
          <a:xfrm>
            <a:off x="0" y="6354763"/>
            <a:ext cx="9180513" cy="503237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30"/>
          <p:cNvSpPr>
            <a:spLocks/>
          </p:cNvSpPr>
          <p:nvPr userDrawn="1"/>
        </p:nvSpPr>
        <p:spPr bwMode="auto">
          <a:xfrm>
            <a:off x="0" y="0"/>
            <a:ext cx="3392488" cy="4495800"/>
          </a:xfrm>
          <a:custGeom>
            <a:avLst/>
            <a:gdLst/>
            <a:ahLst/>
            <a:cxnLst>
              <a:cxn ang="0">
                <a:pos x="1803" y="1365"/>
              </a:cxn>
              <a:cxn ang="0">
                <a:pos x="1418" y="0"/>
              </a:cxn>
              <a:cxn ang="0">
                <a:pos x="0" y="0"/>
              </a:cxn>
              <a:cxn ang="0">
                <a:pos x="0" y="2448"/>
              </a:cxn>
              <a:cxn ang="0">
                <a:pos x="1803" y="1365"/>
              </a:cxn>
            </a:cxnLst>
            <a:rect l="0" t="0" r="r" b="b"/>
            <a:pathLst>
              <a:path w="1803" h="2448">
                <a:moveTo>
                  <a:pt x="1803" y="1365"/>
                </a:moveTo>
                <a:lnTo>
                  <a:pt x="1418" y="0"/>
                </a:lnTo>
                <a:lnTo>
                  <a:pt x="0" y="0"/>
                </a:lnTo>
                <a:lnTo>
                  <a:pt x="0" y="2448"/>
                </a:lnTo>
                <a:lnTo>
                  <a:pt x="1803" y="1365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ectangle 31"/>
          <p:cNvSpPr>
            <a:spLocks noChangeArrowheads="1"/>
          </p:cNvSpPr>
          <p:nvPr userDrawn="1"/>
        </p:nvSpPr>
        <p:spPr bwMode="auto">
          <a:xfrm>
            <a:off x="1165225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Rectangle 32"/>
          <p:cNvSpPr>
            <a:spLocks noChangeArrowheads="1"/>
          </p:cNvSpPr>
          <p:nvPr userDrawn="1"/>
        </p:nvSpPr>
        <p:spPr bwMode="auto">
          <a:xfrm>
            <a:off x="1484313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Rectangle 33"/>
          <p:cNvSpPr>
            <a:spLocks noChangeArrowheads="1"/>
          </p:cNvSpPr>
          <p:nvPr userDrawn="1"/>
        </p:nvSpPr>
        <p:spPr bwMode="auto">
          <a:xfrm>
            <a:off x="1806575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Rectangle 34"/>
          <p:cNvSpPr>
            <a:spLocks noChangeArrowheads="1"/>
          </p:cNvSpPr>
          <p:nvPr userDrawn="1"/>
        </p:nvSpPr>
        <p:spPr bwMode="auto">
          <a:xfrm>
            <a:off x="2125663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Rectangle 35"/>
          <p:cNvSpPr>
            <a:spLocks noChangeArrowheads="1"/>
          </p:cNvSpPr>
          <p:nvPr userDrawn="1"/>
        </p:nvSpPr>
        <p:spPr bwMode="auto">
          <a:xfrm>
            <a:off x="2446338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tangle 36"/>
          <p:cNvSpPr>
            <a:spLocks noChangeArrowheads="1"/>
          </p:cNvSpPr>
          <p:nvPr userDrawn="1"/>
        </p:nvSpPr>
        <p:spPr bwMode="auto">
          <a:xfrm>
            <a:off x="2765425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Rectangle 37"/>
          <p:cNvSpPr>
            <a:spLocks noChangeArrowheads="1"/>
          </p:cNvSpPr>
          <p:nvPr userDrawn="1"/>
        </p:nvSpPr>
        <p:spPr bwMode="auto">
          <a:xfrm>
            <a:off x="3086100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tangle 38"/>
          <p:cNvSpPr>
            <a:spLocks noChangeArrowheads="1"/>
          </p:cNvSpPr>
          <p:nvPr userDrawn="1"/>
        </p:nvSpPr>
        <p:spPr bwMode="auto">
          <a:xfrm>
            <a:off x="3405188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tangle 39"/>
          <p:cNvSpPr>
            <a:spLocks noChangeArrowheads="1"/>
          </p:cNvSpPr>
          <p:nvPr userDrawn="1"/>
        </p:nvSpPr>
        <p:spPr bwMode="auto">
          <a:xfrm>
            <a:off x="3725863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Rectangle 40"/>
          <p:cNvSpPr>
            <a:spLocks noChangeArrowheads="1"/>
          </p:cNvSpPr>
          <p:nvPr userDrawn="1"/>
        </p:nvSpPr>
        <p:spPr bwMode="auto">
          <a:xfrm>
            <a:off x="4044950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1" name="Rectangle 41"/>
          <p:cNvSpPr>
            <a:spLocks noChangeArrowheads="1"/>
          </p:cNvSpPr>
          <p:nvPr userDrawn="1"/>
        </p:nvSpPr>
        <p:spPr bwMode="auto">
          <a:xfrm>
            <a:off x="4367213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Rectangle 42"/>
          <p:cNvSpPr>
            <a:spLocks noChangeArrowheads="1"/>
          </p:cNvSpPr>
          <p:nvPr userDrawn="1"/>
        </p:nvSpPr>
        <p:spPr bwMode="auto">
          <a:xfrm>
            <a:off x="4686300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3" name="Rectangle 43"/>
          <p:cNvSpPr>
            <a:spLocks noChangeArrowheads="1"/>
          </p:cNvSpPr>
          <p:nvPr userDrawn="1"/>
        </p:nvSpPr>
        <p:spPr bwMode="auto">
          <a:xfrm>
            <a:off x="5006975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4" name="Rectangle 44"/>
          <p:cNvSpPr>
            <a:spLocks noChangeArrowheads="1"/>
          </p:cNvSpPr>
          <p:nvPr userDrawn="1"/>
        </p:nvSpPr>
        <p:spPr bwMode="auto">
          <a:xfrm>
            <a:off x="5326063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5" name="Rectangle 45"/>
          <p:cNvSpPr>
            <a:spLocks noChangeArrowheads="1"/>
          </p:cNvSpPr>
          <p:nvPr userDrawn="1"/>
        </p:nvSpPr>
        <p:spPr bwMode="auto">
          <a:xfrm>
            <a:off x="5646738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6" name="Rectangle 46"/>
          <p:cNvSpPr>
            <a:spLocks noChangeArrowheads="1"/>
          </p:cNvSpPr>
          <p:nvPr userDrawn="1"/>
        </p:nvSpPr>
        <p:spPr bwMode="auto">
          <a:xfrm>
            <a:off x="5965825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Rectangle 47"/>
          <p:cNvSpPr>
            <a:spLocks noChangeArrowheads="1"/>
          </p:cNvSpPr>
          <p:nvPr userDrawn="1"/>
        </p:nvSpPr>
        <p:spPr bwMode="auto">
          <a:xfrm>
            <a:off x="6286500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8" name="Rectangle 48"/>
          <p:cNvSpPr>
            <a:spLocks noChangeArrowheads="1"/>
          </p:cNvSpPr>
          <p:nvPr userDrawn="1"/>
        </p:nvSpPr>
        <p:spPr bwMode="auto">
          <a:xfrm>
            <a:off x="6605588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Rectangle 49"/>
          <p:cNvSpPr>
            <a:spLocks noChangeArrowheads="1"/>
          </p:cNvSpPr>
          <p:nvPr userDrawn="1"/>
        </p:nvSpPr>
        <p:spPr bwMode="auto">
          <a:xfrm>
            <a:off x="6927850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0" name="Rectangle 50"/>
          <p:cNvSpPr>
            <a:spLocks noChangeArrowheads="1"/>
          </p:cNvSpPr>
          <p:nvPr userDrawn="1"/>
        </p:nvSpPr>
        <p:spPr bwMode="auto">
          <a:xfrm>
            <a:off x="7246938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1" name="Text Box 51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Devices.</a:t>
            </a:r>
          </a:p>
        </p:txBody>
      </p:sp>
      <p:grpSp>
        <p:nvGrpSpPr>
          <p:cNvPr id="32" name="Group 53"/>
          <p:cNvGrpSpPr>
            <a:grpSpLocks/>
          </p:cNvGrpSpPr>
          <p:nvPr userDrawn="1"/>
        </p:nvGrpSpPr>
        <p:grpSpPr bwMode="auto">
          <a:xfrm>
            <a:off x="3922713" y="2438400"/>
            <a:ext cx="5257800" cy="4038600"/>
            <a:chOff x="2928" y="1536"/>
            <a:chExt cx="3312" cy="2544"/>
          </a:xfrm>
        </p:grpSpPr>
        <p:sp>
          <p:nvSpPr>
            <p:cNvPr id="33" name="Freeform 54"/>
            <p:cNvSpPr>
              <a:spLocks/>
            </p:cNvSpPr>
            <p:nvPr userDrawn="1"/>
          </p:nvSpPr>
          <p:spPr bwMode="auto">
            <a:xfrm>
              <a:off x="4525" y="1536"/>
              <a:ext cx="1715" cy="2544"/>
            </a:xfrm>
            <a:custGeom>
              <a:avLst/>
              <a:gdLst/>
              <a:ahLst/>
              <a:cxnLst>
                <a:cxn ang="0">
                  <a:pos x="1712" y="0"/>
                </a:cxn>
                <a:cxn ang="0">
                  <a:pos x="0" y="518"/>
                </a:cxn>
                <a:cxn ang="0">
                  <a:pos x="1034" y="2544"/>
                </a:cxn>
                <a:cxn ang="0">
                  <a:pos x="1715" y="2337"/>
                </a:cxn>
                <a:cxn ang="0">
                  <a:pos x="1715" y="8"/>
                </a:cxn>
                <a:cxn ang="0">
                  <a:pos x="1712" y="0"/>
                </a:cxn>
              </a:cxnLst>
              <a:rect l="0" t="0" r="r" b="b"/>
              <a:pathLst>
                <a:path w="1715" h="2544">
                  <a:moveTo>
                    <a:pt x="1712" y="0"/>
                  </a:moveTo>
                  <a:lnTo>
                    <a:pt x="0" y="518"/>
                  </a:lnTo>
                  <a:lnTo>
                    <a:pt x="1034" y="2544"/>
                  </a:lnTo>
                  <a:lnTo>
                    <a:pt x="1715" y="2337"/>
                  </a:lnTo>
                  <a:lnTo>
                    <a:pt x="1715" y="8"/>
                  </a:lnTo>
                  <a:lnTo>
                    <a:pt x="1712" y="0"/>
                  </a:lnTo>
                  <a:close/>
                </a:path>
              </a:pathLst>
            </a:cu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rect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Rectangle 55"/>
            <p:cNvSpPr>
              <a:spLocks noChangeArrowheads="1"/>
            </p:cNvSpPr>
            <p:nvPr userDrawn="1"/>
          </p:nvSpPr>
          <p:spPr bwMode="auto">
            <a:xfrm>
              <a:off x="2928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Rectangle 56"/>
            <p:cNvSpPr>
              <a:spLocks noChangeArrowheads="1"/>
            </p:cNvSpPr>
            <p:nvPr userDrawn="1"/>
          </p:nvSpPr>
          <p:spPr bwMode="auto">
            <a:xfrm>
              <a:off x="3175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Rectangle 57"/>
            <p:cNvSpPr>
              <a:spLocks noChangeArrowheads="1"/>
            </p:cNvSpPr>
            <p:nvPr userDrawn="1"/>
          </p:nvSpPr>
          <p:spPr bwMode="auto">
            <a:xfrm>
              <a:off x="3422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Rectangle 58"/>
            <p:cNvSpPr>
              <a:spLocks noChangeArrowheads="1"/>
            </p:cNvSpPr>
            <p:nvPr userDrawn="1"/>
          </p:nvSpPr>
          <p:spPr bwMode="auto">
            <a:xfrm>
              <a:off x="3669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Rectangle 59"/>
            <p:cNvSpPr>
              <a:spLocks noChangeArrowheads="1"/>
            </p:cNvSpPr>
            <p:nvPr userDrawn="1"/>
          </p:nvSpPr>
          <p:spPr bwMode="auto">
            <a:xfrm>
              <a:off x="3916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Rectangle 60"/>
            <p:cNvSpPr>
              <a:spLocks noChangeArrowheads="1"/>
            </p:cNvSpPr>
            <p:nvPr userDrawn="1"/>
          </p:nvSpPr>
          <p:spPr bwMode="auto">
            <a:xfrm>
              <a:off x="4163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Rectangle 61"/>
            <p:cNvSpPr>
              <a:spLocks noChangeArrowheads="1"/>
            </p:cNvSpPr>
            <p:nvPr userDrawn="1"/>
          </p:nvSpPr>
          <p:spPr bwMode="auto">
            <a:xfrm>
              <a:off x="4410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Rectangle 62"/>
            <p:cNvSpPr>
              <a:spLocks noChangeArrowheads="1"/>
            </p:cNvSpPr>
            <p:nvPr userDrawn="1"/>
          </p:nvSpPr>
          <p:spPr bwMode="auto">
            <a:xfrm>
              <a:off x="4656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Rectangle 63"/>
            <p:cNvSpPr>
              <a:spLocks noChangeArrowheads="1"/>
            </p:cNvSpPr>
            <p:nvPr userDrawn="1"/>
          </p:nvSpPr>
          <p:spPr bwMode="auto">
            <a:xfrm>
              <a:off x="4903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Rectangle 64"/>
            <p:cNvSpPr>
              <a:spLocks noChangeArrowheads="1"/>
            </p:cNvSpPr>
            <p:nvPr userDrawn="1"/>
          </p:nvSpPr>
          <p:spPr bwMode="auto">
            <a:xfrm>
              <a:off x="5150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Rectangle 65"/>
            <p:cNvSpPr>
              <a:spLocks noChangeArrowheads="1"/>
            </p:cNvSpPr>
            <p:nvPr userDrawn="1"/>
          </p:nvSpPr>
          <p:spPr bwMode="auto">
            <a:xfrm>
              <a:off x="5397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Rectangle 66"/>
            <p:cNvSpPr>
              <a:spLocks noChangeArrowheads="1"/>
            </p:cNvSpPr>
            <p:nvPr userDrawn="1"/>
          </p:nvSpPr>
          <p:spPr bwMode="auto">
            <a:xfrm>
              <a:off x="5644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Rectangle 67"/>
            <p:cNvSpPr>
              <a:spLocks noChangeArrowheads="1"/>
            </p:cNvSpPr>
            <p:nvPr userDrawn="1"/>
          </p:nvSpPr>
          <p:spPr bwMode="auto">
            <a:xfrm>
              <a:off x="5891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Rectangle 68"/>
            <p:cNvSpPr>
              <a:spLocks noChangeArrowheads="1"/>
            </p:cNvSpPr>
            <p:nvPr userDrawn="1"/>
          </p:nvSpPr>
          <p:spPr bwMode="auto">
            <a:xfrm>
              <a:off x="6138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48" name="Rectangle 27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r>
              <a:rPr lang="en-US" altLang="ko-KR">
                <a:solidFill>
                  <a:prstClr val="black">
                    <a:tint val="75000"/>
                  </a:prstClr>
                </a:solidFill>
              </a:rPr>
              <a:t>/</a:t>
            </a:r>
          </a:p>
        </p:txBody>
      </p:sp>
      <p:sp>
        <p:nvSpPr>
          <p:cNvPr id="49" name="Rectangle 28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5715000" y="6400800"/>
            <a:ext cx="2571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325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8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</a:t>
            </a:r>
          </a:p>
        </p:txBody>
      </p:sp>
      <p:sp>
        <p:nvSpPr>
          <p:cNvPr id="49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0" y="0"/>
            <a:ext cx="9144000" cy="6921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0" name="Rectangle 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F182B-440C-47DB-AC22-17AA139770D6}" type="slidenum">
              <a:rPr lang="en-US" altLang="ko-K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r>
              <a:rPr lang="en-US" altLang="ko-KR">
                <a:solidFill>
                  <a:prstClr val="black">
                    <a:tint val="75000"/>
                  </a:prstClr>
                </a:solidFill>
              </a:rPr>
              <a:t>/34</a:t>
            </a:r>
          </a:p>
        </p:txBody>
      </p:sp>
    </p:spTree>
    <p:extLst>
      <p:ext uri="{BB962C8B-B14F-4D97-AF65-F5344CB8AC3E}">
        <p14:creationId xmlns:p14="http://schemas.microsoft.com/office/powerpoint/2010/main" xmlns="" val="33224602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13" y="527050"/>
            <a:ext cx="8836025" cy="698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30188" y="1677988"/>
            <a:ext cx="4265612" cy="18446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7988"/>
            <a:ext cx="4265613" cy="18446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63790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57201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88139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8874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44456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90371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711169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561082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754439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79011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57402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392685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xmlns="" val="33023648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xmlns="" val="29515639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</a:t>
            </a:r>
          </a:p>
        </p:txBody>
      </p:sp>
      <p:sp>
        <p:nvSpPr>
          <p:cNvPr id="47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8" name="Rectangle 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C2F33-0BC8-48B7-BF53-9550C9D95A94}" type="slidenum">
              <a:rPr lang="en-US" altLang="ko-K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r>
              <a:rPr lang="en-US" altLang="ko-KR">
                <a:solidFill>
                  <a:prstClr val="black">
                    <a:tint val="75000"/>
                  </a:prstClr>
                </a:solidFill>
              </a:rPr>
              <a:t>/34</a:t>
            </a:r>
          </a:p>
        </p:txBody>
      </p:sp>
    </p:spTree>
    <p:extLst>
      <p:ext uri="{BB962C8B-B14F-4D97-AF65-F5344CB8AC3E}">
        <p14:creationId xmlns:p14="http://schemas.microsoft.com/office/powerpoint/2010/main" xmlns="" val="300255982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i="1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 lab.</a:t>
            </a:r>
          </a:p>
        </p:txBody>
      </p:sp>
      <p:pic>
        <p:nvPicPr>
          <p:cNvPr id="4" name="Picture 31" descr="chip"/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8459788" y="6343650"/>
            <a:ext cx="6858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33"/>
          <p:cNvGrpSpPr>
            <a:grpSpLocks/>
          </p:cNvGrpSpPr>
          <p:nvPr userDrawn="1"/>
        </p:nvGrpSpPr>
        <p:grpSpPr bwMode="auto">
          <a:xfrm>
            <a:off x="546100" y="6407150"/>
            <a:ext cx="1311275" cy="425450"/>
            <a:chOff x="1862" y="2736"/>
            <a:chExt cx="826" cy="268"/>
          </a:xfrm>
        </p:grpSpPr>
        <p:sp>
          <p:nvSpPr>
            <p:cNvPr id="6" name="Text Box 34"/>
            <p:cNvSpPr txBox="1">
              <a:spLocks noChangeArrowheads="1"/>
            </p:cNvSpPr>
            <p:nvPr userDrawn="1"/>
          </p:nvSpPr>
          <p:spPr bwMode="auto">
            <a:xfrm>
              <a:off x="1872" y="2736"/>
              <a:ext cx="816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70000"/>
                </a:lnSpc>
                <a:spcBef>
                  <a:spcPct val="50000"/>
                </a:spcBef>
                <a:defRPr/>
              </a:pPr>
              <a:r>
                <a:rPr lang="en-US" altLang="ko-KR" sz="1600" i="1">
                  <a:solidFill>
                    <a:srgbClr val="80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ea typeface="굴림" pitchFamily="50" charset="-127"/>
                </a:rPr>
                <a:t>Kwangwoon</a:t>
              </a:r>
            </a:p>
          </p:txBody>
        </p:sp>
        <p:sp>
          <p:nvSpPr>
            <p:cNvPr id="7" name="Text Box 35"/>
            <p:cNvSpPr txBox="1">
              <a:spLocks noChangeArrowheads="1"/>
            </p:cNvSpPr>
            <p:nvPr userDrawn="1"/>
          </p:nvSpPr>
          <p:spPr bwMode="auto">
            <a:xfrm>
              <a:off x="1862" y="2852"/>
              <a:ext cx="768" cy="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dist">
                <a:lnSpc>
                  <a:spcPct val="70000"/>
                </a:lnSpc>
                <a:spcBef>
                  <a:spcPct val="50000"/>
                </a:spcBef>
                <a:defRPr/>
              </a:pPr>
              <a:r>
                <a:rPr lang="en-US" altLang="ko-KR" sz="1400" i="1" dirty="0">
                  <a:solidFill>
                    <a:srgbClr val="80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University</a:t>
              </a:r>
              <a:endParaRPr lang="en-US" altLang="ko-KR" sz="1400" dirty="0">
                <a:solidFill>
                  <a:srgbClr val="800000"/>
                </a:solidFill>
              </a:endParaRPr>
            </a:p>
          </p:txBody>
        </p:sp>
      </p:grpSp>
      <p:sp>
        <p:nvSpPr>
          <p:cNvPr id="8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AutoShape 29"/>
          <p:cNvSpPr>
            <a:spLocks noChangeArrowheads="1"/>
          </p:cNvSpPr>
          <p:nvPr userDrawn="1"/>
        </p:nvSpPr>
        <p:spPr bwMode="auto">
          <a:xfrm>
            <a:off x="0" y="6354763"/>
            <a:ext cx="9180513" cy="503237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30"/>
          <p:cNvSpPr>
            <a:spLocks/>
          </p:cNvSpPr>
          <p:nvPr userDrawn="1"/>
        </p:nvSpPr>
        <p:spPr bwMode="auto">
          <a:xfrm>
            <a:off x="0" y="0"/>
            <a:ext cx="3392488" cy="4495800"/>
          </a:xfrm>
          <a:custGeom>
            <a:avLst/>
            <a:gdLst/>
            <a:ahLst/>
            <a:cxnLst>
              <a:cxn ang="0">
                <a:pos x="1803" y="1365"/>
              </a:cxn>
              <a:cxn ang="0">
                <a:pos x="1418" y="0"/>
              </a:cxn>
              <a:cxn ang="0">
                <a:pos x="0" y="0"/>
              </a:cxn>
              <a:cxn ang="0">
                <a:pos x="0" y="2448"/>
              </a:cxn>
              <a:cxn ang="0">
                <a:pos x="1803" y="1365"/>
              </a:cxn>
            </a:cxnLst>
            <a:rect l="0" t="0" r="r" b="b"/>
            <a:pathLst>
              <a:path w="1803" h="2448">
                <a:moveTo>
                  <a:pt x="1803" y="1365"/>
                </a:moveTo>
                <a:lnTo>
                  <a:pt x="1418" y="0"/>
                </a:lnTo>
                <a:lnTo>
                  <a:pt x="0" y="0"/>
                </a:lnTo>
                <a:lnTo>
                  <a:pt x="0" y="2448"/>
                </a:lnTo>
                <a:lnTo>
                  <a:pt x="1803" y="1365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ectangle 31"/>
          <p:cNvSpPr>
            <a:spLocks noChangeArrowheads="1"/>
          </p:cNvSpPr>
          <p:nvPr userDrawn="1"/>
        </p:nvSpPr>
        <p:spPr bwMode="auto">
          <a:xfrm>
            <a:off x="1165225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Rectangle 32"/>
          <p:cNvSpPr>
            <a:spLocks noChangeArrowheads="1"/>
          </p:cNvSpPr>
          <p:nvPr userDrawn="1"/>
        </p:nvSpPr>
        <p:spPr bwMode="auto">
          <a:xfrm>
            <a:off x="1484313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Rectangle 33"/>
          <p:cNvSpPr>
            <a:spLocks noChangeArrowheads="1"/>
          </p:cNvSpPr>
          <p:nvPr userDrawn="1"/>
        </p:nvSpPr>
        <p:spPr bwMode="auto">
          <a:xfrm>
            <a:off x="1806575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Rectangle 34"/>
          <p:cNvSpPr>
            <a:spLocks noChangeArrowheads="1"/>
          </p:cNvSpPr>
          <p:nvPr userDrawn="1"/>
        </p:nvSpPr>
        <p:spPr bwMode="auto">
          <a:xfrm>
            <a:off x="2125663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Rectangle 35"/>
          <p:cNvSpPr>
            <a:spLocks noChangeArrowheads="1"/>
          </p:cNvSpPr>
          <p:nvPr userDrawn="1"/>
        </p:nvSpPr>
        <p:spPr bwMode="auto">
          <a:xfrm>
            <a:off x="2446338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tangle 36"/>
          <p:cNvSpPr>
            <a:spLocks noChangeArrowheads="1"/>
          </p:cNvSpPr>
          <p:nvPr userDrawn="1"/>
        </p:nvSpPr>
        <p:spPr bwMode="auto">
          <a:xfrm>
            <a:off x="2765425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Rectangle 37"/>
          <p:cNvSpPr>
            <a:spLocks noChangeArrowheads="1"/>
          </p:cNvSpPr>
          <p:nvPr userDrawn="1"/>
        </p:nvSpPr>
        <p:spPr bwMode="auto">
          <a:xfrm>
            <a:off x="3086100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tangle 38"/>
          <p:cNvSpPr>
            <a:spLocks noChangeArrowheads="1"/>
          </p:cNvSpPr>
          <p:nvPr userDrawn="1"/>
        </p:nvSpPr>
        <p:spPr bwMode="auto">
          <a:xfrm>
            <a:off x="3405188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tangle 39"/>
          <p:cNvSpPr>
            <a:spLocks noChangeArrowheads="1"/>
          </p:cNvSpPr>
          <p:nvPr userDrawn="1"/>
        </p:nvSpPr>
        <p:spPr bwMode="auto">
          <a:xfrm>
            <a:off x="3725863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Rectangle 40"/>
          <p:cNvSpPr>
            <a:spLocks noChangeArrowheads="1"/>
          </p:cNvSpPr>
          <p:nvPr userDrawn="1"/>
        </p:nvSpPr>
        <p:spPr bwMode="auto">
          <a:xfrm>
            <a:off x="4044950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1" name="Rectangle 41"/>
          <p:cNvSpPr>
            <a:spLocks noChangeArrowheads="1"/>
          </p:cNvSpPr>
          <p:nvPr userDrawn="1"/>
        </p:nvSpPr>
        <p:spPr bwMode="auto">
          <a:xfrm>
            <a:off x="4367213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Rectangle 42"/>
          <p:cNvSpPr>
            <a:spLocks noChangeArrowheads="1"/>
          </p:cNvSpPr>
          <p:nvPr userDrawn="1"/>
        </p:nvSpPr>
        <p:spPr bwMode="auto">
          <a:xfrm>
            <a:off x="4686300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3" name="Rectangle 43"/>
          <p:cNvSpPr>
            <a:spLocks noChangeArrowheads="1"/>
          </p:cNvSpPr>
          <p:nvPr userDrawn="1"/>
        </p:nvSpPr>
        <p:spPr bwMode="auto">
          <a:xfrm>
            <a:off x="5006975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4" name="Rectangle 44"/>
          <p:cNvSpPr>
            <a:spLocks noChangeArrowheads="1"/>
          </p:cNvSpPr>
          <p:nvPr userDrawn="1"/>
        </p:nvSpPr>
        <p:spPr bwMode="auto">
          <a:xfrm>
            <a:off x="5326063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5" name="Rectangle 45"/>
          <p:cNvSpPr>
            <a:spLocks noChangeArrowheads="1"/>
          </p:cNvSpPr>
          <p:nvPr userDrawn="1"/>
        </p:nvSpPr>
        <p:spPr bwMode="auto">
          <a:xfrm>
            <a:off x="5646738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6" name="Rectangle 46"/>
          <p:cNvSpPr>
            <a:spLocks noChangeArrowheads="1"/>
          </p:cNvSpPr>
          <p:nvPr userDrawn="1"/>
        </p:nvSpPr>
        <p:spPr bwMode="auto">
          <a:xfrm>
            <a:off x="5965825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Rectangle 47"/>
          <p:cNvSpPr>
            <a:spLocks noChangeArrowheads="1"/>
          </p:cNvSpPr>
          <p:nvPr userDrawn="1"/>
        </p:nvSpPr>
        <p:spPr bwMode="auto">
          <a:xfrm>
            <a:off x="6286500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8" name="Rectangle 48"/>
          <p:cNvSpPr>
            <a:spLocks noChangeArrowheads="1"/>
          </p:cNvSpPr>
          <p:nvPr userDrawn="1"/>
        </p:nvSpPr>
        <p:spPr bwMode="auto">
          <a:xfrm>
            <a:off x="6605588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Rectangle 49"/>
          <p:cNvSpPr>
            <a:spLocks noChangeArrowheads="1"/>
          </p:cNvSpPr>
          <p:nvPr userDrawn="1"/>
        </p:nvSpPr>
        <p:spPr bwMode="auto">
          <a:xfrm>
            <a:off x="6927850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0" name="Rectangle 50"/>
          <p:cNvSpPr>
            <a:spLocks noChangeArrowheads="1"/>
          </p:cNvSpPr>
          <p:nvPr userDrawn="1"/>
        </p:nvSpPr>
        <p:spPr bwMode="auto">
          <a:xfrm>
            <a:off x="7246938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1" name="Text Box 51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Devices.</a:t>
            </a:r>
          </a:p>
        </p:txBody>
      </p:sp>
      <p:grpSp>
        <p:nvGrpSpPr>
          <p:cNvPr id="32" name="Group 53"/>
          <p:cNvGrpSpPr>
            <a:grpSpLocks/>
          </p:cNvGrpSpPr>
          <p:nvPr userDrawn="1"/>
        </p:nvGrpSpPr>
        <p:grpSpPr bwMode="auto">
          <a:xfrm>
            <a:off x="3922713" y="2438400"/>
            <a:ext cx="5257800" cy="4038600"/>
            <a:chOff x="2928" y="1536"/>
            <a:chExt cx="3312" cy="2544"/>
          </a:xfrm>
        </p:grpSpPr>
        <p:sp>
          <p:nvSpPr>
            <p:cNvPr id="33" name="Freeform 54"/>
            <p:cNvSpPr>
              <a:spLocks/>
            </p:cNvSpPr>
            <p:nvPr userDrawn="1"/>
          </p:nvSpPr>
          <p:spPr bwMode="auto">
            <a:xfrm>
              <a:off x="4525" y="1536"/>
              <a:ext cx="1715" cy="2544"/>
            </a:xfrm>
            <a:custGeom>
              <a:avLst/>
              <a:gdLst/>
              <a:ahLst/>
              <a:cxnLst>
                <a:cxn ang="0">
                  <a:pos x="1712" y="0"/>
                </a:cxn>
                <a:cxn ang="0">
                  <a:pos x="0" y="518"/>
                </a:cxn>
                <a:cxn ang="0">
                  <a:pos x="1034" y="2544"/>
                </a:cxn>
                <a:cxn ang="0">
                  <a:pos x="1715" y="2337"/>
                </a:cxn>
                <a:cxn ang="0">
                  <a:pos x="1715" y="8"/>
                </a:cxn>
                <a:cxn ang="0">
                  <a:pos x="1712" y="0"/>
                </a:cxn>
              </a:cxnLst>
              <a:rect l="0" t="0" r="r" b="b"/>
              <a:pathLst>
                <a:path w="1715" h="2544">
                  <a:moveTo>
                    <a:pt x="1712" y="0"/>
                  </a:moveTo>
                  <a:lnTo>
                    <a:pt x="0" y="518"/>
                  </a:lnTo>
                  <a:lnTo>
                    <a:pt x="1034" y="2544"/>
                  </a:lnTo>
                  <a:lnTo>
                    <a:pt x="1715" y="2337"/>
                  </a:lnTo>
                  <a:lnTo>
                    <a:pt x="1715" y="8"/>
                  </a:lnTo>
                  <a:lnTo>
                    <a:pt x="1712" y="0"/>
                  </a:lnTo>
                  <a:close/>
                </a:path>
              </a:pathLst>
            </a:cu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rect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Rectangle 55"/>
            <p:cNvSpPr>
              <a:spLocks noChangeArrowheads="1"/>
            </p:cNvSpPr>
            <p:nvPr userDrawn="1"/>
          </p:nvSpPr>
          <p:spPr bwMode="auto">
            <a:xfrm>
              <a:off x="2928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Rectangle 56"/>
            <p:cNvSpPr>
              <a:spLocks noChangeArrowheads="1"/>
            </p:cNvSpPr>
            <p:nvPr userDrawn="1"/>
          </p:nvSpPr>
          <p:spPr bwMode="auto">
            <a:xfrm>
              <a:off x="3175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Rectangle 57"/>
            <p:cNvSpPr>
              <a:spLocks noChangeArrowheads="1"/>
            </p:cNvSpPr>
            <p:nvPr userDrawn="1"/>
          </p:nvSpPr>
          <p:spPr bwMode="auto">
            <a:xfrm>
              <a:off x="3422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Rectangle 58"/>
            <p:cNvSpPr>
              <a:spLocks noChangeArrowheads="1"/>
            </p:cNvSpPr>
            <p:nvPr userDrawn="1"/>
          </p:nvSpPr>
          <p:spPr bwMode="auto">
            <a:xfrm>
              <a:off x="3669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Rectangle 59"/>
            <p:cNvSpPr>
              <a:spLocks noChangeArrowheads="1"/>
            </p:cNvSpPr>
            <p:nvPr userDrawn="1"/>
          </p:nvSpPr>
          <p:spPr bwMode="auto">
            <a:xfrm>
              <a:off x="3916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Rectangle 60"/>
            <p:cNvSpPr>
              <a:spLocks noChangeArrowheads="1"/>
            </p:cNvSpPr>
            <p:nvPr userDrawn="1"/>
          </p:nvSpPr>
          <p:spPr bwMode="auto">
            <a:xfrm>
              <a:off x="4163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Rectangle 61"/>
            <p:cNvSpPr>
              <a:spLocks noChangeArrowheads="1"/>
            </p:cNvSpPr>
            <p:nvPr userDrawn="1"/>
          </p:nvSpPr>
          <p:spPr bwMode="auto">
            <a:xfrm>
              <a:off x="4410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Rectangle 62"/>
            <p:cNvSpPr>
              <a:spLocks noChangeArrowheads="1"/>
            </p:cNvSpPr>
            <p:nvPr userDrawn="1"/>
          </p:nvSpPr>
          <p:spPr bwMode="auto">
            <a:xfrm>
              <a:off x="4656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Rectangle 63"/>
            <p:cNvSpPr>
              <a:spLocks noChangeArrowheads="1"/>
            </p:cNvSpPr>
            <p:nvPr userDrawn="1"/>
          </p:nvSpPr>
          <p:spPr bwMode="auto">
            <a:xfrm>
              <a:off x="4903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Rectangle 64"/>
            <p:cNvSpPr>
              <a:spLocks noChangeArrowheads="1"/>
            </p:cNvSpPr>
            <p:nvPr userDrawn="1"/>
          </p:nvSpPr>
          <p:spPr bwMode="auto">
            <a:xfrm>
              <a:off x="5150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Rectangle 65"/>
            <p:cNvSpPr>
              <a:spLocks noChangeArrowheads="1"/>
            </p:cNvSpPr>
            <p:nvPr userDrawn="1"/>
          </p:nvSpPr>
          <p:spPr bwMode="auto">
            <a:xfrm>
              <a:off x="5397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Rectangle 66"/>
            <p:cNvSpPr>
              <a:spLocks noChangeArrowheads="1"/>
            </p:cNvSpPr>
            <p:nvPr userDrawn="1"/>
          </p:nvSpPr>
          <p:spPr bwMode="auto">
            <a:xfrm>
              <a:off x="5644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Rectangle 67"/>
            <p:cNvSpPr>
              <a:spLocks noChangeArrowheads="1"/>
            </p:cNvSpPr>
            <p:nvPr userDrawn="1"/>
          </p:nvSpPr>
          <p:spPr bwMode="auto">
            <a:xfrm>
              <a:off x="5891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Rectangle 68"/>
            <p:cNvSpPr>
              <a:spLocks noChangeArrowheads="1"/>
            </p:cNvSpPr>
            <p:nvPr userDrawn="1"/>
          </p:nvSpPr>
          <p:spPr bwMode="auto">
            <a:xfrm>
              <a:off x="6138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48" name="Rectangle 27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r>
              <a:rPr lang="en-US" altLang="ko-KR">
                <a:solidFill>
                  <a:prstClr val="black">
                    <a:tint val="75000"/>
                  </a:prstClr>
                </a:solidFill>
              </a:rPr>
              <a:t>/</a:t>
            </a:r>
          </a:p>
        </p:txBody>
      </p:sp>
      <p:sp>
        <p:nvSpPr>
          <p:cNvPr id="49" name="Rectangle 28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5715000" y="6400800"/>
            <a:ext cx="2571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077781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8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</a:t>
            </a:r>
          </a:p>
        </p:txBody>
      </p:sp>
      <p:sp>
        <p:nvSpPr>
          <p:cNvPr id="49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0" y="0"/>
            <a:ext cx="9144000" cy="6921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0" name="Rectangle 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F182B-440C-47DB-AC22-17AA139770D6}" type="slidenum">
              <a:rPr lang="en-US" altLang="ko-K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r>
              <a:rPr lang="en-US" altLang="ko-KR">
                <a:solidFill>
                  <a:prstClr val="black">
                    <a:tint val="75000"/>
                  </a:prstClr>
                </a:solidFill>
              </a:rPr>
              <a:t>/34</a:t>
            </a:r>
          </a:p>
        </p:txBody>
      </p:sp>
    </p:spTree>
    <p:extLst>
      <p:ext uri="{BB962C8B-B14F-4D97-AF65-F5344CB8AC3E}">
        <p14:creationId xmlns:p14="http://schemas.microsoft.com/office/powerpoint/2010/main" xmlns="" val="335804242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13" y="527050"/>
            <a:ext cx="8836025" cy="698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30188" y="1677988"/>
            <a:ext cx="4265612" cy="18446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7988"/>
            <a:ext cx="4265613" cy="18446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02487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149293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81368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60496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256506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023902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980078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618420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930844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310082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140250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370358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xmlns="" val="378541085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xmlns="" val="188030664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</a:t>
            </a:r>
          </a:p>
        </p:txBody>
      </p:sp>
      <p:sp>
        <p:nvSpPr>
          <p:cNvPr id="47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8" name="Rectangle 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C2F33-0BC8-48B7-BF53-9550C9D95A94}" type="slidenum">
              <a:rPr lang="en-US" altLang="ko-K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r>
              <a:rPr lang="en-US" altLang="ko-KR">
                <a:solidFill>
                  <a:prstClr val="black">
                    <a:tint val="75000"/>
                  </a:prstClr>
                </a:solidFill>
              </a:rPr>
              <a:t>/34</a:t>
            </a:r>
          </a:p>
        </p:txBody>
      </p:sp>
    </p:spTree>
    <p:extLst>
      <p:ext uri="{BB962C8B-B14F-4D97-AF65-F5344CB8AC3E}">
        <p14:creationId xmlns:p14="http://schemas.microsoft.com/office/powerpoint/2010/main" xmlns="" val="403588588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i="1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 lab.</a:t>
            </a:r>
          </a:p>
        </p:txBody>
      </p:sp>
      <p:pic>
        <p:nvPicPr>
          <p:cNvPr id="4" name="Picture 31" descr="chip"/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8459788" y="6343650"/>
            <a:ext cx="6858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33"/>
          <p:cNvGrpSpPr>
            <a:grpSpLocks/>
          </p:cNvGrpSpPr>
          <p:nvPr userDrawn="1"/>
        </p:nvGrpSpPr>
        <p:grpSpPr bwMode="auto">
          <a:xfrm>
            <a:off x="546100" y="6407150"/>
            <a:ext cx="1311275" cy="425450"/>
            <a:chOff x="1862" y="2736"/>
            <a:chExt cx="826" cy="268"/>
          </a:xfrm>
        </p:grpSpPr>
        <p:sp>
          <p:nvSpPr>
            <p:cNvPr id="6" name="Text Box 34"/>
            <p:cNvSpPr txBox="1">
              <a:spLocks noChangeArrowheads="1"/>
            </p:cNvSpPr>
            <p:nvPr userDrawn="1"/>
          </p:nvSpPr>
          <p:spPr bwMode="auto">
            <a:xfrm>
              <a:off x="1872" y="2736"/>
              <a:ext cx="816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70000"/>
                </a:lnSpc>
                <a:spcBef>
                  <a:spcPct val="50000"/>
                </a:spcBef>
                <a:defRPr/>
              </a:pPr>
              <a:r>
                <a:rPr lang="en-US" altLang="ko-KR" sz="1600" i="1">
                  <a:solidFill>
                    <a:srgbClr val="80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ea typeface="굴림" pitchFamily="50" charset="-127"/>
                </a:rPr>
                <a:t>Kwangwoon</a:t>
              </a:r>
            </a:p>
          </p:txBody>
        </p:sp>
        <p:sp>
          <p:nvSpPr>
            <p:cNvPr id="7" name="Text Box 35"/>
            <p:cNvSpPr txBox="1">
              <a:spLocks noChangeArrowheads="1"/>
            </p:cNvSpPr>
            <p:nvPr userDrawn="1"/>
          </p:nvSpPr>
          <p:spPr bwMode="auto">
            <a:xfrm>
              <a:off x="1862" y="2852"/>
              <a:ext cx="768" cy="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dist">
                <a:lnSpc>
                  <a:spcPct val="70000"/>
                </a:lnSpc>
                <a:spcBef>
                  <a:spcPct val="50000"/>
                </a:spcBef>
                <a:defRPr/>
              </a:pPr>
              <a:r>
                <a:rPr lang="en-US" altLang="ko-KR" sz="1400" i="1" dirty="0">
                  <a:solidFill>
                    <a:srgbClr val="80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University</a:t>
              </a:r>
              <a:endParaRPr lang="en-US" altLang="ko-KR" sz="1400" dirty="0">
                <a:solidFill>
                  <a:srgbClr val="800000"/>
                </a:solidFill>
              </a:endParaRPr>
            </a:p>
          </p:txBody>
        </p:sp>
      </p:grpSp>
      <p:sp>
        <p:nvSpPr>
          <p:cNvPr id="8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AutoShape 29"/>
          <p:cNvSpPr>
            <a:spLocks noChangeArrowheads="1"/>
          </p:cNvSpPr>
          <p:nvPr userDrawn="1"/>
        </p:nvSpPr>
        <p:spPr bwMode="auto">
          <a:xfrm>
            <a:off x="0" y="6354763"/>
            <a:ext cx="9180513" cy="503237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30"/>
          <p:cNvSpPr>
            <a:spLocks/>
          </p:cNvSpPr>
          <p:nvPr userDrawn="1"/>
        </p:nvSpPr>
        <p:spPr bwMode="auto">
          <a:xfrm>
            <a:off x="0" y="0"/>
            <a:ext cx="3392488" cy="4495800"/>
          </a:xfrm>
          <a:custGeom>
            <a:avLst/>
            <a:gdLst/>
            <a:ahLst/>
            <a:cxnLst>
              <a:cxn ang="0">
                <a:pos x="1803" y="1365"/>
              </a:cxn>
              <a:cxn ang="0">
                <a:pos x="1418" y="0"/>
              </a:cxn>
              <a:cxn ang="0">
                <a:pos x="0" y="0"/>
              </a:cxn>
              <a:cxn ang="0">
                <a:pos x="0" y="2448"/>
              </a:cxn>
              <a:cxn ang="0">
                <a:pos x="1803" y="1365"/>
              </a:cxn>
            </a:cxnLst>
            <a:rect l="0" t="0" r="r" b="b"/>
            <a:pathLst>
              <a:path w="1803" h="2448">
                <a:moveTo>
                  <a:pt x="1803" y="1365"/>
                </a:moveTo>
                <a:lnTo>
                  <a:pt x="1418" y="0"/>
                </a:lnTo>
                <a:lnTo>
                  <a:pt x="0" y="0"/>
                </a:lnTo>
                <a:lnTo>
                  <a:pt x="0" y="2448"/>
                </a:lnTo>
                <a:lnTo>
                  <a:pt x="1803" y="1365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ectangle 31"/>
          <p:cNvSpPr>
            <a:spLocks noChangeArrowheads="1"/>
          </p:cNvSpPr>
          <p:nvPr userDrawn="1"/>
        </p:nvSpPr>
        <p:spPr bwMode="auto">
          <a:xfrm>
            <a:off x="1165225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Rectangle 32"/>
          <p:cNvSpPr>
            <a:spLocks noChangeArrowheads="1"/>
          </p:cNvSpPr>
          <p:nvPr userDrawn="1"/>
        </p:nvSpPr>
        <p:spPr bwMode="auto">
          <a:xfrm>
            <a:off x="1484313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Rectangle 33"/>
          <p:cNvSpPr>
            <a:spLocks noChangeArrowheads="1"/>
          </p:cNvSpPr>
          <p:nvPr userDrawn="1"/>
        </p:nvSpPr>
        <p:spPr bwMode="auto">
          <a:xfrm>
            <a:off x="1806575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Rectangle 34"/>
          <p:cNvSpPr>
            <a:spLocks noChangeArrowheads="1"/>
          </p:cNvSpPr>
          <p:nvPr userDrawn="1"/>
        </p:nvSpPr>
        <p:spPr bwMode="auto">
          <a:xfrm>
            <a:off x="2125663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Rectangle 35"/>
          <p:cNvSpPr>
            <a:spLocks noChangeArrowheads="1"/>
          </p:cNvSpPr>
          <p:nvPr userDrawn="1"/>
        </p:nvSpPr>
        <p:spPr bwMode="auto">
          <a:xfrm>
            <a:off x="2446338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tangle 36"/>
          <p:cNvSpPr>
            <a:spLocks noChangeArrowheads="1"/>
          </p:cNvSpPr>
          <p:nvPr userDrawn="1"/>
        </p:nvSpPr>
        <p:spPr bwMode="auto">
          <a:xfrm>
            <a:off x="2765425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Rectangle 37"/>
          <p:cNvSpPr>
            <a:spLocks noChangeArrowheads="1"/>
          </p:cNvSpPr>
          <p:nvPr userDrawn="1"/>
        </p:nvSpPr>
        <p:spPr bwMode="auto">
          <a:xfrm>
            <a:off x="3086100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tangle 38"/>
          <p:cNvSpPr>
            <a:spLocks noChangeArrowheads="1"/>
          </p:cNvSpPr>
          <p:nvPr userDrawn="1"/>
        </p:nvSpPr>
        <p:spPr bwMode="auto">
          <a:xfrm>
            <a:off x="3405188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tangle 39"/>
          <p:cNvSpPr>
            <a:spLocks noChangeArrowheads="1"/>
          </p:cNvSpPr>
          <p:nvPr userDrawn="1"/>
        </p:nvSpPr>
        <p:spPr bwMode="auto">
          <a:xfrm>
            <a:off x="3725863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Rectangle 40"/>
          <p:cNvSpPr>
            <a:spLocks noChangeArrowheads="1"/>
          </p:cNvSpPr>
          <p:nvPr userDrawn="1"/>
        </p:nvSpPr>
        <p:spPr bwMode="auto">
          <a:xfrm>
            <a:off x="4044950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1" name="Rectangle 41"/>
          <p:cNvSpPr>
            <a:spLocks noChangeArrowheads="1"/>
          </p:cNvSpPr>
          <p:nvPr userDrawn="1"/>
        </p:nvSpPr>
        <p:spPr bwMode="auto">
          <a:xfrm>
            <a:off x="4367213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Rectangle 42"/>
          <p:cNvSpPr>
            <a:spLocks noChangeArrowheads="1"/>
          </p:cNvSpPr>
          <p:nvPr userDrawn="1"/>
        </p:nvSpPr>
        <p:spPr bwMode="auto">
          <a:xfrm>
            <a:off x="4686300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3" name="Rectangle 43"/>
          <p:cNvSpPr>
            <a:spLocks noChangeArrowheads="1"/>
          </p:cNvSpPr>
          <p:nvPr userDrawn="1"/>
        </p:nvSpPr>
        <p:spPr bwMode="auto">
          <a:xfrm>
            <a:off x="5006975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4" name="Rectangle 44"/>
          <p:cNvSpPr>
            <a:spLocks noChangeArrowheads="1"/>
          </p:cNvSpPr>
          <p:nvPr userDrawn="1"/>
        </p:nvSpPr>
        <p:spPr bwMode="auto">
          <a:xfrm>
            <a:off x="5326063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5" name="Rectangle 45"/>
          <p:cNvSpPr>
            <a:spLocks noChangeArrowheads="1"/>
          </p:cNvSpPr>
          <p:nvPr userDrawn="1"/>
        </p:nvSpPr>
        <p:spPr bwMode="auto">
          <a:xfrm>
            <a:off x="5646738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6" name="Rectangle 46"/>
          <p:cNvSpPr>
            <a:spLocks noChangeArrowheads="1"/>
          </p:cNvSpPr>
          <p:nvPr userDrawn="1"/>
        </p:nvSpPr>
        <p:spPr bwMode="auto">
          <a:xfrm>
            <a:off x="5965825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Rectangle 47"/>
          <p:cNvSpPr>
            <a:spLocks noChangeArrowheads="1"/>
          </p:cNvSpPr>
          <p:nvPr userDrawn="1"/>
        </p:nvSpPr>
        <p:spPr bwMode="auto">
          <a:xfrm>
            <a:off x="6286500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8" name="Rectangle 48"/>
          <p:cNvSpPr>
            <a:spLocks noChangeArrowheads="1"/>
          </p:cNvSpPr>
          <p:nvPr userDrawn="1"/>
        </p:nvSpPr>
        <p:spPr bwMode="auto">
          <a:xfrm>
            <a:off x="6605588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Rectangle 49"/>
          <p:cNvSpPr>
            <a:spLocks noChangeArrowheads="1"/>
          </p:cNvSpPr>
          <p:nvPr userDrawn="1"/>
        </p:nvSpPr>
        <p:spPr bwMode="auto">
          <a:xfrm>
            <a:off x="6927850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0" name="Rectangle 50"/>
          <p:cNvSpPr>
            <a:spLocks noChangeArrowheads="1"/>
          </p:cNvSpPr>
          <p:nvPr userDrawn="1"/>
        </p:nvSpPr>
        <p:spPr bwMode="auto">
          <a:xfrm>
            <a:off x="7246938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1" name="Text Box 51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Devices.</a:t>
            </a:r>
          </a:p>
        </p:txBody>
      </p:sp>
      <p:grpSp>
        <p:nvGrpSpPr>
          <p:cNvPr id="32" name="Group 53"/>
          <p:cNvGrpSpPr>
            <a:grpSpLocks/>
          </p:cNvGrpSpPr>
          <p:nvPr userDrawn="1"/>
        </p:nvGrpSpPr>
        <p:grpSpPr bwMode="auto">
          <a:xfrm>
            <a:off x="3922713" y="2438400"/>
            <a:ext cx="5257800" cy="4038600"/>
            <a:chOff x="2928" y="1536"/>
            <a:chExt cx="3312" cy="2544"/>
          </a:xfrm>
        </p:grpSpPr>
        <p:sp>
          <p:nvSpPr>
            <p:cNvPr id="33" name="Freeform 54"/>
            <p:cNvSpPr>
              <a:spLocks/>
            </p:cNvSpPr>
            <p:nvPr userDrawn="1"/>
          </p:nvSpPr>
          <p:spPr bwMode="auto">
            <a:xfrm>
              <a:off x="4525" y="1536"/>
              <a:ext cx="1715" cy="2544"/>
            </a:xfrm>
            <a:custGeom>
              <a:avLst/>
              <a:gdLst/>
              <a:ahLst/>
              <a:cxnLst>
                <a:cxn ang="0">
                  <a:pos x="1712" y="0"/>
                </a:cxn>
                <a:cxn ang="0">
                  <a:pos x="0" y="518"/>
                </a:cxn>
                <a:cxn ang="0">
                  <a:pos x="1034" y="2544"/>
                </a:cxn>
                <a:cxn ang="0">
                  <a:pos x="1715" y="2337"/>
                </a:cxn>
                <a:cxn ang="0">
                  <a:pos x="1715" y="8"/>
                </a:cxn>
                <a:cxn ang="0">
                  <a:pos x="1712" y="0"/>
                </a:cxn>
              </a:cxnLst>
              <a:rect l="0" t="0" r="r" b="b"/>
              <a:pathLst>
                <a:path w="1715" h="2544">
                  <a:moveTo>
                    <a:pt x="1712" y="0"/>
                  </a:moveTo>
                  <a:lnTo>
                    <a:pt x="0" y="518"/>
                  </a:lnTo>
                  <a:lnTo>
                    <a:pt x="1034" y="2544"/>
                  </a:lnTo>
                  <a:lnTo>
                    <a:pt x="1715" y="2337"/>
                  </a:lnTo>
                  <a:lnTo>
                    <a:pt x="1715" y="8"/>
                  </a:lnTo>
                  <a:lnTo>
                    <a:pt x="1712" y="0"/>
                  </a:lnTo>
                  <a:close/>
                </a:path>
              </a:pathLst>
            </a:cu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rect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Rectangle 55"/>
            <p:cNvSpPr>
              <a:spLocks noChangeArrowheads="1"/>
            </p:cNvSpPr>
            <p:nvPr userDrawn="1"/>
          </p:nvSpPr>
          <p:spPr bwMode="auto">
            <a:xfrm>
              <a:off x="2928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Rectangle 56"/>
            <p:cNvSpPr>
              <a:spLocks noChangeArrowheads="1"/>
            </p:cNvSpPr>
            <p:nvPr userDrawn="1"/>
          </p:nvSpPr>
          <p:spPr bwMode="auto">
            <a:xfrm>
              <a:off x="3175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Rectangle 57"/>
            <p:cNvSpPr>
              <a:spLocks noChangeArrowheads="1"/>
            </p:cNvSpPr>
            <p:nvPr userDrawn="1"/>
          </p:nvSpPr>
          <p:spPr bwMode="auto">
            <a:xfrm>
              <a:off x="3422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Rectangle 58"/>
            <p:cNvSpPr>
              <a:spLocks noChangeArrowheads="1"/>
            </p:cNvSpPr>
            <p:nvPr userDrawn="1"/>
          </p:nvSpPr>
          <p:spPr bwMode="auto">
            <a:xfrm>
              <a:off x="3669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Rectangle 59"/>
            <p:cNvSpPr>
              <a:spLocks noChangeArrowheads="1"/>
            </p:cNvSpPr>
            <p:nvPr userDrawn="1"/>
          </p:nvSpPr>
          <p:spPr bwMode="auto">
            <a:xfrm>
              <a:off x="3916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Rectangle 60"/>
            <p:cNvSpPr>
              <a:spLocks noChangeArrowheads="1"/>
            </p:cNvSpPr>
            <p:nvPr userDrawn="1"/>
          </p:nvSpPr>
          <p:spPr bwMode="auto">
            <a:xfrm>
              <a:off x="4163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Rectangle 61"/>
            <p:cNvSpPr>
              <a:spLocks noChangeArrowheads="1"/>
            </p:cNvSpPr>
            <p:nvPr userDrawn="1"/>
          </p:nvSpPr>
          <p:spPr bwMode="auto">
            <a:xfrm>
              <a:off x="4410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Rectangle 62"/>
            <p:cNvSpPr>
              <a:spLocks noChangeArrowheads="1"/>
            </p:cNvSpPr>
            <p:nvPr userDrawn="1"/>
          </p:nvSpPr>
          <p:spPr bwMode="auto">
            <a:xfrm>
              <a:off x="4656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Rectangle 63"/>
            <p:cNvSpPr>
              <a:spLocks noChangeArrowheads="1"/>
            </p:cNvSpPr>
            <p:nvPr userDrawn="1"/>
          </p:nvSpPr>
          <p:spPr bwMode="auto">
            <a:xfrm>
              <a:off x="4903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Rectangle 64"/>
            <p:cNvSpPr>
              <a:spLocks noChangeArrowheads="1"/>
            </p:cNvSpPr>
            <p:nvPr userDrawn="1"/>
          </p:nvSpPr>
          <p:spPr bwMode="auto">
            <a:xfrm>
              <a:off x="5150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Rectangle 65"/>
            <p:cNvSpPr>
              <a:spLocks noChangeArrowheads="1"/>
            </p:cNvSpPr>
            <p:nvPr userDrawn="1"/>
          </p:nvSpPr>
          <p:spPr bwMode="auto">
            <a:xfrm>
              <a:off x="5397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Rectangle 66"/>
            <p:cNvSpPr>
              <a:spLocks noChangeArrowheads="1"/>
            </p:cNvSpPr>
            <p:nvPr userDrawn="1"/>
          </p:nvSpPr>
          <p:spPr bwMode="auto">
            <a:xfrm>
              <a:off x="5644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Rectangle 67"/>
            <p:cNvSpPr>
              <a:spLocks noChangeArrowheads="1"/>
            </p:cNvSpPr>
            <p:nvPr userDrawn="1"/>
          </p:nvSpPr>
          <p:spPr bwMode="auto">
            <a:xfrm>
              <a:off x="5891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Rectangle 68"/>
            <p:cNvSpPr>
              <a:spLocks noChangeArrowheads="1"/>
            </p:cNvSpPr>
            <p:nvPr userDrawn="1"/>
          </p:nvSpPr>
          <p:spPr bwMode="auto">
            <a:xfrm>
              <a:off x="6138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48" name="Rectangle 27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r>
              <a:rPr lang="en-US" altLang="ko-KR">
                <a:solidFill>
                  <a:prstClr val="black">
                    <a:tint val="75000"/>
                  </a:prstClr>
                </a:solidFill>
              </a:rPr>
              <a:t>/</a:t>
            </a:r>
          </a:p>
        </p:txBody>
      </p:sp>
      <p:sp>
        <p:nvSpPr>
          <p:cNvPr id="49" name="Rectangle 28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5715000" y="6400800"/>
            <a:ext cx="2571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767643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8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</a:t>
            </a:r>
          </a:p>
        </p:txBody>
      </p:sp>
      <p:sp>
        <p:nvSpPr>
          <p:cNvPr id="49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0" y="0"/>
            <a:ext cx="9144000" cy="6921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0" name="Rectangle 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F182B-440C-47DB-AC22-17AA139770D6}" type="slidenum">
              <a:rPr lang="en-US" altLang="ko-K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r>
              <a:rPr lang="en-US" altLang="ko-KR">
                <a:solidFill>
                  <a:prstClr val="black">
                    <a:tint val="75000"/>
                  </a:prstClr>
                </a:solidFill>
              </a:rPr>
              <a:t>/34</a:t>
            </a:r>
          </a:p>
        </p:txBody>
      </p:sp>
    </p:spTree>
    <p:extLst>
      <p:ext uri="{BB962C8B-B14F-4D97-AF65-F5344CB8AC3E}">
        <p14:creationId xmlns:p14="http://schemas.microsoft.com/office/powerpoint/2010/main" xmlns="" val="160216090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13" y="527050"/>
            <a:ext cx="8836025" cy="698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30188" y="1677988"/>
            <a:ext cx="4265612" cy="18446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7988"/>
            <a:ext cx="4265613" cy="18446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647998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308421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070852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5278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334328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143044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635750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803436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847389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7646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863467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614099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8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</a:t>
            </a:r>
          </a:p>
        </p:txBody>
      </p:sp>
      <p:sp>
        <p:nvSpPr>
          <p:cNvPr id="49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0" y="0"/>
            <a:ext cx="9144000" cy="6921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0" name="Rectangle 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F182B-440C-47DB-AC22-17AA139770D6}" type="slidenum">
              <a:rPr lang="en-US" altLang="ko-K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r>
              <a:rPr lang="en-US" altLang="ko-KR">
                <a:solidFill>
                  <a:prstClr val="black">
                    <a:tint val="75000"/>
                  </a:prstClr>
                </a:solidFill>
              </a:rPr>
              <a:t>/34</a:t>
            </a:r>
          </a:p>
        </p:txBody>
      </p:sp>
    </p:spTree>
    <p:extLst>
      <p:ext uri="{BB962C8B-B14F-4D97-AF65-F5344CB8AC3E}">
        <p14:creationId xmlns:p14="http://schemas.microsoft.com/office/powerpoint/2010/main" xmlns="" val="387600208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i="1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 lab.</a:t>
            </a:r>
          </a:p>
        </p:txBody>
      </p:sp>
      <p:pic>
        <p:nvPicPr>
          <p:cNvPr id="4" name="Picture 31" descr="chip"/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8459788" y="6343650"/>
            <a:ext cx="6858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33"/>
          <p:cNvGrpSpPr>
            <a:grpSpLocks/>
          </p:cNvGrpSpPr>
          <p:nvPr userDrawn="1"/>
        </p:nvGrpSpPr>
        <p:grpSpPr bwMode="auto">
          <a:xfrm>
            <a:off x="546100" y="6407150"/>
            <a:ext cx="1311275" cy="425450"/>
            <a:chOff x="1862" y="2736"/>
            <a:chExt cx="826" cy="268"/>
          </a:xfrm>
        </p:grpSpPr>
        <p:sp>
          <p:nvSpPr>
            <p:cNvPr id="6" name="Text Box 34"/>
            <p:cNvSpPr txBox="1">
              <a:spLocks noChangeArrowheads="1"/>
            </p:cNvSpPr>
            <p:nvPr userDrawn="1"/>
          </p:nvSpPr>
          <p:spPr bwMode="auto">
            <a:xfrm>
              <a:off x="1872" y="2736"/>
              <a:ext cx="816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70000"/>
                </a:lnSpc>
                <a:spcBef>
                  <a:spcPct val="50000"/>
                </a:spcBef>
                <a:defRPr/>
              </a:pPr>
              <a:r>
                <a:rPr lang="en-US" altLang="ko-KR" sz="1600" i="1">
                  <a:solidFill>
                    <a:srgbClr val="80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ea typeface="굴림" pitchFamily="50" charset="-127"/>
                </a:rPr>
                <a:t>Kwangwoon</a:t>
              </a:r>
            </a:p>
          </p:txBody>
        </p:sp>
        <p:sp>
          <p:nvSpPr>
            <p:cNvPr id="7" name="Text Box 35"/>
            <p:cNvSpPr txBox="1">
              <a:spLocks noChangeArrowheads="1"/>
            </p:cNvSpPr>
            <p:nvPr userDrawn="1"/>
          </p:nvSpPr>
          <p:spPr bwMode="auto">
            <a:xfrm>
              <a:off x="1862" y="2852"/>
              <a:ext cx="768" cy="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dist">
                <a:lnSpc>
                  <a:spcPct val="70000"/>
                </a:lnSpc>
                <a:spcBef>
                  <a:spcPct val="50000"/>
                </a:spcBef>
                <a:defRPr/>
              </a:pPr>
              <a:r>
                <a:rPr lang="en-US" altLang="ko-KR" sz="1400" i="1" dirty="0">
                  <a:solidFill>
                    <a:srgbClr val="80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University</a:t>
              </a:r>
              <a:endParaRPr lang="en-US" altLang="ko-KR" sz="1400" dirty="0">
                <a:solidFill>
                  <a:srgbClr val="800000"/>
                </a:solidFill>
              </a:endParaRPr>
            </a:p>
          </p:txBody>
        </p:sp>
      </p:grpSp>
      <p:sp>
        <p:nvSpPr>
          <p:cNvPr id="8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AutoShape 29"/>
          <p:cNvSpPr>
            <a:spLocks noChangeArrowheads="1"/>
          </p:cNvSpPr>
          <p:nvPr userDrawn="1"/>
        </p:nvSpPr>
        <p:spPr bwMode="auto">
          <a:xfrm>
            <a:off x="0" y="6354763"/>
            <a:ext cx="9180513" cy="503237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30"/>
          <p:cNvSpPr>
            <a:spLocks/>
          </p:cNvSpPr>
          <p:nvPr userDrawn="1"/>
        </p:nvSpPr>
        <p:spPr bwMode="auto">
          <a:xfrm>
            <a:off x="0" y="0"/>
            <a:ext cx="3392488" cy="4495800"/>
          </a:xfrm>
          <a:custGeom>
            <a:avLst/>
            <a:gdLst/>
            <a:ahLst/>
            <a:cxnLst>
              <a:cxn ang="0">
                <a:pos x="1803" y="1365"/>
              </a:cxn>
              <a:cxn ang="0">
                <a:pos x="1418" y="0"/>
              </a:cxn>
              <a:cxn ang="0">
                <a:pos x="0" y="0"/>
              </a:cxn>
              <a:cxn ang="0">
                <a:pos x="0" y="2448"/>
              </a:cxn>
              <a:cxn ang="0">
                <a:pos x="1803" y="1365"/>
              </a:cxn>
            </a:cxnLst>
            <a:rect l="0" t="0" r="r" b="b"/>
            <a:pathLst>
              <a:path w="1803" h="2448">
                <a:moveTo>
                  <a:pt x="1803" y="1365"/>
                </a:moveTo>
                <a:lnTo>
                  <a:pt x="1418" y="0"/>
                </a:lnTo>
                <a:lnTo>
                  <a:pt x="0" y="0"/>
                </a:lnTo>
                <a:lnTo>
                  <a:pt x="0" y="2448"/>
                </a:lnTo>
                <a:lnTo>
                  <a:pt x="1803" y="1365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ectangle 31"/>
          <p:cNvSpPr>
            <a:spLocks noChangeArrowheads="1"/>
          </p:cNvSpPr>
          <p:nvPr userDrawn="1"/>
        </p:nvSpPr>
        <p:spPr bwMode="auto">
          <a:xfrm>
            <a:off x="1165225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Rectangle 32"/>
          <p:cNvSpPr>
            <a:spLocks noChangeArrowheads="1"/>
          </p:cNvSpPr>
          <p:nvPr userDrawn="1"/>
        </p:nvSpPr>
        <p:spPr bwMode="auto">
          <a:xfrm>
            <a:off x="1484313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Rectangle 33"/>
          <p:cNvSpPr>
            <a:spLocks noChangeArrowheads="1"/>
          </p:cNvSpPr>
          <p:nvPr userDrawn="1"/>
        </p:nvSpPr>
        <p:spPr bwMode="auto">
          <a:xfrm>
            <a:off x="1806575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Rectangle 34"/>
          <p:cNvSpPr>
            <a:spLocks noChangeArrowheads="1"/>
          </p:cNvSpPr>
          <p:nvPr userDrawn="1"/>
        </p:nvSpPr>
        <p:spPr bwMode="auto">
          <a:xfrm>
            <a:off x="2125663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Rectangle 35"/>
          <p:cNvSpPr>
            <a:spLocks noChangeArrowheads="1"/>
          </p:cNvSpPr>
          <p:nvPr userDrawn="1"/>
        </p:nvSpPr>
        <p:spPr bwMode="auto">
          <a:xfrm>
            <a:off x="2446338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tangle 36"/>
          <p:cNvSpPr>
            <a:spLocks noChangeArrowheads="1"/>
          </p:cNvSpPr>
          <p:nvPr userDrawn="1"/>
        </p:nvSpPr>
        <p:spPr bwMode="auto">
          <a:xfrm>
            <a:off x="2765425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Rectangle 37"/>
          <p:cNvSpPr>
            <a:spLocks noChangeArrowheads="1"/>
          </p:cNvSpPr>
          <p:nvPr userDrawn="1"/>
        </p:nvSpPr>
        <p:spPr bwMode="auto">
          <a:xfrm>
            <a:off x="3086100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tangle 38"/>
          <p:cNvSpPr>
            <a:spLocks noChangeArrowheads="1"/>
          </p:cNvSpPr>
          <p:nvPr userDrawn="1"/>
        </p:nvSpPr>
        <p:spPr bwMode="auto">
          <a:xfrm>
            <a:off x="3405188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tangle 39"/>
          <p:cNvSpPr>
            <a:spLocks noChangeArrowheads="1"/>
          </p:cNvSpPr>
          <p:nvPr userDrawn="1"/>
        </p:nvSpPr>
        <p:spPr bwMode="auto">
          <a:xfrm>
            <a:off x="3725863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Rectangle 40"/>
          <p:cNvSpPr>
            <a:spLocks noChangeArrowheads="1"/>
          </p:cNvSpPr>
          <p:nvPr userDrawn="1"/>
        </p:nvSpPr>
        <p:spPr bwMode="auto">
          <a:xfrm>
            <a:off x="4044950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1" name="Rectangle 41"/>
          <p:cNvSpPr>
            <a:spLocks noChangeArrowheads="1"/>
          </p:cNvSpPr>
          <p:nvPr userDrawn="1"/>
        </p:nvSpPr>
        <p:spPr bwMode="auto">
          <a:xfrm>
            <a:off x="4367213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Rectangle 42"/>
          <p:cNvSpPr>
            <a:spLocks noChangeArrowheads="1"/>
          </p:cNvSpPr>
          <p:nvPr userDrawn="1"/>
        </p:nvSpPr>
        <p:spPr bwMode="auto">
          <a:xfrm>
            <a:off x="4686300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3" name="Rectangle 43"/>
          <p:cNvSpPr>
            <a:spLocks noChangeArrowheads="1"/>
          </p:cNvSpPr>
          <p:nvPr userDrawn="1"/>
        </p:nvSpPr>
        <p:spPr bwMode="auto">
          <a:xfrm>
            <a:off x="5006975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4" name="Rectangle 44"/>
          <p:cNvSpPr>
            <a:spLocks noChangeArrowheads="1"/>
          </p:cNvSpPr>
          <p:nvPr userDrawn="1"/>
        </p:nvSpPr>
        <p:spPr bwMode="auto">
          <a:xfrm>
            <a:off x="5326063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5" name="Rectangle 45"/>
          <p:cNvSpPr>
            <a:spLocks noChangeArrowheads="1"/>
          </p:cNvSpPr>
          <p:nvPr userDrawn="1"/>
        </p:nvSpPr>
        <p:spPr bwMode="auto">
          <a:xfrm>
            <a:off x="5646738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6" name="Rectangle 46"/>
          <p:cNvSpPr>
            <a:spLocks noChangeArrowheads="1"/>
          </p:cNvSpPr>
          <p:nvPr userDrawn="1"/>
        </p:nvSpPr>
        <p:spPr bwMode="auto">
          <a:xfrm>
            <a:off x="5965825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Rectangle 47"/>
          <p:cNvSpPr>
            <a:spLocks noChangeArrowheads="1"/>
          </p:cNvSpPr>
          <p:nvPr userDrawn="1"/>
        </p:nvSpPr>
        <p:spPr bwMode="auto">
          <a:xfrm>
            <a:off x="6286500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8" name="Rectangle 48"/>
          <p:cNvSpPr>
            <a:spLocks noChangeArrowheads="1"/>
          </p:cNvSpPr>
          <p:nvPr userDrawn="1"/>
        </p:nvSpPr>
        <p:spPr bwMode="auto">
          <a:xfrm>
            <a:off x="6605588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Rectangle 49"/>
          <p:cNvSpPr>
            <a:spLocks noChangeArrowheads="1"/>
          </p:cNvSpPr>
          <p:nvPr userDrawn="1"/>
        </p:nvSpPr>
        <p:spPr bwMode="auto">
          <a:xfrm>
            <a:off x="6927850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0" name="Rectangle 50"/>
          <p:cNvSpPr>
            <a:spLocks noChangeArrowheads="1"/>
          </p:cNvSpPr>
          <p:nvPr userDrawn="1"/>
        </p:nvSpPr>
        <p:spPr bwMode="auto">
          <a:xfrm>
            <a:off x="7246938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1" name="Text Box 51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Devices.</a:t>
            </a:r>
          </a:p>
        </p:txBody>
      </p:sp>
      <p:grpSp>
        <p:nvGrpSpPr>
          <p:cNvPr id="32" name="Group 53"/>
          <p:cNvGrpSpPr>
            <a:grpSpLocks/>
          </p:cNvGrpSpPr>
          <p:nvPr userDrawn="1"/>
        </p:nvGrpSpPr>
        <p:grpSpPr bwMode="auto">
          <a:xfrm>
            <a:off x="3922713" y="2438400"/>
            <a:ext cx="5257800" cy="4038600"/>
            <a:chOff x="2928" y="1536"/>
            <a:chExt cx="3312" cy="2544"/>
          </a:xfrm>
        </p:grpSpPr>
        <p:sp>
          <p:nvSpPr>
            <p:cNvPr id="33" name="Freeform 54"/>
            <p:cNvSpPr>
              <a:spLocks/>
            </p:cNvSpPr>
            <p:nvPr userDrawn="1"/>
          </p:nvSpPr>
          <p:spPr bwMode="auto">
            <a:xfrm>
              <a:off x="4525" y="1536"/>
              <a:ext cx="1715" cy="2544"/>
            </a:xfrm>
            <a:custGeom>
              <a:avLst/>
              <a:gdLst/>
              <a:ahLst/>
              <a:cxnLst>
                <a:cxn ang="0">
                  <a:pos x="1712" y="0"/>
                </a:cxn>
                <a:cxn ang="0">
                  <a:pos x="0" y="518"/>
                </a:cxn>
                <a:cxn ang="0">
                  <a:pos x="1034" y="2544"/>
                </a:cxn>
                <a:cxn ang="0">
                  <a:pos x="1715" y="2337"/>
                </a:cxn>
                <a:cxn ang="0">
                  <a:pos x="1715" y="8"/>
                </a:cxn>
                <a:cxn ang="0">
                  <a:pos x="1712" y="0"/>
                </a:cxn>
              </a:cxnLst>
              <a:rect l="0" t="0" r="r" b="b"/>
              <a:pathLst>
                <a:path w="1715" h="2544">
                  <a:moveTo>
                    <a:pt x="1712" y="0"/>
                  </a:moveTo>
                  <a:lnTo>
                    <a:pt x="0" y="518"/>
                  </a:lnTo>
                  <a:lnTo>
                    <a:pt x="1034" y="2544"/>
                  </a:lnTo>
                  <a:lnTo>
                    <a:pt x="1715" y="2337"/>
                  </a:lnTo>
                  <a:lnTo>
                    <a:pt x="1715" y="8"/>
                  </a:lnTo>
                  <a:lnTo>
                    <a:pt x="1712" y="0"/>
                  </a:lnTo>
                  <a:close/>
                </a:path>
              </a:pathLst>
            </a:cu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rect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Rectangle 55"/>
            <p:cNvSpPr>
              <a:spLocks noChangeArrowheads="1"/>
            </p:cNvSpPr>
            <p:nvPr userDrawn="1"/>
          </p:nvSpPr>
          <p:spPr bwMode="auto">
            <a:xfrm>
              <a:off x="2928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Rectangle 56"/>
            <p:cNvSpPr>
              <a:spLocks noChangeArrowheads="1"/>
            </p:cNvSpPr>
            <p:nvPr userDrawn="1"/>
          </p:nvSpPr>
          <p:spPr bwMode="auto">
            <a:xfrm>
              <a:off x="3175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Rectangle 57"/>
            <p:cNvSpPr>
              <a:spLocks noChangeArrowheads="1"/>
            </p:cNvSpPr>
            <p:nvPr userDrawn="1"/>
          </p:nvSpPr>
          <p:spPr bwMode="auto">
            <a:xfrm>
              <a:off x="3422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Rectangle 58"/>
            <p:cNvSpPr>
              <a:spLocks noChangeArrowheads="1"/>
            </p:cNvSpPr>
            <p:nvPr userDrawn="1"/>
          </p:nvSpPr>
          <p:spPr bwMode="auto">
            <a:xfrm>
              <a:off x="3669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Rectangle 59"/>
            <p:cNvSpPr>
              <a:spLocks noChangeArrowheads="1"/>
            </p:cNvSpPr>
            <p:nvPr userDrawn="1"/>
          </p:nvSpPr>
          <p:spPr bwMode="auto">
            <a:xfrm>
              <a:off x="3916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Rectangle 60"/>
            <p:cNvSpPr>
              <a:spLocks noChangeArrowheads="1"/>
            </p:cNvSpPr>
            <p:nvPr userDrawn="1"/>
          </p:nvSpPr>
          <p:spPr bwMode="auto">
            <a:xfrm>
              <a:off x="4163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Rectangle 61"/>
            <p:cNvSpPr>
              <a:spLocks noChangeArrowheads="1"/>
            </p:cNvSpPr>
            <p:nvPr userDrawn="1"/>
          </p:nvSpPr>
          <p:spPr bwMode="auto">
            <a:xfrm>
              <a:off x="4410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Rectangle 62"/>
            <p:cNvSpPr>
              <a:spLocks noChangeArrowheads="1"/>
            </p:cNvSpPr>
            <p:nvPr userDrawn="1"/>
          </p:nvSpPr>
          <p:spPr bwMode="auto">
            <a:xfrm>
              <a:off x="4656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Rectangle 63"/>
            <p:cNvSpPr>
              <a:spLocks noChangeArrowheads="1"/>
            </p:cNvSpPr>
            <p:nvPr userDrawn="1"/>
          </p:nvSpPr>
          <p:spPr bwMode="auto">
            <a:xfrm>
              <a:off x="4903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Rectangle 64"/>
            <p:cNvSpPr>
              <a:spLocks noChangeArrowheads="1"/>
            </p:cNvSpPr>
            <p:nvPr userDrawn="1"/>
          </p:nvSpPr>
          <p:spPr bwMode="auto">
            <a:xfrm>
              <a:off x="5150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Rectangle 65"/>
            <p:cNvSpPr>
              <a:spLocks noChangeArrowheads="1"/>
            </p:cNvSpPr>
            <p:nvPr userDrawn="1"/>
          </p:nvSpPr>
          <p:spPr bwMode="auto">
            <a:xfrm>
              <a:off x="5397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Rectangle 66"/>
            <p:cNvSpPr>
              <a:spLocks noChangeArrowheads="1"/>
            </p:cNvSpPr>
            <p:nvPr userDrawn="1"/>
          </p:nvSpPr>
          <p:spPr bwMode="auto">
            <a:xfrm>
              <a:off x="5644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Rectangle 67"/>
            <p:cNvSpPr>
              <a:spLocks noChangeArrowheads="1"/>
            </p:cNvSpPr>
            <p:nvPr userDrawn="1"/>
          </p:nvSpPr>
          <p:spPr bwMode="auto">
            <a:xfrm>
              <a:off x="5891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Rectangle 68"/>
            <p:cNvSpPr>
              <a:spLocks noChangeArrowheads="1"/>
            </p:cNvSpPr>
            <p:nvPr userDrawn="1"/>
          </p:nvSpPr>
          <p:spPr bwMode="auto">
            <a:xfrm>
              <a:off x="6138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48" name="Rectangle 27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r>
              <a:rPr lang="en-US" altLang="ko-KR">
                <a:solidFill>
                  <a:prstClr val="black">
                    <a:tint val="75000"/>
                  </a:prstClr>
                </a:solidFill>
              </a:rPr>
              <a:t>/</a:t>
            </a:r>
          </a:p>
        </p:txBody>
      </p:sp>
      <p:sp>
        <p:nvSpPr>
          <p:cNvPr id="49" name="Rectangle 28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5715000" y="6400800"/>
            <a:ext cx="2571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231671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7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</a:t>
            </a:r>
          </a:p>
        </p:txBody>
      </p:sp>
      <p:sp>
        <p:nvSpPr>
          <p:cNvPr id="48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9" name="Rectangle 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D33CD-5251-499B-B33D-3D9697097254}" type="slidenum">
              <a:rPr lang="en-US" altLang="ko-K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r>
              <a:rPr lang="en-US" altLang="ko-KR">
                <a:solidFill>
                  <a:prstClr val="black">
                    <a:tint val="75000"/>
                  </a:prstClr>
                </a:solidFill>
              </a:rPr>
              <a:t>/34</a:t>
            </a:r>
          </a:p>
        </p:txBody>
      </p:sp>
    </p:spTree>
    <p:extLst>
      <p:ext uri="{BB962C8B-B14F-4D97-AF65-F5344CB8AC3E}">
        <p14:creationId xmlns:p14="http://schemas.microsoft.com/office/powerpoint/2010/main" xmlns="" val="114285775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xmlns="" val="125358714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529B-31F1-4AFD-B68F-5989CCA7CB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F4603-7BDD-4C82-A650-FA28A186595C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0961380"/>
      </p:ext>
    </p:extLst>
  </p:cSld>
  <p:clrMapOvr>
    <a:masterClrMapping/>
  </p:clrMapOvr>
  <p:hf sldNum="0"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529B-31F1-4AFD-B68F-5989CCA7CB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88C63-452C-4269-B0CC-48ED9BEC985C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378685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529B-31F1-4AFD-B68F-5989CCA7CB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4AF26F-479A-4F72-8074-FB16548A1296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8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 </a:t>
            </a:r>
          </a:p>
        </p:txBody>
      </p:sp>
      <p:sp>
        <p:nvSpPr>
          <p:cNvPr id="9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299378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A36AF9-6E5E-4C94-8A34-2E55BFF82BED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9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</a:t>
            </a:r>
          </a:p>
        </p:txBody>
      </p:sp>
      <p:sp>
        <p:nvSpPr>
          <p:cNvPr id="10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23882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6FFA36-A05E-4ED5-9DC7-2E2D551FA4EA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11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Devices.</a:t>
            </a:r>
          </a:p>
        </p:txBody>
      </p:sp>
      <p:sp>
        <p:nvSpPr>
          <p:cNvPr id="12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131813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529B-31F1-4AFD-B68F-5989CCA7CB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770DA7-9E64-46ED-BD0F-BCABEAAE81FF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7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</a:t>
            </a:r>
          </a:p>
        </p:txBody>
      </p:sp>
      <p:sp>
        <p:nvSpPr>
          <p:cNvPr id="8" name="Text Box 34"/>
          <p:cNvSpPr txBox="1">
            <a:spLocks noChangeArrowheads="1"/>
          </p:cNvSpPr>
          <p:nvPr userDrawn="1"/>
        </p:nvSpPr>
        <p:spPr bwMode="auto">
          <a:xfrm>
            <a:off x="428625" y="6407150"/>
            <a:ext cx="1428750" cy="26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defRPr/>
            </a:pPr>
            <a:endParaRPr kumimoji="1" lang="en-US" altLang="ko-KR" sz="1600" i="1" dirty="0">
              <a:solidFill>
                <a:srgbClr val="8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굴림" pitchFamily="50" charset="-127"/>
            </a:endParaRPr>
          </a:p>
        </p:txBody>
      </p:sp>
      <p:sp>
        <p:nvSpPr>
          <p:cNvPr id="9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055192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BF912A-74C8-421F-9E37-1690A0071692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6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</a:t>
            </a:r>
          </a:p>
        </p:txBody>
      </p:sp>
      <p:sp>
        <p:nvSpPr>
          <p:cNvPr id="7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620284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529B-31F1-4AFD-B68F-5989CCA7CB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C814B6-5619-48FD-94C3-B5E575E11429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.</a:t>
            </a:r>
          </a:p>
        </p:txBody>
      </p:sp>
      <p:sp>
        <p:nvSpPr>
          <p:cNvPr id="9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557883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529B-31F1-4AFD-B68F-5989CCA7CB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DB132B-A72B-4754-B2B3-FA98ED44008F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9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</a:t>
            </a:r>
          </a:p>
        </p:txBody>
      </p:sp>
      <p:sp>
        <p:nvSpPr>
          <p:cNvPr id="10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049208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529B-31F1-4AFD-B68F-5989CCA7CB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59EA8F-8D54-49C8-BCEA-3F3AAE28AFE6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8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</a:t>
            </a:r>
          </a:p>
        </p:txBody>
      </p:sp>
      <p:sp>
        <p:nvSpPr>
          <p:cNvPr id="9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612971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529B-31F1-4AFD-B68F-5989CCA7CB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A0E647-AD13-4D2D-A626-12EE4737DA77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8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Devices.</a:t>
            </a:r>
          </a:p>
        </p:txBody>
      </p:sp>
      <p:sp>
        <p:nvSpPr>
          <p:cNvPr id="9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633802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3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 lab.</a:t>
            </a:r>
          </a:p>
        </p:txBody>
      </p:sp>
      <p:pic>
        <p:nvPicPr>
          <p:cNvPr id="4" name="Picture 31" descr="chip"/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8459788" y="6343650"/>
            <a:ext cx="6858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33"/>
          <p:cNvGrpSpPr>
            <a:grpSpLocks/>
          </p:cNvGrpSpPr>
          <p:nvPr userDrawn="1"/>
        </p:nvGrpSpPr>
        <p:grpSpPr bwMode="auto">
          <a:xfrm>
            <a:off x="546100" y="6407150"/>
            <a:ext cx="1311275" cy="425450"/>
            <a:chOff x="1862" y="2736"/>
            <a:chExt cx="826" cy="268"/>
          </a:xfrm>
        </p:grpSpPr>
        <p:sp>
          <p:nvSpPr>
            <p:cNvPr id="6" name="Text Box 34"/>
            <p:cNvSpPr txBox="1">
              <a:spLocks noChangeArrowheads="1"/>
            </p:cNvSpPr>
            <p:nvPr userDrawn="1"/>
          </p:nvSpPr>
          <p:spPr bwMode="auto">
            <a:xfrm>
              <a:off x="1872" y="2736"/>
              <a:ext cx="816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base" latinLnBrk="1">
                <a:lnSpc>
                  <a:spcPct val="70000"/>
                </a:lnSpc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kumimoji="1" lang="en-US" altLang="ko-KR" sz="1600" b="1" i="1">
                  <a:solidFill>
                    <a:srgbClr val="80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ea typeface="굴림" pitchFamily="50" charset="-127"/>
                </a:rPr>
                <a:t>Kwangwoon</a:t>
              </a:r>
              <a:endParaRPr kumimoji="1" lang="en-US" altLang="ko-KR" sz="1600" i="1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endParaRPr>
            </a:p>
          </p:txBody>
        </p:sp>
        <p:sp>
          <p:nvSpPr>
            <p:cNvPr id="7" name="Text Box 35"/>
            <p:cNvSpPr txBox="1">
              <a:spLocks noChangeArrowheads="1"/>
            </p:cNvSpPr>
            <p:nvPr userDrawn="1"/>
          </p:nvSpPr>
          <p:spPr bwMode="auto">
            <a:xfrm>
              <a:off x="1862" y="2852"/>
              <a:ext cx="768" cy="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dist" fontAlgn="base" latinLnBrk="1">
                <a:lnSpc>
                  <a:spcPct val="70000"/>
                </a:lnSpc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kumimoji="1" lang="en-US" altLang="ko-KR" sz="1400" i="1" dirty="0">
                  <a:solidFill>
                    <a:srgbClr val="80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University</a:t>
              </a:r>
              <a:endParaRPr kumimoji="1" lang="en-US" altLang="ko-KR" sz="1400" dirty="0">
                <a:solidFill>
                  <a:srgbClr val="800000"/>
                </a:solidFill>
                <a:latin typeface="Gulim" pitchFamily="34" charset="-127"/>
              </a:endParaRPr>
            </a:p>
          </p:txBody>
        </p:sp>
      </p:grpSp>
      <p:sp>
        <p:nvSpPr>
          <p:cNvPr id="8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9" name="AutoShape 29"/>
          <p:cNvSpPr>
            <a:spLocks noChangeArrowheads="1"/>
          </p:cNvSpPr>
          <p:nvPr userDrawn="1"/>
        </p:nvSpPr>
        <p:spPr bwMode="auto">
          <a:xfrm>
            <a:off x="0" y="6354763"/>
            <a:ext cx="9180513" cy="503237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10" name="Freeform 30"/>
          <p:cNvSpPr>
            <a:spLocks/>
          </p:cNvSpPr>
          <p:nvPr userDrawn="1"/>
        </p:nvSpPr>
        <p:spPr bwMode="auto">
          <a:xfrm>
            <a:off x="0" y="0"/>
            <a:ext cx="3392488" cy="4495800"/>
          </a:xfrm>
          <a:custGeom>
            <a:avLst/>
            <a:gdLst/>
            <a:ahLst/>
            <a:cxnLst>
              <a:cxn ang="0">
                <a:pos x="1803" y="1365"/>
              </a:cxn>
              <a:cxn ang="0">
                <a:pos x="1418" y="0"/>
              </a:cxn>
              <a:cxn ang="0">
                <a:pos x="0" y="0"/>
              </a:cxn>
              <a:cxn ang="0">
                <a:pos x="0" y="2448"/>
              </a:cxn>
              <a:cxn ang="0">
                <a:pos x="1803" y="1365"/>
              </a:cxn>
            </a:cxnLst>
            <a:rect l="0" t="0" r="r" b="b"/>
            <a:pathLst>
              <a:path w="1803" h="2448">
                <a:moveTo>
                  <a:pt x="1803" y="1365"/>
                </a:moveTo>
                <a:lnTo>
                  <a:pt x="1418" y="0"/>
                </a:lnTo>
                <a:lnTo>
                  <a:pt x="0" y="0"/>
                </a:lnTo>
                <a:lnTo>
                  <a:pt x="0" y="2448"/>
                </a:lnTo>
                <a:lnTo>
                  <a:pt x="1803" y="1365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11" name="Rectangle 31"/>
          <p:cNvSpPr>
            <a:spLocks noChangeArrowheads="1"/>
          </p:cNvSpPr>
          <p:nvPr userDrawn="1"/>
        </p:nvSpPr>
        <p:spPr bwMode="auto">
          <a:xfrm>
            <a:off x="1165225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12" name="Rectangle 32"/>
          <p:cNvSpPr>
            <a:spLocks noChangeArrowheads="1"/>
          </p:cNvSpPr>
          <p:nvPr userDrawn="1"/>
        </p:nvSpPr>
        <p:spPr bwMode="auto">
          <a:xfrm>
            <a:off x="1484313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13" name="Rectangle 33"/>
          <p:cNvSpPr>
            <a:spLocks noChangeArrowheads="1"/>
          </p:cNvSpPr>
          <p:nvPr userDrawn="1"/>
        </p:nvSpPr>
        <p:spPr bwMode="auto">
          <a:xfrm>
            <a:off x="1806575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14" name="Rectangle 34"/>
          <p:cNvSpPr>
            <a:spLocks noChangeArrowheads="1"/>
          </p:cNvSpPr>
          <p:nvPr userDrawn="1"/>
        </p:nvSpPr>
        <p:spPr bwMode="auto">
          <a:xfrm>
            <a:off x="2125663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15" name="Rectangle 35"/>
          <p:cNvSpPr>
            <a:spLocks noChangeArrowheads="1"/>
          </p:cNvSpPr>
          <p:nvPr userDrawn="1"/>
        </p:nvSpPr>
        <p:spPr bwMode="auto">
          <a:xfrm>
            <a:off x="2446338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16" name="Rectangle 36"/>
          <p:cNvSpPr>
            <a:spLocks noChangeArrowheads="1"/>
          </p:cNvSpPr>
          <p:nvPr userDrawn="1"/>
        </p:nvSpPr>
        <p:spPr bwMode="auto">
          <a:xfrm>
            <a:off x="2765425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17" name="Rectangle 37"/>
          <p:cNvSpPr>
            <a:spLocks noChangeArrowheads="1"/>
          </p:cNvSpPr>
          <p:nvPr userDrawn="1"/>
        </p:nvSpPr>
        <p:spPr bwMode="auto">
          <a:xfrm>
            <a:off x="3086100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18" name="Rectangle 38"/>
          <p:cNvSpPr>
            <a:spLocks noChangeArrowheads="1"/>
          </p:cNvSpPr>
          <p:nvPr userDrawn="1"/>
        </p:nvSpPr>
        <p:spPr bwMode="auto">
          <a:xfrm>
            <a:off x="3405188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19" name="Rectangle 39"/>
          <p:cNvSpPr>
            <a:spLocks noChangeArrowheads="1"/>
          </p:cNvSpPr>
          <p:nvPr userDrawn="1"/>
        </p:nvSpPr>
        <p:spPr bwMode="auto">
          <a:xfrm>
            <a:off x="3725863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20" name="Rectangle 40"/>
          <p:cNvSpPr>
            <a:spLocks noChangeArrowheads="1"/>
          </p:cNvSpPr>
          <p:nvPr userDrawn="1"/>
        </p:nvSpPr>
        <p:spPr bwMode="auto">
          <a:xfrm>
            <a:off x="4044950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21" name="Rectangle 41"/>
          <p:cNvSpPr>
            <a:spLocks noChangeArrowheads="1"/>
          </p:cNvSpPr>
          <p:nvPr userDrawn="1"/>
        </p:nvSpPr>
        <p:spPr bwMode="auto">
          <a:xfrm>
            <a:off x="4367213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22" name="Rectangle 42"/>
          <p:cNvSpPr>
            <a:spLocks noChangeArrowheads="1"/>
          </p:cNvSpPr>
          <p:nvPr userDrawn="1"/>
        </p:nvSpPr>
        <p:spPr bwMode="auto">
          <a:xfrm>
            <a:off x="4686300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23" name="Rectangle 43"/>
          <p:cNvSpPr>
            <a:spLocks noChangeArrowheads="1"/>
          </p:cNvSpPr>
          <p:nvPr userDrawn="1"/>
        </p:nvSpPr>
        <p:spPr bwMode="auto">
          <a:xfrm>
            <a:off x="5006975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24" name="Rectangle 44"/>
          <p:cNvSpPr>
            <a:spLocks noChangeArrowheads="1"/>
          </p:cNvSpPr>
          <p:nvPr userDrawn="1"/>
        </p:nvSpPr>
        <p:spPr bwMode="auto">
          <a:xfrm>
            <a:off x="5326063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25" name="Rectangle 45"/>
          <p:cNvSpPr>
            <a:spLocks noChangeArrowheads="1"/>
          </p:cNvSpPr>
          <p:nvPr userDrawn="1"/>
        </p:nvSpPr>
        <p:spPr bwMode="auto">
          <a:xfrm>
            <a:off x="5646738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26" name="Rectangle 46"/>
          <p:cNvSpPr>
            <a:spLocks noChangeArrowheads="1"/>
          </p:cNvSpPr>
          <p:nvPr userDrawn="1"/>
        </p:nvSpPr>
        <p:spPr bwMode="auto">
          <a:xfrm>
            <a:off x="5965825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27" name="Rectangle 47"/>
          <p:cNvSpPr>
            <a:spLocks noChangeArrowheads="1"/>
          </p:cNvSpPr>
          <p:nvPr userDrawn="1"/>
        </p:nvSpPr>
        <p:spPr bwMode="auto">
          <a:xfrm>
            <a:off x="6286500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28" name="Rectangle 48"/>
          <p:cNvSpPr>
            <a:spLocks noChangeArrowheads="1"/>
          </p:cNvSpPr>
          <p:nvPr userDrawn="1"/>
        </p:nvSpPr>
        <p:spPr bwMode="auto">
          <a:xfrm>
            <a:off x="6605588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29" name="Rectangle 49"/>
          <p:cNvSpPr>
            <a:spLocks noChangeArrowheads="1"/>
          </p:cNvSpPr>
          <p:nvPr userDrawn="1"/>
        </p:nvSpPr>
        <p:spPr bwMode="auto">
          <a:xfrm>
            <a:off x="6927850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30" name="Rectangle 50"/>
          <p:cNvSpPr>
            <a:spLocks noChangeArrowheads="1"/>
          </p:cNvSpPr>
          <p:nvPr userDrawn="1"/>
        </p:nvSpPr>
        <p:spPr bwMode="auto">
          <a:xfrm>
            <a:off x="7246938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31" name="Text Box 51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Devices.</a:t>
            </a:r>
          </a:p>
        </p:txBody>
      </p:sp>
      <p:grpSp>
        <p:nvGrpSpPr>
          <p:cNvPr id="32" name="Group 53"/>
          <p:cNvGrpSpPr>
            <a:grpSpLocks/>
          </p:cNvGrpSpPr>
          <p:nvPr userDrawn="1"/>
        </p:nvGrpSpPr>
        <p:grpSpPr bwMode="auto">
          <a:xfrm>
            <a:off x="3922713" y="2438400"/>
            <a:ext cx="5257800" cy="4038600"/>
            <a:chOff x="2928" y="1536"/>
            <a:chExt cx="3312" cy="2544"/>
          </a:xfrm>
        </p:grpSpPr>
        <p:sp>
          <p:nvSpPr>
            <p:cNvPr id="33" name="Freeform 54"/>
            <p:cNvSpPr>
              <a:spLocks/>
            </p:cNvSpPr>
            <p:nvPr userDrawn="1"/>
          </p:nvSpPr>
          <p:spPr bwMode="auto">
            <a:xfrm>
              <a:off x="4525" y="1536"/>
              <a:ext cx="1715" cy="2544"/>
            </a:xfrm>
            <a:custGeom>
              <a:avLst/>
              <a:gdLst/>
              <a:ahLst/>
              <a:cxnLst>
                <a:cxn ang="0">
                  <a:pos x="1712" y="0"/>
                </a:cxn>
                <a:cxn ang="0">
                  <a:pos x="0" y="518"/>
                </a:cxn>
                <a:cxn ang="0">
                  <a:pos x="1034" y="2544"/>
                </a:cxn>
                <a:cxn ang="0">
                  <a:pos x="1715" y="2337"/>
                </a:cxn>
                <a:cxn ang="0">
                  <a:pos x="1715" y="8"/>
                </a:cxn>
                <a:cxn ang="0">
                  <a:pos x="1712" y="0"/>
                </a:cxn>
              </a:cxnLst>
              <a:rect l="0" t="0" r="r" b="b"/>
              <a:pathLst>
                <a:path w="1715" h="2544">
                  <a:moveTo>
                    <a:pt x="1712" y="0"/>
                  </a:moveTo>
                  <a:lnTo>
                    <a:pt x="0" y="518"/>
                  </a:lnTo>
                  <a:lnTo>
                    <a:pt x="1034" y="2544"/>
                  </a:lnTo>
                  <a:lnTo>
                    <a:pt x="1715" y="2337"/>
                  </a:lnTo>
                  <a:lnTo>
                    <a:pt x="1715" y="8"/>
                  </a:lnTo>
                  <a:lnTo>
                    <a:pt x="1712" y="0"/>
                  </a:lnTo>
                  <a:close/>
                </a:path>
              </a:pathLst>
            </a:cu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rect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latin typeface="Gulim" pitchFamily="34" charset="-127"/>
              </a:endParaRPr>
            </a:p>
          </p:txBody>
        </p:sp>
        <p:sp>
          <p:nvSpPr>
            <p:cNvPr id="34" name="Rectangle 55"/>
            <p:cNvSpPr>
              <a:spLocks noChangeArrowheads="1"/>
            </p:cNvSpPr>
            <p:nvPr userDrawn="1"/>
          </p:nvSpPr>
          <p:spPr bwMode="auto">
            <a:xfrm>
              <a:off x="2928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latin typeface="Gulim" pitchFamily="34" charset="-127"/>
              </a:endParaRPr>
            </a:p>
          </p:txBody>
        </p:sp>
        <p:sp>
          <p:nvSpPr>
            <p:cNvPr id="35" name="Rectangle 56"/>
            <p:cNvSpPr>
              <a:spLocks noChangeArrowheads="1"/>
            </p:cNvSpPr>
            <p:nvPr userDrawn="1"/>
          </p:nvSpPr>
          <p:spPr bwMode="auto">
            <a:xfrm>
              <a:off x="3175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latin typeface="Gulim" pitchFamily="34" charset="-127"/>
              </a:endParaRPr>
            </a:p>
          </p:txBody>
        </p:sp>
        <p:sp>
          <p:nvSpPr>
            <p:cNvPr id="36" name="Rectangle 57"/>
            <p:cNvSpPr>
              <a:spLocks noChangeArrowheads="1"/>
            </p:cNvSpPr>
            <p:nvPr userDrawn="1"/>
          </p:nvSpPr>
          <p:spPr bwMode="auto">
            <a:xfrm>
              <a:off x="3422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latin typeface="Gulim" pitchFamily="34" charset="-127"/>
              </a:endParaRPr>
            </a:p>
          </p:txBody>
        </p:sp>
        <p:sp>
          <p:nvSpPr>
            <p:cNvPr id="37" name="Rectangle 58"/>
            <p:cNvSpPr>
              <a:spLocks noChangeArrowheads="1"/>
            </p:cNvSpPr>
            <p:nvPr userDrawn="1"/>
          </p:nvSpPr>
          <p:spPr bwMode="auto">
            <a:xfrm>
              <a:off x="3669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latin typeface="Gulim" pitchFamily="34" charset="-127"/>
              </a:endParaRPr>
            </a:p>
          </p:txBody>
        </p:sp>
        <p:sp>
          <p:nvSpPr>
            <p:cNvPr id="38" name="Rectangle 59"/>
            <p:cNvSpPr>
              <a:spLocks noChangeArrowheads="1"/>
            </p:cNvSpPr>
            <p:nvPr userDrawn="1"/>
          </p:nvSpPr>
          <p:spPr bwMode="auto">
            <a:xfrm>
              <a:off x="3916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latin typeface="Gulim" pitchFamily="34" charset="-127"/>
              </a:endParaRPr>
            </a:p>
          </p:txBody>
        </p:sp>
        <p:sp>
          <p:nvSpPr>
            <p:cNvPr id="39" name="Rectangle 60"/>
            <p:cNvSpPr>
              <a:spLocks noChangeArrowheads="1"/>
            </p:cNvSpPr>
            <p:nvPr userDrawn="1"/>
          </p:nvSpPr>
          <p:spPr bwMode="auto">
            <a:xfrm>
              <a:off x="4163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latin typeface="Gulim" pitchFamily="34" charset="-127"/>
              </a:endParaRPr>
            </a:p>
          </p:txBody>
        </p:sp>
        <p:sp>
          <p:nvSpPr>
            <p:cNvPr id="40" name="Rectangle 61"/>
            <p:cNvSpPr>
              <a:spLocks noChangeArrowheads="1"/>
            </p:cNvSpPr>
            <p:nvPr userDrawn="1"/>
          </p:nvSpPr>
          <p:spPr bwMode="auto">
            <a:xfrm>
              <a:off x="4410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latin typeface="Gulim" pitchFamily="34" charset="-127"/>
              </a:endParaRPr>
            </a:p>
          </p:txBody>
        </p:sp>
        <p:sp>
          <p:nvSpPr>
            <p:cNvPr id="41" name="Rectangle 62"/>
            <p:cNvSpPr>
              <a:spLocks noChangeArrowheads="1"/>
            </p:cNvSpPr>
            <p:nvPr userDrawn="1"/>
          </p:nvSpPr>
          <p:spPr bwMode="auto">
            <a:xfrm>
              <a:off x="4656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latin typeface="Gulim" pitchFamily="34" charset="-127"/>
              </a:endParaRPr>
            </a:p>
          </p:txBody>
        </p:sp>
        <p:sp>
          <p:nvSpPr>
            <p:cNvPr id="42" name="Rectangle 63"/>
            <p:cNvSpPr>
              <a:spLocks noChangeArrowheads="1"/>
            </p:cNvSpPr>
            <p:nvPr userDrawn="1"/>
          </p:nvSpPr>
          <p:spPr bwMode="auto">
            <a:xfrm>
              <a:off x="4903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latin typeface="Gulim" pitchFamily="34" charset="-127"/>
              </a:endParaRPr>
            </a:p>
          </p:txBody>
        </p:sp>
        <p:sp>
          <p:nvSpPr>
            <p:cNvPr id="43" name="Rectangle 64"/>
            <p:cNvSpPr>
              <a:spLocks noChangeArrowheads="1"/>
            </p:cNvSpPr>
            <p:nvPr userDrawn="1"/>
          </p:nvSpPr>
          <p:spPr bwMode="auto">
            <a:xfrm>
              <a:off x="5150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latin typeface="Gulim" pitchFamily="34" charset="-127"/>
              </a:endParaRPr>
            </a:p>
          </p:txBody>
        </p:sp>
        <p:sp>
          <p:nvSpPr>
            <p:cNvPr id="44" name="Rectangle 65"/>
            <p:cNvSpPr>
              <a:spLocks noChangeArrowheads="1"/>
            </p:cNvSpPr>
            <p:nvPr userDrawn="1"/>
          </p:nvSpPr>
          <p:spPr bwMode="auto">
            <a:xfrm>
              <a:off x="5397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latin typeface="Gulim" pitchFamily="34" charset="-127"/>
              </a:endParaRPr>
            </a:p>
          </p:txBody>
        </p:sp>
        <p:sp>
          <p:nvSpPr>
            <p:cNvPr id="45" name="Rectangle 66"/>
            <p:cNvSpPr>
              <a:spLocks noChangeArrowheads="1"/>
            </p:cNvSpPr>
            <p:nvPr userDrawn="1"/>
          </p:nvSpPr>
          <p:spPr bwMode="auto">
            <a:xfrm>
              <a:off x="5644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latin typeface="Gulim" pitchFamily="34" charset="-127"/>
              </a:endParaRPr>
            </a:p>
          </p:txBody>
        </p:sp>
        <p:sp>
          <p:nvSpPr>
            <p:cNvPr id="46" name="Rectangle 67"/>
            <p:cNvSpPr>
              <a:spLocks noChangeArrowheads="1"/>
            </p:cNvSpPr>
            <p:nvPr userDrawn="1"/>
          </p:nvSpPr>
          <p:spPr bwMode="auto">
            <a:xfrm>
              <a:off x="5891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latin typeface="Gulim" pitchFamily="34" charset="-127"/>
              </a:endParaRPr>
            </a:p>
          </p:txBody>
        </p:sp>
        <p:sp>
          <p:nvSpPr>
            <p:cNvPr id="47" name="Rectangle 68"/>
            <p:cNvSpPr>
              <a:spLocks noChangeArrowheads="1"/>
            </p:cNvSpPr>
            <p:nvPr userDrawn="1"/>
          </p:nvSpPr>
          <p:spPr bwMode="auto">
            <a:xfrm>
              <a:off x="6138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latin typeface="Gulim" pitchFamily="34" charset="-127"/>
              </a:endParaRPr>
            </a:p>
          </p:txBody>
        </p:sp>
      </p:grpSp>
      <p:sp>
        <p:nvSpPr>
          <p:cNvPr id="48" name="Rectangle 27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r>
              <a:rPr lang="en-US" altLang="ko-KR">
                <a:solidFill>
                  <a:prstClr val="black">
                    <a:tint val="75000"/>
                  </a:prstClr>
                </a:solidFill>
              </a:rPr>
              <a:t>/</a:t>
            </a:r>
          </a:p>
        </p:txBody>
      </p:sp>
      <p:sp>
        <p:nvSpPr>
          <p:cNvPr id="49" name="Rectangle 28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5715000" y="6400800"/>
            <a:ext cx="2571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174263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48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</a:t>
            </a:r>
          </a:p>
        </p:txBody>
      </p:sp>
      <p:sp>
        <p:nvSpPr>
          <p:cNvPr id="49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0" y="0"/>
            <a:ext cx="9144000" cy="6921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0" name="Rectangle 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F182B-440C-47DB-AC22-17AA139770D6}" type="slidenum">
              <a:rPr lang="en-US" altLang="ko-K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r>
              <a:rPr lang="en-US" altLang="ko-KR">
                <a:solidFill>
                  <a:prstClr val="black">
                    <a:tint val="75000"/>
                  </a:prstClr>
                </a:solidFill>
              </a:rPr>
              <a:t>/34</a:t>
            </a:r>
          </a:p>
        </p:txBody>
      </p:sp>
    </p:spTree>
    <p:extLst>
      <p:ext uri="{BB962C8B-B14F-4D97-AF65-F5344CB8AC3E}">
        <p14:creationId xmlns:p14="http://schemas.microsoft.com/office/powerpoint/2010/main" xmlns="" val="201172299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47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</a:t>
            </a:r>
          </a:p>
        </p:txBody>
      </p:sp>
      <p:sp>
        <p:nvSpPr>
          <p:cNvPr id="48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9" name="Rectangle 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D33CD-5251-499B-B33D-3D9697097254}" type="slidenum">
              <a:rPr lang="en-US" altLang="ko-K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r>
              <a:rPr lang="en-US" altLang="ko-KR">
                <a:solidFill>
                  <a:prstClr val="black">
                    <a:tint val="75000"/>
                  </a:prstClr>
                </a:solidFill>
              </a:rPr>
              <a:t>/34</a:t>
            </a:r>
          </a:p>
        </p:txBody>
      </p:sp>
    </p:spTree>
    <p:extLst>
      <p:ext uri="{BB962C8B-B14F-4D97-AF65-F5344CB8AC3E}">
        <p14:creationId xmlns:p14="http://schemas.microsoft.com/office/powerpoint/2010/main" xmlns="" val="341841120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529B-31F1-4AFD-B68F-5989CCA7CB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F4603-7BDD-4C82-A650-FA28A186595C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9976966"/>
      </p:ext>
    </p:extLst>
  </p:cSld>
  <p:clrMapOvr>
    <a:masterClrMapping/>
  </p:clrMapOvr>
  <p:hf sldNum="0" hdr="0" ftr="0" dt="0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529B-31F1-4AFD-B68F-5989CCA7CB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88C63-452C-4269-B0CC-48ED9BEC985C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900902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529B-31F1-4AFD-B68F-5989CCA7CB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4AF26F-479A-4F72-8074-FB16548A1296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8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 </a:t>
            </a:r>
          </a:p>
        </p:txBody>
      </p:sp>
      <p:sp>
        <p:nvSpPr>
          <p:cNvPr id="9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855830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A36AF9-6E5E-4C94-8A34-2E55BFF82BED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9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</a:t>
            </a:r>
          </a:p>
        </p:txBody>
      </p:sp>
      <p:sp>
        <p:nvSpPr>
          <p:cNvPr id="10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208321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6FFA36-A05E-4ED5-9DC7-2E2D551FA4EA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11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Devices.</a:t>
            </a:r>
          </a:p>
        </p:txBody>
      </p:sp>
      <p:sp>
        <p:nvSpPr>
          <p:cNvPr id="12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20358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529B-31F1-4AFD-B68F-5989CCA7CB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770DA7-9E64-46ED-BD0F-BCABEAAE81FF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7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</a:t>
            </a:r>
          </a:p>
        </p:txBody>
      </p:sp>
      <p:sp>
        <p:nvSpPr>
          <p:cNvPr id="8" name="Text Box 34"/>
          <p:cNvSpPr txBox="1">
            <a:spLocks noChangeArrowheads="1"/>
          </p:cNvSpPr>
          <p:nvPr userDrawn="1"/>
        </p:nvSpPr>
        <p:spPr bwMode="auto">
          <a:xfrm>
            <a:off x="428625" y="6407150"/>
            <a:ext cx="1428750" cy="26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defRPr/>
            </a:pPr>
            <a:endParaRPr kumimoji="1" lang="en-US" altLang="ko-KR" sz="1600" i="1" dirty="0">
              <a:solidFill>
                <a:srgbClr val="8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굴림" pitchFamily="50" charset="-127"/>
            </a:endParaRPr>
          </a:p>
        </p:txBody>
      </p:sp>
      <p:sp>
        <p:nvSpPr>
          <p:cNvPr id="9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470376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BF912A-74C8-421F-9E37-1690A0071692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6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</a:t>
            </a:r>
          </a:p>
        </p:txBody>
      </p:sp>
      <p:sp>
        <p:nvSpPr>
          <p:cNvPr id="7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031239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529B-31F1-4AFD-B68F-5989CCA7CB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C814B6-5619-48FD-94C3-B5E575E11429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.</a:t>
            </a:r>
          </a:p>
        </p:txBody>
      </p:sp>
      <p:sp>
        <p:nvSpPr>
          <p:cNvPr id="9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645690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529B-31F1-4AFD-B68F-5989CCA7CB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DB132B-A72B-4754-B2B3-FA98ED44008F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9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</a:t>
            </a:r>
          </a:p>
        </p:txBody>
      </p:sp>
      <p:sp>
        <p:nvSpPr>
          <p:cNvPr id="10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018279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529B-31F1-4AFD-B68F-5989CCA7CB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59EA8F-8D54-49C8-BCEA-3F3AAE28AFE6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8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</a:t>
            </a:r>
          </a:p>
        </p:txBody>
      </p:sp>
      <p:sp>
        <p:nvSpPr>
          <p:cNvPr id="9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354430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529B-31F1-4AFD-B68F-5989CCA7CB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A0E647-AD13-4D2D-A626-12EE4737DA77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8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Devices.</a:t>
            </a:r>
          </a:p>
        </p:txBody>
      </p:sp>
      <p:sp>
        <p:nvSpPr>
          <p:cNvPr id="9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480215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3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 lab.</a:t>
            </a:r>
          </a:p>
        </p:txBody>
      </p:sp>
      <p:pic>
        <p:nvPicPr>
          <p:cNvPr id="4" name="Picture 31" descr="chip"/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8459788" y="6343650"/>
            <a:ext cx="6858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33"/>
          <p:cNvGrpSpPr>
            <a:grpSpLocks/>
          </p:cNvGrpSpPr>
          <p:nvPr userDrawn="1"/>
        </p:nvGrpSpPr>
        <p:grpSpPr bwMode="auto">
          <a:xfrm>
            <a:off x="546100" y="6407150"/>
            <a:ext cx="1311275" cy="425450"/>
            <a:chOff x="1862" y="2736"/>
            <a:chExt cx="826" cy="268"/>
          </a:xfrm>
        </p:grpSpPr>
        <p:sp>
          <p:nvSpPr>
            <p:cNvPr id="6" name="Text Box 34"/>
            <p:cNvSpPr txBox="1">
              <a:spLocks noChangeArrowheads="1"/>
            </p:cNvSpPr>
            <p:nvPr userDrawn="1"/>
          </p:nvSpPr>
          <p:spPr bwMode="auto">
            <a:xfrm>
              <a:off x="1872" y="2736"/>
              <a:ext cx="816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base" latinLnBrk="1">
                <a:lnSpc>
                  <a:spcPct val="70000"/>
                </a:lnSpc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kumimoji="1" lang="en-US" altLang="ko-KR" sz="1600" b="1" i="1">
                  <a:solidFill>
                    <a:srgbClr val="80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ea typeface="굴림" pitchFamily="50" charset="-127"/>
                </a:rPr>
                <a:t>Kwangwoon</a:t>
              </a:r>
              <a:endParaRPr kumimoji="1" lang="en-US" altLang="ko-KR" sz="1600" i="1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endParaRPr>
            </a:p>
          </p:txBody>
        </p:sp>
        <p:sp>
          <p:nvSpPr>
            <p:cNvPr id="7" name="Text Box 35"/>
            <p:cNvSpPr txBox="1">
              <a:spLocks noChangeArrowheads="1"/>
            </p:cNvSpPr>
            <p:nvPr userDrawn="1"/>
          </p:nvSpPr>
          <p:spPr bwMode="auto">
            <a:xfrm>
              <a:off x="1862" y="2852"/>
              <a:ext cx="768" cy="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dist" fontAlgn="base" latinLnBrk="1">
                <a:lnSpc>
                  <a:spcPct val="70000"/>
                </a:lnSpc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kumimoji="1" lang="en-US" altLang="ko-KR" sz="1400" i="1" dirty="0">
                  <a:solidFill>
                    <a:srgbClr val="80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ea typeface="Gulim" pitchFamily="34" charset="-127"/>
                </a:rPr>
                <a:t>University</a:t>
              </a:r>
              <a:endParaRPr kumimoji="1" lang="en-US" altLang="ko-KR" sz="1400" dirty="0">
                <a:solidFill>
                  <a:srgbClr val="800000"/>
                </a:solidFill>
                <a:ea typeface="Gulim" pitchFamily="34" charset="-127"/>
              </a:endParaRPr>
            </a:p>
          </p:txBody>
        </p:sp>
      </p:grpSp>
      <p:sp>
        <p:nvSpPr>
          <p:cNvPr id="8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9" name="AutoShape 29"/>
          <p:cNvSpPr>
            <a:spLocks noChangeArrowheads="1"/>
          </p:cNvSpPr>
          <p:nvPr userDrawn="1"/>
        </p:nvSpPr>
        <p:spPr bwMode="auto">
          <a:xfrm>
            <a:off x="0" y="6354763"/>
            <a:ext cx="9180513" cy="503237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10" name="Freeform 30"/>
          <p:cNvSpPr>
            <a:spLocks/>
          </p:cNvSpPr>
          <p:nvPr userDrawn="1"/>
        </p:nvSpPr>
        <p:spPr bwMode="auto">
          <a:xfrm>
            <a:off x="0" y="0"/>
            <a:ext cx="3392488" cy="4495800"/>
          </a:xfrm>
          <a:custGeom>
            <a:avLst/>
            <a:gdLst/>
            <a:ahLst/>
            <a:cxnLst>
              <a:cxn ang="0">
                <a:pos x="1803" y="1365"/>
              </a:cxn>
              <a:cxn ang="0">
                <a:pos x="1418" y="0"/>
              </a:cxn>
              <a:cxn ang="0">
                <a:pos x="0" y="0"/>
              </a:cxn>
              <a:cxn ang="0">
                <a:pos x="0" y="2448"/>
              </a:cxn>
              <a:cxn ang="0">
                <a:pos x="1803" y="1365"/>
              </a:cxn>
            </a:cxnLst>
            <a:rect l="0" t="0" r="r" b="b"/>
            <a:pathLst>
              <a:path w="1803" h="2448">
                <a:moveTo>
                  <a:pt x="1803" y="1365"/>
                </a:moveTo>
                <a:lnTo>
                  <a:pt x="1418" y="0"/>
                </a:lnTo>
                <a:lnTo>
                  <a:pt x="0" y="0"/>
                </a:lnTo>
                <a:lnTo>
                  <a:pt x="0" y="2448"/>
                </a:lnTo>
                <a:lnTo>
                  <a:pt x="1803" y="1365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11" name="Rectangle 31"/>
          <p:cNvSpPr>
            <a:spLocks noChangeArrowheads="1"/>
          </p:cNvSpPr>
          <p:nvPr userDrawn="1"/>
        </p:nvSpPr>
        <p:spPr bwMode="auto">
          <a:xfrm>
            <a:off x="1165225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12" name="Rectangle 32"/>
          <p:cNvSpPr>
            <a:spLocks noChangeArrowheads="1"/>
          </p:cNvSpPr>
          <p:nvPr userDrawn="1"/>
        </p:nvSpPr>
        <p:spPr bwMode="auto">
          <a:xfrm>
            <a:off x="1484313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13" name="Rectangle 33"/>
          <p:cNvSpPr>
            <a:spLocks noChangeArrowheads="1"/>
          </p:cNvSpPr>
          <p:nvPr userDrawn="1"/>
        </p:nvSpPr>
        <p:spPr bwMode="auto">
          <a:xfrm>
            <a:off x="1806575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14" name="Rectangle 34"/>
          <p:cNvSpPr>
            <a:spLocks noChangeArrowheads="1"/>
          </p:cNvSpPr>
          <p:nvPr userDrawn="1"/>
        </p:nvSpPr>
        <p:spPr bwMode="auto">
          <a:xfrm>
            <a:off x="2125663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15" name="Rectangle 35"/>
          <p:cNvSpPr>
            <a:spLocks noChangeArrowheads="1"/>
          </p:cNvSpPr>
          <p:nvPr userDrawn="1"/>
        </p:nvSpPr>
        <p:spPr bwMode="auto">
          <a:xfrm>
            <a:off x="2446338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16" name="Rectangle 36"/>
          <p:cNvSpPr>
            <a:spLocks noChangeArrowheads="1"/>
          </p:cNvSpPr>
          <p:nvPr userDrawn="1"/>
        </p:nvSpPr>
        <p:spPr bwMode="auto">
          <a:xfrm>
            <a:off x="2765425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17" name="Rectangle 37"/>
          <p:cNvSpPr>
            <a:spLocks noChangeArrowheads="1"/>
          </p:cNvSpPr>
          <p:nvPr userDrawn="1"/>
        </p:nvSpPr>
        <p:spPr bwMode="auto">
          <a:xfrm>
            <a:off x="3086100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18" name="Rectangle 38"/>
          <p:cNvSpPr>
            <a:spLocks noChangeArrowheads="1"/>
          </p:cNvSpPr>
          <p:nvPr userDrawn="1"/>
        </p:nvSpPr>
        <p:spPr bwMode="auto">
          <a:xfrm>
            <a:off x="3405188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19" name="Rectangle 39"/>
          <p:cNvSpPr>
            <a:spLocks noChangeArrowheads="1"/>
          </p:cNvSpPr>
          <p:nvPr userDrawn="1"/>
        </p:nvSpPr>
        <p:spPr bwMode="auto">
          <a:xfrm>
            <a:off x="3725863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20" name="Rectangle 40"/>
          <p:cNvSpPr>
            <a:spLocks noChangeArrowheads="1"/>
          </p:cNvSpPr>
          <p:nvPr userDrawn="1"/>
        </p:nvSpPr>
        <p:spPr bwMode="auto">
          <a:xfrm>
            <a:off x="4044950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21" name="Rectangle 41"/>
          <p:cNvSpPr>
            <a:spLocks noChangeArrowheads="1"/>
          </p:cNvSpPr>
          <p:nvPr userDrawn="1"/>
        </p:nvSpPr>
        <p:spPr bwMode="auto">
          <a:xfrm>
            <a:off x="4367213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22" name="Rectangle 42"/>
          <p:cNvSpPr>
            <a:spLocks noChangeArrowheads="1"/>
          </p:cNvSpPr>
          <p:nvPr userDrawn="1"/>
        </p:nvSpPr>
        <p:spPr bwMode="auto">
          <a:xfrm>
            <a:off x="4686300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23" name="Rectangle 43"/>
          <p:cNvSpPr>
            <a:spLocks noChangeArrowheads="1"/>
          </p:cNvSpPr>
          <p:nvPr userDrawn="1"/>
        </p:nvSpPr>
        <p:spPr bwMode="auto">
          <a:xfrm>
            <a:off x="5006975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24" name="Rectangle 44"/>
          <p:cNvSpPr>
            <a:spLocks noChangeArrowheads="1"/>
          </p:cNvSpPr>
          <p:nvPr userDrawn="1"/>
        </p:nvSpPr>
        <p:spPr bwMode="auto">
          <a:xfrm>
            <a:off x="5326063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25" name="Rectangle 45"/>
          <p:cNvSpPr>
            <a:spLocks noChangeArrowheads="1"/>
          </p:cNvSpPr>
          <p:nvPr userDrawn="1"/>
        </p:nvSpPr>
        <p:spPr bwMode="auto">
          <a:xfrm>
            <a:off x="5646738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26" name="Rectangle 46"/>
          <p:cNvSpPr>
            <a:spLocks noChangeArrowheads="1"/>
          </p:cNvSpPr>
          <p:nvPr userDrawn="1"/>
        </p:nvSpPr>
        <p:spPr bwMode="auto">
          <a:xfrm>
            <a:off x="5965825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27" name="Rectangle 47"/>
          <p:cNvSpPr>
            <a:spLocks noChangeArrowheads="1"/>
          </p:cNvSpPr>
          <p:nvPr userDrawn="1"/>
        </p:nvSpPr>
        <p:spPr bwMode="auto">
          <a:xfrm>
            <a:off x="6286500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28" name="Rectangle 48"/>
          <p:cNvSpPr>
            <a:spLocks noChangeArrowheads="1"/>
          </p:cNvSpPr>
          <p:nvPr userDrawn="1"/>
        </p:nvSpPr>
        <p:spPr bwMode="auto">
          <a:xfrm>
            <a:off x="6605588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29" name="Rectangle 49"/>
          <p:cNvSpPr>
            <a:spLocks noChangeArrowheads="1"/>
          </p:cNvSpPr>
          <p:nvPr userDrawn="1"/>
        </p:nvSpPr>
        <p:spPr bwMode="auto">
          <a:xfrm>
            <a:off x="6927850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30" name="Rectangle 50"/>
          <p:cNvSpPr>
            <a:spLocks noChangeArrowheads="1"/>
          </p:cNvSpPr>
          <p:nvPr userDrawn="1"/>
        </p:nvSpPr>
        <p:spPr bwMode="auto">
          <a:xfrm>
            <a:off x="7246938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31" name="Text Box 51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Devices.</a:t>
            </a:r>
          </a:p>
        </p:txBody>
      </p:sp>
      <p:grpSp>
        <p:nvGrpSpPr>
          <p:cNvPr id="32" name="Group 53"/>
          <p:cNvGrpSpPr>
            <a:grpSpLocks/>
          </p:cNvGrpSpPr>
          <p:nvPr userDrawn="1"/>
        </p:nvGrpSpPr>
        <p:grpSpPr bwMode="auto">
          <a:xfrm>
            <a:off x="3922713" y="2438400"/>
            <a:ext cx="5257800" cy="4038600"/>
            <a:chOff x="2928" y="1536"/>
            <a:chExt cx="3312" cy="2544"/>
          </a:xfrm>
        </p:grpSpPr>
        <p:sp>
          <p:nvSpPr>
            <p:cNvPr id="33" name="Freeform 54"/>
            <p:cNvSpPr>
              <a:spLocks/>
            </p:cNvSpPr>
            <p:nvPr userDrawn="1"/>
          </p:nvSpPr>
          <p:spPr bwMode="auto">
            <a:xfrm>
              <a:off x="4525" y="1536"/>
              <a:ext cx="1715" cy="2544"/>
            </a:xfrm>
            <a:custGeom>
              <a:avLst/>
              <a:gdLst/>
              <a:ahLst/>
              <a:cxnLst>
                <a:cxn ang="0">
                  <a:pos x="1712" y="0"/>
                </a:cxn>
                <a:cxn ang="0">
                  <a:pos x="0" y="518"/>
                </a:cxn>
                <a:cxn ang="0">
                  <a:pos x="1034" y="2544"/>
                </a:cxn>
                <a:cxn ang="0">
                  <a:pos x="1715" y="2337"/>
                </a:cxn>
                <a:cxn ang="0">
                  <a:pos x="1715" y="8"/>
                </a:cxn>
                <a:cxn ang="0">
                  <a:pos x="1712" y="0"/>
                </a:cxn>
              </a:cxnLst>
              <a:rect l="0" t="0" r="r" b="b"/>
              <a:pathLst>
                <a:path w="1715" h="2544">
                  <a:moveTo>
                    <a:pt x="1712" y="0"/>
                  </a:moveTo>
                  <a:lnTo>
                    <a:pt x="0" y="518"/>
                  </a:lnTo>
                  <a:lnTo>
                    <a:pt x="1034" y="2544"/>
                  </a:lnTo>
                  <a:lnTo>
                    <a:pt x="1715" y="2337"/>
                  </a:lnTo>
                  <a:lnTo>
                    <a:pt x="1715" y="8"/>
                  </a:lnTo>
                  <a:lnTo>
                    <a:pt x="1712" y="0"/>
                  </a:lnTo>
                  <a:close/>
                </a:path>
              </a:pathLst>
            </a:cu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rect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ea typeface="Gulim" pitchFamily="34" charset="-127"/>
              </a:endParaRPr>
            </a:p>
          </p:txBody>
        </p:sp>
        <p:sp>
          <p:nvSpPr>
            <p:cNvPr id="34" name="Rectangle 55"/>
            <p:cNvSpPr>
              <a:spLocks noChangeArrowheads="1"/>
            </p:cNvSpPr>
            <p:nvPr userDrawn="1"/>
          </p:nvSpPr>
          <p:spPr bwMode="auto">
            <a:xfrm>
              <a:off x="2928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ea typeface="Gulim" pitchFamily="34" charset="-127"/>
              </a:endParaRPr>
            </a:p>
          </p:txBody>
        </p:sp>
        <p:sp>
          <p:nvSpPr>
            <p:cNvPr id="35" name="Rectangle 56"/>
            <p:cNvSpPr>
              <a:spLocks noChangeArrowheads="1"/>
            </p:cNvSpPr>
            <p:nvPr userDrawn="1"/>
          </p:nvSpPr>
          <p:spPr bwMode="auto">
            <a:xfrm>
              <a:off x="3175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ea typeface="Gulim" pitchFamily="34" charset="-127"/>
              </a:endParaRPr>
            </a:p>
          </p:txBody>
        </p:sp>
        <p:sp>
          <p:nvSpPr>
            <p:cNvPr id="36" name="Rectangle 57"/>
            <p:cNvSpPr>
              <a:spLocks noChangeArrowheads="1"/>
            </p:cNvSpPr>
            <p:nvPr userDrawn="1"/>
          </p:nvSpPr>
          <p:spPr bwMode="auto">
            <a:xfrm>
              <a:off x="3422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ea typeface="Gulim" pitchFamily="34" charset="-127"/>
              </a:endParaRPr>
            </a:p>
          </p:txBody>
        </p:sp>
        <p:sp>
          <p:nvSpPr>
            <p:cNvPr id="37" name="Rectangle 58"/>
            <p:cNvSpPr>
              <a:spLocks noChangeArrowheads="1"/>
            </p:cNvSpPr>
            <p:nvPr userDrawn="1"/>
          </p:nvSpPr>
          <p:spPr bwMode="auto">
            <a:xfrm>
              <a:off x="3669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ea typeface="Gulim" pitchFamily="34" charset="-127"/>
              </a:endParaRPr>
            </a:p>
          </p:txBody>
        </p:sp>
        <p:sp>
          <p:nvSpPr>
            <p:cNvPr id="38" name="Rectangle 59"/>
            <p:cNvSpPr>
              <a:spLocks noChangeArrowheads="1"/>
            </p:cNvSpPr>
            <p:nvPr userDrawn="1"/>
          </p:nvSpPr>
          <p:spPr bwMode="auto">
            <a:xfrm>
              <a:off x="3916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ea typeface="Gulim" pitchFamily="34" charset="-127"/>
              </a:endParaRPr>
            </a:p>
          </p:txBody>
        </p:sp>
        <p:sp>
          <p:nvSpPr>
            <p:cNvPr id="39" name="Rectangle 60"/>
            <p:cNvSpPr>
              <a:spLocks noChangeArrowheads="1"/>
            </p:cNvSpPr>
            <p:nvPr userDrawn="1"/>
          </p:nvSpPr>
          <p:spPr bwMode="auto">
            <a:xfrm>
              <a:off x="4163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ea typeface="Gulim" pitchFamily="34" charset="-127"/>
              </a:endParaRPr>
            </a:p>
          </p:txBody>
        </p:sp>
        <p:sp>
          <p:nvSpPr>
            <p:cNvPr id="40" name="Rectangle 61"/>
            <p:cNvSpPr>
              <a:spLocks noChangeArrowheads="1"/>
            </p:cNvSpPr>
            <p:nvPr userDrawn="1"/>
          </p:nvSpPr>
          <p:spPr bwMode="auto">
            <a:xfrm>
              <a:off x="4410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ea typeface="Gulim" pitchFamily="34" charset="-127"/>
              </a:endParaRPr>
            </a:p>
          </p:txBody>
        </p:sp>
        <p:sp>
          <p:nvSpPr>
            <p:cNvPr id="41" name="Rectangle 62"/>
            <p:cNvSpPr>
              <a:spLocks noChangeArrowheads="1"/>
            </p:cNvSpPr>
            <p:nvPr userDrawn="1"/>
          </p:nvSpPr>
          <p:spPr bwMode="auto">
            <a:xfrm>
              <a:off x="4656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ea typeface="Gulim" pitchFamily="34" charset="-127"/>
              </a:endParaRPr>
            </a:p>
          </p:txBody>
        </p:sp>
        <p:sp>
          <p:nvSpPr>
            <p:cNvPr id="42" name="Rectangle 63"/>
            <p:cNvSpPr>
              <a:spLocks noChangeArrowheads="1"/>
            </p:cNvSpPr>
            <p:nvPr userDrawn="1"/>
          </p:nvSpPr>
          <p:spPr bwMode="auto">
            <a:xfrm>
              <a:off x="4903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ea typeface="Gulim" pitchFamily="34" charset="-127"/>
              </a:endParaRPr>
            </a:p>
          </p:txBody>
        </p:sp>
        <p:sp>
          <p:nvSpPr>
            <p:cNvPr id="43" name="Rectangle 64"/>
            <p:cNvSpPr>
              <a:spLocks noChangeArrowheads="1"/>
            </p:cNvSpPr>
            <p:nvPr userDrawn="1"/>
          </p:nvSpPr>
          <p:spPr bwMode="auto">
            <a:xfrm>
              <a:off x="5150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ea typeface="Gulim" pitchFamily="34" charset="-127"/>
              </a:endParaRPr>
            </a:p>
          </p:txBody>
        </p:sp>
        <p:sp>
          <p:nvSpPr>
            <p:cNvPr id="44" name="Rectangle 65"/>
            <p:cNvSpPr>
              <a:spLocks noChangeArrowheads="1"/>
            </p:cNvSpPr>
            <p:nvPr userDrawn="1"/>
          </p:nvSpPr>
          <p:spPr bwMode="auto">
            <a:xfrm>
              <a:off x="5397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ea typeface="Gulim" pitchFamily="34" charset="-127"/>
              </a:endParaRPr>
            </a:p>
          </p:txBody>
        </p:sp>
        <p:sp>
          <p:nvSpPr>
            <p:cNvPr id="45" name="Rectangle 66"/>
            <p:cNvSpPr>
              <a:spLocks noChangeArrowheads="1"/>
            </p:cNvSpPr>
            <p:nvPr userDrawn="1"/>
          </p:nvSpPr>
          <p:spPr bwMode="auto">
            <a:xfrm>
              <a:off x="5644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ea typeface="Gulim" pitchFamily="34" charset="-127"/>
              </a:endParaRPr>
            </a:p>
          </p:txBody>
        </p:sp>
        <p:sp>
          <p:nvSpPr>
            <p:cNvPr id="46" name="Rectangle 67"/>
            <p:cNvSpPr>
              <a:spLocks noChangeArrowheads="1"/>
            </p:cNvSpPr>
            <p:nvPr userDrawn="1"/>
          </p:nvSpPr>
          <p:spPr bwMode="auto">
            <a:xfrm>
              <a:off x="5891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ea typeface="Gulim" pitchFamily="34" charset="-127"/>
              </a:endParaRPr>
            </a:p>
          </p:txBody>
        </p:sp>
        <p:sp>
          <p:nvSpPr>
            <p:cNvPr id="47" name="Rectangle 68"/>
            <p:cNvSpPr>
              <a:spLocks noChangeArrowheads="1"/>
            </p:cNvSpPr>
            <p:nvPr userDrawn="1"/>
          </p:nvSpPr>
          <p:spPr bwMode="auto">
            <a:xfrm>
              <a:off x="6138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ea typeface="Gulim" pitchFamily="34" charset="-127"/>
              </a:endParaRPr>
            </a:p>
          </p:txBody>
        </p:sp>
      </p:grpSp>
      <p:sp>
        <p:nvSpPr>
          <p:cNvPr id="48" name="Rectangle 27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r>
              <a:rPr lang="en-US" altLang="ko-KR">
                <a:solidFill>
                  <a:prstClr val="black">
                    <a:tint val="75000"/>
                  </a:prstClr>
                </a:solidFill>
              </a:rPr>
              <a:t>/</a:t>
            </a:r>
          </a:p>
        </p:txBody>
      </p:sp>
      <p:sp>
        <p:nvSpPr>
          <p:cNvPr id="49" name="Rectangle 28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5715000" y="6400800"/>
            <a:ext cx="2571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961766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48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</a:t>
            </a:r>
          </a:p>
        </p:txBody>
      </p:sp>
      <p:sp>
        <p:nvSpPr>
          <p:cNvPr id="49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0" y="0"/>
            <a:ext cx="9144000" cy="6921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0" name="Rectangle 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F182B-440C-47DB-AC22-17AA139770D6}" type="slidenum">
              <a:rPr lang="en-US" altLang="ko-K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r>
              <a:rPr lang="en-US" altLang="ko-KR">
                <a:solidFill>
                  <a:prstClr val="black">
                    <a:tint val="75000"/>
                  </a:prstClr>
                </a:solidFill>
              </a:rPr>
              <a:t>/34</a:t>
            </a:r>
          </a:p>
        </p:txBody>
      </p:sp>
    </p:spTree>
    <p:extLst>
      <p:ext uri="{BB962C8B-B14F-4D97-AF65-F5344CB8AC3E}">
        <p14:creationId xmlns:p14="http://schemas.microsoft.com/office/powerpoint/2010/main" xmlns="" val="339415142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47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</a:t>
            </a:r>
          </a:p>
        </p:txBody>
      </p:sp>
      <p:sp>
        <p:nvSpPr>
          <p:cNvPr id="48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9" name="Rectangle 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D33CD-5251-499B-B33D-3D9697097254}" type="slidenum">
              <a:rPr lang="en-US" altLang="ko-K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r>
              <a:rPr lang="en-US" altLang="ko-KR">
                <a:solidFill>
                  <a:prstClr val="black">
                    <a:tint val="75000"/>
                  </a:prstClr>
                </a:solidFill>
              </a:rPr>
              <a:t>/34</a:t>
            </a:r>
          </a:p>
        </p:txBody>
      </p:sp>
    </p:spTree>
    <p:extLst>
      <p:ext uri="{BB962C8B-B14F-4D97-AF65-F5344CB8AC3E}">
        <p14:creationId xmlns:p14="http://schemas.microsoft.com/office/powerpoint/2010/main" xmlns="" val="337033862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529B-31F1-4AFD-B68F-5989CCA7CB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F4603-7BDD-4C82-A650-FA28A186595C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4808305"/>
      </p:ext>
    </p:extLst>
  </p:cSld>
  <p:clrMapOvr>
    <a:masterClrMapping/>
  </p:clrMapOvr>
  <p:hf sldNum="0" hdr="0" ftr="0" dt="0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529B-31F1-4AFD-B68F-5989CCA7CB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88C63-452C-4269-B0CC-48ED9BEC985C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439866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529B-31F1-4AFD-B68F-5989CCA7CB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4AF26F-479A-4F72-8074-FB16548A1296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8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 </a:t>
            </a:r>
          </a:p>
        </p:txBody>
      </p:sp>
      <p:sp>
        <p:nvSpPr>
          <p:cNvPr id="9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422148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A36AF9-6E5E-4C94-8A34-2E55BFF82BED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9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</a:t>
            </a:r>
          </a:p>
        </p:txBody>
      </p:sp>
      <p:sp>
        <p:nvSpPr>
          <p:cNvPr id="10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386522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6FFA36-A05E-4ED5-9DC7-2E2D551FA4EA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11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Devices.</a:t>
            </a:r>
          </a:p>
        </p:txBody>
      </p:sp>
      <p:sp>
        <p:nvSpPr>
          <p:cNvPr id="12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926978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529B-31F1-4AFD-B68F-5989CCA7CB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770DA7-9E64-46ED-BD0F-BCABEAAE81FF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7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</a:t>
            </a:r>
          </a:p>
        </p:txBody>
      </p:sp>
      <p:sp>
        <p:nvSpPr>
          <p:cNvPr id="8" name="Text Box 34"/>
          <p:cNvSpPr txBox="1">
            <a:spLocks noChangeArrowheads="1"/>
          </p:cNvSpPr>
          <p:nvPr userDrawn="1"/>
        </p:nvSpPr>
        <p:spPr bwMode="auto">
          <a:xfrm>
            <a:off x="428625" y="6407150"/>
            <a:ext cx="1428750" cy="26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defRPr/>
            </a:pPr>
            <a:endParaRPr kumimoji="1" lang="en-US" altLang="ko-KR" sz="1600" i="1" dirty="0">
              <a:solidFill>
                <a:srgbClr val="8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굴림" pitchFamily="50" charset="-127"/>
            </a:endParaRPr>
          </a:p>
        </p:txBody>
      </p:sp>
      <p:sp>
        <p:nvSpPr>
          <p:cNvPr id="9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980917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BF912A-74C8-421F-9E37-1690A0071692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6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</a:t>
            </a:r>
          </a:p>
        </p:txBody>
      </p:sp>
      <p:sp>
        <p:nvSpPr>
          <p:cNvPr id="7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72438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529B-31F1-4AFD-B68F-5989CCA7CB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C814B6-5619-48FD-94C3-B5E575E11429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.</a:t>
            </a:r>
          </a:p>
        </p:txBody>
      </p:sp>
      <p:sp>
        <p:nvSpPr>
          <p:cNvPr id="9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635886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529B-31F1-4AFD-B68F-5989CCA7CB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DB132B-A72B-4754-B2B3-FA98ED44008F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9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</a:t>
            </a:r>
          </a:p>
        </p:txBody>
      </p:sp>
      <p:sp>
        <p:nvSpPr>
          <p:cNvPr id="10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451258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529B-31F1-4AFD-B68F-5989CCA7CB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59EA8F-8D54-49C8-BCEA-3F3AAE28AFE6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8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</a:t>
            </a:r>
          </a:p>
        </p:txBody>
      </p:sp>
      <p:sp>
        <p:nvSpPr>
          <p:cNvPr id="9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123543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529B-31F1-4AFD-B68F-5989CCA7CB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A0E647-AD13-4D2D-A626-12EE4737DA77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8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Devices.</a:t>
            </a:r>
          </a:p>
        </p:txBody>
      </p:sp>
      <p:sp>
        <p:nvSpPr>
          <p:cNvPr id="9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267453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3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 lab.</a:t>
            </a:r>
          </a:p>
        </p:txBody>
      </p:sp>
      <p:pic>
        <p:nvPicPr>
          <p:cNvPr id="4" name="Picture 31" descr="chip"/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8459788" y="6343650"/>
            <a:ext cx="6858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33"/>
          <p:cNvGrpSpPr>
            <a:grpSpLocks/>
          </p:cNvGrpSpPr>
          <p:nvPr userDrawn="1"/>
        </p:nvGrpSpPr>
        <p:grpSpPr bwMode="auto">
          <a:xfrm>
            <a:off x="546100" y="6407150"/>
            <a:ext cx="1311275" cy="425450"/>
            <a:chOff x="1862" y="2736"/>
            <a:chExt cx="826" cy="268"/>
          </a:xfrm>
        </p:grpSpPr>
        <p:sp>
          <p:nvSpPr>
            <p:cNvPr id="6" name="Text Box 34"/>
            <p:cNvSpPr txBox="1">
              <a:spLocks noChangeArrowheads="1"/>
            </p:cNvSpPr>
            <p:nvPr userDrawn="1"/>
          </p:nvSpPr>
          <p:spPr bwMode="auto">
            <a:xfrm>
              <a:off x="1872" y="2736"/>
              <a:ext cx="816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base" latinLnBrk="1">
                <a:lnSpc>
                  <a:spcPct val="70000"/>
                </a:lnSpc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kumimoji="1" lang="en-US" altLang="ko-KR" sz="1600" b="1" i="1">
                  <a:solidFill>
                    <a:srgbClr val="80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ea typeface="굴림" pitchFamily="50" charset="-127"/>
                </a:rPr>
                <a:t>Kwangwoon</a:t>
              </a:r>
              <a:endParaRPr kumimoji="1" lang="en-US" altLang="ko-KR" sz="1600" i="1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endParaRPr>
            </a:p>
          </p:txBody>
        </p:sp>
        <p:sp>
          <p:nvSpPr>
            <p:cNvPr id="7" name="Text Box 35"/>
            <p:cNvSpPr txBox="1">
              <a:spLocks noChangeArrowheads="1"/>
            </p:cNvSpPr>
            <p:nvPr userDrawn="1"/>
          </p:nvSpPr>
          <p:spPr bwMode="auto">
            <a:xfrm>
              <a:off x="1862" y="2852"/>
              <a:ext cx="768" cy="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dist" fontAlgn="base" latinLnBrk="1">
                <a:lnSpc>
                  <a:spcPct val="70000"/>
                </a:lnSpc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kumimoji="1" lang="en-US" altLang="ko-KR" sz="1400" i="1" dirty="0">
                  <a:solidFill>
                    <a:srgbClr val="80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ea typeface="Gulim" pitchFamily="34" charset="-127"/>
                </a:rPr>
                <a:t>University</a:t>
              </a:r>
              <a:endParaRPr kumimoji="1" lang="en-US" altLang="ko-KR" sz="1400" dirty="0">
                <a:solidFill>
                  <a:srgbClr val="800000"/>
                </a:solidFill>
                <a:ea typeface="Gulim" pitchFamily="34" charset="-127"/>
              </a:endParaRPr>
            </a:p>
          </p:txBody>
        </p:sp>
      </p:grpSp>
      <p:sp>
        <p:nvSpPr>
          <p:cNvPr id="8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9" name="AutoShape 29"/>
          <p:cNvSpPr>
            <a:spLocks noChangeArrowheads="1"/>
          </p:cNvSpPr>
          <p:nvPr userDrawn="1"/>
        </p:nvSpPr>
        <p:spPr bwMode="auto">
          <a:xfrm>
            <a:off x="0" y="6354763"/>
            <a:ext cx="9180513" cy="503237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10" name="Freeform 30"/>
          <p:cNvSpPr>
            <a:spLocks/>
          </p:cNvSpPr>
          <p:nvPr userDrawn="1"/>
        </p:nvSpPr>
        <p:spPr bwMode="auto">
          <a:xfrm>
            <a:off x="0" y="0"/>
            <a:ext cx="3392488" cy="4495800"/>
          </a:xfrm>
          <a:custGeom>
            <a:avLst/>
            <a:gdLst/>
            <a:ahLst/>
            <a:cxnLst>
              <a:cxn ang="0">
                <a:pos x="1803" y="1365"/>
              </a:cxn>
              <a:cxn ang="0">
                <a:pos x="1418" y="0"/>
              </a:cxn>
              <a:cxn ang="0">
                <a:pos x="0" y="0"/>
              </a:cxn>
              <a:cxn ang="0">
                <a:pos x="0" y="2448"/>
              </a:cxn>
              <a:cxn ang="0">
                <a:pos x="1803" y="1365"/>
              </a:cxn>
            </a:cxnLst>
            <a:rect l="0" t="0" r="r" b="b"/>
            <a:pathLst>
              <a:path w="1803" h="2448">
                <a:moveTo>
                  <a:pt x="1803" y="1365"/>
                </a:moveTo>
                <a:lnTo>
                  <a:pt x="1418" y="0"/>
                </a:lnTo>
                <a:lnTo>
                  <a:pt x="0" y="0"/>
                </a:lnTo>
                <a:lnTo>
                  <a:pt x="0" y="2448"/>
                </a:lnTo>
                <a:lnTo>
                  <a:pt x="1803" y="1365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11" name="Rectangle 31"/>
          <p:cNvSpPr>
            <a:spLocks noChangeArrowheads="1"/>
          </p:cNvSpPr>
          <p:nvPr userDrawn="1"/>
        </p:nvSpPr>
        <p:spPr bwMode="auto">
          <a:xfrm>
            <a:off x="1165225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12" name="Rectangle 32"/>
          <p:cNvSpPr>
            <a:spLocks noChangeArrowheads="1"/>
          </p:cNvSpPr>
          <p:nvPr userDrawn="1"/>
        </p:nvSpPr>
        <p:spPr bwMode="auto">
          <a:xfrm>
            <a:off x="1484313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13" name="Rectangle 33"/>
          <p:cNvSpPr>
            <a:spLocks noChangeArrowheads="1"/>
          </p:cNvSpPr>
          <p:nvPr userDrawn="1"/>
        </p:nvSpPr>
        <p:spPr bwMode="auto">
          <a:xfrm>
            <a:off x="1806575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14" name="Rectangle 34"/>
          <p:cNvSpPr>
            <a:spLocks noChangeArrowheads="1"/>
          </p:cNvSpPr>
          <p:nvPr userDrawn="1"/>
        </p:nvSpPr>
        <p:spPr bwMode="auto">
          <a:xfrm>
            <a:off x="2125663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15" name="Rectangle 35"/>
          <p:cNvSpPr>
            <a:spLocks noChangeArrowheads="1"/>
          </p:cNvSpPr>
          <p:nvPr userDrawn="1"/>
        </p:nvSpPr>
        <p:spPr bwMode="auto">
          <a:xfrm>
            <a:off x="2446338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16" name="Rectangle 36"/>
          <p:cNvSpPr>
            <a:spLocks noChangeArrowheads="1"/>
          </p:cNvSpPr>
          <p:nvPr userDrawn="1"/>
        </p:nvSpPr>
        <p:spPr bwMode="auto">
          <a:xfrm>
            <a:off x="2765425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17" name="Rectangle 37"/>
          <p:cNvSpPr>
            <a:spLocks noChangeArrowheads="1"/>
          </p:cNvSpPr>
          <p:nvPr userDrawn="1"/>
        </p:nvSpPr>
        <p:spPr bwMode="auto">
          <a:xfrm>
            <a:off x="3086100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18" name="Rectangle 38"/>
          <p:cNvSpPr>
            <a:spLocks noChangeArrowheads="1"/>
          </p:cNvSpPr>
          <p:nvPr userDrawn="1"/>
        </p:nvSpPr>
        <p:spPr bwMode="auto">
          <a:xfrm>
            <a:off x="3405188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19" name="Rectangle 39"/>
          <p:cNvSpPr>
            <a:spLocks noChangeArrowheads="1"/>
          </p:cNvSpPr>
          <p:nvPr userDrawn="1"/>
        </p:nvSpPr>
        <p:spPr bwMode="auto">
          <a:xfrm>
            <a:off x="3725863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20" name="Rectangle 40"/>
          <p:cNvSpPr>
            <a:spLocks noChangeArrowheads="1"/>
          </p:cNvSpPr>
          <p:nvPr userDrawn="1"/>
        </p:nvSpPr>
        <p:spPr bwMode="auto">
          <a:xfrm>
            <a:off x="4044950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21" name="Rectangle 41"/>
          <p:cNvSpPr>
            <a:spLocks noChangeArrowheads="1"/>
          </p:cNvSpPr>
          <p:nvPr userDrawn="1"/>
        </p:nvSpPr>
        <p:spPr bwMode="auto">
          <a:xfrm>
            <a:off x="4367213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22" name="Rectangle 42"/>
          <p:cNvSpPr>
            <a:spLocks noChangeArrowheads="1"/>
          </p:cNvSpPr>
          <p:nvPr userDrawn="1"/>
        </p:nvSpPr>
        <p:spPr bwMode="auto">
          <a:xfrm>
            <a:off x="4686300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23" name="Rectangle 43"/>
          <p:cNvSpPr>
            <a:spLocks noChangeArrowheads="1"/>
          </p:cNvSpPr>
          <p:nvPr userDrawn="1"/>
        </p:nvSpPr>
        <p:spPr bwMode="auto">
          <a:xfrm>
            <a:off x="5006975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24" name="Rectangle 44"/>
          <p:cNvSpPr>
            <a:spLocks noChangeArrowheads="1"/>
          </p:cNvSpPr>
          <p:nvPr userDrawn="1"/>
        </p:nvSpPr>
        <p:spPr bwMode="auto">
          <a:xfrm>
            <a:off x="5326063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25" name="Rectangle 45"/>
          <p:cNvSpPr>
            <a:spLocks noChangeArrowheads="1"/>
          </p:cNvSpPr>
          <p:nvPr userDrawn="1"/>
        </p:nvSpPr>
        <p:spPr bwMode="auto">
          <a:xfrm>
            <a:off x="5646738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26" name="Rectangle 46"/>
          <p:cNvSpPr>
            <a:spLocks noChangeArrowheads="1"/>
          </p:cNvSpPr>
          <p:nvPr userDrawn="1"/>
        </p:nvSpPr>
        <p:spPr bwMode="auto">
          <a:xfrm>
            <a:off x="5965825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27" name="Rectangle 47"/>
          <p:cNvSpPr>
            <a:spLocks noChangeArrowheads="1"/>
          </p:cNvSpPr>
          <p:nvPr userDrawn="1"/>
        </p:nvSpPr>
        <p:spPr bwMode="auto">
          <a:xfrm>
            <a:off x="6286500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28" name="Rectangle 48"/>
          <p:cNvSpPr>
            <a:spLocks noChangeArrowheads="1"/>
          </p:cNvSpPr>
          <p:nvPr userDrawn="1"/>
        </p:nvSpPr>
        <p:spPr bwMode="auto">
          <a:xfrm>
            <a:off x="6605588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29" name="Rectangle 49"/>
          <p:cNvSpPr>
            <a:spLocks noChangeArrowheads="1"/>
          </p:cNvSpPr>
          <p:nvPr userDrawn="1"/>
        </p:nvSpPr>
        <p:spPr bwMode="auto">
          <a:xfrm>
            <a:off x="6927850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30" name="Rectangle 50"/>
          <p:cNvSpPr>
            <a:spLocks noChangeArrowheads="1"/>
          </p:cNvSpPr>
          <p:nvPr userDrawn="1"/>
        </p:nvSpPr>
        <p:spPr bwMode="auto">
          <a:xfrm>
            <a:off x="7246938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31" name="Text Box 51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Devices.</a:t>
            </a:r>
          </a:p>
        </p:txBody>
      </p:sp>
      <p:grpSp>
        <p:nvGrpSpPr>
          <p:cNvPr id="32" name="Group 53"/>
          <p:cNvGrpSpPr>
            <a:grpSpLocks/>
          </p:cNvGrpSpPr>
          <p:nvPr userDrawn="1"/>
        </p:nvGrpSpPr>
        <p:grpSpPr bwMode="auto">
          <a:xfrm>
            <a:off x="3922713" y="2438400"/>
            <a:ext cx="5257800" cy="4038600"/>
            <a:chOff x="2928" y="1536"/>
            <a:chExt cx="3312" cy="2544"/>
          </a:xfrm>
        </p:grpSpPr>
        <p:sp>
          <p:nvSpPr>
            <p:cNvPr id="33" name="Freeform 54"/>
            <p:cNvSpPr>
              <a:spLocks/>
            </p:cNvSpPr>
            <p:nvPr userDrawn="1"/>
          </p:nvSpPr>
          <p:spPr bwMode="auto">
            <a:xfrm>
              <a:off x="4525" y="1536"/>
              <a:ext cx="1715" cy="2544"/>
            </a:xfrm>
            <a:custGeom>
              <a:avLst/>
              <a:gdLst/>
              <a:ahLst/>
              <a:cxnLst>
                <a:cxn ang="0">
                  <a:pos x="1712" y="0"/>
                </a:cxn>
                <a:cxn ang="0">
                  <a:pos x="0" y="518"/>
                </a:cxn>
                <a:cxn ang="0">
                  <a:pos x="1034" y="2544"/>
                </a:cxn>
                <a:cxn ang="0">
                  <a:pos x="1715" y="2337"/>
                </a:cxn>
                <a:cxn ang="0">
                  <a:pos x="1715" y="8"/>
                </a:cxn>
                <a:cxn ang="0">
                  <a:pos x="1712" y="0"/>
                </a:cxn>
              </a:cxnLst>
              <a:rect l="0" t="0" r="r" b="b"/>
              <a:pathLst>
                <a:path w="1715" h="2544">
                  <a:moveTo>
                    <a:pt x="1712" y="0"/>
                  </a:moveTo>
                  <a:lnTo>
                    <a:pt x="0" y="518"/>
                  </a:lnTo>
                  <a:lnTo>
                    <a:pt x="1034" y="2544"/>
                  </a:lnTo>
                  <a:lnTo>
                    <a:pt x="1715" y="2337"/>
                  </a:lnTo>
                  <a:lnTo>
                    <a:pt x="1715" y="8"/>
                  </a:lnTo>
                  <a:lnTo>
                    <a:pt x="1712" y="0"/>
                  </a:lnTo>
                  <a:close/>
                </a:path>
              </a:pathLst>
            </a:cu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rect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ea typeface="Gulim" pitchFamily="34" charset="-127"/>
              </a:endParaRPr>
            </a:p>
          </p:txBody>
        </p:sp>
        <p:sp>
          <p:nvSpPr>
            <p:cNvPr id="34" name="Rectangle 55"/>
            <p:cNvSpPr>
              <a:spLocks noChangeArrowheads="1"/>
            </p:cNvSpPr>
            <p:nvPr userDrawn="1"/>
          </p:nvSpPr>
          <p:spPr bwMode="auto">
            <a:xfrm>
              <a:off x="2928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ea typeface="Gulim" pitchFamily="34" charset="-127"/>
              </a:endParaRPr>
            </a:p>
          </p:txBody>
        </p:sp>
        <p:sp>
          <p:nvSpPr>
            <p:cNvPr id="35" name="Rectangle 56"/>
            <p:cNvSpPr>
              <a:spLocks noChangeArrowheads="1"/>
            </p:cNvSpPr>
            <p:nvPr userDrawn="1"/>
          </p:nvSpPr>
          <p:spPr bwMode="auto">
            <a:xfrm>
              <a:off x="3175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ea typeface="Gulim" pitchFamily="34" charset="-127"/>
              </a:endParaRPr>
            </a:p>
          </p:txBody>
        </p:sp>
        <p:sp>
          <p:nvSpPr>
            <p:cNvPr id="36" name="Rectangle 57"/>
            <p:cNvSpPr>
              <a:spLocks noChangeArrowheads="1"/>
            </p:cNvSpPr>
            <p:nvPr userDrawn="1"/>
          </p:nvSpPr>
          <p:spPr bwMode="auto">
            <a:xfrm>
              <a:off x="3422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ea typeface="Gulim" pitchFamily="34" charset="-127"/>
              </a:endParaRPr>
            </a:p>
          </p:txBody>
        </p:sp>
        <p:sp>
          <p:nvSpPr>
            <p:cNvPr id="37" name="Rectangle 58"/>
            <p:cNvSpPr>
              <a:spLocks noChangeArrowheads="1"/>
            </p:cNvSpPr>
            <p:nvPr userDrawn="1"/>
          </p:nvSpPr>
          <p:spPr bwMode="auto">
            <a:xfrm>
              <a:off x="3669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ea typeface="Gulim" pitchFamily="34" charset="-127"/>
              </a:endParaRPr>
            </a:p>
          </p:txBody>
        </p:sp>
        <p:sp>
          <p:nvSpPr>
            <p:cNvPr id="38" name="Rectangle 59"/>
            <p:cNvSpPr>
              <a:spLocks noChangeArrowheads="1"/>
            </p:cNvSpPr>
            <p:nvPr userDrawn="1"/>
          </p:nvSpPr>
          <p:spPr bwMode="auto">
            <a:xfrm>
              <a:off x="3916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ea typeface="Gulim" pitchFamily="34" charset="-127"/>
              </a:endParaRPr>
            </a:p>
          </p:txBody>
        </p:sp>
        <p:sp>
          <p:nvSpPr>
            <p:cNvPr id="39" name="Rectangle 60"/>
            <p:cNvSpPr>
              <a:spLocks noChangeArrowheads="1"/>
            </p:cNvSpPr>
            <p:nvPr userDrawn="1"/>
          </p:nvSpPr>
          <p:spPr bwMode="auto">
            <a:xfrm>
              <a:off x="4163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ea typeface="Gulim" pitchFamily="34" charset="-127"/>
              </a:endParaRPr>
            </a:p>
          </p:txBody>
        </p:sp>
        <p:sp>
          <p:nvSpPr>
            <p:cNvPr id="40" name="Rectangle 61"/>
            <p:cNvSpPr>
              <a:spLocks noChangeArrowheads="1"/>
            </p:cNvSpPr>
            <p:nvPr userDrawn="1"/>
          </p:nvSpPr>
          <p:spPr bwMode="auto">
            <a:xfrm>
              <a:off x="4410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ea typeface="Gulim" pitchFamily="34" charset="-127"/>
              </a:endParaRPr>
            </a:p>
          </p:txBody>
        </p:sp>
        <p:sp>
          <p:nvSpPr>
            <p:cNvPr id="41" name="Rectangle 62"/>
            <p:cNvSpPr>
              <a:spLocks noChangeArrowheads="1"/>
            </p:cNvSpPr>
            <p:nvPr userDrawn="1"/>
          </p:nvSpPr>
          <p:spPr bwMode="auto">
            <a:xfrm>
              <a:off x="4656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ea typeface="Gulim" pitchFamily="34" charset="-127"/>
              </a:endParaRPr>
            </a:p>
          </p:txBody>
        </p:sp>
        <p:sp>
          <p:nvSpPr>
            <p:cNvPr id="42" name="Rectangle 63"/>
            <p:cNvSpPr>
              <a:spLocks noChangeArrowheads="1"/>
            </p:cNvSpPr>
            <p:nvPr userDrawn="1"/>
          </p:nvSpPr>
          <p:spPr bwMode="auto">
            <a:xfrm>
              <a:off x="4903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ea typeface="Gulim" pitchFamily="34" charset="-127"/>
              </a:endParaRPr>
            </a:p>
          </p:txBody>
        </p:sp>
        <p:sp>
          <p:nvSpPr>
            <p:cNvPr id="43" name="Rectangle 64"/>
            <p:cNvSpPr>
              <a:spLocks noChangeArrowheads="1"/>
            </p:cNvSpPr>
            <p:nvPr userDrawn="1"/>
          </p:nvSpPr>
          <p:spPr bwMode="auto">
            <a:xfrm>
              <a:off x="5150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ea typeface="Gulim" pitchFamily="34" charset="-127"/>
              </a:endParaRPr>
            </a:p>
          </p:txBody>
        </p:sp>
        <p:sp>
          <p:nvSpPr>
            <p:cNvPr id="44" name="Rectangle 65"/>
            <p:cNvSpPr>
              <a:spLocks noChangeArrowheads="1"/>
            </p:cNvSpPr>
            <p:nvPr userDrawn="1"/>
          </p:nvSpPr>
          <p:spPr bwMode="auto">
            <a:xfrm>
              <a:off x="5397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ea typeface="Gulim" pitchFamily="34" charset="-127"/>
              </a:endParaRPr>
            </a:p>
          </p:txBody>
        </p:sp>
        <p:sp>
          <p:nvSpPr>
            <p:cNvPr id="45" name="Rectangle 66"/>
            <p:cNvSpPr>
              <a:spLocks noChangeArrowheads="1"/>
            </p:cNvSpPr>
            <p:nvPr userDrawn="1"/>
          </p:nvSpPr>
          <p:spPr bwMode="auto">
            <a:xfrm>
              <a:off x="5644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ea typeface="Gulim" pitchFamily="34" charset="-127"/>
              </a:endParaRPr>
            </a:p>
          </p:txBody>
        </p:sp>
        <p:sp>
          <p:nvSpPr>
            <p:cNvPr id="46" name="Rectangle 67"/>
            <p:cNvSpPr>
              <a:spLocks noChangeArrowheads="1"/>
            </p:cNvSpPr>
            <p:nvPr userDrawn="1"/>
          </p:nvSpPr>
          <p:spPr bwMode="auto">
            <a:xfrm>
              <a:off x="5891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ea typeface="Gulim" pitchFamily="34" charset="-127"/>
              </a:endParaRPr>
            </a:p>
          </p:txBody>
        </p:sp>
        <p:sp>
          <p:nvSpPr>
            <p:cNvPr id="47" name="Rectangle 68"/>
            <p:cNvSpPr>
              <a:spLocks noChangeArrowheads="1"/>
            </p:cNvSpPr>
            <p:nvPr userDrawn="1"/>
          </p:nvSpPr>
          <p:spPr bwMode="auto">
            <a:xfrm>
              <a:off x="6138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ea typeface="Gulim" pitchFamily="34" charset="-127"/>
              </a:endParaRPr>
            </a:p>
          </p:txBody>
        </p:sp>
      </p:grpSp>
      <p:sp>
        <p:nvSpPr>
          <p:cNvPr id="48" name="Rectangle 27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r>
              <a:rPr lang="en-US" altLang="ko-KR">
                <a:solidFill>
                  <a:prstClr val="black">
                    <a:tint val="75000"/>
                  </a:prstClr>
                </a:solidFill>
              </a:rPr>
              <a:t>/</a:t>
            </a:r>
          </a:p>
        </p:txBody>
      </p:sp>
      <p:sp>
        <p:nvSpPr>
          <p:cNvPr id="49" name="Rectangle 28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5715000" y="6400800"/>
            <a:ext cx="2571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537756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48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</a:t>
            </a:r>
          </a:p>
        </p:txBody>
      </p:sp>
      <p:sp>
        <p:nvSpPr>
          <p:cNvPr id="49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0" y="0"/>
            <a:ext cx="9144000" cy="6921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0" name="Rectangle 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F182B-440C-47DB-AC22-17AA139770D6}" type="slidenum">
              <a:rPr lang="en-US" altLang="ko-K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r>
              <a:rPr lang="en-US" altLang="ko-KR">
                <a:solidFill>
                  <a:prstClr val="black">
                    <a:tint val="75000"/>
                  </a:prstClr>
                </a:solidFill>
              </a:rPr>
              <a:t>/34</a:t>
            </a:r>
          </a:p>
        </p:txBody>
      </p:sp>
    </p:spTree>
    <p:extLst>
      <p:ext uri="{BB962C8B-B14F-4D97-AF65-F5344CB8AC3E}">
        <p14:creationId xmlns:p14="http://schemas.microsoft.com/office/powerpoint/2010/main" xmlns="" val="251343509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47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</a:t>
            </a:r>
          </a:p>
        </p:txBody>
      </p:sp>
      <p:sp>
        <p:nvSpPr>
          <p:cNvPr id="48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9" name="Rectangle 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D33CD-5251-499B-B33D-3D9697097254}" type="slidenum">
              <a:rPr lang="en-US" altLang="ko-K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r>
              <a:rPr lang="en-US" altLang="ko-KR">
                <a:solidFill>
                  <a:prstClr val="black">
                    <a:tint val="75000"/>
                  </a:prstClr>
                </a:solidFill>
              </a:rPr>
              <a:t>/34</a:t>
            </a:r>
          </a:p>
        </p:txBody>
      </p:sp>
    </p:spTree>
    <p:extLst>
      <p:ext uri="{BB962C8B-B14F-4D97-AF65-F5344CB8AC3E}">
        <p14:creationId xmlns:p14="http://schemas.microsoft.com/office/powerpoint/2010/main" xmlns="" val="290533485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5DFC32-F6AE-48A0-B80A-432302829BF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846107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5B7417-2C81-4EBE-9915-A8ED9AA3D6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135798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23B905-28C5-488A-A521-A5460A61E3C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322336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B14201-FBE1-4EBA-9110-79052DFF96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229898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9E038-A9EC-433E-A44B-5F6D9A84ADB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598326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BB23F-322F-42DB-9BA9-3DA28D361EE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358077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045C69-7BC6-4C28-B6D5-2A96DC67FBE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103547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7C2F2-3A98-45B0-A744-6E435067CDF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601358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58E689-B271-4C1C-8DEE-4A89A309895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544558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E63F8A-64B2-407F-A9BC-6D113B32047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446727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1E068-5E5D-4B1B-B353-D7C815C770D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984455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5DFC32-F6AE-48A0-B80A-432302829BF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135615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5B7417-2C81-4EBE-9915-A8ED9AA3D6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012461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23B905-28C5-488A-A521-A5460A61E3C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725734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B14201-FBE1-4EBA-9110-79052DFF96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665195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9E038-A9EC-433E-A44B-5F6D9A84ADB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2145111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BB23F-322F-42DB-9BA9-3DA28D361EE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843858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045C69-7BC6-4C28-B6D5-2A96DC67FBE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1959539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7C2F2-3A98-45B0-A744-6E435067CDF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1439100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58E689-B271-4C1C-8DEE-4A89A309895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5857404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E63F8A-64B2-407F-A9BC-6D113B32047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0365060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1E068-5E5D-4B1B-B353-D7C815C770D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2456970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5DFC32-F6AE-48A0-B80A-432302829BF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315187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5B7417-2C81-4EBE-9915-A8ED9AA3D6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183670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23B905-28C5-488A-A521-A5460A61E3C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852964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B14201-FBE1-4EBA-9110-79052DFF96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5704943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9E038-A9EC-433E-A44B-5F6D9A84ADB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7563813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BB23F-322F-42DB-9BA9-3DA28D361EE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369541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045C69-7BC6-4C28-B6D5-2A96DC67FBE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5226675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7C2F2-3A98-45B0-A744-6E435067CDF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6711512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58E689-B271-4C1C-8DEE-4A89A309895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7198938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E63F8A-64B2-407F-A9BC-6D113B32047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1432050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1E068-5E5D-4B1B-B353-D7C815C770D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475859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5DFC32-F6AE-48A0-B80A-432302829BF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918704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5B7417-2C81-4EBE-9915-A8ED9AA3D6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3697549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23B905-28C5-488A-A521-A5460A61E3C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871933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B14201-FBE1-4EBA-9110-79052DFF96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135120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9E038-A9EC-433E-A44B-5F6D9A84ADB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3579051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BB23F-322F-42DB-9BA9-3DA28D361EE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628397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045C69-7BC6-4C28-B6D5-2A96DC67FBE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4747765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7C2F2-3A98-45B0-A744-6E435067CDF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8656895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58E689-B271-4C1C-8DEE-4A89A309895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8689700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E63F8A-64B2-407F-A9BC-6D113B32047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5597759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1E068-5E5D-4B1B-B353-D7C815C770D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9038971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5DFC32-F6AE-48A0-B80A-432302829BF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791904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5B7417-2C81-4EBE-9915-A8ED9AA3D6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115229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23B905-28C5-488A-A521-A5460A61E3C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8184394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B14201-FBE1-4EBA-9110-79052DFF96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9476492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9E038-A9EC-433E-A44B-5F6D9A84ADB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456805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BB23F-322F-42DB-9BA9-3DA28D361EE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7820629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045C69-7BC6-4C28-B6D5-2A96DC67FBE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4649916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7C2F2-3A98-45B0-A744-6E435067CDF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362078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58E689-B271-4C1C-8DEE-4A89A309895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7693377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E63F8A-64B2-407F-A9BC-6D113B32047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4627578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1E068-5E5D-4B1B-B353-D7C815C770D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650096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5DFC32-F6AE-48A0-B80A-432302829BF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8006852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5B7417-2C81-4EBE-9915-A8ED9AA3D6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6512962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23B905-28C5-488A-A521-A5460A61E3C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6326832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B14201-FBE1-4EBA-9110-79052DFF96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4420554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9E038-A9EC-433E-A44B-5F6D9A84ADB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6410326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BB23F-322F-42DB-9BA9-3DA28D361EE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2096645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045C69-7BC6-4C28-B6D5-2A96DC67FBE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1076990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7C2F2-3A98-45B0-A744-6E435067CDF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9667753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58E689-B271-4C1C-8DEE-4A89A309895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0477524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E63F8A-64B2-407F-A9BC-6D113B32047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7625541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1E068-5E5D-4B1B-B353-D7C815C770D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9706906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5DFC32-F6AE-48A0-B80A-432302829BF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8571432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5B7417-2C81-4EBE-9915-A8ED9AA3D6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7311625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23B905-28C5-488A-A521-A5460A61E3C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9131007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B14201-FBE1-4EBA-9110-79052DFF96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7116624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9E038-A9EC-433E-A44B-5F6D9A84ADB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2453638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BB23F-322F-42DB-9BA9-3DA28D361EE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5944683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045C69-7BC6-4C28-B6D5-2A96DC67FBE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5226113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7C2F2-3A98-45B0-A744-6E435067CDF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4337296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58E689-B271-4C1C-8DEE-4A89A309895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80458472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E63F8A-64B2-407F-A9BC-6D113B32047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7937195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1E068-5E5D-4B1B-B353-D7C815C770D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4342119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5DFC32-F6AE-48A0-B80A-432302829BF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0991585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5B7417-2C81-4EBE-9915-A8ED9AA3D6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0501596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23B905-28C5-488A-A521-A5460A61E3C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2303828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B14201-FBE1-4EBA-9110-79052DFF96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2462895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9E038-A9EC-433E-A44B-5F6D9A84ADB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158293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BB23F-322F-42DB-9BA9-3DA28D361EE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0150728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045C69-7BC6-4C28-B6D5-2A96DC67FBE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3759681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7C2F2-3A98-45B0-A744-6E435067CDF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8287613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58E689-B271-4C1C-8DEE-4A89A309895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6305502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E63F8A-64B2-407F-A9BC-6D113B32047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7283525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1E068-5E5D-4B1B-B353-D7C815C770D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1969039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5DFC32-F6AE-48A0-B80A-432302829BF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2657804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5B7417-2C81-4EBE-9915-A8ED9AA3D6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3030737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23B905-28C5-488A-A521-A5460A61E3C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2449937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B14201-FBE1-4EBA-9110-79052DFF96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0374610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9E038-A9EC-433E-A44B-5F6D9A84ADB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4060813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BB23F-322F-42DB-9BA9-3DA28D361EE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281757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045C69-7BC6-4C28-B6D5-2A96DC67FBE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8767735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7C2F2-3A98-45B0-A744-6E435067CDF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0333415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58E689-B271-4C1C-8DEE-4A89A309895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2674575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E63F8A-64B2-407F-A9BC-6D113B32047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3690652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1E068-5E5D-4B1B-B353-D7C815C770D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4147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6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98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Relationship Id="rId14" Type="http://schemas.openxmlformats.org/officeDocument/2006/relationships/slideLayout" Target="../slideLayouts/slideLayout10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9.xml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2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slideLayout" Target="../slideLayouts/slideLayout12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1947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6" r:id="rId12"/>
    <p:sldLayoutId id="2147483677" r:id="rId13"/>
    <p:sldLayoutId id="2147483678" r:id="rId14"/>
    <p:sldLayoutId id="2147483679" r:id="rId15"/>
    <p:sldLayoutId id="2147483680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7097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  <p:sldLayoutId id="2147483698" r:id="rId1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285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  <p:sldLayoutId id="2147483715" r:id="rId16"/>
    <p:sldLayoutId id="2147483716" r:id="rId1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0325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885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 latinLnBrk="1">
              <a:spcBef>
                <a:spcPct val="0"/>
              </a:spcBef>
              <a:spcAft>
                <a:spcPct val="0"/>
              </a:spcAft>
            </a:pPr>
            <a:fld id="{71F8466D-1917-4F8C-9F9F-F1E75427EBB1}" type="datetimeFigureOut">
              <a:rPr kumimoji="1" lang="en-US" b="1" smtClean="0">
                <a:solidFill>
                  <a:prstClr val="black">
                    <a:tint val="75000"/>
                  </a:prstClr>
                </a:solidFill>
                <a:latin typeface="Gulim" pitchFamily="34" charset="-127"/>
              </a:rPr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t>8/30/2012</a:t>
            </a:fld>
            <a:endParaRPr kumimoji="1" lang="en-US" b="1">
              <a:solidFill>
                <a:prstClr val="black">
                  <a:tint val="75000"/>
                </a:prstClr>
              </a:solidFill>
              <a:latin typeface="Gulim" pitchFamily="34" charset="-127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b="1">
              <a:solidFill>
                <a:prstClr val="black">
                  <a:tint val="75000"/>
                </a:prstClr>
              </a:solidFill>
              <a:latin typeface="Gulim" pitchFamily="34" charset="-127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fld id="{378F4603-7BDD-4C82-A650-FA28A186595C}" type="slidenum">
              <a:rPr kumimoji="1" lang="en-US" altLang="ko-KR" b="1" smtClean="0">
                <a:solidFill>
                  <a:prstClr val="black">
                    <a:tint val="75000"/>
                  </a:prstClr>
                </a:solidFill>
                <a:latin typeface="Gulim" pitchFamily="34" charset="-127"/>
              </a:rPr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ko-KR" b="1">
              <a:solidFill>
                <a:prstClr val="black">
                  <a:tint val="75000"/>
                </a:prstClr>
              </a:solidFill>
              <a:latin typeface="Gulim" pitchFamily="34" charset="-127"/>
            </a:endParaRPr>
          </a:p>
        </p:txBody>
      </p:sp>
      <p:sp>
        <p:nvSpPr>
          <p:cNvPr id="7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8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 </a:t>
            </a:r>
          </a:p>
        </p:txBody>
      </p:sp>
      <p:sp>
        <p:nvSpPr>
          <p:cNvPr id="9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8221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 latinLnBrk="1">
              <a:spcBef>
                <a:spcPct val="0"/>
              </a:spcBef>
              <a:spcAft>
                <a:spcPct val="0"/>
              </a:spcAft>
            </a:pPr>
            <a:fld id="{71F8466D-1917-4F8C-9F9F-F1E75427EBB1}" type="datetimeFigureOut">
              <a:rPr kumimoji="1" lang="en-US" b="1" smtClean="0">
                <a:solidFill>
                  <a:prstClr val="black">
                    <a:tint val="75000"/>
                  </a:prstClr>
                </a:solidFill>
                <a:ea typeface="Gulim" pitchFamily="34" charset="-127"/>
              </a:rPr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t>8/30/2012</a:t>
            </a:fld>
            <a:endParaRPr kumimoji="1" lang="en-US" b="1">
              <a:solidFill>
                <a:prstClr val="black">
                  <a:tint val="75000"/>
                </a:prstClr>
              </a:solidFill>
              <a:ea typeface="Gulim" pitchFamily="34" charset="-127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b="1">
              <a:solidFill>
                <a:prstClr val="black">
                  <a:tint val="75000"/>
                </a:prstClr>
              </a:solidFill>
              <a:ea typeface="Gulim" pitchFamily="34" charset="-127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fld id="{378F4603-7BDD-4C82-A650-FA28A186595C}" type="slidenum">
              <a:rPr kumimoji="1" lang="en-US" altLang="ko-KR" b="1" smtClean="0">
                <a:solidFill>
                  <a:prstClr val="black">
                    <a:tint val="75000"/>
                  </a:prstClr>
                </a:solidFill>
                <a:ea typeface="Gulim" pitchFamily="34" charset="-127"/>
              </a:rPr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ko-KR" b="1">
              <a:solidFill>
                <a:prstClr val="black">
                  <a:tint val="75000"/>
                </a:prstClr>
              </a:solidFill>
              <a:ea typeface="Gulim" pitchFamily="34" charset="-127"/>
            </a:endParaRPr>
          </a:p>
        </p:txBody>
      </p:sp>
      <p:sp>
        <p:nvSpPr>
          <p:cNvPr id="7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8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 </a:t>
            </a:r>
          </a:p>
        </p:txBody>
      </p:sp>
      <p:sp>
        <p:nvSpPr>
          <p:cNvPr id="9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7628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 latinLnBrk="1">
              <a:spcBef>
                <a:spcPct val="0"/>
              </a:spcBef>
              <a:spcAft>
                <a:spcPct val="0"/>
              </a:spcAft>
            </a:pPr>
            <a:fld id="{71F8466D-1917-4F8C-9F9F-F1E75427EBB1}" type="datetimeFigureOut">
              <a:rPr kumimoji="1" lang="en-US" b="1" smtClean="0">
                <a:solidFill>
                  <a:prstClr val="black">
                    <a:tint val="75000"/>
                  </a:prstClr>
                </a:solidFill>
                <a:ea typeface="Gulim" pitchFamily="34" charset="-127"/>
              </a:rPr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t>8/30/2012</a:t>
            </a:fld>
            <a:endParaRPr kumimoji="1" lang="en-US" b="1">
              <a:solidFill>
                <a:prstClr val="black">
                  <a:tint val="75000"/>
                </a:prstClr>
              </a:solidFill>
              <a:ea typeface="Gulim" pitchFamily="34" charset="-127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b="1">
              <a:solidFill>
                <a:prstClr val="black">
                  <a:tint val="75000"/>
                </a:prstClr>
              </a:solidFill>
              <a:ea typeface="Gulim" pitchFamily="34" charset="-127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fld id="{378F4603-7BDD-4C82-A650-FA28A186595C}" type="slidenum">
              <a:rPr kumimoji="1" lang="en-US" altLang="ko-KR" b="1" smtClean="0">
                <a:solidFill>
                  <a:prstClr val="black">
                    <a:tint val="75000"/>
                  </a:prstClr>
                </a:solidFill>
                <a:ea typeface="Gulim" pitchFamily="34" charset="-127"/>
              </a:rPr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ko-KR" b="1">
              <a:solidFill>
                <a:prstClr val="black">
                  <a:tint val="75000"/>
                </a:prstClr>
              </a:solidFill>
              <a:ea typeface="Gulim" pitchFamily="34" charset="-127"/>
            </a:endParaRPr>
          </a:p>
        </p:txBody>
      </p:sp>
      <p:sp>
        <p:nvSpPr>
          <p:cNvPr id="7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  <p:sp>
        <p:nvSpPr>
          <p:cNvPr id="8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 </a:t>
            </a:r>
          </a:p>
        </p:txBody>
      </p:sp>
      <p:sp>
        <p:nvSpPr>
          <p:cNvPr id="9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9634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title style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text styles</a:t>
            </a:r>
          </a:p>
          <a:p>
            <a:pPr lvl="1"/>
            <a:r>
              <a:rPr lang="th-TH" smtClean="0"/>
              <a:t>Second level</a:t>
            </a:r>
          </a:p>
          <a:p>
            <a:pPr lvl="2"/>
            <a:r>
              <a:rPr lang="th-TH" smtClean="0"/>
              <a:t>Third level</a:t>
            </a:r>
          </a:p>
          <a:p>
            <a:pPr lvl="3"/>
            <a:r>
              <a:rPr lang="th-TH" smtClean="0"/>
              <a:t>Fourth level</a:t>
            </a:r>
          </a:p>
          <a:p>
            <a:pPr lvl="4"/>
            <a:r>
              <a:rPr lang="th-TH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 smtClean="0"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A94D62-CE25-41D3-8765-E03700814DC6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7680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title style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text styles</a:t>
            </a:r>
          </a:p>
          <a:p>
            <a:pPr lvl="1"/>
            <a:r>
              <a:rPr lang="th-TH" smtClean="0"/>
              <a:t>Second level</a:t>
            </a:r>
          </a:p>
          <a:p>
            <a:pPr lvl="2"/>
            <a:r>
              <a:rPr lang="th-TH" smtClean="0"/>
              <a:t>Third level</a:t>
            </a:r>
          </a:p>
          <a:p>
            <a:pPr lvl="3"/>
            <a:r>
              <a:rPr lang="th-TH" smtClean="0"/>
              <a:t>Fourth level</a:t>
            </a:r>
          </a:p>
          <a:p>
            <a:pPr lvl="4"/>
            <a:r>
              <a:rPr lang="th-TH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 smtClean="0"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A94D62-CE25-41D3-8765-E03700814DC6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8132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title style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text styles</a:t>
            </a:r>
          </a:p>
          <a:p>
            <a:pPr lvl="1"/>
            <a:r>
              <a:rPr lang="th-TH" smtClean="0"/>
              <a:t>Second level</a:t>
            </a:r>
          </a:p>
          <a:p>
            <a:pPr lvl="2"/>
            <a:r>
              <a:rPr lang="th-TH" smtClean="0"/>
              <a:t>Third level</a:t>
            </a:r>
          </a:p>
          <a:p>
            <a:pPr lvl="3"/>
            <a:r>
              <a:rPr lang="th-TH" smtClean="0"/>
              <a:t>Fourth level</a:t>
            </a:r>
          </a:p>
          <a:p>
            <a:pPr lvl="4"/>
            <a:r>
              <a:rPr lang="th-TH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 smtClean="0"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A94D62-CE25-41D3-8765-E03700814DC6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9890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title style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text styles</a:t>
            </a:r>
          </a:p>
          <a:p>
            <a:pPr lvl="1"/>
            <a:r>
              <a:rPr lang="th-TH" smtClean="0"/>
              <a:t>Second level</a:t>
            </a:r>
          </a:p>
          <a:p>
            <a:pPr lvl="2"/>
            <a:r>
              <a:rPr lang="th-TH" smtClean="0"/>
              <a:t>Third level</a:t>
            </a:r>
          </a:p>
          <a:p>
            <a:pPr lvl="3"/>
            <a:r>
              <a:rPr lang="th-TH" smtClean="0"/>
              <a:t>Fourth level</a:t>
            </a:r>
          </a:p>
          <a:p>
            <a:pPr lvl="4"/>
            <a:r>
              <a:rPr lang="th-TH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 smtClean="0"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A94D62-CE25-41D3-8765-E03700814DC6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2076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title style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text styles</a:t>
            </a:r>
          </a:p>
          <a:p>
            <a:pPr lvl="1"/>
            <a:r>
              <a:rPr lang="th-TH" smtClean="0"/>
              <a:t>Second level</a:t>
            </a:r>
          </a:p>
          <a:p>
            <a:pPr lvl="2"/>
            <a:r>
              <a:rPr lang="th-TH" smtClean="0"/>
              <a:t>Third level</a:t>
            </a:r>
          </a:p>
          <a:p>
            <a:pPr lvl="3"/>
            <a:r>
              <a:rPr lang="th-TH" smtClean="0"/>
              <a:t>Fourth level</a:t>
            </a:r>
          </a:p>
          <a:p>
            <a:pPr lvl="4"/>
            <a:r>
              <a:rPr lang="th-TH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 smtClean="0"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A94D62-CE25-41D3-8765-E03700814DC6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9478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title style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text styles</a:t>
            </a:r>
          </a:p>
          <a:p>
            <a:pPr lvl="1"/>
            <a:r>
              <a:rPr lang="th-TH" smtClean="0"/>
              <a:t>Second level</a:t>
            </a:r>
          </a:p>
          <a:p>
            <a:pPr lvl="2"/>
            <a:r>
              <a:rPr lang="th-TH" smtClean="0"/>
              <a:t>Third level</a:t>
            </a:r>
          </a:p>
          <a:p>
            <a:pPr lvl="3"/>
            <a:r>
              <a:rPr lang="th-TH" smtClean="0"/>
              <a:t>Fourth level</a:t>
            </a:r>
          </a:p>
          <a:p>
            <a:pPr lvl="4"/>
            <a:r>
              <a:rPr lang="th-TH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 smtClean="0"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A94D62-CE25-41D3-8765-E03700814DC6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1777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title style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text styles</a:t>
            </a:r>
          </a:p>
          <a:p>
            <a:pPr lvl="1"/>
            <a:r>
              <a:rPr lang="th-TH" smtClean="0"/>
              <a:t>Second level</a:t>
            </a:r>
          </a:p>
          <a:p>
            <a:pPr lvl="2"/>
            <a:r>
              <a:rPr lang="th-TH" smtClean="0"/>
              <a:t>Third level</a:t>
            </a:r>
          </a:p>
          <a:p>
            <a:pPr lvl="3"/>
            <a:r>
              <a:rPr lang="th-TH" smtClean="0"/>
              <a:t>Fourth level</a:t>
            </a:r>
          </a:p>
          <a:p>
            <a:pPr lvl="4"/>
            <a:r>
              <a:rPr lang="th-TH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 smtClean="0"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A94D62-CE25-41D3-8765-E03700814DC6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1281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title style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text styles</a:t>
            </a:r>
          </a:p>
          <a:p>
            <a:pPr lvl="1"/>
            <a:r>
              <a:rPr lang="th-TH" smtClean="0"/>
              <a:t>Second level</a:t>
            </a:r>
          </a:p>
          <a:p>
            <a:pPr lvl="2"/>
            <a:r>
              <a:rPr lang="th-TH" smtClean="0"/>
              <a:t>Third level</a:t>
            </a:r>
          </a:p>
          <a:p>
            <a:pPr lvl="3"/>
            <a:r>
              <a:rPr lang="th-TH" smtClean="0"/>
              <a:t>Fourth level</a:t>
            </a:r>
          </a:p>
          <a:p>
            <a:pPr lvl="4"/>
            <a:r>
              <a:rPr lang="th-TH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 smtClean="0"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A94D62-CE25-41D3-8765-E03700814DC6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3672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title style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text styles</a:t>
            </a:r>
          </a:p>
          <a:p>
            <a:pPr lvl="1"/>
            <a:r>
              <a:rPr lang="th-TH" smtClean="0"/>
              <a:t>Second level</a:t>
            </a:r>
          </a:p>
          <a:p>
            <a:pPr lvl="2"/>
            <a:r>
              <a:rPr lang="th-TH" smtClean="0"/>
              <a:t>Third level</a:t>
            </a:r>
          </a:p>
          <a:p>
            <a:pPr lvl="3"/>
            <a:r>
              <a:rPr lang="th-TH" smtClean="0"/>
              <a:t>Fourth level</a:t>
            </a:r>
          </a:p>
          <a:p>
            <a:pPr lvl="4"/>
            <a:r>
              <a:rPr lang="th-TH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 smtClean="0"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A94D62-CE25-41D3-8765-E03700814DC6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0902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83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106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image" Target="../media/image35.jpeg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7.bin"/><Relationship Id="rId5" Type="http://schemas.openxmlformats.org/officeDocument/2006/relationships/oleObject" Target="../embeddings/oleObject16.bin"/><Relationship Id="rId10" Type="http://schemas.openxmlformats.org/officeDocument/2006/relationships/oleObject" Target="../embeddings/oleObject20.bin"/><Relationship Id="rId4" Type="http://schemas.openxmlformats.org/officeDocument/2006/relationships/oleObject" Target="../embeddings/oleObject15.bin"/><Relationship Id="rId9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image" Target="../media/image39.jpeg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2.bin"/><Relationship Id="rId5" Type="http://schemas.openxmlformats.org/officeDocument/2006/relationships/oleObject" Target="../embeddings/oleObject21.bin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image" Target="../media/image45.jpeg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6.bin"/><Relationship Id="rId5" Type="http://schemas.openxmlformats.org/officeDocument/2006/relationships/oleObject" Target="../embeddings/oleObject25.bin"/><Relationship Id="rId4" Type="http://schemas.openxmlformats.org/officeDocument/2006/relationships/image" Target="../media/image46.jpeg"/><Relationship Id="rId9" Type="http://schemas.openxmlformats.org/officeDocument/2006/relationships/oleObject" Target="../embeddings/oleObject29.bin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50.pn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2.vml"/><Relationship Id="rId5" Type="http://schemas.openxmlformats.org/officeDocument/2006/relationships/oleObject" Target="../embeddings/oleObject31.bin"/><Relationship Id="rId4" Type="http://schemas.openxmlformats.org/officeDocument/2006/relationships/image" Target="../media/image5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123.xml"/><Relationship Id="rId1" Type="http://schemas.openxmlformats.org/officeDocument/2006/relationships/vmlDrawing" Target="../drawings/vmlDrawing13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134.xml"/><Relationship Id="rId1" Type="http://schemas.openxmlformats.org/officeDocument/2006/relationships/vmlDrawing" Target="../drawings/vmlDrawing14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145.xml"/><Relationship Id="rId1" Type="http://schemas.openxmlformats.org/officeDocument/2006/relationships/vmlDrawing" Target="../drawings/vmlDrawing15.v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156.xml"/><Relationship Id="rId1" Type="http://schemas.openxmlformats.org/officeDocument/2006/relationships/vmlDrawing" Target="../drawings/vmlDrawing16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0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6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189.xml"/><Relationship Id="rId1" Type="http://schemas.openxmlformats.org/officeDocument/2006/relationships/vmlDrawing" Target="../drawings/vmlDrawing17.v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00.xml"/><Relationship Id="rId1" Type="http://schemas.openxmlformats.org/officeDocument/2006/relationships/vmlDrawing" Target="../drawings/vmlDrawing18.v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211.xml"/><Relationship Id="rId1" Type="http://schemas.openxmlformats.org/officeDocument/2006/relationships/vmlDrawing" Target="../drawings/vmlDrawing19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4114800"/>
            <a:ext cx="6553200" cy="15240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Nasim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Zafar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Electronics 1</a:t>
            </a:r>
          </a:p>
          <a:p>
            <a:pPr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EEE 231 – BS Electrical Engineering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Fall Semester – 2012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133600"/>
            <a:ext cx="9144000" cy="15240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COMSATS Institute of Information Technology</a:t>
            </a:r>
            <a:b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Virtual campus</a:t>
            </a:r>
            <a:b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Islamabad</a:t>
            </a:r>
            <a:endParaRPr lang="en-US" sz="2400" b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609600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2525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ctrTitle" sz="quarter" idx="4294967295"/>
          </p:nvPr>
        </p:nvSpPr>
        <p:spPr>
          <a:xfrm>
            <a:off x="0" y="685800"/>
            <a:ext cx="8774113" cy="914400"/>
          </a:xfrm>
          <a:prstGeom prst="rect">
            <a:avLst/>
          </a:prstGeom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altLang="ko-KR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altLang="ko-KR" sz="3600" dirty="0" smtClean="0">
                <a:latin typeface="Times New Roman" pitchFamily="18" charset="0"/>
                <a:cs typeface="Times New Roman" pitchFamily="18" charset="0"/>
              </a:rPr>
            </a:br>
            <a:endParaRPr lang="en-US" altLang="ko-KR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1557" name="Rectangle 5"/>
          <p:cNvSpPr>
            <a:spLocks noChangeArrowheads="1"/>
          </p:cNvSpPr>
          <p:nvPr/>
        </p:nvSpPr>
        <p:spPr bwMode="auto">
          <a:xfrm>
            <a:off x="1524000" y="3048000"/>
            <a:ext cx="5867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800" b="1" dirty="0" smtClean="0">
                <a:solidFill>
                  <a:prstClr val="black"/>
                </a:solidFill>
                <a:latin typeface="Times New Roman" pitchFamily="18" charset="0"/>
                <a:ea typeface="굴림" pitchFamily="50" charset="-127"/>
              </a:rPr>
              <a:t>        </a:t>
            </a:r>
            <a:endParaRPr lang="en-US" altLang="ko-KR" sz="2400" b="1" dirty="0">
              <a:solidFill>
                <a:prstClr val="black"/>
              </a:solidFill>
              <a:latin typeface="Times New Roman" pitchFamily="18" charset="0"/>
              <a:ea typeface="굴림" pitchFamily="50" charset="-127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71600" y="2133600"/>
            <a:ext cx="6553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altLang="ko-KR" sz="28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en-US" altLang="ko-KR" sz="2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en-US" altLang="ko-KR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I-V Characteristics of PN Junctions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76600" y="2133600"/>
            <a:ext cx="2743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Lecture No: </a:t>
            </a:r>
            <a:r>
              <a:rPr lang="en-US" altLang="ko-KR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413506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5029200"/>
            <a:ext cx="5486400" cy="566738"/>
          </a:xfrm>
        </p:spPr>
        <p:txBody>
          <a:bodyPr/>
          <a:lstStyle/>
          <a:p>
            <a:pPr algn="ctr"/>
            <a:r>
              <a:rPr lang="en-US" dirty="0" smtClean="0"/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PN Junction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953000"/>
            <a:ext cx="5486400" cy="914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5" descr="C:\teach\pepper\lectures\figures\diodes\pnjunct.GIF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>
            <a:lum bright="24000"/>
          </a:blip>
          <a:srcRect l="5699" r="5699"/>
          <a:stretch>
            <a:fillRect/>
          </a:stretch>
        </p:blipFill>
        <p:spPr bwMode="auto">
          <a:xfrm>
            <a:off x="1905000" y="762000"/>
            <a:ext cx="5486400" cy="4114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3109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954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ko-KR" sz="2400" b="1" dirty="0" smtClean="0">
                <a:latin typeface="Times New Roman" pitchFamily="18" charset="0"/>
                <a:cs typeface="Times New Roman" pitchFamily="18" charset="0"/>
              </a:rPr>
              <a:t>Ideal I-V Characteristics: Assumptions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066801"/>
            <a:ext cx="8610600" cy="5562600"/>
          </a:xfrm>
        </p:spPr>
        <p:txBody>
          <a:bodyPr>
            <a:normAutofit/>
          </a:bodyPr>
          <a:lstStyle/>
          <a:p>
            <a:pPr marL="514350" indent="-514350" eaLnBrk="1" hangingPunct="1">
              <a:buNone/>
              <a:defRPr/>
            </a:pPr>
            <a:endParaRPr lang="en-US" altLang="ko-KR" sz="2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buFont typeface="Wingdings" pitchFamily="2" charset="2"/>
              <a:buAutoNum type="arabicParenR"/>
              <a:defRPr/>
            </a:pP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altLang="ko-KR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space-charge region 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boundaries represent an a step junction.</a:t>
            </a:r>
          </a:p>
          <a:p>
            <a:pPr marL="514350" indent="-514350" eaLnBrk="1" hangingPunct="1">
              <a:buFont typeface="Wingdings" pitchFamily="2" charset="2"/>
              <a:buAutoNum type="arabicParenR"/>
              <a:defRPr/>
            </a:pPr>
            <a:endParaRPr lang="en-US" altLang="ko-KR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buFont typeface="Wingdings" pitchFamily="2" charset="2"/>
              <a:buAutoNum type="arabicParenR"/>
              <a:defRPr/>
            </a:pP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altLang="ko-KR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abrupt depletion layer 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approximation applies.</a:t>
            </a:r>
          </a:p>
          <a:p>
            <a:pPr marL="457200" indent="-457200" eaLnBrk="1" hangingPunct="1">
              <a:buFont typeface="Wingdings" pitchFamily="2" charset="2"/>
              <a:buNone/>
              <a:defRPr/>
            </a:pPr>
            <a:r>
              <a:rPr lang="en-US" altLang="ko-KR" sz="1400" dirty="0" smtClean="0">
                <a:latin typeface="Times New Roman" pitchFamily="18" charset="0"/>
                <a:cs typeface="Times New Roman" pitchFamily="18" charset="0"/>
              </a:rPr>
              <a:t>            - abrupt boundaries &amp; neutral outside of the depletion region</a:t>
            </a:r>
          </a:p>
          <a:p>
            <a:pPr marL="457200" indent="-457200" eaLnBrk="1" hangingPunct="1">
              <a:buFont typeface="Wingdings" pitchFamily="2" charset="2"/>
              <a:buNone/>
              <a:defRPr/>
            </a:pPr>
            <a:endParaRPr lang="en-US" altLang="ko-KR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1" hangingPunct="1">
              <a:buFont typeface="Wingdings" pitchFamily="2" charset="2"/>
              <a:buAutoNum type="arabicParenR" startAt="3"/>
              <a:defRPr/>
            </a:pPr>
            <a:r>
              <a:rPr lang="en-US" altLang="ko-KR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No carriers 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exist in the space-charge region.</a:t>
            </a:r>
          </a:p>
          <a:p>
            <a:pPr marL="457200" indent="-457200" eaLnBrk="1" hangingPunct="1">
              <a:buFont typeface="Wingdings" pitchFamily="2" charset="2"/>
              <a:buAutoNum type="arabicParenR" startAt="3"/>
              <a:defRPr/>
            </a:pPr>
            <a:endParaRPr lang="en-US" altLang="ko-KR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1" hangingPunct="1">
              <a:buFont typeface="Wingdings" pitchFamily="2" charset="2"/>
              <a:buAutoNum type="arabicParenR" startAt="3"/>
              <a:defRPr/>
            </a:pP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In the bulk of the diode outside the depletion region, the </a:t>
            </a:r>
            <a:r>
              <a:rPr lang="en-US" altLang="ko-KR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semiconductor is neutral.</a:t>
            </a:r>
          </a:p>
          <a:p>
            <a:pPr marL="457200" indent="-457200" eaLnBrk="1" hangingPunct="1">
              <a:buFont typeface="Wingdings" pitchFamily="2" charset="2"/>
              <a:buAutoNum type="arabicParenR" startAt="3"/>
              <a:defRPr/>
            </a:pPr>
            <a:endParaRPr lang="en-US" altLang="ko-KR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1" hangingPunct="1">
              <a:buFont typeface="Wingdings" pitchFamily="2" charset="2"/>
              <a:buAutoNum type="arabicParenR" startAt="3"/>
              <a:defRPr/>
            </a:pP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Diode operation is considered at a </a:t>
            </a:r>
            <a:r>
              <a:rPr lang="en-US" altLang="ko-KR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temperature 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at which all impurity atoms are ionized.</a:t>
            </a:r>
          </a:p>
          <a:p>
            <a:pPr marL="457200" indent="-457200" eaLnBrk="1" hangingPunct="1">
              <a:buFont typeface="Wingdings" pitchFamily="2" charset="2"/>
              <a:buAutoNum type="arabicParenR" startAt="3"/>
              <a:defRPr/>
            </a:pPr>
            <a:endParaRPr lang="en-US" altLang="ko-KR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1" hangingPunct="1">
              <a:buFont typeface="Wingdings" pitchFamily="2" charset="2"/>
              <a:buAutoNum type="arabicParenR" startAt="3"/>
              <a:defRPr/>
            </a:pP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Perfect </a:t>
            </a:r>
            <a:r>
              <a:rPr lang="en-US" altLang="ko-KR" sz="1400" b="1" dirty="0" err="1" smtClean="0">
                <a:latin typeface="Times New Roman" pitchFamily="18" charset="0"/>
                <a:cs typeface="Times New Roman" pitchFamily="18" charset="0"/>
              </a:rPr>
              <a:t>ohmic</a:t>
            </a: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 contacts are made to the ends of the p and n regions.</a:t>
            </a:r>
          </a:p>
          <a:p>
            <a:pPr marL="457200" indent="-457200" eaLnBrk="1" hangingPunct="1">
              <a:buFont typeface="Wingdings" pitchFamily="2" charset="2"/>
              <a:buAutoNum type="arabicParenR" startAt="3"/>
              <a:defRPr/>
            </a:pPr>
            <a:endParaRPr lang="en-US" altLang="ko-KR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1" hangingPunct="1">
              <a:buFont typeface="Wingdings" pitchFamily="2" charset="2"/>
              <a:buAutoNum type="arabicParenR" startAt="3"/>
              <a:defRPr/>
            </a:pP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The Maxwell-Boltzmann approximation applies to carrier statistics.</a:t>
            </a:r>
          </a:p>
          <a:p>
            <a:pPr marL="457200" indent="-457200" eaLnBrk="1" hangingPunct="1">
              <a:buFont typeface="Wingdings" pitchFamily="2" charset="2"/>
              <a:buAutoNum type="arabicParenR" startAt="3"/>
              <a:defRPr/>
            </a:pPr>
            <a:endParaRPr lang="en-US" altLang="ko-KR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1" hangingPunct="1">
              <a:buFont typeface="Wingdings" pitchFamily="2" charset="2"/>
              <a:buAutoNum type="arabicParenR" startAt="3"/>
              <a:defRPr/>
            </a:pPr>
            <a:r>
              <a:rPr lang="en-US" altLang="ko-KR" sz="1400" b="1" dirty="0" smtClean="0">
                <a:latin typeface="Times New Roman" pitchFamily="18" charset="0"/>
                <a:cs typeface="Times New Roman" pitchFamily="18" charset="0"/>
              </a:rPr>
              <a:t> The Concept of low injection applies.</a:t>
            </a:r>
          </a:p>
          <a:p>
            <a:pPr marL="457200" indent="-457200" eaLnBrk="1" hangingPunct="1">
              <a:buFont typeface="Wingdings" pitchFamily="2" charset="2"/>
              <a:buNone/>
              <a:defRPr/>
            </a:pPr>
            <a:endParaRPr lang="en-US" altLang="ko-KR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1" hangingPunct="1">
              <a:buFont typeface="Wingdings" pitchFamily="2" charset="2"/>
              <a:buNone/>
              <a:defRPr/>
            </a:pPr>
            <a:endParaRPr lang="en-US" altLang="ko-KR" dirty="0" smtClean="0"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1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561956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altLang="ko-KR" sz="2800" b="1" dirty="0" smtClean="0">
                <a:latin typeface="Times New Roman" pitchFamily="18" charset="0"/>
                <a:cs typeface="Times New Roman" pitchFamily="18" charset="0"/>
              </a:rPr>
              <a:t>Qualitative Description of Current Flow</a:t>
            </a:r>
          </a:p>
        </p:txBody>
      </p:sp>
      <p:pic>
        <p:nvPicPr>
          <p:cNvPr id="47107" name="Picture 4" descr="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052512"/>
            <a:ext cx="8686800" cy="5424488"/>
          </a:xfrm>
          <a:solidFill>
            <a:schemeClr val="accent2">
              <a:lumMod val="40000"/>
              <a:lumOff val="60000"/>
            </a:schemeClr>
          </a:solidFill>
          <a:ln>
            <a:miter lim="800000"/>
            <a:headEnd/>
            <a:tailEnd/>
          </a:ln>
        </p:spPr>
      </p:pic>
      <p:sp>
        <p:nvSpPr>
          <p:cNvPr id="55303" name="Text Box 7"/>
          <p:cNvSpPr txBox="1">
            <a:spLocks noChangeArrowheads="1"/>
          </p:cNvSpPr>
          <p:nvPr/>
        </p:nvSpPr>
        <p:spPr bwMode="auto">
          <a:xfrm>
            <a:off x="1066800" y="5638800"/>
            <a:ext cx="1258887" cy="33855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600" dirty="0">
                <a:solidFill>
                  <a:prstClr val="black"/>
                </a:solidFill>
                <a:latin typeface="Times New Roman" pitchFamily="18" charset="0"/>
                <a:ea typeface="굴림" pitchFamily="50" charset="-127"/>
              </a:rPr>
              <a:t>Equilibrium</a:t>
            </a:r>
          </a:p>
        </p:txBody>
      </p:sp>
      <p:sp>
        <p:nvSpPr>
          <p:cNvPr id="55304" name="Text Box 8"/>
          <p:cNvSpPr txBox="1">
            <a:spLocks noChangeArrowheads="1"/>
          </p:cNvSpPr>
          <p:nvPr/>
        </p:nvSpPr>
        <p:spPr bwMode="auto">
          <a:xfrm>
            <a:off x="3937000" y="5661025"/>
            <a:ext cx="1274763" cy="3365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ko-KR" sz="1600" dirty="0">
                <a:solidFill>
                  <a:prstClr val="black"/>
                </a:solidFill>
                <a:latin typeface="Times New Roman" pitchFamily="18" charset="0"/>
                <a:ea typeface="굴림" pitchFamily="50" charset="-127"/>
              </a:rPr>
              <a:t>Reverse bias</a:t>
            </a:r>
          </a:p>
        </p:txBody>
      </p:sp>
      <p:sp>
        <p:nvSpPr>
          <p:cNvPr id="55305" name="Text Box 9"/>
          <p:cNvSpPr txBox="1">
            <a:spLocks noChangeArrowheads="1"/>
          </p:cNvSpPr>
          <p:nvPr/>
        </p:nvSpPr>
        <p:spPr bwMode="auto">
          <a:xfrm>
            <a:off x="6840538" y="5661025"/>
            <a:ext cx="1352550" cy="3365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ko-KR" sz="1600" dirty="0">
                <a:solidFill>
                  <a:prstClr val="black"/>
                </a:solidFill>
                <a:latin typeface="Times New Roman" pitchFamily="18" charset="0"/>
                <a:ea typeface="굴림" pitchFamily="50" charset="-127"/>
              </a:rPr>
              <a:t>Forward bias</a:t>
            </a:r>
          </a:p>
        </p:txBody>
      </p:sp>
    </p:spTree>
    <p:extLst>
      <p:ext uri="{BB962C8B-B14F-4D97-AF65-F5344CB8AC3E}">
        <p14:creationId xmlns:p14="http://schemas.microsoft.com/office/powerpoint/2010/main" xmlns="" val="228168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ctrTitle" sz="quarter" idx="4294967295"/>
          </p:nvPr>
        </p:nvSpPr>
        <p:spPr>
          <a:xfrm>
            <a:off x="0" y="685800"/>
            <a:ext cx="8774113" cy="914400"/>
          </a:xfrm>
          <a:prstGeom prst="rect">
            <a:avLst/>
          </a:prstGeom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altLang="ko-KR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altLang="ko-KR" sz="3600" dirty="0" smtClean="0">
                <a:latin typeface="Times New Roman" pitchFamily="18" charset="0"/>
                <a:cs typeface="Times New Roman" pitchFamily="18" charset="0"/>
              </a:rPr>
            </a:br>
            <a:endParaRPr lang="en-US" altLang="ko-KR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1557" name="Rectangle 5"/>
          <p:cNvSpPr>
            <a:spLocks noChangeArrowheads="1"/>
          </p:cNvSpPr>
          <p:nvPr/>
        </p:nvSpPr>
        <p:spPr bwMode="auto">
          <a:xfrm>
            <a:off x="1524000" y="2743200"/>
            <a:ext cx="58674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Clr>
                <a:schemeClr val="hlink"/>
              </a:buClr>
              <a:buFont typeface="Wingdings" pitchFamily="2" charset="2"/>
              <a:buChar char="v"/>
              <a:defRPr/>
            </a:pPr>
            <a:r>
              <a:rPr lang="en-US" altLang="ko-KR" sz="3200" b="1" dirty="0" smtClean="0">
                <a:solidFill>
                  <a:srgbClr val="E60000"/>
                </a:solidFill>
                <a:latin typeface="Times New Roman" pitchFamily="18" charset="0"/>
                <a:ea typeface="굴림" pitchFamily="50" charset="-127"/>
              </a:rPr>
              <a:t> </a:t>
            </a:r>
            <a:r>
              <a:rPr lang="en-US" altLang="ko-KR" sz="2800" b="1" dirty="0" smtClean="0">
                <a:latin typeface="Times New Roman" pitchFamily="18" charset="0"/>
                <a:cs typeface="Times New Roman" pitchFamily="18" charset="0"/>
              </a:rPr>
              <a:t>Current-Voltage Relationship</a:t>
            </a:r>
            <a:br>
              <a:rPr lang="en-US" altLang="ko-KR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en-US" altLang="ko-KR" sz="2800" b="1" dirty="0" smtClean="0">
              <a:latin typeface="Times New Roman" pitchFamily="18" charset="0"/>
              <a:ea typeface="굴림" pitchFamily="50" charset="-127"/>
            </a:endParaRPr>
          </a:p>
          <a:p>
            <a:pPr>
              <a:buClr>
                <a:schemeClr val="hlink"/>
              </a:buClr>
              <a:defRPr/>
            </a:pPr>
            <a:r>
              <a:rPr lang="en-US" altLang="ko-KR" sz="2800" b="1" i="1" dirty="0" smtClean="0">
                <a:solidFill>
                  <a:srgbClr val="E60000"/>
                </a:solidFill>
                <a:latin typeface="Times New Roman" pitchFamily="18" charset="0"/>
                <a:cs typeface="Times New Roman" pitchFamily="18" charset="0"/>
              </a:rPr>
              <a:t>             Quantitative Approach</a:t>
            </a:r>
            <a:endParaRPr lang="en-US" altLang="ko-KR" sz="2800" b="1" dirty="0" smtClean="0">
              <a:solidFill>
                <a:srgbClr val="C00000"/>
              </a:solidFill>
              <a:latin typeface="Times New Roman" pitchFamily="18" charset="0"/>
              <a:ea typeface="굴림" pitchFamily="50" charset="-127"/>
            </a:endParaRPr>
          </a:p>
          <a:p>
            <a:pPr>
              <a:defRPr/>
            </a:pPr>
            <a:r>
              <a:rPr lang="en-US" altLang="ko-KR" sz="2800" b="1" dirty="0" smtClean="0">
                <a:latin typeface="Times New Roman" pitchFamily="18" charset="0"/>
                <a:ea typeface="굴림" pitchFamily="50" charset="-127"/>
              </a:rPr>
              <a:t>        </a:t>
            </a:r>
            <a:endParaRPr lang="en-US" altLang="ko-KR" sz="2400" b="1" dirty="0">
              <a:latin typeface="Times New Roman" pitchFamily="18" charset="0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8001000" cy="838200"/>
          </a:xfrm>
        </p:spPr>
        <p:txBody>
          <a:bodyPr>
            <a:normAutofit/>
          </a:bodyPr>
          <a:lstStyle/>
          <a:p>
            <a:pPr indent="511175" algn="l"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	Current-Voltage Characteristics</a:t>
            </a:r>
          </a:p>
        </p:txBody>
      </p:sp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4" cstate="print"/>
          <a:srcRect t="9926" r="39999" b="60390"/>
          <a:stretch>
            <a:fillRect/>
          </a:stretch>
        </p:blipFill>
        <p:spPr bwMode="auto">
          <a:xfrm>
            <a:off x="1371600" y="1600200"/>
            <a:ext cx="22860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371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1676400"/>
            <a:ext cx="2971800" cy="233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457200" y="4267200"/>
            <a:ext cx="4114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 IDEAL DIODE</a:t>
            </a: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785813" y="5334000"/>
            <a:ext cx="3714750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Positive voltage yields finite current</a:t>
            </a:r>
          </a:p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Negative voltage yields zero current</a:t>
            </a:r>
          </a:p>
        </p:txBody>
      </p:sp>
      <p:sp>
        <p:nvSpPr>
          <p:cNvPr id="243719" name="Text Box 7"/>
          <p:cNvSpPr txBox="1">
            <a:spLocks noChangeArrowheads="1"/>
          </p:cNvSpPr>
          <p:nvPr/>
        </p:nvSpPr>
        <p:spPr bwMode="auto">
          <a:xfrm>
            <a:off x="4648200" y="4114800"/>
            <a:ext cx="3733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REAL DIODE</a:t>
            </a:r>
          </a:p>
        </p:txBody>
      </p:sp>
    </p:spTree>
    <p:extLst>
      <p:ext uri="{BB962C8B-B14F-4D97-AF65-F5344CB8AC3E}">
        <p14:creationId xmlns:p14="http://schemas.microsoft.com/office/powerpoint/2010/main" xmlns="" val="3633980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3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3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2437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2437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714" grpId="0" autoUpdateAnimBg="0"/>
      <p:bldP spid="243719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sz="24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Voltage-Current </a:t>
            </a:r>
            <a:r>
              <a:rPr lang="en-US" sz="2400" b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Characteristics of </a:t>
            </a:r>
            <a:r>
              <a:rPr lang="en-US" sz="24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a </a:t>
            </a:r>
            <a:r>
              <a:rPr lang="en-US" sz="2400" b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P-N Junction</a:t>
            </a:r>
            <a:endParaRPr lang="en-US" sz="2400" b="1" dirty="0">
              <a:solidFill>
                <a:prstClr val="black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4" name="Picture 5" descr="G:\frontiers\equations.g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687" t="17021" r="5991" b="10638"/>
          <a:stretch>
            <a:fillRect/>
          </a:stretch>
        </p:blipFill>
        <p:spPr bwMode="auto">
          <a:xfrm>
            <a:off x="4343400" y="2057400"/>
            <a:ext cx="3980289" cy="2917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G:\frontiers\i-v char.gif"/>
          <p:cNvPicPr>
            <a:picLocks noChangeAspect="1" noChangeArrowheads="1"/>
          </p:cNvPicPr>
          <p:nvPr/>
        </p:nvPicPr>
        <p:blipFill>
          <a:blip r:embed="rId3" cstate="print"/>
          <a:srcRect l="3790" t="3999" r="7109" b="7098"/>
          <a:stretch>
            <a:fillRect/>
          </a:stretch>
        </p:blipFill>
        <p:spPr bwMode="auto">
          <a:xfrm>
            <a:off x="381000" y="1752600"/>
            <a:ext cx="38100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9398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06562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Built-in-Potential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97986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762000" y="2667000"/>
          <a:ext cx="7620000" cy="1219200"/>
        </p:xfrm>
        <a:graphic>
          <a:graphicData uri="http://schemas.openxmlformats.org/presentationml/2006/ole">
            <p:oleObj spid="_x0000_s297986" name="Equation" r:id="rId3" imgW="3175000" imgH="457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5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14356"/>
          </a:xfrm>
        </p:spPr>
        <p:txBody>
          <a:bodyPr>
            <a:normAutofit fontScale="90000"/>
          </a:bodyPr>
          <a:lstStyle/>
          <a:p>
            <a:pPr algn="l" eaLnBrk="1" hangingPunct="1">
              <a:defRPr/>
            </a:pP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altLang="ko-KR" sz="3100" b="1" dirty="0" smtClean="0">
                <a:latin typeface="Times New Roman" pitchFamily="18" charset="0"/>
                <a:cs typeface="Times New Roman" pitchFamily="18" charset="0"/>
              </a:rPr>
              <a:t>Boundary Conditions:</a:t>
            </a:r>
          </a:p>
        </p:txBody>
      </p:sp>
      <p:pic>
        <p:nvPicPr>
          <p:cNvPr id="7173" name="Picture 4" descr="7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" y="2638425"/>
            <a:ext cx="3571875" cy="3362325"/>
          </a:xfrm>
          <a:noFill/>
          <a:ln w="76200">
            <a:solidFill>
              <a:srgbClr val="FFCC66"/>
            </a:solidFill>
            <a:miter lim="800000"/>
            <a:headEnd/>
            <a:tailEnd/>
          </a:ln>
        </p:spPr>
      </p:pic>
      <p:sp>
        <p:nvSpPr>
          <p:cNvPr id="81927" name="Text Box 7"/>
          <p:cNvSpPr txBox="1">
            <a:spLocks noChangeArrowheads="1"/>
          </p:cNvSpPr>
          <p:nvPr/>
        </p:nvSpPr>
        <p:spPr bwMode="auto">
          <a:xfrm>
            <a:off x="642910" y="1143000"/>
            <a:ext cx="6000792" cy="461665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400" b="1" dirty="0">
                <a:latin typeface="Times New Roman" pitchFamily="18" charset="0"/>
                <a:ea typeface="굴림" pitchFamily="50" charset="-127"/>
              </a:rPr>
              <a:t>If forward bias is applied to the PN junction</a:t>
            </a:r>
          </a:p>
        </p:txBody>
      </p:sp>
      <p:graphicFrame>
        <p:nvGraphicFramePr>
          <p:cNvPr id="7171" name="Object 11"/>
          <p:cNvGraphicFramePr>
            <a:graphicFrameLocks noChangeAspect="1"/>
          </p:cNvGraphicFramePr>
          <p:nvPr/>
        </p:nvGraphicFramePr>
        <p:xfrm>
          <a:off x="4724400" y="3071813"/>
          <a:ext cx="3733800" cy="2143125"/>
        </p:xfrm>
        <a:graphic>
          <a:graphicData uri="http://schemas.openxmlformats.org/presentationml/2006/ole">
            <p:oleObj spid="_x0000_s23613" name="Equation" r:id="rId5" imgW="1129810" imgH="812447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The Steady state :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153400" cy="5287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Under the idealized  assumptions,  no current is generated within the </a:t>
            </a:r>
          </a:p>
          <a:p>
            <a:pPr algn="just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depletion region; all currents come from the neutral regions. </a:t>
            </a:r>
          </a:p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 the neutral 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region,  there is no electric field , thus in the steady-state </a:t>
            </a:r>
          </a:p>
          <a:p>
            <a:pPr algn="just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the solution of the continuity equation, with the boundary conditions gives: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16"/>
          <p:cNvSpPr>
            <a:spLocks noChangeArrowheads="1"/>
          </p:cNvSpPr>
          <p:nvPr/>
        </p:nvSpPr>
        <p:spPr bwMode="auto">
          <a:xfrm>
            <a:off x="2057399" y="3048000"/>
            <a:ext cx="5181601" cy="32766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ko-KR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graphicFrame>
        <p:nvGraphicFramePr>
          <p:cNvPr id="299011" name="Object 3"/>
          <p:cNvGraphicFramePr>
            <a:graphicFrameLocks noGrp="1" noChangeAspect="1"/>
          </p:cNvGraphicFramePr>
          <p:nvPr/>
        </p:nvGraphicFramePr>
        <p:xfrm>
          <a:off x="2438400" y="3505200"/>
          <a:ext cx="4381500" cy="812800"/>
        </p:xfrm>
        <a:graphic>
          <a:graphicData uri="http://schemas.openxmlformats.org/presentationml/2006/ole">
            <p:oleObj spid="_x0000_s299011" name="Equation" r:id="rId3" imgW="2324100" imgH="431800" progId="Equation.3">
              <p:embed/>
            </p:oleObj>
          </a:graphicData>
        </a:graphic>
      </p:graphicFrame>
      <p:graphicFrame>
        <p:nvGraphicFramePr>
          <p:cNvPr id="299012" name="Object 4"/>
          <p:cNvGraphicFramePr>
            <a:graphicFrameLocks noGrp="1" noChangeAspect="1"/>
          </p:cNvGraphicFramePr>
          <p:nvPr/>
        </p:nvGraphicFramePr>
        <p:xfrm>
          <a:off x="2438400" y="4800600"/>
          <a:ext cx="4457700" cy="1257300"/>
        </p:xfrm>
        <a:graphic>
          <a:graphicData uri="http://schemas.openxmlformats.org/presentationml/2006/ole">
            <p:oleObj spid="_x0000_s299012" name="Equation" r:id="rId4" imgW="2425700" imgH="685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Rectangle 16"/>
          <p:cNvSpPr>
            <a:spLocks noChangeArrowheads="1"/>
          </p:cNvSpPr>
          <p:nvPr/>
        </p:nvSpPr>
        <p:spPr bwMode="auto">
          <a:xfrm>
            <a:off x="214313" y="3571875"/>
            <a:ext cx="4929187" cy="2786063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46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ko-KR" sz="2800" b="1" dirty="0" smtClean="0">
                <a:latin typeface="Times New Roman" pitchFamily="18" charset="0"/>
                <a:cs typeface="Times New Roman" pitchFamily="18" charset="0"/>
              </a:rPr>
              <a:t>Minority Carrier Distribution</a:t>
            </a:r>
          </a:p>
        </p:txBody>
      </p:sp>
      <p:pic>
        <p:nvPicPr>
          <p:cNvPr id="8200" name="Picture 4" descr="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609600" y="1143000"/>
            <a:ext cx="3228975" cy="1752600"/>
          </a:xfrm>
          <a:noFill/>
          <a:ln w="57150">
            <a:solidFill>
              <a:srgbClr val="FFCC66"/>
            </a:solidFill>
            <a:miter lim="800000"/>
            <a:headEnd/>
            <a:tailEnd/>
          </a:ln>
        </p:spPr>
      </p:pic>
      <p:graphicFrame>
        <p:nvGraphicFramePr>
          <p:cNvPr id="8194" name="Object 6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323850" y="4903788"/>
          <a:ext cx="4464050" cy="1262062"/>
        </p:xfrm>
        <a:graphic>
          <a:graphicData uri="http://schemas.openxmlformats.org/presentationml/2006/ole">
            <p:oleObj spid="_x0000_s24694" name="Equation" r:id="rId4" imgW="2425700" imgH="685800" progId="Equation.3">
              <p:embed/>
            </p:oleObj>
          </a:graphicData>
        </a:graphic>
      </p:graphicFrame>
      <p:graphicFrame>
        <p:nvGraphicFramePr>
          <p:cNvPr id="8195" name="Object 8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323850" y="3752850"/>
          <a:ext cx="4392613" cy="815975"/>
        </p:xfrm>
        <a:graphic>
          <a:graphicData uri="http://schemas.openxmlformats.org/presentationml/2006/ole">
            <p:oleObj spid="_x0000_s24695" name="Equation" r:id="rId5" imgW="2324100" imgH="431800" progId="Equation.3">
              <p:embed/>
            </p:oleObj>
          </a:graphicData>
        </a:graphic>
      </p:graphicFrame>
      <p:graphicFrame>
        <p:nvGraphicFramePr>
          <p:cNvPr id="8196" name="Object 18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4495800" y="1295400"/>
          <a:ext cx="3197225" cy="776288"/>
        </p:xfrm>
        <a:graphic>
          <a:graphicData uri="http://schemas.openxmlformats.org/presentationml/2006/ole">
            <p:oleObj spid="_x0000_s24696" name="Equation" r:id="rId6" imgW="1777229" imgH="431613" progId="Equation.3">
              <p:embed/>
            </p:oleObj>
          </a:graphicData>
        </a:graphic>
      </p:graphicFrame>
      <p:sp>
        <p:nvSpPr>
          <p:cNvPr id="8201" name="Text Box 14"/>
          <p:cNvSpPr txBox="1">
            <a:spLocks noChangeArrowheads="1"/>
          </p:cNvSpPr>
          <p:nvPr/>
        </p:nvSpPr>
        <p:spPr bwMode="auto">
          <a:xfrm>
            <a:off x="250825" y="4646613"/>
            <a:ext cx="13890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000" dirty="0">
                <a:solidFill>
                  <a:srgbClr val="000000"/>
                </a:solidFill>
                <a:latin typeface="Times New Roman" pitchFamily="18" charset="0"/>
              </a:rPr>
              <a:t>&lt;p-region&gt;</a:t>
            </a:r>
          </a:p>
        </p:txBody>
      </p:sp>
      <p:sp>
        <p:nvSpPr>
          <p:cNvPr id="8202" name="Text Box 15"/>
          <p:cNvSpPr txBox="1">
            <a:spLocks noChangeArrowheads="1"/>
          </p:cNvSpPr>
          <p:nvPr/>
        </p:nvSpPr>
        <p:spPr bwMode="auto">
          <a:xfrm>
            <a:off x="250825" y="3449638"/>
            <a:ext cx="13890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000" dirty="0">
                <a:solidFill>
                  <a:srgbClr val="000000"/>
                </a:solidFill>
                <a:latin typeface="Times New Roman" pitchFamily="18" charset="0"/>
              </a:rPr>
              <a:t>&lt;n-region&gt;</a:t>
            </a:r>
          </a:p>
        </p:txBody>
      </p:sp>
      <p:sp>
        <p:nvSpPr>
          <p:cNvPr id="8203" name="Text Box 17"/>
          <p:cNvSpPr txBox="1">
            <a:spLocks noChangeArrowheads="1"/>
          </p:cNvSpPr>
          <p:nvPr/>
        </p:nvSpPr>
        <p:spPr bwMode="auto">
          <a:xfrm>
            <a:off x="5410200" y="3657600"/>
            <a:ext cx="27622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2000" dirty="0">
                <a:solidFill>
                  <a:srgbClr val="CCFFFF"/>
                </a:solidFill>
                <a:latin typeface="Times New Roman" pitchFamily="18" charset="0"/>
              </a:rPr>
              <a:t>Steady state condition</a:t>
            </a:r>
            <a:r>
              <a:rPr lang="en-US" altLang="ko-KR" sz="2000" b="0" dirty="0">
                <a:latin typeface="Times New Roman" pitchFamily="18" charset="0"/>
              </a:rPr>
              <a:t> : </a:t>
            </a:r>
          </a:p>
        </p:txBody>
      </p:sp>
      <p:sp>
        <p:nvSpPr>
          <p:cNvPr id="8204" name="Rectangle 11"/>
          <p:cNvSpPr>
            <a:spLocks noChangeArrowheads="1"/>
          </p:cNvSpPr>
          <p:nvPr/>
        </p:nvSpPr>
        <p:spPr bwMode="auto">
          <a:xfrm>
            <a:off x="7696200" y="3686175"/>
            <a:ext cx="115252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2000" dirty="0">
                <a:solidFill>
                  <a:srgbClr val="CCFFFF"/>
                </a:solidFill>
                <a:latin typeface="Times New Roman" pitchFamily="18" charset="0"/>
              </a:rPr>
              <a:t>Steady state condition</a:t>
            </a:r>
            <a:r>
              <a:rPr lang="en-US" altLang="ko-KR" sz="2000" b="0" dirty="0">
                <a:solidFill>
                  <a:srgbClr val="FFFFFF"/>
                </a:solidFill>
                <a:latin typeface="Times New Roman" pitchFamily="18" charset="0"/>
              </a:rPr>
              <a:t> :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ko-KR" sz="2800" b="1" dirty="0" smtClean="0">
                <a:latin typeface="Times New Roman" pitchFamily="18" charset="0"/>
                <a:cs typeface="Times New Roman" pitchFamily="18" charset="0"/>
              </a:rPr>
              <a:t>Ideal PN Junction Current</a:t>
            </a:r>
          </a:p>
        </p:txBody>
      </p:sp>
      <p:graphicFrame>
        <p:nvGraphicFramePr>
          <p:cNvPr id="9218" name="Object 4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857250" y="908050"/>
          <a:ext cx="2819400" cy="3168650"/>
        </p:xfrm>
        <a:graphic>
          <a:graphicData uri="http://schemas.openxmlformats.org/presentationml/2006/ole">
            <p:oleObj spid="_x0000_s30791" name="Equation" r:id="rId3" imgW="1943100" imgH="2184400" progId="Equation.3">
              <p:embed/>
            </p:oleObj>
          </a:graphicData>
        </a:graphic>
      </p:graphicFrame>
      <p:pic>
        <p:nvPicPr>
          <p:cNvPr id="9222" name="Picture 6" descr="8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908050"/>
            <a:ext cx="4186238" cy="3168650"/>
          </a:xfrm>
          <a:noFill/>
          <a:ln w="57150">
            <a:solidFill>
              <a:srgbClr val="FFCC66"/>
            </a:solidFill>
            <a:miter lim="800000"/>
            <a:headEnd/>
            <a:tailEnd/>
          </a:ln>
        </p:spPr>
      </p:pic>
      <p:graphicFrame>
        <p:nvGraphicFramePr>
          <p:cNvPr id="9219" name="Object 8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685800" y="4840288"/>
          <a:ext cx="3581400" cy="393700"/>
        </p:xfrm>
        <a:graphic>
          <a:graphicData uri="http://schemas.openxmlformats.org/presentationml/2006/ole">
            <p:oleObj spid="_x0000_s30792" name="수식" r:id="rId5" imgW="3581400" imgH="393700" progId="Equation.3">
              <p:embed/>
            </p:oleObj>
          </a:graphicData>
        </a:graphic>
      </p:graphicFrame>
      <p:graphicFrame>
        <p:nvGraphicFramePr>
          <p:cNvPr id="9220" name="Object 14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1447800" y="5562600"/>
          <a:ext cx="2881313" cy="903288"/>
        </p:xfrm>
        <a:graphic>
          <a:graphicData uri="http://schemas.openxmlformats.org/presentationml/2006/ole">
            <p:oleObj spid="_x0000_s30793" name="Equation" r:id="rId6" imgW="1498600" imgH="469900" progId="Equation.3">
              <p:embed/>
            </p:oleObj>
          </a:graphicData>
        </a:graphic>
      </p:graphicFrame>
      <p:sp>
        <p:nvSpPr>
          <p:cNvPr id="9223" name="AutoShape 16"/>
          <p:cNvSpPr>
            <a:spLocks noChangeArrowheads="1"/>
          </p:cNvSpPr>
          <p:nvPr/>
        </p:nvSpPr>
        <p:spPr bwMode="auto">
          <a:xfrm>
            <a:off x="2268538" y="4149725"/>
            <a:ext cx="865187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2759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Effect of Temperature on diode Curves: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Doping Levels</a:t>
            </a:r>
          </a:p>
          <a:p>
            <a:pPr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Junction Area</a:t>
            </a:r>
          </a:p>
          <a:p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The Junction Temperature.</a:t>
            </a:r>
          </a:p>
          <a:p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All other factors may be regarded as being constant. However, temperature dependence is very strong.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4" name="Rectangle 8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14356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ko-KR" dirty="0" smtClean="0">
                <a:ea typeface="+mj-ea"/>
              </a:rPr>
              <a:t> </a:t>
            </a:r>
            <a:r>
              <a:rPr lang="en-US" altLang="ko-KR" sz="3100" b="1" dirty="0" smtClean="0">
                <a:latin typeface="Times New Roman" pitchFamily="18" charset="0"/>
                <a:cs typeface="Times New Roman" pitchFamily="18" charset="0"/>
              </a:rPr>
              <a:t>Total PN Junction Current</a:t>
            </a:r>
          </a:p>
        </p:txBody>
      </p:sp>
      <p:graphicFrame>
        <p:nvGraphicFramePr>
          <p:cNvPr id="10242" name="Object 4"/>
          <p:cNvGraphicFramePr>
            <a:graphicFrameLocks noGrp="1" noChangeAspect="1"/>
          </p:cNvGraphicFramePr>
          <p:nvPr>
            <p:ph sz="half" idx="1"/>
          </p:nvPr>
        </p:nvGraphicFramePr>
        <p:xfrm>
          <a:off x="1538288" y="981075"/>
          <a:ext cx="5995987" cy="1655763"/>
        </p:xfrm>
        <a:graphic>
          <a:graphicData uri="http://schemas.openxmlformats.org/presentationml/2006/ole">
            <p:oleObj spid="_x0000_s34829" name="Equation" r:id="rId3" imgW="3403600" imgH="939800" progId="Equation.3">
              <p:embed/>
            </p:oleObj>
          </a:graphicData>
        </a:graphic>
      </p:graphicFrame>
      <p:pic>
        <p:nvPicPr>
          <p:cNvPr id="10244" name="Picture 7" descr="9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2857496"/>
            <a:ext cx="6697663" cy="3500462"/>
          </a:xfrm>
          <a:noFill/>
          <a:ln w="57150">
            <a:solidFill>
              <a:srgbClr val="FFCC66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32010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ko-KR" sz="2800" b="1" dirty="0" smtClean="0">
                <a:latin typeface="Times New Roman" pitchFamily="18" charset="0"/>
                <a:cs typeface="Times New Roman" pitchFamily="18" charset="0"/>
              </a:rPr>
              <a:t>Temperature Effect</a:t>
            </a:r>
          </a:p>
        </p:txBody>
      </p:sp>
      <p:graphicFrame>
        <p:nvGraphicFramePr>
          <p:cNvPr id="11266" name="Object 4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1042988" y="1052513"/>
          <a:ext cx="2879725" cy="1708150"/>
        </p:xfrm>
        <a:graphic>
          <a:graphicData uri="http://schemas.openxmlformats.org/presentationml/2006/ole">
            <p:oleObj spid="_x0000_s35869" name="Equation" r:id="rId3" imgW="1498600" imgH="889000" progId="Equation.3">
              <p:embed/>
            </p:oleObj>
          </a:graphicData>
        </a:graphic>
      </p:graphicFrame>
      <p:pic>
        <p:nvPicPr>
          <p:cNvPr id="11270" name="Picture 15" descr="temperature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41900" y="1079500"/>
            <a:ext cx="3346450" cy="3070225"/>
          </a:xfrm>
          <a:noFill/>
          <a:ln w="57150">
            <a:solidFill>
              <a:srgbClr val="FFCC66"/>
            </a:solidFill>
            <a:miter lim="800000"/>
            <a:headEnd/>
            <a:tailEnd/>
          </a:ln>
        </p:spPr>
      </p:pic>
      <p:graphicFrame>
        <p:nvGraphicFramePr>
          <p:cNvPr id="11267" name="Object 17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798513" y="2995613"/>
          <a:ext cx="3443287" cy="720725"/>
        </p:xfrm>
        <a:graphic>
          <a:graphicData uri="http://schemas.openxmlformats.org/presentationml/2006/ole">
            <p:oleObj spid="_x0000_s35870" name="Equation" r:id="rId5" imgW="2184400" imgH="457200" progId="Equation.3">
              <p:embed/>
            </p:oleObj>
          </a:graphicData>
        </a:graphic>
      </p:graphicFrame>
      <p:graphicFrame>
        <p:nvGraphicFramePr>
          <p:cNvPr id="11268" name="Object 19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2786063" y="5143500"/>
          <a:ext cx="3384550" cy="1084263"/>
        </p:xfrm>
        <a:graphic>
          <a:graphicData uri="http://schemas.openxmlformats.org/presentationml/2006/ole">
            <p:oleObj spid="_x0000_s35871" name="Equation" r:id="rId6" imgW="1308100" imgH="419100" progId="Equation.3">
              <p:embed/>
            </p:oleObj>
          </a:graphicData>
        </a:graphic>
      </p:graphicFrame>
      <p:sp>
        <p:nvSpPr>
          <p:cNvPr id="97286" name="Text Box 6"/>
          <p:cNvSpPr txBox="1">
            <a:spLocks noChangeArrowheads="1"/>
          </p:cNvSpPr>
          <p:nvPr/>
        </p:nvSpPr>
        <p:spPr bwMode="auto">
          <a:xfrm>
            <a:off x="1690688" y="4508500"/>
            <a:ext cx="5689600" cy="457200"/>
          </a:xfrm>
          <a:prstGeom prst="rect">
            <a:avLst/>
          </a:prstGeom>
          <a:blipFill>
            <a:blip r:embed="rId7" cstate="print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400" b="1" dirty="0">
                <a:solidFill>
                  <a:srgbClr val="FF0000"/>
                </a:solidFill>
                <a:latin typeface="Times New Roman" pitchFamily="18" charset="0"/>
                <a:ea typeface="굴림" pitchFamily="50" charset="-127"/>
              </a:rPr>
              <a:t>Js : strong function of temperature</a:t>
            </a:r>
          </a:p>
        </p:txBody>
      </p:sp>
    </p:spTree>
    <p:extLst>
      <p:ext uri="{BB962C8B-B14F-4D97-AF65-F5344CB8AC3E}">
        <p14:creationId xmlns:p14="http://schemas.microsoft.com/office/powerpoint/2010/main" xmlns="" val="381744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ko-KR" sz="2400" b="1" dirty="0" smtClean="0">
                <a:latin typeface="Times New Roman" pitchFamily="18" charset="0"/>
                <a:cs typeface="Times New Roman" pitchFamily="18" charset="0"/>
              </a:rPr>
              <a:t>Reverse Bias-Generation Current</a:t>
            </a:r>
          </a:p>
        </p:txBody>
      </p:sp>
      <p:pic>
        <p:nvPicPr>
          <p:cNvPr id="12297" name="Picture 4" descr="gen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5" y="2000250"/>
            <a:ext cx="2643188" cy="1928813"/>
          </a:xfrm>
          <a:noFill/>
          <a:ln w="57150">
            <a:solidFill>
              <a:srgbClr val="FFCC66"/>
            </a:solidFill>
            <a:miter lim="800000"/>
            <a:headEnd/>
            <a:tailEnd/>
          </a:ln>
        </p:spPr>
      </p:pic>
      <p:graphicFrame>
        <p:nvGraphicFramePr>
          <p:cNvPr id="12290" name="Object 6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4357688" y="3495675"/>
          <a:ext cx="3529012" cy="2295525"/>
        </p:xfrm>
        <a:graphic>
          <a:graphicData uri="http://schemas.openxmlformats.org/presentationml/2006/ole">
            <p:oleObj spid="_x0000_s32902" name="Equation" r:id="rId4" imgW="2108200" imgH="1371600" progId="Equation.3">
              <p:embed/>
            </p:oleObj>
          </a:graphicData>
        </a:graphic>
      </p:graphicFrame>
      <p:graphicFrame>
        <p:nvGraphicFramePr>
          <p:cNvPr id="12291" name="Object 9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571500" y="4143375"/>
          <a:ext cx="3022600" cy="866775"/>
        </p:xfrm>
        <a:graphic>
          <a:graphicData uri="http://schemas.openxmlformats.org/presentationml/2006/ole">
            <p:oleObj spid="_x0000_s32903" name="Equation" r:id="rId5" imgW="1726451" imgH="495085" progId="Equation.3">
              <p:embed/>
            </p:oleObj>
          </a:graphicData>
        </a:graphic>
      </p:graphicFrame>
      <p:graphicFrame>
        <p:nvGraphicFramePr>
          <p:cNvPr id="12292" name="Object 11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714375" y="5286375"/>
          <a:ext cx="2663825" cy="919163"/>
        </p:xfrm>
        <a:graphic>
          <a:graphicData uri="http://schemas.openxmlformats.org/presentationml/2006/ole">
            <p:oleObj spid="_x0000_s32904" name="Equation" r:id="rId6" imgW="1434477" imgH="495085" progId="Equation.3">
              <p:embed/>
            </p:oleObj>
          </a:graphicData>
        </a:graphic>
      </p:graphicFrame>
      <p:sp>
        <p:nvSpPr>
          <p:cNvPr id="12298" name="Text Box 8"/>
          <p:cNvSpPr txBox="1">
            <a:spLocks noChangeArrowheads="1"/>
          </p:cNvSpPr>
          <p:nvPr/>
        </p:nvSpPr>
        <p:spPr bwMode="auto">
          <a:xfrm>
            <a:off x="468313" y="765175"/>
            <a:ext cx="3911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>
                <a:solidFill>
                  <a:prstClr val="black"/>
                </a:solidFill>
                <a:latin typeface="Times New Roman" pitchFamily="18" charset="0"/>
              </a:rPr>
              <a:t>Recombination rate of excess carriers </a:t>
            </a:r>
          </a:p>
          <a:p>
            <a:r>
              <a:rPr lang="en-US" altLang="ko-KR">
                <a:solidFill>
                  <a:prstClr val="black"/>
                </a:solidFill>
                <a:latin typeface="Times New Roman" pitchFamily="18" charset="0"/>
              </a:rPr>
              <a:t>(Shockley-Read-Hall model)</a:t>
            </a:r>
          </a:p>
        </p:txBody>
      </p:sp>
      <p:sp>
        <p:nvSpPr>
          <p:cNvPr id="12299" name="Text Box 13"/>
          <p:cNvSpPr txBox="1">
            <a:spLocks noChangeArrowheads="1"/>
          </p:cNvSpPr>
          <p:nvPr/>
        </p:nvSpPr>
        <p:spPr bwMode="auto">
          <a:xfrm>
            <a:off x="495300" y="1500188"/>
            <a:ext cx="25717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>
                <a:solidFill>
                  <a:prstClr val="black"/>
                </a:solidFill>
                <a:latin typeface="Times New Roman" pitchFamily="18" charset="0"/>
              </a:rPr>
              <a:t>In depletion region, </a:t>
            </a:r>
          </a:p>
        </p:txBody>
      </p:sp>
      <p:graphicFrame>
        <p:nvGraphicFramePr>
          <p:cNvPr id="12293" name="Object 14"/>
          <p:cNvGraphicFramePr>
            <a:graphicFrameLocks noChangeAspect="1"/>
          </p:cNvGraphicFramePr>
          <p:nvPr/>
        </p:nvGraphicFramePr>
        <p:xfrm>
          <a:off x="4572000" y="2043113"/>
          <a:ext cx="2405063" cy="809625"/>
        </p:xfrm>
        <a:graphic>
          <a:graphicData uri="http://schemas.openxmlformats.org/presentationml/2006/ole">
            <p:oleObj spid="_x0000_s32905" name="Equation" r:id="rId7" imgW="1397000" imgH="469900" progId="Equation.3">
              <p:embed/>
            </p:oleObj>
          </a:graphicData>
        </a:graphic>
      </p:graphicFrame>
      <p:graphicFrame>
        <p:nvGraphicFramePr>
          <p:cNvPr id="12294" name="Object 15"/>
          <p:cNvGraphicFramePr>
            <a:graphicFrameLocks noChangeAspect="1"/>
          </p:cNvGraphicFramePr>
          <p:nvPr/>
        </p:nvGraphicFramePr>
        <p:xfrm>
          <a:off x="7164388" y="2057400"/>
          <a:ext cx="1871662" cy="795338"/>
        </p:xfrm>
        <a:graphic>
          <a:graphicData uri="http://schemas.openxmlformats.org/presentationml/2006/ole">
            <p:oleObj spid="_x0000_s32906" name="Equation" r:id="rId8" imgW="1016000" imgH="431800" progId="Equation.3">
              <p:embed/>
            </p:oleObj>
          </a:graphicData>
        </a:graphic>
      </p:graphicFrame>
      <p:sp>
        <p:nvSpPr>
          <p:cNvPr id="114704" name="Text Box 16"/>
          <p:cNvSpPr txBox="1">
            <a:spLocks noChangeArrowheads="1"/>
          </p:cNvSpPr>
          <p:nvPr/>
        </p:nvSpPr>
        <p:spPr bwMode="auto">
          <a:xfrm>
            <a:off x="4686300" y="871538"/>
            <a:ext cx="4206875" cy="396875"/>
          </a:xfrm>
          <a:prstGeom prst="rect">
            <a:avLst/>
          </a:prstGeom>
          <a:blipFill>
            <a:blip r:embed="rId9" cstate="print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2000" b="1" dirty="0">
                <a:solidFill>
                  <a:srgbClr val="000000"/>
                </a:solidFill>
                <a:latin typeface="Times New Roman" pitchFamily="18" charset="0"/>
                <a:ea typeface="굴림" pitchFamily="50" charset="-127"/>
              </a:rPr>
              <a:t>Total reverse bias current density, J</a:t>
            </a:r>
            <a:r>
              <a:rPr lang="en-US" altLang="ko-KR" sz="2000" b="1" baseline="-25000" dirty="0">
                <a:solidFill>
                  <a:srgbClr val="000000"/>
                </a:solidFill>
                <a:latin typeface="Times New Roman" pitchFamily="18" charset="0"/>
                <a:ea typeface="굴림" pitchFamily="50" charset="-127"/>
              </a:rPr>
              <a:t>R</a:t>
            </a:r>
          </a:p>
        </p:txBody>
      </p:sp>
      <p:graphicFrame>
        <p:nvGraphicFramePr>
          <p:cNvPr id="12295" name="Object 17"/>
          <p:cNvGraphicFramePr>
            <a:graphicFrameLocks noChangeAspect="1"/>
          </p:cNvGraphicFramePr>
          <p:nvPr/>
        </p:nvGraphicFramePr>
        <p:xfrm>
          <a:off x="5867400" y="1341438"/>
          <a:ext cx="2087563" cy="582612"/>
        </p:xfrm>
        <a:graphic>
          <a:graphicData uri="http://schemas.openxmlformats.org/presentationml/2006/ole">
            <p:oleObj spid="_x0000_s32907" name="Equation" r:id="rId10" imgW="863225" imgH="241195" progId="Equation.3">
              <p:embed/>
            </p:oleObj>
          </a:graphicData>
        </a:graphic>
      </p:graphicFrame>
      <p:sp>
        <p:nvSpPr>
          <p:cNvPr id="12301" name="Rectangle 12"/>
          <p:cNvSpPr>
            <a:spLocks noChangeArrowheads="1"/>
          </p:cNvSpPr>
          <p:nvPr/>
        </p:nvSpPr>
        <p:spPr bwMode="auto">
          <a:xfrm>
            <a:off x="2500313" y="1500188"/>
            <a:ext cx="1143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>
                <a:solidFill>
                  <a:prstClr val="black"/>
                </a:solidFill>
                <a:latin typeface="Times New Roman" pitchFamily="18" charset="0"/>
              </a:rPr>
              <a:t>n=p=0</a:t>
            </a:r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0169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ko-KR" sz="2400" b="1" dirty="0" smtClean="0">
                <a:latin typeface="Times New Roman" pitchFamily="18" charset="0"/>
                <a:cs typeface="Times New Roman" pitchFamily="18" charset="0"/>
              </a:rPr>
              <a:t>Forward Bias Recombination Current</a:t>
            </a:r>
          </a:p>
        </p:txBody>
      </p:sp>
      <p:pic>
        <p:nvPicPr>
          <p:cNvPr id="13319" name="Picture 4" descr="quisi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263" y="3429000"/>
            <a:ext cx="4105275" cy="2736850"/>
          </a:xfrm>
          <a:noFill/>
          <a:ln w="57150">
            <a:solidFill>
              <a:srgbClr val="FFCC66"/>
            </a:solidFill>
            <a:miter lim="800000"/>
            <a:headEnd/>
            <a:tailEnd/>
          </a:ln>
        </p:spPr>
      </p:pic>
      <p:pic>
        <p:nvPicPr>
          <p:cNvPr id="13320" name="Picture 6" descr="17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263" y="836613"/>
            <a:ext cx="3248025" cy="2663825"/>
          </a:xfrm>
          <a:noFill/>
          <a:ln w="57150">
            <a:solidFill>
              <a:srgbClr val="FFCC66"/>
            </a:solidFill>
            <a:miter lim="800000"/>
            <a:headEnd/>
            <a:tailEnd/>
          </a:ln>
        </p:spPr>
      </p:pic>
      <p:graphicFrame>
        <p:nvGraphicFramePr>
          <p:cNvPr id="13314" name="Object 10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900113" y="2492375"/>
          <a:ext cx="2951162" cy="796925"/>
        </p:xfrm>
        <a:graphic>
          <a:graphicData uri="http://schemas.openxmlformats.org/presentationml/2006/ole">
            <p:oleObj spid="_x0000_s31838" name="Equation" r:id="rId5" imgW="1739900" imgH="469900" progId="Equation.3">
              <p:embed/>
            </p:oleObj>
          </a:graphicData>
        </a:graphic>
      </p:graphicFrame>
      <p:graphicFrame>
        <p:nvGraphicFramePr>
          <p:cNvPr id="13315" name="Object 12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5184775" y="4024313"/>
          <a:ext cx="3167063" cy="1420812"/>
        </p:xfrm>
        <a:graphic>
          <a:graphicData uri="http://schemas.openxmlformats.org/presentationml/2006/ole">
            <p:oleObj spid="_x0000_s31839" name="Equation" r:id="rId6" imgW="1981200" imgH="889000" progId="Equation.3">
              <p:embed/>
            </p:oleObj>
          </a:graphicData>
        </a:graphic>
      </p:graphicFrame>
      <p:graphicFrame>
        <p:nvGraphicFramePr>
          <p:cNvPr id="13316" name="Object 8"/>
          <p:cNvGraphicFramePr>
            <a:graphicFrameLocks noChangeAspect="1"/>
          </p:cNvGraphicFramePr>
          <p:nvPr/>
        </p:nvGraphicFramePr>
        <p:xfrm>
          <a:off x="900113" y="1471613"/>
          <a:ext cx="2952750" cy="846137"/>
        </p:xfrm>
        <a:graphic>
          <a:graphicData uri="http://schemas.openxmlformats.org/presentationml/2006/ole">
            <p:oleObj spid="_x0000_s31840" name="Equation" r:id="rId7" imgW="1726451" imgH="495085" progId="Equation.3">
              <p:embed/>
            </p:oleObj>
          </a:graphicData>
        </a:graphic>
      </p:graphicFrame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468313" y="765175"/>
            <a:ext cx="3911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>
                <a:solidFill>
                  <a:prstClr val="black"/>
                </a:solidFill>
                <a:latin typeface="Times New Roman" pitchFamily="18" charset="0"/>
              </a:rPr>
              <a:t>Recombination rate of excess carriers </a:t>
            </a:r>
          </a:p>
          <a:p>
            <a:r>
              <a:rPr lang="en-US" altLang="ko-KR">
                <a:solidFill>
                  <a:prstClr val="black"/>
                </a:solidFill>
                <a:latin typeface="Times New Roman" pitchFamily="18" charset="0"/>
              </a:rPr>
              <a:t>(Shockley-Read-Hall model)</a:t>
            </a:r>
          </a:p>
        </p:txBody>
      </p:sp>
      <p:graphicFrame>
        <p:nvGraphicFramePr>
          <p:cNvPr id="13317" name="Object 17"/>
          <p:cNvGraphicFramePr>
            <a:graphicFrameLocks noChangeAspect="1"/>
          </p:cNvGraphicFramePr>
          <p:nvPr/>
        </p:nvGraphicFramePr>
        <p:xfrm>
          <a:off x="5143504" y="5500702"/>
          <a:ext cx="3240087" cy="792162"/>
        </p:xfrm>
        <a:graphic>
          <a:graphicData uri="http://schemas.openxmlformats.org/presentationml/2006/ole">
            <p:oleObj spid="_x0000_s31841" name="Equation" r:id="rId8" imgW="1218671" imgH="393529" progId="Equation.3">
              <p:embed/>
            </p:oleObj>
          </a:graphicData>
        </a:graphic>
      </p:graphicFrame>
      <p:sp>
        <p:nvSpPr>
          <p:cNvPr id="13322" name="Text Box 18"/>
          <p:cNvSpPr txBox="1">
            <a:spLocks noChangeArrowheads="1"/>
          </p:cNvSpPr>
          <p:nvPr/>
        </p:nvSpPr>
        <p:spPr bwMode="auto">
          <a:xfrm>
            <a:off x="5921375" y="3573463"/>
            <a:ext cx="1689100" cy="366712"/>
          </a:xfrm>
          <a:prstGeom prst="rect">
            <a:avLst/>
          </a:prstGeom>
          <a:solidFill>
            <a:srgbClr val="66F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>
                <a:solidFill>
                  <a:srgbClr val="000000"/>
                </a:solidFill>
                <a:latin typeface="Times New Roman" pitchFamily="18" charset="0"/>
              </a:rPr>
              <a:t>R = R</a:t>
            </a:r>
            <a:r>
              <a:rPr lang="en-US" altLang="ko-KR" baseline="-25000">
                <a:solidFill>
                  <a:srgbClr val="000000"/>
                </a:solidFill>
                <a:latin typeface="Times New Roman" pitchFamily="18" charset="0"/>
              </a:rPr>
              <a:t>max</a:t>
            </a:r>
            <a:r>
              <a:rPr lang="en-US" altLang="ko-KR">
                <a:solidFill>
                  <a:srgbClr val="000000"/>
                </a:solidFill>
                <a:latin typeface="Times New Roman" pitchFamily="18" charset="0"/>
              </a:rPr>
              <a:t>  at x=o</a:t>
            </a:r>
          </a:p>
        </p:txBody>
      </p:sp>
    </p:spTree>
    <p:extLst>
      <p:ext uri="{BB962C8B-B14F-4D97-AF65-F5344CB8AC3E}">
        <p14:creationId xmlns:p14="http://schemas.microsoft.com/office/powerpoint/2010/main" xmlns="" val="2485474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ko-KR" sz="2800" b="1" dirty="0" smtClean="0">
                <a:latin typeface="Times New Roman" pitchFamily="18" charset="0"/>
                <a:cs typeface="Times New Roman" pitchFamily="18" charset="0"/>
              </a:rPr>
              <a:t>Total Forward Bias Current</a:t>
            </a:r>
          </a:p>
        </p:txBody>
      </p:sp>
      <p:pic>
        <p:nvPicPr>
          <p:cNvPr id="14344" name="Picture 12" descr="18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3567113"/>
            <a:ext cx="3816350" cy="2741612"/>
          </a:xfrm>
          <a:noFill/>
          <a:ln w="57150">
            <a:solidFill>
              <a:srgbClr val="FFCC66"/>
            </a:solidFill>
            <a:miter lim="800000"/>
            <a:headEnd/>
            <a:tailEnd/>
          </a:ln>
        </p:spPr>
      </p:pic>
      <p:pic>
        <p:nvPicPr>
          <p:cNvPr id="14345" name="Picture 17" descr="19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 bwMode="auto">
          <a:xfrm>
            <a:off x="5534451" y="1600200"/>
            <a:ext cx="2266098" cy="2189163"/>
          </a:xfrm>
          <a:noFill/>
          <a:ln w="57150">
            <a:solidFill>
              <a:srgbClr val="FFCC66"/>
            </a:solidFill>
            <a:miter lim="800000"/>
            <a:headEnd/>
            <a:tailEnd/>
          </a:ln>
        </p:spPr>
      </p:pic>
      <p:graphicFrame>
        <p:nvGraphicFramePr>
          <p:cNvPr id="14338" name="Object 13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114425" y="2708275"/>
          <a:ext cx="2232025" cy="720725"/>
        </p:xfrm>
        <a:graphic>
          <a:graphicData uri="http://schemas.openxmlformats.org/presentationml/2006/ole">
            <p:oleObj spid="_x0000_s33899" name="Equation" r:id="rId5" imgW="1218671" imgH="393529" progId="Equation.3">
              <p:embed/>
            </p:oleObj>
          </a:graphicData>
        </a:graphic>
      </p:graphicFrame>
      <p:graphicFrame>
        <p:nvGraphicFramePr>
          <p:cNvPr id="14339" name="Object 15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1214438" y="1285875"/>
          <a:ext cx="2012950" cy="584200"/>
        </p:xfrm>
        <a:graphic>
          <a:graphicData uri="http://schemas.openxmlformats.org/presentationml/2006/ole">
            <p:oleObj spid="_x0000_s33900" name="Equation" r:id="rId6" imgW="787400" imgH="228600" progId="Equation.3">
              <p:embed/>
            </p:oleObj>
          </a:graphicData>
        </a:graphic>
      </p:graphicFrame>
      <p:graphicFrame>
        <p:nvGraphicFramePr>
          <p:cNvPr id="14340" name="Object 14"/>
          <p:cNvGraphicFramePr>
            <a:graphicFrameLocks noChangeAspect="1"/>
          </p:cNvGraphicFramePr>
          <p:nvPr/>
        </p:nvGraphicFramePr>
        <p:xfrm>
          <a:off x="611188" y="2058988"/>
          <a:ext cx="3240087" cy="649287"/>
        </p:xfrm>
        <a:graphic>
          <a:graphicData uri="http://schemas.openxmlformats.org/presentationml/2006/ole">
            <p:oleObj spid="_x0000_s33901" name="Equation" r:id="rId7" imgW="1218671" imgH="393529" progId="Equation.3">
              <p:embed/>
            </p:oleObj>
          </a:graphicData>
        </a:graphic>
      </p:graphicFrame>
      <p:sp>
        <p:nvSpPr>
          <p:cNvPr id="131090" name="Text Box 18"/>
          <p:cNvSpPr txBox="1">
            <a:spLocks noChangeArrowheads="1"/>
          </p:cNvSpPr>
          <p:nvPr/>
        </p:nvSpPr>
        <p:spPr bwMode="auto">
          <a:xfrm>
            <a:off x="214282" y="785794"/>
            <a:ext cx="4185120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2000" b="1" dirty="0">
                <a:solidFill>
                  <a:prstClr val="black"/>
                </a:solidFill>
                <a:latin typeface="Times New Roman" pitchFamily="18" charset="0"/>
                <a:ea typeface="굴림" pitchFamily="50" charset="-127"/>
              </a:rPr>
              <a:t>Total forward bias current density, J</a:t>
            </a:r>
            <a:endParaRPr lang="en-US" altLang="ko-KR" sz="2000" b="1" baseline="-25000" dirty="0">
              <a:solidFill>
                <a:prstClr val="black"/>
              </a:solidFill>
              <a:latin typeface="Times New Roman" pitchFamily="18" charset="0"/>
              <a:ea typeface="굴림" pitchFamily="50" charset="-127"/>
            </a:endParaRPr>
          </a:p>
        </p:txBody>
      </p:sp>
      <p:graphicFrame>
        <p:nvGraphicFramePr>
          <p:cNvPr id="14341" name="Object 19"/>
          <p:cNvGraphicFramePr>
            <a:graphicFrameLocks noChangeAspect="1"/>
          </p:cNvGraphicFramePr>
          <p:nvPr/>
        </p:nvGraphicFramePr>
        <p:xfrm>
          <a:off x="5219700" y="836613"/>
          <a:ext cx="3097213" cy="1368425"/>
        </p:xfrm>
        <a:graphic>
          <a:graphicData uri="http://schemas.openxmlformats.org/presentationml/2006/ole">
            <p:oleObj spid="_x0000_s33902" name="Equation" r:id="rId8" imgW="1295400" imgH="812800" progId="Equation.3">
              <p:embed/>
            </p:oleObj>
          </a:graphicData>
        </a:graphic>
      </p:graphicFrame>
      <p:sp>
        <p:nvSpPr>
          <p:cNvPr id="14347" name="Text Box 20"/>
          <p:cNvSpPr txBox="1">
            <a:spLocks noChangeArrowheads="1"/>
          </p:cNvSpPr>
          <p:nvPr/>
        </p:nvSpPr>
        <p:spPr bwMode="auto">
          <a:xfrm>
            <a:off x="4643438" y="4214813"/>
            <a:ext cx="40005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>
                <a:solidFill>
                  <a:srgbClr val="CCFFFF"/>
                </a:solidFill>
                <a:latin typeface="Times New Roman" pitchFamily="18" charset="0"/>
              </a:rPr>
              <a:t>In general,</a:t>
            </a:r>
            <a:r>
              <a:rPr lang="en-US" altLang="ko-KR" sz="2000">
                <a:solidFill>
                  <a:prstClr val="black"/>
                </a:solidFill>
                <a:latin typeface="Times New Roman" pitchFamily="18" charset="0"/>
              </a:rPr>
              <a:t> </a:t>
            </a:r>
            <a:r>
              <a:rPr lang="en-US" altLang="ko-KR" sz="1600">
                <a:solidFill>
                  <a:prstClr val="black"/>
                </a:solidFill>
                <a:latin typeface="Times New Roman" pitchFamily="18" charset="0"/>
              </a:rPr>
              <a:t>(n : ideality factor)</a:t>
            </a:r>
          </a:p>
        </p:txBody>
      </p:sp>
      <p:graphicFrame>
        <p:nvGraphicFramePr>
          <p:cNvPr id="14342" name="Object 21"/>
          <p:cNvGraphicFramePr>
            <a:graphicFrameLocks noChangeAspect="1"/>
          </p:cNvGraphicFramePr>
          <p:nvPr/>
        </p:nvGraphicFramePr>
        <p:xfrm>
          <a:off x="4857752" y="5072074"/>
          <a:ext cx="3836988" cy="642937"/>
        </p:xfrm>
        <a:graphic>
          <a:graphicData uri="http://schemas.openxmlformats.org/presentationml/2006/ole">
            <p:oleObj spid="_x0000_s33903" name="Equation" r:id="rId9" imgW="2057400" imgH="3937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87873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>
            <a:noAutofit/>
          </a:bodyPr>
          <a:lstStyle/>
          <a:p>
            <a:r>
              <a:rPr lang="en-US" sz="8000" b="1" dirty="0" smtClean="0">
                <a:latin typeface="Times New Roman" pitchFamily="18" charset="0"/>
                <a:cs typeface="Times New Roman" pitchFamily="18" charset="0"/>
              </a:rPr>
              <a:t>SUMMARY</a:t>
            </a:r>
            <a:endParaRPr lang="en-US" sz="8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ctrTitle" sz="quarter" idx="4294967295"/>
          </p:nvPr>
        </p:nvSpPr>
        <p:spPr>
          <a:xfrm>
            <a:off x="0" y="0"/>
            <a:ext cx="9144000" cy="928688"/>
          </a:xfrm>
          <a:prstGeom prst="rect">
            <a:avLst/>
          </a:prstGeom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en-US" altLang="ko-KR" sz="3600" dirty="0" smtClean="0">
                <a:solidFill>
                  <a:srgbClr val="FF9900"/>
                </a:solidFill>
                <a:ea typeface="+mj-ea"/>
              </a:rPr>
              <a:t>		</a:t>
            </a:r>
            <a:r>
              <a:rPr lang="en-US" altLang="ko-KR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Junction </a:t>
            </a:r>
            <a:r>
              <a:rPr lang="en-US" altLang="ko-K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Break</a:t>
            </a:r>
            <a:r>
              <a:rPr lang="en-US" altLang="ko-KR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32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Down</a:t>
            </a:r>
          </a:p>
        </p:txBody>
      </p:sp>
      <p:sp>
        <p:nvSpPr>
          <p:cNvPr id="151556" name="Rectangle 4"/>
          <p:cNvSpPr>
            <a:spLocks noChangeArrowheads="1"/>
          </p:cNvSpPr>
          <p:nvPr/>
        </p:nvSpPr>
        <p:spPr bwMode="auto">
          <a:xfrm>
            <a:off x="1828800" y="2209800"/>
            <a:ext cx="55626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Clr>
                <a:schemeClr val="hlink"/>
              </a:buClr>
              <a:buFont typeface="Wingdings" pitchFamily="2" charset="2"/>
              <a:buChar char="v"/>
              <a:defRPr/>
            </a:pPr>
            <a:r>
              <a:rPr lang="en-US" altLang="ko-KR" sz="2800" b="1" dirty="0">
                <a:solidFill>
                  <a:srgbClr val="E60000"/>
                </a:solidFill>
                <a:latin typeface="Times New Roman" pitchFamily="18" charset="0"/>
                <a:ea typeface="굴림" pitchFamily="50" charset="-127"/>
              </a:rPr>
              <a:t>Breakdown </a:t>
            </a:r>
            <a:r>
              <a:rPr lang="en-US" altLang="ko-KR" sz="2800" b="1" dirty="0" smtClean="0">
                <a:solidFill>
                  <a:srgbClr val="E60000"/>
                </a:solidFill>
                <a:latin typeface="Times New Roman" pitchFamily="18" charset="0"/>
                <a:ea typeface="굴림" pitchFamily="50" charset="-127"/>
              </a:rPr>
              <a:t>Characteristics</a:t>
            </a:r>
          </a:p>
          <a:p>
            <a:pPr>
              <a:buClr>
                <a:schemeClr val="hlink"/>
              </a:buClr>
              <a:defRPr/>
            </a:pPr>
            <a:endParaRPr lang="en-US" altLang="ko-KR" sz="2800" b="1" dirty="0">
              <a:solidFill>
                <a:schemeClr val="hlin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굴림" pitchFamily="50" charset="-127"/>
            </a:endParaRPr>
          </a:p>
          <a:p>
            <a:pPr>
              <a:buFont typeface="Wingdings" pitchFamily="2" charset="2"/>
              <a:buNone/>
              <a:defRPr/>
            </a:pP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굴림" pitchFamily="50" charset="-127"/>
              </a:rPr>
              <a:t>       </a:t>
            </a: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굴림" pitchFamily="50" charset="-127"/>
              </a:rPr>
              <a:t>* </a:t>
            </a:r>
            <a:r>
              <a:rPr lang="en-US" altLang="ko-KR" sz="2400" b="1" dirty="0" err="1">
                <a:latin typeface="Times New Roman" pitchFamily="18" charset="0"/>
                <a:ea typeface="굴림" pitchFamily="50" charset="-127"/>
              </a:rPr>
              <a:t>Zener</a:t>
            </a:r>
            <a:r>
              <a:rPr lang="en-US" altLang="ko-KR" sz="2400" b="1" dirty="0">
                <a:latin typeface="Times New Roman" pitchFamily="18" charset="0"/>
                <a:ea typeface="굴림" pitchFamily="50" charset="-127"/>
              </a:rPr>
              <a:t> </a:t>
            </a:r>
            <a:r>
              <a:rPr lang="en-US" altLang="ko-KR" sz="2400" b="1" dirty="0" smtClean="0">
                <a:latin typeface="Times New Roman" pitchFamily="18" charset="0"/>
                <a:ea typeface="굴림" pitchFamily="50" charset="-127"/>
              </a:rPr>
              <a:t>Breakdown</a:t>
            </a:r>
          </a:p>
          <a:p>
            <a:pPr>
              <a:buFont typeface="Wingdings" pitchFamily="2" charset="2"/>
              <a:buNone/>
              <a:defRPr/>
            </a:pPr>
            <a:endParaRPr lang="en-US" altLang="ko-KR" sz="2400" b="1" dirty="0">
              <a:latin typeface="Times New Roman" pitchFamily="18" charset="0"/>
              <a:ea typeface="굴림" pitchFamily="50" charset="-127"/>
            </a:endParaRPr>
          </a:p>
          <a:p>
            <a:pPr>
              <a:buFont typeface="Wingdings" pitchFamily="2" charset="2"/>
              <a:buNone/>
              <a:defRPr/>
            </a:pPr>
            <a:r>
              <a:rPr lang="en-US" altLang="ko-KR" sz="2400" b="1" dirty="0">
                <a:latin typeface="Times New Roman" pitchFamily="18" charset="0"/>
                <a:ea typeface="굴림" pitchFamily="50" charset="-127"/>
              </a:rPr>
              <a:t>        * </a:t>
            </a:r>
            <a:r>
              <a:rPr lang="en-US" altLang="ko-KR" sz="2400" b="1" dirty="0" smtClean="0">
                <a:latin typeface="Times New Roman" pitchFamily="18" charset="0"/>
                <a:ea typeface="굴림" pitchFamily="50" charset="-127"/>
              </a:rPr>
              <a:t>Avalanche Breakdown</a:t>
            </a:r>
            <a:endParaRPr lang="en-US" altLang="ko-KR" sz="2400" b="1" dirty="0">
              <a:latin typeface="Times New Roman" pitchFamily="18" charset="0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altLang="ko-KR" sz="3600" dirty="0" smtClean="0">
                <a:ea typeface="+mj-ea"/>
              </a:rPr>
              <a:t>	</a:t>
            </a:r>
            <a:r>
              <a:rPr lang="en-US" altLang="ko-KR" sz="2800" b="1" dirty="0" err="1" smtClean="0">
                <a:latin typeface="Times New Roman" pitchFamily="18" charset="0"/>
                <a:cs typeface="Times New Roman" pitchFamily="18" charset="0"/>
              </a:rPr>
              <a:t>Zener</a:t>
            </a:r>
            <a:r>
              <a:rPr lang="en-US" altLang="ko-KR" sz="2800" b="1" dirty="0" smtClean="0">
                <a:latin typeface="Times New Roman" pitchFamily="18" charset="0"/>
                <a:cs typeface="Times New Roman" pitchFamily="18" charset="0"/>
              </a:rPr>
              <a:t> Breakdown</a:t>
            </a:r>
          </a:p>
        </p:txBody>
      </p:sp>
      <p:graphicFrame>
        <p:nvGraphicFramePr>
          <p:cNvPr id="15362" name="Object 7"/>
          <p:cNvGraphicFramePr>
            <a:graphicFrameLocks noGrp="1" noChangeAspect="1"/>
          </p:cNvGraphicFramePr>
          <p:nvPr>
            <p:ph sz="half" idx="1"/>
          </p:nvPr>
        </p:nvGraphicFramePr>
        <p:xfrm>
          <a:off x="2971801" y="2800248"/>
          <a:ext cx="2438400" cy="1825540"/>
        </p:xfrm>
        <a:graphic>
          <a:graphicData uri="http://schemas.openxmlformats.org/presentationml/2006/ole">
            <p:oleObj spid="_x0000_s1055" name="Visio" r:id="rId3" imgW="3165958" imgH="2370125" progId="Visio.Drawing.11">
              <p:embed/>
            </p:oleObj>
          </a:graphicData>
        </a:graphic>
      </p:graphicFrame>
      <p:pic>
        <p:nvPicPr>
          <p:cNvPr id="15364" name="Picture 11" descr="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" y="4714875"/>
            <a:ext cx="2016125" cy="1571625"/>
          </a:xfrm>
          <a:noFill/>
          <a:ln w="57150">
            <a:solidFill>
              <a:srgbClr val="FFCC66"/>
            </a:solidFill>
            <a:miter lim="800000"/>
            <a:headEnd/>
            <a:tailEnd/>
          </a:ln>
        </p:spPr>
      </p:pic>
      <p:pic>
        <p:nvPicPr>
          <p:cNvPr id="15365" name="Picture 13" descr="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0" y="2143125"/>
            <a:ext cx="3203575" cy="3384550"/>
          </a:xfrm>
          <a:noFill/>
          <a:ln w="57150">
            <a:solidFill>
              <a:srgbClr val="CC00FF"/>
            </a:solidFill>
            <a:miter lim="800000"/>
            <a:headEnd/>
            <a:tailEnd/>
          </a:ln>
        </p:spPr>
      </p:pic>
      <p:sp>
        <p:nvSpPr>
          <p:cNvPr id="15366" name="Text Box 8"/>
          <p:cNvSpPr txBox="1">
            <a:spLocks noChangeArrowheads="1"/>
          </p:cNvSpPr>
          <p:nvPr/>
        </p:nvSpPr>
        <p:spPr bwMode="auto">
          <a:xfrm>
            <a:off x="179389" y="2057401"/>
            <a:ext cx="2716212" cy="2132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endParaRPr lang="en-US" altLang="ko-KR" b="0" dirty="0" smtClean="0"/>
          </a:p>
          <a:p>
            <a:pPr>
              <a:lnSpc>
                <a:spcPct val="130000"/>
              </a:lnSpc>
              <a:buFontTx/>
              <a:buBlip>
                <a:blip r:embed="rId6"/>
              </a:buBlip>
            </a:pPr>
            <a:endParaRPr lang="en-US" altLang="ko-KR" sz="2400" dirty="0" smtClean="0">
              <a:latin typeface="Times New Roman" pitchFamily="18" charset="0"/>
            </a:endParaRPr>
          </a:p>
          <a:p>
            <a:pPr>
              <a:lnSpc>
                <a:spcPct val="130000"/>
              </a:lnSpc>
              <a:buFontTx/>
              <a:buBlip>
                <a:blip r:embed="rId6"/>
              </a:buBlip>
            </a:pPr>
            <a:r>
              <a:rPr lang="en-US" altLang="ko-KR" sz="2400" b="1" dirty="0" err="1" smtClean="0">
                <a:latin typeface="Times New Roman" pitchFamily="18" charset="0"/>
              </a:rPr>
              <a:t>Zener</a:t>
            </a:r>
            <a:r>
              <a:rPr lang="en-US" altLang="ko-KR" sz="2400" b="1" dirty="0" smtClean="0">
                <a:latin typeface="Times New Roman" pitchFamily="18" charset="0"/>
              </a:rPr>
              <a:t> </a:t>
            </a:r>
            <a:r>
              <a:rPr lang="en-US" altLang="ko-KR" sz="2400" b="1" dirty="0">
                <a:latin typeface="Times New Roman" pitchFamily="18" charset="0"/>
              </a:rPr>
              <a:t>effect</a:t>
            </a:r>
          </a:p>
          <a:p>
            <a:pPr>
              <a:lnSpc>
                <a:spcPct val="130000"/>
              </a:lnSpc>
            </a:pPr>
            <a:r>
              <a:rPr lang="en-US" altLang="ko-KR" b="1" dirty="0">
                <a:latin typeface="Times New Roman" pitchFamily="18" charset="0"/>
              </a:rPr>
              <a:t>     </a:t>
            </a:r>
            <a:endParaRPr lang="en-US" altLang="ko-KR" b="1" dirty="0" smtClean="0">
              <a:latin typeface="Times New Roman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ko-KR" b="1" dirty="0" smtClean="0">
                <a:latin typeface="Times New Roman" pitchFamily="18" charset="0"/>
              </a:rPr>
              <a:t>Doping level &gt; 10</a:t>
            </a:r>
            <a:r>
              <a:rPr lang="en-US" altLang="ko-KR" b="1" baseline="30000" dirty="0" smtClean="0">
                <a:latin typeface="Times New Roman" pitchFamily="18" charset="0"/>
              </a:rPr>
              <a:t>18</a:t>
            </a:r>
            <a:r>
              <a:rPr lang="en-US" altLang="ko-KR" b="1" dirty="0" smtClean="0">
                <a:latin typeface="Times New Roman" pitchFamily="18" charset="0"/>
              </a:rPr>
              <a:t>/Cm</a:t>
            </a:r>
            <a:r>
              <a:rPr lang="en-US" altLang="ko-KR" b="1" baseline="30000" dirty="0" smtClean="0">
                <a:latin typeface="Times New Roman" pitchFamily="18" charset="0"/>
              </a:rPr>
              <a:t>3</a:t>
            </a:r>
            <a:endParaRPr lang="en-US" altLang="ko-KR" b="1" baseline="30000" dirty="0">
              <a:latin typeface="Times New Roman" pitchFamily="18" charset="0"/>
            </a:endParaRPr>
          </a:p>
        </p:txBody>
      </p:sp>
      <p:sp>
        <p:nvSpPr>
          <p:cNvPr id="15367" name="Text Box 9"/>
          <p:cNvSpPr txBox="1">
            <a:spLocks noChangeArrowheads="1"/>
          </p:cNvSpPr>
          <p:nvPr/>
        </p:nvSpPr>
        <p:spPr bwMode="auto">
          <a:xfrm>
            <a:off x="179388" y="2420938"/>
            <a:ext cx="300037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b="0">
                <a:latin typeface="Times New Roman" pitchFamily="18" charset="0"/>
              </a:rPr>
              <a:t>  </a:t>
            </a:r>
            <a:endParaRPr lang="en-US" altLang="ko-KR" sz="2000" b="0" baseline="30000">
              <a:latin typeface="Times New Roman" pitchFamily="18" charset="0"/>
            </a:endParaRPr>
          </a:p>
        </p:txBody>
      </p:sp>
      <p:sp>
        <p:nvSpPr>
          <p:cNvPr id="15368" name="Text Box 10"/>
          <p:cNvSpPr txBox="1">
            <a:spLocks noChangeArrowheads="1"/>
          </p:cNvSpPr>
          <p:nvPr/>
        </p:nvSpPr>
        <p:spPr bwMode="auto">
          <a:xfrm>
            <a:off x="663574" y="755651"/>
            <a:ext cx="7870826" cy="1115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en-US" altLang="ko-KR" b="1" dirty="0">
                <a:latin typeface="Times New Roman" pitchFamily="18" charset="0"/>
              </a:rPr>
              <a:t>Highly doped junction ( narrow W</a:t>
            </a:r>
            <a:r>
              <a:rPr lang="en-US" altLang="ko-KR" b="1" dirty="0" smtClean="0">
                <a:latin typeface="Times New Roman" pitchFamily="18" charset="0"/>
              </a:rPr>
              <a:t>)</a:t>
            </a:r>
            <a:endParaRPr lang="en-US" altLang="ko-KR" b="1" dirty="0">
              <a:latin typeface="Times New Roman" pitchFamily="18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en-US" altLang="ko-KR" b="1" dirty="0">
                <a:latin typeface="Times New Roman" pitchFamily="18" charset="0"/>
              </a:rPr>
              <a:t>Mechanism is termed </a:t>
            </a:r>
            <a:r>
              <a:rPr lang="en-US" altLang="ko-KR" b="1" dirty="0" smtClean="0">
                <a:latin typeface="Times New Roman" pitchFamily="18" charset="0"/>
              </a:rPr>
              <a:t>tunneling </a:t>
            </a:r>
            <a:r>
              <a:rPr lang="en-US" altLang="ko-KR" b="1" dirty="0">
                <a:latin typeface="Times New Roman" pitchFamily="18" charset="0"/>
              </a:rPr>
              <a:t>or </a:t>
            </a:r>
            <a:r>
              <a:rPr lang="en-US" altLang="ko-KR" b="1" dirty="0" err="1" smtClean="0">
                <a:latin typeface="Times New Roman" pitchFamily="18" charset="0"/>
              </a:rPr>
              <a:t>Zener</a:t>
            </a:r>
            <a:r>
              <a:rPr lang="en-US" altLang="ko-KR" b="1" dirty="0" smtClean="0">
                <a:latin typeface="Times New Roman" pitchFamily="18" charset="0"/>
              </a:rPr>
              <a:t> </a:t>
            </a:r>
            <a:r>
              <a:rPr lang="en-US" altLang="ko-KR" b="1" dirty="0">
                <a:latin typeface="Times New Roman" pitchFamily="18" charset="0"/>
              </a:rPr>
              <a:t>breakdown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indent="457200" algn="l">
              <a:defRPr/>
            </a:pPr>
            <a:r>
              <a:rPr lang="en-GB" sz="2800" b="1" dirty="0" err="1" smtClean="0">
                <a:latin typeface="Times New Roman" pitchFamily="18" charset="0"/>
                <a:cs typeface="Times New Roman" pitchFamily="18" charset="0"/>
              </a:rPr>
              <a:t>Zener</a:t>
            </a:r>
            <a:r>
              <a:rPr lang="en-GB" sz="2800" b="1" dirty="0" smtClean="0">
                <a:latin typeface="Times New Roman" pitchFamily="18" charset="0"/>
                <a:cs typeface="Times New Roman" pitchFamily="18" charset="0"/>
              </a:rPr>
              <a:t> Effect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230188" y="1677988"/>
            <a:ext cx="8683625" cy="434975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GB" sz="2800" dirty="0" err="1" smtClean="0">
                <a:latin typeface="Times New Roman" pitchFamily="18" charset="0"/>
                <a:cs typeface="Times New Roman" pitchFamily="18" charset="0"/>
              </a:rPr>
              <a:t>Zener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 Break Down: V</a:t>
            </a:r>
            <a:r>
              <a:rPr lang="en-GB" sz="2800" baseline="-25000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 &lt;= V</a:t>
            </a:r>
            <a:r>
              <a:rPr lang="hu-HU" sz="2800" baseline="-25000" dirty="0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 typeface="Monotype Sorts" charset="2"/>
              <a:buNone/>
              <a:defRPr/>
            </a:pP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		V</a:t>
            </a:r>
            <a:r>
              <a:rPr lang="en-GB" sz="2800" baseline="-25000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 = V</a:t>
            </a:r>
            <a:r>
              <a:rPr lang="hu-HU" sz="2800" baseline="-25000" dirty="0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, I</a:t>
            </a:r>
            <a:r>
              <a:rPr lang="en-GB" sz="2800" baseline="-25000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 is determined by the circuit.</a:t>
            </a:r>
          </a:p>
          <a:p>
            <a:pPr>
              <a:buFont typeface="Monotype Sorts" charset="2"/>
              <a:buNone/>
              <a:defRPr/>
            </a:pPr>
            <a:endParaRPr lang="en-GB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In case of standard diode the typical values of the </a:t>
            </a:r>
            <a:r>
              <a:rPr lang="en-GB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break down voltage V</a:t>
            </a:r>
            <a:r>
              <a:rPr lang="hu-HU" sz="2800" b="1" i="1" baseline="-25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 of the </a:t>
            </a:r>
            <a:r>
              <a:rPr lang="en-GB" sz="2800" dirty="0" err="1" smtClean="0">
                <a:latin typeface="Times New Roman" pitchFamily="18" charset="0"/>
                <a:cs typeface="Times New Roman" pitchFamily="18" charset="0"/>
              </a:rPr>
              <a:t>Zener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 effect -20 ...  -100 V</a:t>
            </a:r>
          </a:p>
          <a:p>
            <a:pPr>
              <a:buFont typeface="Monotype Sorts" charset="2"/>
              <a:buNone/>
              <a:defRPr/>
            </a:pPr>
            <a:endParaRPr lang="en-GB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GB" sz="2400" b="1" dirty="0" err="1" smtClean="0">
                <a:latin typeface="Times New Roman" pitchFamily="18" charset="0"/>
                <a:cs typeface="Times New Roman" pitchFamily="18" charset="0"/>
              </a:rPr>
              <a:t>Zener</a:t>
            </a:r>
            <a:r>
              <a:rPr lang="en-GB" sz="2400" b="1" dirty="0" smtClean="0">
                <a:latin typeface="Times New Roman" pitchFamily="18" charset="0"/>
                <a:cs typeface="Times New Roman" pitchFamily="18" charset="0"/>
              </a:rPr>
              <a:t> Diode</a:t>
            </a:r>
          </a:p>
          <a:p>
            <a:pPr lvl="1">
              <a:defRPr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Utilization of the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Zener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effect</a:t>
            </a:r>
          </a:p>
          <a:p>
            <a:pPr lvl="1">
              <a:defRPr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Typical break down values of  V</a:t>
            </a:r>
            <a:r>
              <a:rPr lang="hu-HU" baseline="-25000" dirty="0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:-4.5 ... -15 V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00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5410200" cy="9906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ko-KR" sz="2800" b="1" dirty="0" smtClean="0">
                <a:latin typeface="Times New Roman" pitchFamily="18" charset="0"/>
                <a:cs typeface="Times New Roman" pitchFamily="18" charset="0"/>
              </a:rPr>
              <a:t>Avalanche Breakdown</a:t>
            </a:r>
          </a:p>
        </p:txBody>
      </p:sp>
      <p:pic>
        <p:nvPicPr>
          <p:cNvPr id="54275" name="Picture 4" descr="20-b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89138"/>
            <a:ext cx="4186238" cy="3419475"/>
          </a:xfrm>
          <a:noFill/>
          <a:ln w="57150">
            <a:solidFill>
              <a:srgbClr val="FFCC66"/>
            </a:solidFill>
            <a:miter lim="800000"/>
            <a:headEnd/>
            <a:tailEnd/>
          </a:ln>
        </p:spPr>
      </p:pic>
      <p:pic>
        <p:nvPicPr>
          <p:cNvPr id="54276" name="Picture 7" descr="2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363" y="1989138"/>
            <a:ext cx="3600450" cy="3398837"/>
          </a:xfrm>
          <a:noFill/>
          <a:ln w="57150">
            <a:solidFill>
              <a:srgbClr val="FFCC66"/>
            </a:solidFill>
            <a:miter lim="800000"/>
            <a:headEnd/>
            <a:tailEnd/>
          </a:ln>
        </p:spPr>
      </p:pic>
      <p:sp>
        <p:nvSpPr>
          <p:cNvPr id="54277" name="Text Box 10"/>
          <p:cNvSpPr txBox="1">
            <a:spLocks noChangeArrowheads="1"/>
          </p:cNvSpPr>
          <p:nvPr/>
        </p:nvSpPr>
        <p:spPr bwMode="auto">
          <a:xfrm>
            <a:off x="838200" y="877888"/>
            <a:ext cx="44196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Font typeface="Wingdings" pitchFamily="2" charset="2"/>
              <a:buChar char="v"/>
            </a:pPr>
            <a:r>
              <a:rPr lang="en-US" altLang="ko-KR" sz="2000" b="1" dirty="0">
                <a:latin typeface="Times New Roman" pitchFamily="18" charset="0"/>
              </a:rPr>
              <a:t>Impact </a:t>
            </a:r>
            <a:r>
              <a:rPr lang="en-US" altLang="ko-KR" sz="2000" b="1" dirty="0" smtClean="0">
                <a:latin typeface="Times New Roman" pitchFamily="18" charset="0"/>
              </a:rPr>
              <a:t>Ionization Mechanism</a:t>
            </a:r>
            <a:endParaRPr lang="en-US" altLang="ko-KR" sz="2000" b="1" dirty="0">
              <a:latin typeface="Times New Roman" pitchFamily="18" charset="0"/>
            </a:endParaRPr>
          </a:p>
        </p:txBody>
      </p:sp>
      <p:sp>
        <p:nvSpPr>
          <p:cNvPr id="85003" name="Text Box 11"/>
          <p:cNvSpPr txBox="1">
            <a:spLocks noChangeArrowheads="1"/>
          </p:cNvSpPr>
          <p:nvPr/>
        </p:nvSpPr>
        <p:spPr bwMode="auto">
          <a:xfrm>
            <a:off x="1987550" y="5637213"/>
            <a:ext cx="1200970" cy="3385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ko-KR" sz="1600" b="1" dirty="0">
                <a:latin typeface="Times New Roman" pitchFamily="18" charset="0"/>
                <a:ea typeface="굴림" pitchFamily="50" charset="-127"/>
              </a:rPr>
              <a:t>M</a:t>
            </a:r>
            <a:r>
              <a:rPr lang="en-US" altLang="ko-KR" sz="1600" b="1" dirty="0" smtClean="0">
                <a:latin typeface="Times New Roman" pitchFamily="18" charset="0"/>
                <a:ea typeface="굴림" pitchFamily="50" charset="-127"/>
              </a:rPr>
              <a:t>echanism</a:t>
            </a:r>
            <a:endParaRPr lang="en-US" altLang="ko-KR" sz="1600" b="1" dirty="0">
              <a:latin typeface="Times New Roman" pitchFamily="18" charset="0"/>
              <a:ea typeface="굴림" pitchFamily="50" charset="-127"/>
            </a:endParaRPr>
          </a:p>
        </p:txBody>
      </p:sp>
      <p:sp>
        <p:nvSpPr>
          <p:cNvPr id="85004" name="Text Box 12"/>
          <p:cNvSpPr txBox="1">
            <a:spLocks noChangeArrowheads="1"/>
          </p:cNvSpPr>
          <p:nvPr/>
        </p:nvSpPr>
        <p:spPr bwMode="auto">
          <a:xfrm>
            <a:off x="5651500" y="5584825"/>
            <a:ext cx="2350323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ko-KR" sz="1600" b="1" dirty="0">
                <a:latin typeface="Times New Roman" pitchFamily="18" charset="0"/>
                <a:ea typeface="굴림" pitchFamily="50" charset="-127"/>
              </a:rPr>
              <a:t>Total current during </a:t>
            </a:r>
          </a:p>
          <a:p>
            <a:pPr algn="ctr">
              <a:defRPr/>
            </a:pPr>
            <a:r>
              <a:rPr lang="en-US" altLang="ko-KR" sz="1600" b="1" dirty="0">
                <a:latin typeface="Times New Roman" pitchFamily="18" charset="0"/>
                <a:ea typeface="굴림" pitchFamily="50" charset="-127"/>
              </a:rPr>
              <a:t>avalanche multiplication</a:t>
            </a:r>
          </a:p>
        </p:txBody>
      </p:sp>
      <p:sp>
        <p:nvSpPr>
          <p:cNvPr id="85005" name="Text Box 13"/>
          <p:cNvSpPr txBox="1">
            <a:spLocks noChangeArrowheads="1"/>
          </p:cNvSpPr>
          <p:nvPr/>
        </p:nvSpPr>
        <p:spPr bwMode="auto">
          <a:xfrm>
            <a:off x="5795963" y="990600"/>
            <a:ext cx="2016125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400" b="0" dirty="0">
                <a:solidFill>
                  <a:srgbClr val="000000"/>
                </a:solidFill>
                <a:latin typeface="Times New Roman" pitchFamily="18" charset="0"/>
                <a:ea typeface="굴림" pitchFamily="50" charset="-127"/>
              </a:rPr>
              <a:t>I</a:t>
            </a:r>
            <a:r>
              <a:rPr lang="en-US" altLang="ko-KR" sz="2400" b="0" baseline="-25000" dirty="0">
                <a:solidFill>
                  <a:srgbClr val="000000"/>
                </a:solidFill>
                <a:latin typeface="Times New Roman" pitchFamily="18" charset="0"/>
                <a:ea typeface="굴림" pitchFamily="50" charset="-127"/>
              </a:rPr>
              <a:t>n</a:t>
            </a:r>
            <a:r>
              <a:rPr lang="en-US" altLang="ko-KR" sz="2400" b="0" dirty="0">
                <a:solidFill>
                  <a:srgbClr val="000000"/>
                </a:solidFill>
                <a:latin typeface="Times New Roman" pitchFamily="18" charset="0"/>
                <a:ea typeface="굴림" pitchFamily="50" charset="-127"/>
              </a:rPr>
              <a:t>(w) = M * </a:t>
            </a:r>
            <a:r>
              <a:rPr lang="en-US" altLang="ko-KR" sz="2400" b="0" dirty="0" err="1">
                <a:solidFill>
                  <a:srgbClr val="000000"/>
                </a:solidFill>
                <a:latin typeface="Times New Roman" pitchFamily="18" charset="0"/>
                <a:ea typeface="굴림" pitchFamily="50" charset="-127"/>
              </a:rPr>
              <a:t>I</a:t>
            </a:r>
            <a:r>
              <a:rPr lang="en-US" altLang="ko-KR" sz="2400" b="0" baseline="-25000" dirty="0" err="1">
                <a:solidFill>
                  <a:srgbClr val="000000"/>
                </a:solidFill>
                <a:latin typeface="Times New Roman" pitchFamily="18" charset="0"/>
                <a:ea typeface="굴림" pitchFamily="50" charset="-127"/>
              </a:rPr>
              <a:t>no</a:t>
            </a:r>
            <a:endParaRPr lang="en-US" altLang="ko-KR" sz="2400" b="0" baseline="-25000" dirty="0">
              <a:solidFill>
                <a:srgbClr val="000000"/>
              </a:solidFill>
              <a:latin typeface="Times New Roman" pitchFamily="18" charset="0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ko-KR" sz="2400" b="1" dirty="0" smtClean="0">
                <a:latin typeface="Times New Roman" pitchFamily="18" charset="0"/>
                <a:cs typeface="Times New Roman" pitchFamily="18" charset="0"/>
              </a:rPr>
              <a:t>Critical Electric Field &amp; Voltage at Breakdown</a:t>
            </a:r>
          </a:p>
        </p:txBody>
      </p:sp>
      <p:pic>
        <p:nvPicPr>
          <p:cNvPr id="16388" name="Picture 12" descr="2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5" y="1916113"/>
            <a:ext cx="4033838" cy="3384550"/>
          </a:xfrm>
          <a:noFill/>
          <a:ln w="57150">
            <a:solidFill>
              <a:srgbClr val="FFCC66"/>
            </a:solidFill>
            <a:miter lim="800000"/>
            <a:headEnd/>
            <a:tailEnd/>
          </a:ln>
        </p:spPr>
      </p:pic>
      <p:pic>
        <p:nvPicPr>
          <p:cNvPr id="16389" name="Picture 11" descr="2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916113"/>
            <a:ext cx="4032250" cy="3384550"/>
          </a:xfrm>
          <a:noFill/>
          <a:ln w="57150">
            <a:solidFill>
              <a:srgbClr val="FFCC66"/>
            </a:solidFill>
            <a:miter lim="800000"/>
            <a:headEnd/>
            <a:tailEnd/>
          </a:ln>
        </p:spPr>
      </p:pic>
      <p:graphicFrame>
        <p:nvGraphicFramePr>
          <p:cNvPr id="16386" name="Object 13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423988" y="908050"/>
          <a:ext cx="1801812" cy="865188"/>
        </p:xfrm>
        <a:graphic>
          <a:graphicData uri="http://schemas.openxmlformats.org/presentationml/2006/ole">
            <p:oleObj spid="_x0000_s3103" name="Equation" r:id="rId5" imgW="952500" imgH="457200" progId="Equation.3">
              <p:embed/>
            </p:oleObj>
          </a:graphicData>
        </a:graphic>
      </p:graphicFrame>
      <p:sp>
        <p:nvSpPr>
          <p:cNvPr id="89094" name="Text Box 6"/>
          <p:cNvSpPr txBox="1">
            <a:spLocks noChangeArrowheads="1"/>
          </p:cNvSpPr>
          <p:nvPr/>
        </p:nvSpPr>
        <p:spPr bwMode="auto">
          <a:xfrm>
            <a:off x="755650" y="5511800"/>
            <a:ext cx="3227388" cy="5810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ko-KR" sz="1600" b="1" dirty="0">
                <a:latin typeface="Times New Roman" pitchFamily="18" charset="0"/>
                <a:ea typeface="굴림" pitchFamily="50" charset="-127"/>
              </a:rPr>
              <a:t>Critical electric field at breakdown</a:t>
            </a:r>
          </a:p>
          <a:p>
            <a:pPr algn="ctr">
              <a:defRPr/>
            </a:pPr>
            <a:r>
              <a:rPr lang="en-US" altLang="ko-KR" sz="1600" b="1" dirty="0">
                <a:latin typeface="Times New Roman" pitchFamily="18" charset="0"/>
                <a:ea typeface="굴림" pitchFamily="50" charset="-127"/>
              </a:rPr>
              <a:t> in a one-sided junction</a:t>
            </a: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5646738" y="5511800"/>
            <a:ext cx="2350323" cy="584775"/>
          </a:xfrm>
          <a:prstGeom prst="rect">
            <a:avLst/>
          </a:prstGeom>
          <a:gradFill rotWithShape="1">
            <a:gsLst>
              <a:gs pos="0">
                <a:srgbClr val="FF66FF"/>
              </a:gs>
              <a:gs pos="50000">
                <a:srgbClr val="FFFFFF"/>
              </a:gs>
              <a:gs pos="100000">
                <a:srgbClr val="FF66FF"/>
              </a:gs>
            </a:gsLst>
            <a:lin ang="5400000" scaled="1"/>
          </a:gradFill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ko-KR" sz="1600" b="1" dirty="0">
                <a:latin typeface="Times New Roman" pitchFamily="18" charset="0"/>
              </a:rPr>
              <a:t>Total current during </a:t>
            </a:r>
          </a:p>
          <a:p>
            <a:pPr algn="ctr"/>
            <a:r>
              <a:rPr lang="en-US" altLang="ko-KR" sz="1600" b="1" dirty="0">
                <a:latin typeface="Times New Roman" pitchFamily="18" charset="0"/>
              </a:rPr>
              <a:t>avalanche multiplication</a:t>
            </a:r>
          </a:p>
        </p:txBody>
      </p:sp>
      <p:sp>
        <p:nvSpPr>
          <p:cNvPr id="16392" name="Text Box 15"/>
          <p:cNvSpPr txBox="1">
            <a:spLocks noChangeArrowheads="1"/>
          </p:cNvSpPr>
          <p:nvPr/>
        </p:nvSpPr>
        <p:spPr bwMode="auto">
          <a:xfrm>
            <a:off x="4716463" y="981075"/>
            <a:ext cx="4032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altLang="ko-KR" b="1" dirty="0">
                <a:latin typeface="Times New Roman" pitchFamily="18" charset="0"/>
              </a:rPr>
              <a:t>The breakdown voltage will decrease</a:t>
            </a:r>
          </a:p>
          <a:p>
            <a:pPr>
              <a:buFont typeface="Wingdings" pitchFamily="2" charset="2"/>
              <a:buNone/>
            </a:pPr>
            <a:r>
              <a:rPr lang="en-US" altLang="ko-KR" b="1" dirty="0">
                <a:latin typeface="Times New Roman" pitchFamily="18" charset="0"/>
              </a:rPr>
              <a:t>    </a:t>
            </a:r>
            <a:r>
              <a:rPr lang="en-US" altLang="ko-KR" b="1" dirty="0" smtClean="0">
                <a:latin typeface="Times New Roman" pitchFamily="18" charset="0"/>
              </a:rPr>
              <a:t> for </a:t>
            </a:r>
            <a:r>
              <a:rPr lang="en-US" altLang="ko-KR" b="1" dirty="0">
                <a:latin typeface="Times New Roman" pitchFamily="18" charset="0"/>
              </a:rPr>
              <a:t>a linearly graded junction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98F9E30D-F784-4550-B570-FB8E2ED94727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26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Fig 2.28-30 </a:t>
            </a:r>
            <a:r>
              <a:rPr lang="en-US" sz="3200" smtClean="0"/>
              <a:t>Zener characteristics.</a:t>
            </a:r>
            <a:endParaRPr lang="th-TH" sz="3200" smtClean="0"/>
          </a:p>
        </p:txBody>
      </p:sp>
      <p:graphicFrame>
        <p:nvGraphicFramePr>
          <p:cNvPr id="28674" name="Object 3"/>
          <p:cNvGraphicFramePr>
            <a:graphicFrameLocks noChangeAspect="1"/>
          </p:cNvGraphicFramePr>
          <p:nvPr/>
        </p:nvGraphicFramePr>
        <p:xfrm>
          <a:off x="914400" y="1600200"/>
          <a:ext cx="7315200" cy="4095750"/>
        </p:xfrm>
        <a:graphic>
          <a:graphicData uri="http://schemas.openxmlformats.org/presentationml/2006/ole">
            <p:oleObj spid="_x0000_s36869" name="Visio" r:id="rId3" imgW="4100474" imgH="2294839" progId="Visio.Drawing.11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03617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98717AC3-51F3-47EA-A21A-59032EB9C857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27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2511425" indent="-2511425" algn="l" eaLnBrk="1" hangingPunct="1"/>
            <a:r>
              <a:rPr lang="en-US" sz="4000" b="1" smtClean="0"/>
              <a:t>Fig 2.31 </a:t>
            </a:r>
            <a:r>
              <a:rPr lang="en-US" sz="4000" smtClean="0"/>
              <a:t>Determining Zener impedance.</a:t>
            </a:r>
            <a:endParaRPr lang="th-TH" sz="4000" smtClean="0"/>
          </a:p>
        </p:txBody>
      </p:sp>
      <p:graphicFrame>
        <p:nvGraphicFramePr>
          <p:cNvPr id="29698" name="Object 3"/>
          <p:cNvGraphicFramePr>
            <a:graphicFrameLocks noChangeAspect="1"/>
          </p:cNvGraphicFramePr>
          <p:nvPr/>
        </p:nvGraphicFramePr>
        <p:xfrm>
          <a:off x="1828800" y="1600200"/>
          <a:ext cx="5486400" cy="4464050"/>
        </p:xfrm>
        <a:graphic>
          <a:graphicData uri="http://schemas.openxmlformats.org/presentationml/2006/ole">
            <p:oleObj spid="_x0000_s37892" name="Visio" r:id="rId3" imgW="2821229" imgH="2294839" progId="Visio.Drawing.11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38182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869A53D2-49B9-4491-82C1-024DDC7AD502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28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2057400" indent="-2057400" eaLnBrk="1" hangingPunct="1"/>
            <a:r>
              <a:rPr lang="en-US" sz="3200" b="1" smtClean="0"/>
              <a:t>Fig 2.32 </a:t>
            </a:r>
            <a:r>
              <a:rPr lang="en-US" sz="3200" smtClean="0"/>
              <a:t>Zener equivalent circuits.</a:t>
            </a:r>
            <a:endParaRPr lang="th-TH" sz="3200" smtClean="0"/>
          </a:p>
        </p:txBody>
      </p:sp>
      <p:graphicFrame>
        <p:nvGraphicFramePr>
          <p:cNvPr id="30722" name="Object 3"/>
          <p:cNvGraphicFramePr>
            <a:graphicFrameLocks noChangeAspect="1"/>
          </p:cNvGraphicFramePr>
          <p:nvPr/>
        </p:nvGraphicFramePr>
        <p:xfrm>
          <a:off x="2514600" y="1600200"/>
          <a:ext cx="3733800" cy="3652838"/>
        </p:xfrm>
        <a:graphic>
          <a:graphicData uri="http://schemas.openxmlformats.org/presentationml/2006/ole">
            <p:oleObj spid="_x0000_s38915" name="Visio" r:id="rId3" imgW="1443228" imgH="1410919" progId="Visio.Drawing.11">
              <p:embed/>
            </p:oleObj>
          </a:graphicData>
        </a:graphic>
      </p:graphicFrame>
      <p:sp>
        <p:nvSpPr>
          <p:cNvPr id="30725" name="Text Box 4"/>
          <p:cNvSpPr txBox="1">
            <a:spLocks noChangeArrowheads="1"/>
          </p:cNvSpPr>
          <p:nvPr/>
        </p:nvSpPr>
        <p:spPr bwMode="auto">
          <a:xfrm>
            <a:off x="3200400" y="4876800"/>
            <a:ext cx="2971800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mtClean="0">
                <a:solidFill>
                  <a:srgbClr val="800080"/>
                </a:solidFill>
              </a:rPr>
              <a:t>Ideal: </a:t>
            </a:r>
            <a:r>
              <a:rPr lang="en-US" i="1" smtClean="0">
                <a:solidFill>
                  <a:srgbClr val="800080"/>
                </a:solidFill>
              </a:rPr>
              <a:t>Z</a:t>
            </a:r>
            <a:r>
              <a:rPr lang="en-US" i="1" baseline="-25000" smtClean="0">
                <a:solidFill>
                  <a:srgbClr val="800080"/>
                </a:solidFill>
              </a:rPr>
              <a:t>Z</a:t>
            </a:r>
            <a:r>
              <a:rPr lang="en-US" smtClean="0">
                <a:solidFill>
                  <a:srgbClr val="800080"/>
                </a:solidFill>
              </a:rPr>
              <a:t> = 0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mtClean="0">
                <a:solidFill>
                  <a:srgbClr val="800080"/>
                </a:solidFill>
              </a:rPr>
              <a:t>Prac.: </a:t>
            </a:r>
            <a:r>
              <a:rPr lang="en-US" i="1" smtClean="0">
                <a:solidFill>
                  <a:srgbClr val="800080"/>
                </a:solidFill>
              </a:rPr>
              <a:t>Z</a:t>
            </a:r>
            <a:r>
              <a:rPr lang="en-US" i="1" baseline="-25000" smtClean="0">
                <a:solidFill>
                  <a:srgbClr val="800080"/>
                </a:solidFill>
              </a:rPr>
              <a:t>Z</a:t>
            </a:r>
            <a:r>
              <a:rPr lang="en-US" smtClean="0">
                <a:solidFill>
                  <a:srgbClr val="800080"/>
                </a:solidFill>
              </a:rPr>
              <a:t> &gt; 0</a:t>
            </a:r>
            <a:endParaRPr lang="th-TH" smtClean="0">
              <a:solidFill>
                <a:srgbClr val="800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842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C81F902E-9F8A-4189-86AA-01E955F9F595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29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2057400" indent="-2057400" eaLnBrk="1" hangingPunct="1"/>
            <a:r>
              <a:rPr lang="en-US" b="1" smtClean="0"/>
              <a:t>Example 2.13 </a:t>
            </a:r>
            <a:r>
              <a:rPr lang="en-US" smtClean="0"/>
              <a:t>Zener diode.</a:t>
            </a:r>
            <a:endParaRPr lang="th-TH" smtClean="0"/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533400" y="1600200"/>
            <a:ext cx="8077200" cy="18002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algn="thaiDist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  <a:latin typeface="Verdana" pitchFamily="34" charset="0"/>
                <a:cs typeface="Tahoma" pitchFamily="34" charset="0"/>
              </a:rPr>
              <a:t>A 1N754A Zener diode has a dc power dissipation rating of 500 mW and a nominal Zener voltage of 6.8 V.  What is the value of </a:t>
            </a:r>
            <a:r>
              <a:rPr lang="en-US" i="1" smtClean="0">
                <a:solidFill>
                  <a:srgbClr val="000000"/>
                </a:solidFill>
                <a:latin typeface="Verdana" pitchFamily="34" charset="0"/>
                <a:cs typeface="Tahoma" pitchFamily="34" charset="0"/>
              </a:rPr>
              <a:t>I</a:t>
            </a:r>
            <a:r>
              <a:rPr lang="en-US" i="1" baseline="-25000" smtClean="0">
                <a:solidFill>
                  <a:srgbClr val="000000"/>
                </a:solidFill>
                <a:latin typeface="Verdana" pitchFamily="34" charset="0"/>
                <a:cs typeface="Tahoma" pitchFamily="34" charset="0"/>
              </a:rPr>
              <a:t>ZM</a:t>
            </a:r>
            <a:r>
              <a:rPr lang="en-US" smtClean="0">
                <a:solidFill>
                  <a:srgbClr val="000000"/>
                </a:solidFill>
                <a:latin typeface="Verdana" pitchFamily="34" charset="0"/>
                <a:cs typeface="Tahoma" pitchFamily="34" charset="0"/>
              </a:rPr>
              <a:t> for the device?</a:t>
            </a:r>
            <a:endParaRPr lang="th-TH" smtClean="0">
              <a:solidFill>
                <a:srgbClr val="000000"/>
              </a:solidFill>
              <a:latin typeface="Verdana" pitchFamily="34" charset="0"/>
              <a:cs typeface="Tahoma" pitchFamily="34" charset="0"/>
            </a:endParaRPr>
          </a:p>
        </p:txBody>
      </p:sp>
      <p:graphicFrame>
        <p:nvGraphicFramePr>
          <p:cNvPr id="31746" name="Object 6"/>
          <p:cNvGraphicFramePr>
            <a:graphicFrameLocks noChangeAspect="1"/>
          </p:cNvGraphicFramePr>
          <p:nvPr/>
        </p:nvGraphicFramePr>
        <p:xfrm>
          <a:off x="1828800" y="3733800"/>
          <a:ext cx="5356225" cy="1143000"/>
        </p:xfrm>
        <a:graphic>
          <a:graphicData uri="http://schemas.openxmlformats.org/presentationml/2006/ole">
            <p:oleObj spid="_x0000_s39939" name="Equation" r:id="rId3" imgW="2146300" imgH="4572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5107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ko-KR" smtClean="0">
                <a:ea typeface="+mj-ea"/>
              </a:rPr>
              <a:t>Metal Contacts</a:t>
            </a:r>
          </a:p>
        </p:txBody>
      </p:sp>
      <p:pic>
        <p:nvPicPr>
          <p:cNvPr id="55299" name="Picture 8" descr="metal contact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975" y="981075"/>
            <a:ext cx="4567238" cy="1858963"/>
          </a:xfrm>
          <a:noFill/>
          <a:ln w="57150">
            <a:solidFill>
              <a:srgbClr val="FFCC66"/>
            </a:solidFill>
            <a:miter lim="800000"/>
            <a:headEnd/>
            <a:tailEnd/>
          </a:ln>
        </p:spPr>
      </p:pic>
      <p:sp>
        <p:nvSpPr>
          <p:cNvPr id="119815" name="Rectangle 7"/>
          <p:cNvSpPr>
            <a:spLocks noGrp="1" noChangeArrowheads="1"/>
          </p:cNvSpPr>
          <p:nvPr>
            <p:ph sz="quarter" idx="2"/>
          </p:nvPr>
        </p:nvSpPr>
        <p:spPr>
          <a:xfrm>
            <a:off x="827088" y="3141663"/>
            <a:ext cx="4038600" cy="1439862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altLang="ko-KR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&lt;</a:t>
            </a:r>
            <a:r>
              <a:rPr lang="en-US" altLang="ko-KR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Ohmic</a:t>
            </a:r>
            <a:r>
              <a:rPr lang="en-US" altLang="ko-KR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 contact&gt;</a:t>
            </a:r>
          </a:p>
          <a:p>
            <a:pPr eaLnBrk="1" hangingPunct="1">
              <a:defRPr/>
            </a:pPr>
            <a:r>
              <a:rPr lang="en-US" altLang="ko-KR" sz="1800" dirty="0" smtClean="0">
                <a:ea typeface="+mn-ea"/>
              </a:rPr>
              <a:t>No rectifying action.</a:t>
            </a:r>
          </a:p>
          <a:p>
            <a:pPr eaLnBrk="1" hangingPunct="1">
              <a:defRPr/>
            </a:pPr>
            <a:r>
              <a:rPr lang="en-US" altLang="ko-KR" sz="1800" dirty="0" smtClean="0">
                <a:ea typeface="+mn-ea"/>
              </a:rPr>
              <a:t>The current can flow in both direction</a:t>
            </a:r>
          </a:p>
          <a:p>
            <a:pPr eaLnBrk="1" hangingPunct="1">
              <a:defRPr/>
            </a:pPr>
            <a:endParaRPr lang="en-US" altLang="ko-KR" sz="1800" dirty="0" smtClean="0">
              <a:ea typeface="+mn-ea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en-US" altLang="ko-KR" sz="1800" dirty="0" smtClean="0">
              <a:ea typeface="+mn-ea"/>
            </a:endParaRPr>
          </a:p>
        </p:txBody>
      </p:sp>
      <p:sp>
        <p:nvSpPr>
          <p:cNvPr id="119819" name="Rectangle 11"/>
          <p:cNvSpPr>
            <a:spLocks noChangeArrowheads="1"/>
          </p:cNvSpPr>
          <p:nvPr/>
        </p:nvSpPr>
        <p:spPr bwMode="auto">
          <a:xfrm>
            <a:off x="4427538" y="3141663"/>
            <a:ext cx="4716462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altLang="ko-KR" sz="2400" dirty="0">
                <a:solidFill>
                  <a:srgbClr val="66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&lt;</a:t>
            </a:r>
            <a:r>
              <a:rPr lang="en-US" altLang="ko-KR" sz="2400" dirty="0" err="1">
                <a:solidFill>
                  <a:srgbClr val="66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Schottky</a:t>
            </a:r>
            <a:r>
              <a:rPr lang="en-US" altLang="ko-KR" sz="2400" dirty="0">
                <a:solidFill>
                  <a:srgbClr val="66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 contact&gt;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altLang="ko-KR" dirty="0">
                <a:latin typeface="Times New Roman" pitchFamily="18" charset="0"/>
                <a:ea typeface="굴림" pitchFamily="50" charset="-127"/>
              </a:rPr>
              <a:t>The difference of carrier concentrations 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altLang="ko-KR" dirty="0">
                <a:latin typeface="Times New Roman" pitchFamily="18" charset="0"/>
                <a:ea typeface="굴림" pitchFamily="50" charset="-127"/>
              </a:rPr>
              <a:t>      of the two materials at the contact.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altLang="ko-KR" dirty="0">
                <a:latin typeface="Times New Roman" pitchFamily="18" charset="0"/>
                <a:ea typeface="굴림" pitchFamily="50" charset="-127"/>
              </a:rPr>
              <a:t>A barrier potential exists.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altLang="ko-KR" dirty="0">
                <a:latin typeface="Times New Roman" pitchFamily="18" charset="0"/>
                <a:ea typeface="굴림" pitchFamily="50" charset="-127"/>
              </a:rPr>
              <a:t>rectifying action occurs.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altLang="ko-KR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 </a:t>
            </a:r>
            <a:r>
              <a:rPr lang="en-US" altLang="ko-KR" dirty="0">
                <a:latin typeface="Times New Roman" pitchFamily="18" charset="0"/>
                <a:ea typeface="굴림" pitchFamily="50" charset="-127"/>
              </a:rPr>
              <a:t>Mostly used in switching circuits.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altLang="ko-KR" dirty="0">
                <a:latin typeface="Times New Roman" pitchFamily="18" charset="0"/>
                <a:ea typeface="굴림" pitchFamily="50" charset="-127"/>
              </a:rPr>
              <a:t>       (turn on/off switches)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endParaRPr lang="en-US" altLang="ko-KR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굴림" pitchFamily="50" charset="-127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endParaRPr lang="en-US" altLang="ko-KR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9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14356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ko-KR" dirty="0" smtClean="0">
                <a:ea typeface="+mj-ea"/>
              </a:rPr>
              <a:t>Metal Contacts I-V Characteristics</a:t>
            </a:r>
          </a:p>
        </p:txBody>
      </p:sp>
      <p:pic>
        <p:nvPicPr>
          <p:cNvPr id="56323" name="Picture 4" descr="1-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2000"/>
          </a:blip>
          <a:srcRect/>
          <a:stretch>
            <a:fillRect/>
          </a:stretch>
        </p:blipFill>
        <p:spPr bwMode="auto">
          <a:xfrm>
            <a:off x="1476375" y="981075"/>
            <a:ext cx="6191250" cy="5118100"/>
          </a:xfrm>
          <a:noFill/>
          <a:ln w="31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56324" name="Line 7"/>
          <p:cNvSpPr>
            <a:spLocks noChangeShapeType="1"/>
          </p:cNvSpPr>
          <p:nvPr/>
        </p:nvSpPr>
        <p:spPr bwMode="auto">
          <a:xfrm flipH="1">
            <a:off x="3924300" y="1268413"/>
            <a:ext cx="719138" cy="453707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b="1">
              <a:solidFill>
                <a:prstClr val="black"/>
              </a:solidFill>
              <a:ea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13269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LED</a:t>
            </a:r>
            <a:endParaRPr lang="en-GB" smtClean="0">
              <a:latin typeface="Times New Roman CE" charset="-18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915988" y="2301875"/>
            <a:ext cx="6550025" cy="2233613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sz="2800" smtClean="0"/>
              <a:t>Light emitting diode, made from GaAs</a:t>
            </a:r>
          </a:p>
          <a:p>
            <a:pPr fontAlgn="auto">
              <a:spcAft>
                <a:spcPts val="0"/>
              </a:spcAft>
              <a:buFont typeface="Monotype Sorts" charset="2"/>
              <a:buNone/>
              <a:defRPr/>
            </a:pPr>
            <a:endParaRPr lang="en-GB" sz="2800" smtClean="0"/>
          </a:p>
          <a:p>
            <a:pPr lvl="1" fontAlgn="auto">
              <a:spcAft>
                <a:spcPts val="0"/>
              </a:spcAft>
              <a:defRPr/>
            </a:pPr>
            <a:r>
              <a:rPr lang="en-GB" smtClean="0"/>
              <a:t>V</a:t>
            </a:r>
            <a:r>
              <a:rPr lang="en-GB" baseline="-25000" smtClean="0"/>
              <a:t>F</a:t>
            </a:r>
            <a:r>
              <a:rPr lang="en-GB" smtClean="0"/>
              <a:t>=1.6 V</a:t>
            </a:r>
          </a:p>
          <a:p>
            <a:pPr lvl="1" fontAlgn="auto">
              <a:spcAft>
                <a:spcPts val="0"/>
              </a:spcAft>
              <a:buFontTx/>
              <a:buNone/>
              <a:defRPr/>
            </a:pPr>
            <a:endParaRPr lang="en-GB" smtClean="0"/>
          </a:p>
          <a:p>
            <a:pPr lvl="1" fontAlgn="auto">
              <a:spcAft>
                <a:spcPts val="0"/>
              </a:spcAft>
              <a:defRPr/>
            </a:pPr>
            <a:r>
              <a:rPr lang="en-GB" smtClean="0"/>
              <a:t>I</a:t>
            </a:r>
            <a:r>
              <a:rPr lang="en-GB" baseline="-25000" smtClean="0"/>
              <a:t>F</a:t>
            </a:r>
            <a:r>
              <a:rPr lang="en-GB" smtClean="0"/>
              <a:t> &gt;= 6 mA</a:t>
            </a:r>
            <a:endParaRPr lang="en-GB" smtClean="0">
              <a:latin typeface="Times New Roman CE" charset="-1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2AC5E398-28F5-41E0-8F9D-7C42DEFEA525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33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Fig 2.35-37 </a:t>
            </a:r>
            <a:r>
              <a:rPr lang="en-US" sz="3200" smtClean="0"/>
              <a:t>Light emitting diodes.</a:t>
            </a:r>
            <a:endParaRPr lang="th-TH" sz="3200" smtClean="0"/>
          </a:p>
        </p:txBody>
      </p:sp>
      <p:pic>
        <p:nvPicPr>
          <p:cNvPr id="49156" name="Picture 3" descr="~AUT000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00200"/>
            <a:ext cx="380523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7" name="Picture 4" descr="~AUT000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600200"/>
            <a:ext cx="4648200" cy="367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9158" name="Group 11"/>
          <p:cNvGrpSpPr>
            <a:grpSpLocks/>
          </p:cNvGrpSpPr>
          <p:nvPr/>
        </p:nvGrpSpPr>
        <p:grpSpPr bwMode="auto">
          <a:xfrm>
            <a:off x="5486400" y="5562600"/>
            <a:ext cx="2362200" cy="838200"/>
            <a:chOff x="3456" y="3360"/>
            <a:chExt cx="1488" cy="528"/>
          </a:xfrm>
        </p:grpSpPr>
        <p:sp>
          <p:nvSpPr>
            <p:cNvPr id="49160" name="AutoShape 5"/>
            <p:cNvSpPr>
              <a:spLocks noChangeArrowheads="1"/>
            </p:cNvSpPr>
            <p:nvPr/>
          </p:nvSpPr>
          <p:spPr bwMode="auto">
            <a:xfrm rot="5400000">
              <a:off x="4008" y="3624"/>
              <a:ext cx="288" cy="240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800" smtClean="0">
                <a:solidFill>
                  <a:srgbClr val="000000"/>
                </a:solidFill>
              </a:endParaRPr>
            </a:p>
          </p:txBody>
        </p:sp>
        <p:sp>
          <p:nvSpPr>
            <p:cNvPr id="49161" name="Rectangle 7"/>
            <p:cNvSpPr>
              <a:spLocks noChangeArrowheads="1"/>
            </p:cNvSpPr>
            <p:nvPr/>
          </p:nvSpPr>
          <p:spPr bwMode="auto">
            <a:xfrm>
              <a:off x="4272" y="3600"/>
              <a:ext cx="48" cy="28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800" smtClean="0">
                <a:solidFill>
                  <a:srgbClr val="000000"/>
                </a:solidFill>
              </a:endParaRPr>
            </a:p>
          </p:txBody>
        </p:sp>
        <p:sp>
          <p:nvSpPr>
            <p:cNvPr id="49162" name="Line 8"/>
            <p:cNvSpPr>
              <a:spLocks noChangeShapeType="1"/>
            </p:cNvSpPr>
            <p:nvPr/>
          </p:nvSpPr>
          <p:spPr bwMode="auto">
            <a:xfrm>
              <a:off x="3456" y="3744"/>
              <a:ext cx="14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800" smtClean="0">
                <a:solidFill>
                  <a:srgbClr val="000000"/>
                </a:solidFill>
              </a:endParaRPr>
            </a:p>
          </p:txBody>
        </p:sp>
        <p:sp>
          <p:nvSpPr>
            <p:cNvPr id="49163" name="Line 9"/>
            <p:cNvSpPr>
              <a:spLocks noChangeShapeType="1"/>
            </p:cNvSpPr>
            <p:nvPr/>
          </p:nvSpPr>
          <p:spPr bwMode="auto">
            <a:xfrm flipV="1">
              <a:off x="4128" y="3360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800" smtClean="0">
                <a:solidFill>
                  <a:srgbClr val="000000"/>
                </a:solidFill>
              </a:endParaRPr>
            </a:p>
          </p:txBody>
        </p:sp>
        <p:sp>
          <p:nvSpPr>
            <p:cNvPr id="49164" name="Line 10"/>
            <p:cNvSpPr>
              <a:spLocks noChangeShapeType="1"/>
            </p:cNvSpPr>
            <p:nvPr/>
          </p:nvSpPr>
          <p:spPr bwMode="auto">
            <a:xfrm flipV="1">
              <a:off x="4176" y="3408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800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49159" name="Text Box 12"/>
          <p:cNvSpPr txBox="1">
            <a:spLocks noChangeArrowheads="1"/>
          </p:cNvSpPr>
          <p:nvPr/>
        </p:nvSpPr>
        <p:spPr bwMode="auto">
          <a:xfrm>
            <a:off x="3886200" y="5943600"/>
            <a:ext cx="1600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000" smtClean="0">
                <a:solidFill>
                  <a:srgbClr val="800080"/>
                </a:solidFill>
              </a:rPr>
              <a:t>LED symbol</a:t>
            </a:r>
            <a:endParaRPr lang="th-TH" sz="2000" smtClean="0">
              <a:solidFill>
                <a:srgbClr val="800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085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EC1B8C3D-9630-4C28-BB90-4AE779821BD6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34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smtClean="0"/>
              <a:t>Table 2.4 </a:t>
            </a:r>
            <a:r>
              <a:rPr lang="en-US" sz="4000" smtClean="0"/>
              <a:t>Common LEDs.</a:t>
            </a:r>
            <a:endParaRPr lang="th-TH" sz="4000" smtClean="0"/>
          </a:p>
        </p:txBody>
      </p:sp>
      <p:graphicFrame>
        <p:nvGraphicFramePr>
          <p:cNvPr id="44090" name="Group 58"/>
          <p:cNvGraphicFramePr>
            <a:graphicFrameLocks noGrp="1"/>
          </p:cNvGraphicFramePr>
          <p:nvPr/>
        </p:nvGraphicFramePr>
        <p:xfrm>
          <a:off x="533400" y="2057400"/>
          <a:ext cx="8153400" cy="2438401"/>
        </p:xfrm>
        <a:graphic>
          <a:graphicData uri="http://schemas.openxmlformats.org/drawingml/2006/table">
            <a:tbl>
              <a:tblPr/>
              <a:tblGrid>
                <a:gridCol w="2286000"/>
                <a:gridCol w="3149600"/>
                <a:gridCol w="2717800"/>
              </a:tblGrid>
              <a:tr h="3962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Elements</a:t>
                      </a:r>
                      <a:endParaRPr kumimoji="0" lang="th-TH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FF66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99FF66"/>
                        </a:gs>
                        <a:gs pos="100000">
                          <a:srgbClr val="99FF66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Forward voltage (</a:t>
                      </a:r>
                      <a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V</a:t>
                      </a:r>
                      <a:r>
                        <a:rPr kumimoji="0" lang="en-US" sz="20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F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)</a:t>
                      </a:r>
                      <a:endParaRPr kumimoji="0" lang="th-TH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FF66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99FF66"/>
                        </a:gs>
                        <a:gs pos="100000">
                          <a:srgbClr val="99FF66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Color Emitted</a:t>
                      </a:r>
                      <a:endParaRPr kumimoji="0" lang="th-TH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FF66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99FF66"/>
                        </a:gs>
                        <a:gs pos="100000">
                          <a:srgbClr val="99FF66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</a:tr>
              <a:tr h="3962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GaAs</a:t>
                      </a:r>
                      <a:endParaRPr kumimoji="0" lang="th-TH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1.5 V @ </a:t>
                      </a:r>
                      <a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I</a:t>
                      </a:r>
                      <a:r>
                        <a:rPr kumimoji="0" lang="en-US" sz="20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F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 = 20 mA</a:t>
                      </a:r>
                      <a:endParaRPr kumimoji="0" lang="th-TH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Infrared (invisible)</a:t>
                      </a:r>
                      <a:endParaRPr kumimoji="0" lang="th-TH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4159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AlGaAs</a:t>
                      </a:r>
                      <a:endParaRPr kumimoji="0" lang="th-TH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1.8 V @ </a:t>
                      </a:r>
                      <a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I</a:t>
                      </a:r>
                      <a:r>
                        <a:rPr kumimoji="0" lang="en-US" sz="20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F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 = 20 mA</a:t>
                      </a:r>
                      <a:endParaRPr kumimoji="0" lang="th-TH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Red</a:t>
                      </a:r>
                      <a:endParaRPr kumimoji="0" lang="th-TH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4175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GaP</a:t>
                      </a:r>
                      <a:endParaRPr kumimoji="0" lang="th-TH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2.4 V @ </a:t>
                      </a:r>
                      <a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I</a:t>
                      </a:r>
                      <a:r>
                        <a:rPr kumimoji="0" lang="en-US" sz="20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F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 = 20 mA</a:t>
                      </a:r>
                      <a:endParaRPr kumimoji="0" lang="th-TH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Green</a:t>
                      </a:r>
                      <a:endParaRPr kumimoji="0" lang="th-TH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66FF33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4159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AlGaInP</a:t>
                      </a:r>
                      <a:endParaRPr kumimoji="0" lang="th-TH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2.0 V @ </a:t>
                      </a:r>
                      <a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I</a:t>
                      </a:r>
                      <a:r>
                        <a:rPr kumimoji="0" lang="en-US" sz="20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F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 = 20 mA</a:t>
                      </a:r>
                      <a:endParaRPr kumimoji="0" lang="th-TH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Amber (yellow)</a:t>
                      </a:r>
                      <a:endParaRPr kumimoji="0" lang="th-TH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3962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AlGaInN</a:t>
                      </a:r>
                      <a:endParaRPr kumimoji="0" lang="th-TH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3.6 V @ </a:t>
                      </a:r>
                      <a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I</a:t>
                      </a:r>
                      <a:r>
                        <a:rPr kumimoji="0" lang="en-US" sz="20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F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 = 20 mA</a:t>
                      </a:r>
                      <a:endParaRPr kumimoji="0" lang="th-TH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Blue</a:t>
                      </a:r>
                      <a:endParaRPr kumimoji="0" lang="th-TH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4666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0CA345F3-7F9D-4CA9-87C0-6F22F983F9F2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35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1997075" indent="-1997075" algn="l" eaLnBrk="1" hangingPunct="1"/>
            <a:r>
              <a:rPr lang="en-US" sz="3200" b="1" smtClean="0"/>
              <a:t>Fig 2.38</a:t>
            </a:r>
            <a:r>
              <a:rPr lang="en-US" sz="3200" smtClean="0"/>
              <a:t> A LED needs a current-limiting resistor.</a:t>
            </a:r>
            <a:endParaRPr lang="th-TH" sz="3200" smtClean="0"/>
          </a:p>
        </p:txBody>
      </p:sp>
      <p:graphicFrame>
        <p:nvGraphicFramePr>
          <p:cNvPr id="32770" name="Object 34"/>
          <p:cNvGraphicFramePr>
            <a:graphicFrameLocks noChangeAspect="1"/>
          </p:cNvGraphicFramePr>
          <p:nvPr/>
        </p:nvGraphicFramePr>
        <p:xfrm>
          <a:off x="914400" y="2514600"/>
          <a:ext cx="7315200" cy="2366963"/>
        </p:xfrm>
        <a:graphic>
          <a:graphicData uri="http://schemas.openxmlformats.org/presentationml/2006/ole">
            <p:oleObj spid="_x0000_s40962" name="Visio" r:id="rId3" imgW="4326636" imgH="1400556" progId="Visio.Drawing.11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8974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2893765C-2C43-4FB4-B9AC-AD831BBB0206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36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1997075" indent="-1997075" eaLnBrk="1" hangingPunct="1"/>
            <a:r>
              <a:rPr lang="en-US" sz="4000" b="1" smtClean="0"/>
              <a:t>Fig 2.39</a:t>
            </a:r>
            <a:r>
              <a:rPr lang="en-US" sz="4000" smtClean="0"/>
              <a:t> Multicolor LED.</a:t>
            </a:r>
            <a:endParaRPr lang="th-TH" sz="4000" smtClean="0"/>
          </a:p>
        </p:txBody>
      </p:sp>
      <p:graphicFrame>
        <p:nvGraphicFramePr>
          <p:cNvPr id="33794" name="Object 4"/>
          <p:cNvGraphicFramePr>
            <a:graphicFrameLocks noChangeAspect="1"/>
          </p:cNvGraphicFramePr>
          <p:nvPr/>
        </p:nvGraphicFramePr>
        <p:xfrm>
          <a:off x="1371600" y="1600200"/>
          <a:ext cx="6400800" cy="3233738"/>
        </p:xfrm>
        <a:graphic>
          <a:graphicData uri="http://schemas.openxmlformats.org/presentationml/2006/ole">
            <p:oleObj spid="_x0000_s41986" name="Visio" r:id="rId3" imgW="3128772" imgH="1580388" progId="Visio.Drawing.11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07420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71A55396-0641-42C2-AF51-EFF98AD06ADC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37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1997075" indent="-1997075" eaLnBrk="1" hangingPunct="1"/>
            <a:r>
              <a:rPr lang="en-US" sz="4000" b="1" smtClean="0"/>
              <a:t>Fig 2.43</a:t>
            </a:r>
            <a:r>
              <a:rPr lang="en-US" sz="4000" smtClean="0"/>
              <a:t> Common diodes.</a:t>
            </a:r>
            <a:endParaRPr lang="th-TH" sz="4000" smtClean="0"/>
          </a:p>
        </p:txBody>
      </p:sp>
      <p:graphicFrame>
        <p:nvGraphicFramePr>
          <p:cNvPr id="48243" name="Group 115"/>
          <p:cNvGraphicFramePr>
            <a:graphicFrameLocks noGrp="1"/>
          </p:cNvGraphicFramePr>
          <p:nvPr/>
        </p:nvGraphicFramePr>
        <p:xfrm>
          <a:off x="304800" y="1335088"/>
          <a:ext cx="8534400" cy="4757738"/>
        </p:xfrm>
        <a:graphic>
          <a:graphicData uri="http://schemas.openxmlformats.org/drawingml/2006/table">
            <a:tbl>
              <a:tblPr/>
              <a:tblGrid>
                <a:gridCol w="2133600"/>
                <a:gridCol w="2133600"/>
                <a:gridCol w="2133600"/>
                <a:gridCol w="2133600"/>
              </a:tblGrid>
              <a:tr h="4318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Rectifier</a:t>
                      </a:r>
                      <a:endParaRPr kumimoji="0" lang="th-TH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FF66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99FF66"/>
                        </a:gs>
                        <a:gs pos="100000">
                          <a:srgbClr val="99FF66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Zener</a:t>
                      </a:r>
                      <a:endParaRPr kumimoji="0" lang="th-TH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FF66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99FF66"/>
                        </a:gs>
                        <a:gs pos="100000">
                          <a:srgbClr val="99FF66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LED</a:t>
                      </a:r>
                      <a:endParaRPr kumimoji="0" lang="th-TH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FF66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99FF66"/>
                        </a:gs>
                        <a:gs pos="100000">
                          <a:srgbClr val="99FF66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</a:tr>
              <a:tr h="8065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Schematic symbol</a:t>
                      </a:r>
                      <a:endParaRPr kumimoji="0" lang="th-TH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68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Bias for normal operation</a:t>
                      </a:r>
                      <a:endParaRPr kumimoji="0" lang="th-TH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Switched back and forth between forward and reverse.</a:t>
                      </a:r>
                      <a:endParaRPr kumimoji="0" lang="th-TH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Reverse</a:t>
                      </a:r>
                      <a:endParaRPr kumimoji="0" lang="th-TH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Forward</a:t>
                      </a:r>
                      <a:endParaRPr kumimoji="0" lang="th-TH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0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Normal </a:t>
                      </a: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V</a:t>
                      </a:r>
                      <a:r>
                        <a:rPr kumimoji="0" lang="en-US" sz="16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F</a:t>
                      </a:r>
                      <a:endParaRPr kumimoji="0" lang="th-TH" sz="1600" b="0" i="1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Si:  </a:t>
                      </a: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V</a:t>
                      </a:r>
                      <a:r>
                        <a:rPr kumimoji="0" lang="en-US" sz="16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F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 = 0.7 V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Ge: </a:t>
                      </a: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V</a:t>
                      </a:r>
                      <a:r>
                        <a:rPr kumimoji="0" lang="en-US" sz="16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F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 = 0.3 V</a:t>
                      </a:r>
                      <a:endParaRPr kumimoji="0" lang="th-TH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V</a:t>
                      </a:r>
                      <a:r>
                        <a:rPr kumimoji="0" lang="en-US" sz="16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F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 = 0.7 V (not normally operated)</a:t>
                      </a:r>
                      <a:endParaRPr kumimoji="0" lang="th-TH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65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Normal </a:t>
                      </a: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V</a:t>
                      </a:r>
                      <a:r>
                        <a:rPr kumimoji="0" lang="en-US" sz="16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R</a:t>
                      </a:r>
                      <a:endParaRPr kumimoji="0" lang="th-TH" sz="1600" b="0" i="1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Equal to applied voltage.</a:t>
                      </a:r>
                      <a:endParaRPr kumimoji="0" lang="th-TH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Equal to </a:t>
                      </a: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V</a:t>
                      </a:r>
                      <a:r>
                        <a:rPr kumimoji="0" lang="en-US" sz="16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Z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.</a:t>
                      </a:r>
                      <a:endParaRPr kumimoji="0" lang="th-TH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Equal to applied voltage.</a:t>
                      </a:r>
                      <a:endParaRPr kumimoji="0" lang="th-TH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0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Primary factors to consider for device substitution</a:t>
                      </a:r>
                      <a:endParaRPr kumimoji="0" lang="th-TH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I</a:t>
                      </a:r>
                      <a:r>
                        <a:rPr kumimoji="0" lang="en-US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0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 and </a:t>
                      </a: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V</a:t>
                      </a:r>
                      <a:r>
                        <a:rPr kumimoji="0" lang="en-US" sz="16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RRM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 ratings.</a:t>
                      </a:r>
                      <a:endParaRPr kumimoji="0" lang="th-TH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P</a:t>
                      </a:r>
                      <a:r>
                        <a:rPr kumimoji="0" lang="en-US" sz="16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D</a:t>
                      </a:r>
                      <a:r>
                        <a:rPr kumimoji="0" lang="en-US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(max)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 and </a:t>
                      </a: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V</a:t>
                      </a:r>
                      <a:r>
                        <a:rPr kumimoji="0" lang="en-US" sz="16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Z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 ratings.</a:t>
                      </a:r>
                      <a:endParaRPr kumimoji="0" lang="th-TH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V</a:t>
                      </a:r>
                      <a:r>
                        <a:rPr kumimoji="0" lang="en-US" sz="16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F</a:t>
                      </a:r>
                      <a:r>
                        <a:rPr kumimoji="0" lang="en-US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(min)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, </a:t>
                      </a: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I</a:t>
                      </a:r>
                      <a:r>
                        <a:rPr kumimoji="0" lang="en-US" sz="16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F</a:t>
                      </a:r>
                      <a:r>
                        <a:rPr kumimoji="0" lang="en-US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(max)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, and </a:t>
                      </a: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V</a:t>
                      </a:r>
                      <a:r>
                        <a:rPr kumimoji="0" lang="en-US" sz="16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BR</a:t>
                      </a:r>
                      <a:endParaRPr kumimoji="0" lang="th-TH" sz="1600" b="0" i="1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4858" name="Line 54"/>
          <p:cNvSpPr>
            <a:spLocks noChangeShapeType="1"/>
          </p:cNvSpPr>
          <p:nvPr/>
        </p:nvSpPr>
        <p:spPr bwMode="auto">
          <a:xfrm>
            <a:off x="3048000" y="2057400"/>
            <a:ext cx="1143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grpSp>
        <p:nvGrpSpPr>
          <p:cNvPr id="34859" name="Group 56"/>
          <p:cNvGrpSpPr>
            <a:grpSpLocks/>
          </p:cNvGrpSpPr>
          <p:nvPr/>
        </p:nvGrpSpPr>
        <p:grpSpPr bwMode="auto">
          <a:xfrm>
            <a:off x="3467100" y="1828800"/>
            <a:ext cx="266700" cy="457200"/>
            <a:chOff x="2184" y="1152"/>
            <a:chExt cx="168" cy="288"/>
          </a:xfrm>
        </p:grpSpPr>
        <p:sp>
          <p:nvSpPr>
            <p:cNvPr id="34871" name="AutoShape 53"/>
            <p:cNvSpPr>
              <a:spLocks noChangeArrowheads="1"/>
            </p:cNvSpPr>
            <p:nvPr/>
          </p:nvSpPr>
          <p:spPr bwMode="auto">
            <a:xfrm rot="5400000">
              <a:off x="2124" y="1212"/>
              <a:ext cx="288" cy="168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800" smtClean="0">
                <a:solidFill>
                  <a:srgbClr val="000000"/>
                </a:solidFill>
              </a:endParaRPr>
            </a:p>
          </p:txBody>
        </p:sp>
        <p:sp>
          <p:nvSpPr>
            <p:cNvPr id="34872" name="Line 55"/>
            <p:cNvSpPr>
              <a:spLocks noChangeShapeType="1"/>
            </p:cNvSpPr>
            <p:nvPr/>
          </p:nvSpPr>
          <p:spPr bwMode="auto">
            <a:xfrm>
              <a:off x="2352" y="1152"/>
              <a:ext cx="0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800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34860" name="Line 98"/>
          <p:cNvSpPr>
            <a:spLocks noChangeShapeType="1"/>
          </p:cNvSpPr>
          <p:nvPr/>
        </p:nvSpPr>
        <p:spPr bwMode="auto">
          <a:xfrm>
            <a:off x="7239000" y="2057400"/>
            <a:ext cx="1143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grpSp>
        <p:nvGrpSpPr>
          <p:cNvPr id="34861" name="Group 99"/>
          <p:cNvGrpSpPr>
            <a:grpSpLocks/>
          </p:cNvGrpSpPr>
          <p:nvPr/>
        </p:nvGrpSpPr>
        <p:grpSpPr bwMode="auto">
          <a:xfrm>
            <a:off x="7658100" y="1828800"/>
            <a:ext cx="266700" cy="457200"/>
            <a:chOff x="2184" y="1152"/>
            <a:chExt cx="168" cy="288"/>
          </a:xfrm>
        </p:grpSpPr>
        <p:sp>
          <p:nvSpPr>
            <p:cNvPr id="34869" name="AutoShape 100"/>
            <p:cNvSpPr>
              <a:spLocks noChangeArrowheads="1"/>
            </p:cNvSpPr>
            <p:nvPr/>
          </p:nvSpPr>
          <p:spPr bwMode="auto">
            <a:xfrm rot="5400000">
              <a:off x="2124" y="1212"/>
              <a:ext cx="288" cy="168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800" smtClean="0">
                <a:solidFill>
                  <a:srgbClr val="000000"/>
                </a:solidFill>
              </a:endParaRPr>
            </a:p>
          </p:txBody>
        </p:sp>
        <p:sp>
          <p:nvSpPr>
            <p:cNvPr id="34870" name="Line 101"/>
            <p:cNvSpPr>
              <a:spLocks noChangeShapeType="1"/>
            </p:cNvSpPr>
            <p:nvPr/>
          </p:nvSpPr>
          <p:spPr bwMode="auto">
            <a:xfrm>
              <a:off x="2352" y="1152"/>
              <a:ext cx="0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800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34862" name="Line 102"/>
          <p:cNvSpPr>
            <a:spLocks noChangeShapeType="1"/>
          </p:cNvSpPr>
          <p:nvPr/>
        </p:nvSpPr>
        <p:spPr bwMode="auto">
          <a:xfrm flipV="1">
            <a:off x="8001000" y="17526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sp>
        <p:nvSpPr>
          <p:cNvPr id="34863" name="Line 103"/>
          <p:cNvSpPr>
            <a:spLocks noChangeShapeType="1"/>
          </p:cNvSpPr>
          <p:nvPr/>
        </p:nvSpPr>
        <p:spPr bwMode="auto">
          <a:xfrm flipV="1">
            <a:off x="8001000" y="18288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sp>
        <p:nvSpPr>
          <p:cNvPr id="34864" name="Line 104"/>
          <p:cNvSpPr>
            <a:spLocks noChangeShapeType="1"/>
          </p:cNvSpPr>
          <p:nvPr/>
        </p:nvSpPr>
        <p:spPr bwMode="auto">
          <a:xfrm>
            <a:off x="5029200" y="2057400"/>
            <a:ext cx="1143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sp>
        <p:nvSpPr>
          <p:cNvPr id="34865" name="AutoShape 106"/>
          <p:cNvSpPr>
            <a:spLocks noChangeArrowheads="1"/>
          </p:cNvSpPr>
          <p:nvPr/>
        </p:nvSpPr>
        <p:spPr bwMode="auto">
          <a:xfrm rot="5400000">
            <a:off x="5353050" y="1924050"/>
            <a:ext cx="457200" cy="2667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sp>
        <p:nvSpPr>
          <p:cNvPr id="34866" name="Line 107"/>
          <p:cNvSpPr>
            <a:spLocks noChangeShapeType="1"/>
          </p:cNvSpPr>
          <p:nvPr/>
        </p:nvSpPr>
        <p:spPr bwMode="auto">
          <a:xfrm>
            <a:off x="5715000" y="1905000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sp>
        <p:nvSpPr>
          <p:cNvPr id="34867" name="Line 108"/>
          <p:cNvSpPr>
            <a:spLocks noChangeShapeType="1"/>
          </p:cNvSpPr>
          <p:nvPr/>
        </p:nvSpPr>
        <p:spPr bwMode="auto">
          <a:xfrm flipH="1" flipV="1">
            <a:off x="5638800" y="1828800"/>
            <a:ext cx="762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sp>
        <p:nvSpPr>
          <p:cNvPr id="34868" name="Line 109"/>
          <p:cNvSpPr>
            <a:spLocks noChangeShapeType="1"/>
          </p:cNvSpPr>
          <p:nvPr/>
        </p:nvSpPr>
        <p:spPr bwMode="auto">
          <a:xfrm>
            <a:off x="5715000" y="2209800"/>
            <a:ext cx="762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graphicFrame>
        <p:nvGraphicFramePr>
          <p:cNvPr id="34818" name="Object 116"/>
          <p:cNvGraphicFramePr>
            <a:graphicFrameLocks noChangeAspect="1"/>
          </p:cNvGraphicFramePr>
          <p:nvPr/>
        </p:nvGraphicFramePr>
        <p:xfrm>
          <a:off x="6781800" y="3657600"/>
          <a:ext cx="1535113" cy="320675"/>
        </p:xfrm>
        <a:graphic>
          <a:graphicData uri="http://schemas.openxmlformats.org/presentationml/2006/ole">
            <p:oleObj spid="_x0000_s43010" name="Equation" r:id="rId3" imgW="1091726" imgH="228501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313191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5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8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782</Words>
  <Application>Microsoft Office PowerPoint</Application>
  <PresentationFormat>On-screen Show (4:3)</PresentationFormat>
  <Paragraphs>199</Paragraphs>
  <Slides>37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17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37</vt:i4>
      </vt:variant>
    </vt:vector>
  </HeadingPairs>
  <TitlesOfParts>
    <vt:vector size="57" baseType="lpstr">
      <vt:lpstr>Office Theme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Default Design</vt:lpstr>
      <vt:lpstr>1_Default Design</vt:lpstr>
      <vt:lpstr>2_Default Design</vt:lpstr>
      <vt:lpstr>3_Default Design</vt:lpstr>
      <vt:lpstr>4_Default Design</vt:lpstr>
      <vt:lpstr>5_Default Design</vt:lpstr>
      <vt:lpstr>6_Default Design</vt:lpstr>
      <vt:lpstr>7_Default Design</vt:lpstr>
      <vt:lpstr>8_Default Design</vt:lpstr>
      <vt:lpstr>Equation</vt:lpstr>
      <vt:lpstr>수식</vt:lpstr>
      <vt:lpstr>Visio</vt:lpstr>
      <vt:lpstr>COMSATS Institute of Information Technology Virtual campus Islamabad</vt:lpstr>
      <vt:lpstr> </vt:lpstr>
      <vt:lpstr>  PN Junction</vt:lpstr>
      <vt:lpstr>Ideal I-V Characteristics: Assumptions</vt:lpstr>
      <vt:lpstr>Qualitative Description of Current Flow</vt:lpstr>
      <vt:lpstr> </vt:lpstr>
      <vt:lpstr> Current-Voltage Characteristics</vt:lpstr>
      <vt:lpstr>Voltage-Current Characteristics of a P-N Junction</vt:lpstr>
      <vt:lpstr>    Built-in-Potential</vt:lpstr>
      <vt:lpstr> Boundary Conditions:</vt:lpstr>
      <vt:lpstr> The Steady state :</vt:lpstr>
      <vt:lpstr>Minority Carrier Distribution</vt:lpstr>
      <vt:lpstr>Ideal PN Junction Current</vt:lpstr>
      <vt:lpstr>Effect of Temperature on diode Curves:</vt:lpstr>
      <vt:lpstr> Total PN Junction Current</vt:lpstr>
      <vt:lpstr>Temperature Effect</vt:lpstr>
      <vt:lpstr>Reverse Bias-Generation Current</vt:lpstr>
      <vt:lpstr>Forward Bias Recombination Current</vt:lpstr>
      <vt:lpstr>Total Forward Bias Current</vt:lpstr>
      <vt:lpstr>SUMMARY</vt:lpstr>
      <vt:lpstr>  Junction Break Down</vt:lpstr>
      <vt:lpstr> Zener Breakdown</vt:lpstr>
      <vt:lpstr>Zener Effect</vt:lpstr>
      <vt:lpstr>Avalanche Breakdown</vt:lpstr>
      <vt:lpstr>Critical Electric Field &amp; Voltage at Breakdown</vt:lpstr>
      <vt:lpstr>Fig 2.28-30 Zener characteristics.</vt:lpstr>
      <vt:lpstr>Fig 2.31 Determining Zener impedance.</vt:lpstr>
      <vt:lpstr>Fig 2.32 Zener equivalent circuits.</vt:lpstr>
      <vt:lpstr>Example 2.13 Zener diode.</vt:lpstr>
      <vt:lpstr>Metal Contacts</vt:lpstr>
      <vt:lpstr>Metal Contacts I-V Characteristics</vt:lpstr>
      <vt:lpstr>LED</vt:lpstr>
      <vt:lpstr>Fig 2.35-37 Light emitting diodes.</vt:lpstr>
      <vt:lpstr>Table 2.4 Common LEDs.</vt:lpstr>
      <vt:lpstr>Fig 2.38 A LED needs a current-limiting resistor.</vt:lpstr>
      <vt:lpstr>Fig 2.39 Multicolor LED.</vt:lpstr>
      <vt:lpstr>Fig 2.43 Common diodes.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NTS</cp:lastModifiedBy>
  <cp:revision>82</cp:revision>
  <dcterms:created xsi:type="dcterms:W3CDTF">2006-08-16T00:00:00Z</dcterms:created>
  <dcterms:modified xsi:type="dcterms:W3CDTF">2012-08-30T05:47:53Z</dcterms:modified>
</cp:coreProperties>
</file>