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317" r:id="rId3"/>
    <p:sldId id="319" r:id="rId4"/>
    <p:sldId id="320" r:id="rId5"/>
    <p:sldId id="321" r:id="rId6"/>
    <p:sldId id="264" r:id="rId7"/>
    <p:sldId id="288" r:id="rId8"/>
    <p:sldId id="263" r:id="rId9"/>
    <p:sldId id="295" r:id="rId10"/>
    <p:sldId id="313" r:id="rId11"/>
    <p:sldId id="315" r:id="rId12"/>
    <p:sldId id="307" r:id="rId13"/>
    <p:sldId id="316" r:id="rId14"/>
    <p:sldId id="309" r:id="rId15"/>
    <p:sldId id="308" r:id="rId16"/>
    <p:sldId id="322" r:id="rId17"/>
    <p:sldId id="310" r:id="rId18"/>
    <p:sldId id="311" r:id="rId19"/>
    <p:sldId id="258" r:id="rId20"/>
    <p:sldId id="289" r:id="rId21"/>
    <p:sldId id="290" r:id="rId22"/>
    <p:sldId id="292" r:id="rId23"/>
    <p:sldId id="293" r:id="rId24"/>
    <p:sldId id="294" r:id="rId25"/>
    <p:sldId id="266" r:id="rId26"/>
    <p:sldId id="271" r:id="rId27"/>
    <p:sldId id="267" r:id="rId28"/>
    <p:sldId id="287" r:id="rId29"/>
    <p:sldId id="270" r:id="rId30"/>
    <p:sldId id="268" r:id="rId31"/>
    <p:sldId id="269" r:id="rId32"/>
    <p:sldId id="299" r:id="rId33"/>
    <p:sldId id="300" r:id="rId34"/>
    <p:sldId id="273" r:id="rId35"/>
    <p:sldId id="275" r:id="rId36"/>
    <p:sldId id="314" r:id="rId37"/>
    <p:sldId id="324" r:id="rId38"/>
    <p:sldId id="325" r:id="rId39"/>
    <p:sldId id="272" r:id="rId40"/>
    <p:sldId id="276" r:id="rId41"/>
    <p:sldId id="277" r:id="rId42"/>
    <p:sldId id="278" r:id="rId43"/>
    <p:sldId id="281" r:id="rId44"/>
    <p:sldId id="279" r:id="rId45"/>
    <p:sldId id="282" r:id="rId46"/>
    <p:sldId id="265" r:id="rId47"/>
    <p:sldId id="323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00FF"/>
    <a:srgbClr val="E60000"/>
    <a:srgbClr val="FF3300"/>
    <a:srgbClr val="CC66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87" autoAdjust="0"/>
    <p:restoredTop sz="91534" autoAdjust="0"/>
  </p:normalViewPr>
  <p:slideViewPr>
    <p:cSldViewPr>
      <p:cViewPr>
        <p:scale>
          <a:sx n="70" d="100"/>
          <a:sy n="70" d="100"/>
        </p:scale>
        <p:origin x="-634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63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56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image" Target="../media/image40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42.wmf"/><Relationship Id="rId1" Type="http://schemas.openxmlformats.org/officeDocument/2006/relationships/image" Target="../media/image52.wmf"/><Relationship Id="rId5" Type="http://schemas.openxmlformats.org/officeDocument/2006/relationships/image" Target="../media/image55.wmf"/><Relationship Id="rId4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7AF729-3B32-4F6D-A5DB-F6AFBD841E9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00C3F4-0071-487E-B467-DD85FC51F3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88493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0C3F4-0071-487E-B467-DD85FC51F3B1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32"/>
            <a:ext cx="5029200" cy="411383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32"/>
            <a:ext cx="5029200" cy="4113834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0C3F4-0071-487E-B467-DD85FC51F3B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00C3F4-0071-487E-B467-DD85FC51F3B1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32"/>
            <a:ext cx="5029200" cy="4113834"/>
          </a:xfrm>
          <a:noFill/>
          <a:ln w="9525"/>
        </p:spPr>
        <p:txBody>
          <a:bodyPr lIns="92075" tIns="46038" rIns="92075" bIns="4603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6349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32"/>
            <a:ext cx="5029200" cy="4113834"/>
          </a:xfrm>
          <a:noFill/>
          <a:ln w="9525"/>
        </p:spPr>
        <p:txBody>
          <a:bodyPr lIns="92075" tIns="46038" rIns="92075" bIns="4603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cap="flat"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4032"/>
            <a:ext cx="5029200" cy="4113834"/>
          </a:xfrm>
          <a:noFill/>
          <a:ln w="9525"/>
        </p:spPr>
        <p:txBody>
          <a:bodyPr lIns="92075" tIns="46038" rIns="92075" bIns="46038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9BEAE9-9DD6-463F-80F3-B5D0E07FA873}" type="slidenum">
              <a:rPr lang="en-US" altLang="ko-KR" smtClean="0"/>
              <a:pPr>
                <a:defRPr/>
              </a:pPr>
              <a:t>37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69BEAE9-9DD6-463F-80F3-B5D0E07FA873}" type="slidenum">
              <a:rPr lang="en-US" altLang="ko-KR" smtClean="0"/>
              <a:pPr>
                <a:defRPr/>
              </a:pPr>
              <a:t>46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  <p:extLst>
      <p:ext uri="{BB962C8B-B14F-4D97-AF65-F5344CB8AC3E}">
        <p14:creationId xmlns="" xmlns:p14="http://schemas.microsoft.com/office/powerpoint/2010/main" val="12535871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7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8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C2F33-0BC8-48B7-BF53-9550C9D95A94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/34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lang="en-US" altLang="ko-KR" sz="1600" b="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b="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b="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/>
              <a:t>/</a:t>
            </a:r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8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</a:t>
            </a:r>
          </a:p>
        </p:txBody>
      </p:sp>
      <p:sp>
        <p:nvSpPr>
          <p:cNvPr id="49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0" y="0"/>
            <a:ext cx="9144000" cy="69215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0" name="Rectangle 42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F182B-440C-47DB-AC22-17AA139770D6}" type="slidenum">
              <a:rPr lang="en-US" altLang="ko-KR"/>
              <a:pPr>
                <a:defRPr/>
              </a:pPr>
              <a:t>‹#›</a:t>
            </a:fld>
            <a:r>
              <a:rPr lang="en-US" altLang="ko-KR"/>
              <a:t>/34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213" y="527050"/>
            <a:ext cx="8836025" cy="6985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30188" y="1677988"/>
            <a:ext cx="4265612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7988"/>
            <a:ext cx="4265613" cy="18446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image" Target="../media/image38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43.jpe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50.jpeg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18.bin"/><Relationship Id="rId9" Type="http://schemas.openxmlformats.org/officeDocument/2006/relationships/image" Target="../media/image51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56.jpeg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image" Target="../media/image57.jpeg"/><Relationship Id="rId9" Type="http://schemas.openxmlformats.org/officeDocument/2006/relationships/oleObject" Target="../embeddings/oleObject28.bin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4114800"/>
            <a:ext cx="6553200" cy="1524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Nasim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Zafar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/>
          <a:lstStyle/>
          <a:p>
            <a:pPr lvl="2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Revision:</a:t>
            </a:r>
            <a:endParaRPr lang="en-US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305800" cy="6248400"/>
          </a:xfrm>
        </p:spPr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  1.   Semiconductor Materials:  </a:t>
            </a:r>
          </a:p>
          <a:p>
            <a:pPr lvl="0">
              <a:buNone/>
            </a:pPr>
            <a:endParaRPr lang="en-US" sz="19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Wingdings 2"/>
              </a:rPr>
              <a:t>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   Elemental semiconductors</a:t>
            </a:r>
          </a:p>
          <a:p>
            <a:pPr>
              <a:lnSpc>
                <a:spcPct val="110000"/>
              </a:lnSpc>
              <a:buNone/>
            </a:pPr>
            <a:endParaRPr lang="en-US" sz="17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0000"/>
              </a:lnSpc>
              <a:buNone/>
            </a:pPr>
            <a:r>
              <a:rPr lang="en-US" sz="1700" b="1" dirty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1700" b="1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    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Wingdings 2"/>
              </a:rPr>
              <a:t>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   Intrinsic and Extrinsic Semiconductor</a:t>
            </a:r>
          </a:p>
          <a:p>
            <a:pPr>
              <a:lnSpc>
                <a:spcPct val="110000"/>
              </a:lnSpc>
              <a:buNone/>
            </a:pPr>
            <a:endParaRPr lang="en-US" sz="17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lnSpc>
                <a:spcPct val="170000"/>
              </a:lnSpc>
              <a:buNone/>
            </a:pPr>
            <a:r>
              <a:rPr lang="en-US" sz="17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Wingdings 2"/>
              </a:rPr>
              <a:t>   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Compound semiconductors</a:t>
            </a:r>
          </a:p>
          <a:p>
            <a:pPr>
              <a:lnSpc>
                <a:spcPct val="170000"/>
              </a:lnSpc>
              <a:buNone/>
            </a:pPr>
            <a:r>
              <a:rPr lang="en-US" sz="2000" dirty="0" smtClean="0"/>
              <a:t> 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 III – V       Gap, 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r>
              <a:rPr lang="en-US" sz="1500" b="1" dirty="0" smtClean="0"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II – V       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e.g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ZnS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CdTe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70000"/>
              </a:lnSpc>
              <a:buNone/>
            </a:pPr>
            <a:endParaRPr lang="en-US" sz="15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900" b="1" dirty="0">
                <a:latin typeface="Times New Roman" pitchFamily="18" charset="0"/>
                <a:cs typeface="Times New Roman" pitchFamily="18" charset="0"/>
                <a:sym typeface="Wingdings 2"/>
              </a:rPr>
              <a:t>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Wingdings 2"/>
              </a:rPr>
              <a:t>       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    Mixed or Tertiary Compounds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          e.g. </a:t>
            </a:r>
            <a:r>
              <a:rPr lang="en-US" sz="1600" b="1" dirty="0" err="1" smtClean="0">
                <a:latin typeface="Times New Roman" pitchFamily="18" charset="0"/>
                <a:cs typeface="Times New Roman" pitchFamily="18" charset="0"/>
              </a:rPr>
              <a:t>GaAsP</a:t>
            </a: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en-US" sz="1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buNone/>
            </a:pPr>
            <a:r>
              <a:rPr lang="en-US" sz="23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  2. </a:t>
            </a:r>
            <a:r>
              <a:rPr lang="en-US" sz="2100" b="1" dirty="0" smtClean="0">
                <a:latin typeface="Times New Roman" pitchFamily="18" charset="0"/>
                <a:cs typeface="Times New Roman" pitchFamily="18" charset="0"/>
              </a:rPr>
              <a:t> Applications:</a:t>
            </a:r>
          </a:p>
          <a:p>
            <a:pPr>
              <a:buNone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Si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diodes, rectifiers, transistors and integrated circuits etc</a:t>
            </a:r>
          </a:p>
          <a:p>
            <a:pPr>
              <a:buNone/>
            </a:pP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900" b="1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900" b="1" dirty="0" err="1" smtClean="0">
                <a:latin typeface="Times New Roman" pitchFamily="18" charset="0"/>
                <a:cs typeface="Times New Roman" pitchFamily="18" charset="0"/>
              </a:rPr>
              <a:t>GaP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emission and absorption of light</a:t>
            </a:r>
          </a:p>
          <a:p>
            <a:pPr>
              <a:buNone/>
            </a:pP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1900" b="1" dirty="0" err="1" smtClean="0">
                <a:latin typeface="Times New Roman" pitchFamily="18" charset="0"/>
                <a:cs typeface="Times New Roman" pitchFamily="18" charset="0"/>
              </a:rPr>
              <a:t>ZnS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 fluorescent materials</a:t>
            </a:r>
          </a:p>
          <a:p>
            <a:pPr>
              <a:buNone/>
            </a:pP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9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19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533400"/>
          </a:xfrm>
        </p:spPr>
        <p:txBody>
          <a:bodyPr>
            <a:normAutofit/>
          </a:bodyPr>
          <a:lstStyle/>
          <a:p>
            <a:pPr lvl="2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Revision:</a:t>
            </a:r>
            <a:endParaRPr lang="en-US" sz="28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85800"/>
            <a:ext cx="9144000" cy="6019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      3.</a:t>
            </a:r>
            <a:r>
              <a:rPr lang="en-US" sz="1800" b="1" i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The Band Theory of Solids 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Quantum Mechanics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discrete energy levels</a:t>
            </a:r>
          </a:p>
          <a:p>
            <a:pPr>
              <a:buNone/>
            </a:pPr>
            <a:endParaRPr lang="en-US" sz="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P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model for four valency 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1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Si – atom in the diamond lattice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four nearest neighbors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1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Sharing of four electrons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S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P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level, the covalent bonding!</a:t>
            </a:r>
          </a:p>
          <a:p>
            <a:pPr>
              <a:buNone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        </a:t>
            </a:r>
          </a:p>
          <a:p>
            <a:pPr>
              <a:buNone/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Pauli’s Exclusion principle for overlapping S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– P</a:t>
            </a:r>
            <a:r>
              <a:rPr lang="en-US" sz="1600" b="1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electron wave functions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Bands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44033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1307239650"/>
              </p:ext>
            </p:extLst>
          </p:nvPr>
        </p:nvGraphicFramePr>
        <p:xfrm>
          <a:off x="1219200" y="1676400"/>
          <a:ext cx="2362200" cy="1295400"/>
        </p:xfrm>
        <a:graphic>
          <a:graphicData uri="http://schemas.openxmlformats.org/presentationml/2006/ole">
            <p:oleObj spid="_x0000_s44066" name="Equation" r:id="rId4" imgW="1524000" imgH="800100" progId="Equation.3">
              <p:embed/>
            </p:oleObj>
          </a:graphicData>
        </a:graphic>
      </p:graphicFrame>
      <p:sp>
        <p:nvSpPr>
          <p:cNvPr id="4" name="Right Arrow 3"/>
          <p:cNvSpPr/>
          <p:nvPr/>
        </p:nvSpPr>
        <p:spPr>
          <a:xfrm>
            <a:off x="468164" y="1330598"/>
            <a:ext cx="445008" cy="1843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263604" flipV="1">
            <a:off x="172281" y="5508206"/>
            <a:ext cx="591766" cy="189147"/>
          </a:xfrm>
          <a:prstGeom prst="rightArrow">
            <a:avLst>
              <a:gd name="adj1" fmla="val 50000"/>
              <a:gd name="adj2" fmla="val 962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609600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en-US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Revision:</a:t>
            </a: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62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7200" b="1" i="1" dirty="0" smtClean="0">
                <a:latin typeface="Times New Roman" pitchFamily="18" charset="0"/>
                <a:cs typeface="Times New Roman" pitchFamily="18" charset="0"/>
              </a:rPr>
              <a:t>.   </a:t>
            </a:r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Band Gap and Material Classification </a:t>
            </a:r>
          </a:p>
          <a:p>
            <a:pPr>
              <a:buNone/>
            </a:pPr>
            <a:r>
              <a:rPr lang="en-US" sz="62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3">
              <a:buFont typeface="Wingdings" pitchFamily="2" charset="2"/>
              <a:buChar char="§"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Insulators 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6400" b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: 5 – 8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endParaRPr lang="en-US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3">
              <a:buFont typeface="Wingdings" pitchFamily="2" charset="2"/>
              <a:buChar char="§"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Semiconductor 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6400" b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: 0.66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– 2/3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endParaRPr lang="en-US" sz="64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3">
              <a:buFont typeface="Wingdings" pitchFamily="2" charset="2"/>
              <a:buChar char="§"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Metals 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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overlapping</a:t>
            </a:r>
          </a:p>
          <a:p>
            <a:pPr lvl="2">
              <a:buNone/>
            </a:pPr>
            <a:r>
              <a:rPr lang="en-US" sz="56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7200" dirty="0" smtClean="0">
                <a:latin typeface="Times New Roman" pitchFamily="18" charset="0"/>
                <a:cs typeface="Times New Roman" pitchFamily="18" charset="0"/>
              </a:rPr>
              <a:t>		The classification takes into account</a:t>
            </a:r>
            <a:endParaRPr lang="en-US" sz="55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en-US" sz="5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1657350" lvl="2" indent="-857250">
              <a:buFont typeface="+mj-lt"/>
              <a:buAutoNum type="romanLcPeriod"/>
            </a:pPr>
            <a:r>
              <a:rPr lang="en-US" sz="5600" b="1" dirty="0" smtClean="0">
                <a:latin typeface="Times New Roman" pitchFamily="18" charset="0"/>
                <a:cs typeface="Times New Roman" pitchFamily="18" charset="0"/>
              </a:rPr>
              <a:t>Electronic configuration </a:t>
            </a:r>
          </a:p>
          <a:p>
            <a:pPr marL="1657350" lvl="2" indent="-857250">
              <a:buFont typeface="+mj-lt"/>
              <a:buAutoNum type="romanLcPeriod"/>
            </a:pPr>
            <a:r>
              <a:rPr lang="en-US" sz="5600" b="1" dirty="0" smtClean="0">
                <a:latin typeface="Times New Roman" pitchFamily="18" charset="0"/>
                <a:cs typeface="Times New Roman" pitchFamily="18" charset="0"/>
              </a:rPr>
              <a:t>Energy Band-gap </a:t>
            </a:r>
          </a:p>
          <a:p>
            <a:pPr marL="1657350" lvl="2" indent="-857250">
              <a:buNone/>
            </a:pPr>
            <a:r>
              <a:rPr lang="en-US" sz="56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914400" lvl="2" indent="0"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Examples:</a:t>
            </a:r>
          </a:p>
          <a:p>
            <a:pPr>
              <a:buNone/>
            </a:pPr>
            <a:r>
              <a:rPr lang="en-US" sz="6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		Wide:	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6400" b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  <a:sym typeface="Symbol"/>
              </a:rPr>
              <a:t>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(diamond)</a:t>
            </a:r>
          </a:p>
          <a:p>
            <a:pPr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			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6400" b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~ 8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eV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(SiO</a:t>
            </a:r>
            <a:r>
              <a:rPr lang="en-US" sz="6400" b="1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sz="6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6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		Narrow:	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6400" b="1" baseline="-250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=  Si = 1.12, </a:t>
            </a:r>
            <a:r>
              <a:rPr lang="en-US" sz="6400" b="1" dirty="0" err="1" smtClean="0">
                <a:latin typeface="Times New Roman" pitchFamily="18" charset="0"/>
                <a:cs typeface="Times New Roman" pitchFamily="18" charset="0"/>
              </a:rPr>
              <a:t>GaAs</a:t>
            </a:r>
            <a:r>
              <a:rPr lang="en-US" sz="6400" b="1" dirty="0" smtClean="0">
                <a:latin typeface="Times New Roman" pitchFamily="18" charset="0"/>
                <a:cs typeface="Times New Roman" pitchFamily="18" charset="0"/>
              </a:rPr>
              <a:t> = 1.42		  </a:t>
            </a:r>
            <a:r>
              <a:rPr lang="en-US" sz="6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685799"/>
          </a:xfrm>
        </p:spPr>
        <p:txBody>
          <a:bodyPr>
            <a:noAutofit/>
          </a:bodyPr>
          <a:lstStyle/>
          <a:p>
            <a:pPr algn="l"/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         5.</a:t>
            </a:r>
            <a:r>
              <a:rPr lang="en-US" sz="18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  Charge Carriers in Semiconductors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900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Electrons and Holes in Semiconductors </a:t>
            </a:r>
          </a:p>
          <a:p>
            <a:pPr>
              <a:buNone/>
            </a:pP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2"/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Intrinsic Materials </a:t>
            </a:r>
          </a:p>
          <a:p>
            <a:pPr lvl="2">
              <a:buNone/>
            </a:pP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Doped – Extrinsic Materials</a:t>
            </a:r>
          </a:p>
          <a:p>
            <a:pPr lvl="2">
              <a:buNone/>
            </a:pPr>
            <a:endParaRPr lang="en-US" sz="3300" b="1" dirty="0" smtClean="0">
              <a:latin typeface="Times New Roman" pitchFamily="18" charset="0"/>
              <a:cs typeface="Times New Roman" pitchFamily="18" charset="0"/>
            </a:endParaRPr>
          </a:p>
          <a:p>
            <a:pPr lvl="2"/>
            <a:r>
              <a:rPr lang="en-US" sz="3300" b="1" dirty="0" smtClean="0">
                <a:latin typeface="Times New Roman" pitchFamily="18" charset="0"/>
                <a:cs typeface="Times New Roman" pitchFamily="18" charset="0"/>
              </a:rPr>
              <a:t>Effective Mass</a:t>
            </a:r>
          </a:p>
          <a:p>
            <a:pPr>
              <a:buNone/>
            </a:pPr>
            <a:endParaRPr lang="en-US" sz="4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4900" b="1" i="1" dirty="0" smtClean="0">
                <a:latin typeface="Times New Roman" pitchFamily="18" charset="0"/>
                <a:cs typeface="Times New Roman" pitchFamily="18" charset="0"/>
                <a:sym typeface="Symbol"/>
              </a:rPr>
              <a:t>	</a:t>
            </a:r>
            <a:r>
              <a:rPr lang="en-US" sz="4900" b="1" i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300" b="1" i="1" dirty="0" err="1" smtClean="0">
                <a:latin typeface="Times New Roman" pitchFamily="18" charset="0"/>
                <a:cs typeface="Times New Roman" pitchFamily="18" charset="0"/>
              </a:rPr>
              <a:t>Hydrogenic</a:t>
            </a:r>
            <a:r>
              <a:rPr lang="en-US" sz="3300" b="1" i="1" dirty="0" smtClean="0">
                <a:latin typeface="Times New Roman" pitchFamily="18" charset="0"/>
                <a:cs typeface="Times New Roman" pitchFamily="18" charset="0"/>
              </a:rPr>
              <a:t> Model:</a:t>
            </a:r>
            <a:endParaRPr lang="en-US" sz="33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</a:t>
            </a:r>
            <a:r>
              <a:rPr lang="en-US" b="1" dirty="0" smtClean="0"/>
              <a:t>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		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81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972324447"/>
              </p:ext>
            </p:extLst>
          </p:nvPr>
        </p:nvGraphicFramePr>
        <p:xfrm>
          <a:off x="3352800" y="3048000"/>
          <a:ext cx="2438400" cy="990600"/>
        </p:xfrm>
        <a:graphic>
          <a:graphicData uri="http://schemas.openxmlformats.org/presentationml/2006/ole">
            <p:oleObj spid="_x0000_s71782" name="Equation" r:id="rId3" imgW="1460500" imgH="825500" progId="Equation.3">
              <p:embed/>
            </p:oleObj>
          </a:graphicData>
        </a:graphic>
      </p:graphicFrame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8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621170487"/>
              </p:ext>
            </p:extLst>
          </p:nvPr>
        </p:nvGraphicFramePr>
        <p:xfrm>
          <a:off x="3733800" y="4191000"/>
          <a:ext cx="2133600" cy="838200"/>
        </p:xfrm>
        <a:graphic>
          <a:graphicData uri="http://schemas.openxmlformats.org/presentationml/2006/ole">
            <p:oleObj spid="_x0000_s71783" name="Equation" r:id="rId4" imgW="1790700" imgH="635000" progId="Equation.3">
              <p:embed/>
            </p:oleObj>
          </a:graphicData>
        </a:graphic>
      </p:graphicFrame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716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963763498"/>
              </p:ext>
            </p:extLst>
          </p:nvPr>
        </p:nvGraphicFramePr>
        <p:xfrm>
          <a:off x="3886200" y="5334000"/>
          <a:ext cx="1828800" cy="733425"/>
        </p:xfrm>
        <a:graphic>
          <a:graphicData uri="http://schemas.openxmlformats.org/presentationml/2006/ole">
            <p:oleObj spid="_x0000_s71784" name="Equation" r:id="rId5" imgW="1397000" imgH="508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32004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Lecture No: </a:t>
            </a:r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6</a:t>
            </a:r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14400" y="2590800"/>
            <a:ext cx="7086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lvl="0" algn="ctr"/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</a:p>
          <a:p>
            <a:pPr lvl="0" algn="ctr"/>
            <a:r>
              <a:rPr lang="en-US" sz="3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sz="28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0" y="2667000"/>
            <a:ext cx="6096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2800" b="1" dirty="0" smtClean="0">
              <a:solidFill>
                <a:srgbClr val="C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P-N Junction - Semiconductor Diodes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457200"/>
            <a:ext cx="82296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Outcome: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b="1" dirty="0" smtClean="0">
                <a:solidFill>
                  <a:srgbClr val="0000FF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Upon completion of this topic on  P-N Junctions, you will be able to appreciate: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b="1" dirty="0" smtClean="0">
              <a:solidFill>
                <a:srgbClr val="CC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Knowledge of the formation of p-n junctions to explain the diode operation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and to draw its  I-V characteristics. so that you can draw the band diagram to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explain their I-V characteristics and functionalities.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endParaRPr lang="en-US" dirty="0" smtClean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Diode break down mechanisms; including the Avalanche breakdown and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</a:t>
            </a:r>
            <a:r>
              <a:rPr lang="en-US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Zenor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break down; The </a:t>
            </a:r>
            <a:r>
              <a:rPr lang="en-US" dirty="0" err="1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Zener</a:t>
            </a: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Diodes.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85750" algn="l"/>
                <a:tab pos="514350" algn="l"/>
              </a:tabLst>
            </a:pPr>
            <a:endParaRPr lang="en-US" dirty="0" smtClean="0">
              <a:solidFill>
                <a:srgbClr val="333333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  <a:tabLst>
                <a:tab pos="285750" algn="l"/>
                <a:tab pos="514350" algn="l"/>
              </a:tabLst>
            </a:pPr>
            <a:r>
              <a:rPr lang="en-US" dirty="0" smtClean="0">
                <a:solidFill>
                  <a:srgbClr val="333333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Understanding of the operation mechanism of solar cells, LEDs, lasers and FETs.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3245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Semiconductor Devices:</a:t>
            </a:r>
          </a:p>
          <a:p>
            <a:pPr>
              <a:buNone/>
            </a:pPr>
            <a:endParaRPr lang="en-US" sz="28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Semiconductor devices are electronic components that use the electronic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properties of semiconductor materials, principally ; silicon, germanium,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and  gallium arsenide.</a:t>
            </a:r>
          </a:p>
          <a:p>
            <a:pPr>
              <a:buNone/>
            </a:pPr>
            <a:endParaRPr lang="en-US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Semiconductor devices include various types of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Semiconductor Diodes, 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  Solar Cells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light-emitting diodes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LEDs.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Bipolar Junction Transistors.</a:t>
            </a:r>
          </a:p>
          <a:p>
            <a:pPr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339725" indent="-230188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Silicon controlled rectifier, digital and analog integrated circuits. </a:t>
            </a:r>
          </a:p>
          <a:p>
            <a:pPr marL="339725" indent="-230188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Solar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Photovoltaic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panels are large semiconductor devices that directly convert </a:t>
            </a:r>
          </a:p>
          <a:p>
            <a:pPr marL="339725" indent="-230188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light energy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into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electrical energy.</a:t>
            </a:r>
          </a:p>
          <a:p>
            <a:pPr>
              <a:lnSpc>
                <a:spcPct val="150000"/>
              </a:lnSpc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 flipH="1">
            <a:off x="0" y="6324600"/>
            <a:ext cx="1295400" cy="381000"/>
          </a:xfrm>
        </p:spPr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Dr. Nasim Zafar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THE P-N JUNCTION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2286000"/>
            <a:ext cx="27527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2400" y="4724400"/>
            <a:ext cx="2562225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3200400"/>
            <a:ext cx="2076450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667000" y="862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The P-N Junction</a:t>
            </a:r>
          </a:p>
        </p:txBody>
      </p:sp>
      <p:sp>
        <p:nvSpPr>
          <p:cNvPr id="37891" name="Rectangle 1027"/>
          <p:cNvSpPr>
            <a:spLocks noChangeArrowheads="1"/>
          </p:cNvSpPr>
          <p:nvPr/>
        </p:nvSpPr>
        <p:spPr bwMode="auto">
          <a:xfrm>
            <a:off x="2757488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7892" name="Picture 1028"/>
          <p:cNvPicPr>
            <a:picLocks noChangeAspect="1" noChangeArrowheads="1"/>
          </p:cNvPicPr>
          <p:nvPr/>
        </p:nvPicPr>
        <p:blipFill>
          <a:blip r:embed="rId3" cstate="print"/>
          <a:srcRect t="6274" b="52940"/>
          <a:stretch>
            <a:fillRect/>
          </a:stretch>
        </p:blipFill>
        <p:spPr bwMode="auto">
          <a:xfrm>
            <a:off x="3886200" y="2362200"/>
            <a:ext cx="44672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10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087563"/>
            <a:ext cx="2286000" cy="1427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10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4400" y="4343400"/>
            <a:ext cx="2286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5" name="Text Box 1031"/>
          <p:cNvSpPr txBox="1">
            <a:spLocks noChangeArrowheads="1"/>
          </p:cNvSpPr>
          <p:nvPr/>
        </p:nvSpPr>
        <p:spPr bwMode="auto">
          <a:xfrm>
            <a:off x="1752600" y="3657600"/>
            <a:ext cx="838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en-US">
                <a:latin typeface="Modern No. 20" pitchFamily="18" charset="0"/>
                <a:sym typeface="Wingdings" pitchFamily="2" charset="2"/>
              </a:rPr>
              <a:t></a:t>
            </a:r>
            <a:endParaRPr lang="en-US">
              <a:latin typeface="Modern No. 20" pitchFamily="18" charset="0"/>
            </a:endParaRPr>
          </a:p>
        </p:txBody>
      </p:sp>
      <p:sp>
        <p:nvSpPr>
          <p:cNvPr id="37896" name="Text Box 1032"/>
          <p:cNvSpPr txBox="1">
            <a:spLocks noChangeArrowheads="1"/>
          </p:cNvSpPr>
          <p:nvPr/>
        </p:nvSpPr>
        <p:spPr bwMode="auto">
          <a:xfrm>
            <a:off x="3962400" y="5029200"/>
            <a:ext cx="4495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>
                <a:latin typeface="Modern No. 20" pitchFamily="18" charset="0"/>
              </a:rPr>
              <a:t>The “potential” or voltage across the silicon changes in the depletion region and goes from + in the n region to – in the p region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teach\pepper\lectures\figures\diodes\pnjunct.GIF"/>
          <p:cNvPicPr>
            <a:picLocks noChangeAspect="1" noChangeArrowheads="1"/>
          </p:cNvPicPr>
          <p:nvPr/>
        </p:nvPicPr>
        <p:blipFill>
          <a:blip r:embed="rId2" cstate="print">
            <a:lum bright="24000"/>
          </a:blip>
          <a:srcRect/>
          <a:stretch>
            <a:fillRect/>
          </a:stretch>
        </p:blipFill>
        <p:spPr bwMode="auto">
          <a:xfrm>
            <a:off x="1435653" y="1066801"/>
            <a:ext cx="6184347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685800"/>
          </a:xfrm>
        </p:spPr>
        <p:txBody>
          <a:bodyPr>
            <a:noAutofit/>
          </a:bodyPr>
          <a:lstStyle/>
          <a:p>
            <a:r>
              <a:rPr lang="en-US" sz="2400" b="1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The P-N Junction</a:t>
            </a:r>
            <a:endParaRPr lang="en-US" sz="2400" dirty="0">
              <a:solidFill>
                <a:srgbClr val="E60000"/>
              </a:solidFill>
            </a:endParaRP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628650"/>
            <a:ext cx="8661400" cy="6057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                  Formation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of depletion region in 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PN Junction</a:t>
            </a:r>
            <a:endParaRPr lang="en-US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1604" name="Picture 4" descr="C:\teach\pepper\lectures\figures\pnjunction.gif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1828801" y="1166342"/>
            <a:ext cx="5486399" cy="54999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teach\pepper\lectures\figures\diodes\pnforw.GIF"/>
          <p:cNvPicPr>
            <a:picLocks noChangeAspect="1" noChangeArrowheads="1"/>
          </p:cNvPicPr>
          <p:nvPr/>
        </p:nvPicPr>
        <p:blipFill>
          <a:blip r:embed="rId2" cstate="print">
            <a:lum bright="36000"/>
          </a:blip>
          <a:srcRect/>
          <a:stretch>
            <a:fillRect/>
          </a:stretch>
        </p:blipFill>
        <p:spPr bwMode="auto">
          <a:xfrm>
            <a:off x="1849201" y="1600200"/>
            <a:ext cx="5214822" cy="327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0"/>
            <a:ext cx="8559800" cy="6858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Forward </a:t>
            </a:r>
            <a:r>
              <a:rPr lang="en-US" sz="2400" b="1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Biased P N-Junction</a:t>
            </a:r>
            <a:endParaRPr lang="en-US" sz="2400" b="1" dirty="0">
              <a:solidFill>
                <a:srgbClr val="E6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3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838200"/>
            <a:ext cx="8229600" cy="5287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	Depletion Region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Potential Barrier Reduces</a:t>
            </a: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3652" name="Picture 4" descr="C:\teach\pepper\lectures\figures\pnforward.gif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1828800" y="1295400"/>
            <a:ext cx="5562600" cy="47839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4638"/>
            <a:ext cx="84582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Biased P-N Junction 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US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Biased P-N Junction,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i.e.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P-N Junction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with voltage applied across it 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Forward Biased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p-side more positive than n-side; </a:t>
            </a:r>
          </a:p>
          <a:p>
            <a:pPr lvl="1"/>
            <a:r>
              <a:rPr lang="en-US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Reverse Biased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n-side more positive than p-side;      </a:t>
            </a:r>
          </a:p>
          <a:p>
            <a:pPr lvl="1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Forward Biased Diode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lvl="2"/>
            <a:r>
              <a:rPr lang="en-US" dirty="0">
                <a:latin typeface="Times New Roman" pitchFamily="18" charset="0"/>
                <a:cs typeface="Times New Roman" pitchFamily="18" charset="0"/>
              </a:rPr>
              <a:t>the direction of the electric field is from p-side towards n-side          </a:t>
            </a:r>
          </a:p>
          <a:p>
            <a:pPr lvl="2"/>
            <a:r>
              <a:rPr 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p-type charge carriers (positive holes) in p-side are pushed towards and across the p-n boundary,     				       </a:t>
            </a:r>
          </a:p>
          <a:p>
            <a:pPr lvl="2"/>
            <a:r>
              <a:rPr lang="en-US" dirty="0">
                <a:latin typeface="Times New Roman" pitchFamily="18" charset="0"/>
                <a:cs typeface="Times New Roman" pitchFamily="18" charset="0"/>
              </a:rPr>
              <a:t> n-type carriers (negative electrons) in n-side are pushed towards and across n-p boundary 						</a:t>
            </a:r>
            <a:r>
              <a:rPr lang="en-US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current flows across p-n boundary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Introduction: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382000" cy="495300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Semiconductor Electronics owes its rapid development to the P-N junctions. P-N</a:t>
            </a:r>
          </a:p>
          <a:p>
            <a:pPr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junction is the most elementary structure used in semiconductor  devices and</a:t>
            </a:r>
          </a:p>
          <a:p>
            <a:pPr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microelectronics and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opto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-electronics. The most common junctions that occur in micro</a:t>
            </a:r>
          </a:p>
          <a:p>
            <a:pPr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electronics are the P-N junctions and the metal-semiconductor junctions.</a:t>
            </a:r>
          </a:p>
          <a:p>
            <a:pPr marL="0" indent="0" algn="just">
              <a:buNone/>
            </a:pPr>
            <a:endParaRPr lang="en-US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Junctions are also made of different (not similar) semiconductor materials or compound semiconductor materials. This class of devices is called the </a:t>
            </a:r>
            <a:r>
              <a:rPr lang="en-US" sz="18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heterojunctions</a:t>
            </a:r>
            <a:r>
              <a:rPr lang="en-US" sz="1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they are important in special applications such as high speed and photonic devices. There is , of course, an enormous choice available for semiconductor materials and compound semiconductors that can be joined/used.  A major requirement is that the dissimilar materials must fit each other; the crystal structure in some way should be continuous.  Intensive research is on and there are attempts to combine silicon technology with other semiconductor materials.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79400" y="171450"/>
            <a:ext cx="8559800" cy="342900"/>
          </a:xfrm>
        </p:spPr>
        <p:txBody>
          <a:bodyPr>
            <a:normAutofit fontScale="90000"/>
          </a:bodyPr>
          <a:lstStyle/>
          <a:p>
            <a:r>
              <a:rPr lang="en-US" sz="2000"/>
              <a:t>Reverse biased diode</a:t>
            </a:r>
          </a:p>
        </p:txBody>
      </p:sp>
      <p:sp>
        <p:nvSpPr>
          <p:cNvPr id="28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514350"/>
            <a:ext cx="8661400" cy="6172200"/>
          </a:xfrm>
        </p:spPr>
        <p:txBody>
          <a:bodyPr>
            <a:normAutofit fontScale="70000" lnSpcReduction="20000"/>
          </a:bodyPr>
          <a:lstStyle/>
          <a:p>
            <a:pPr lvl="1"/>
            <a:r>
              <a:rPr lang="en-US"/>
              <a:t>reverse biased diode: applied voltage makes n-side more positive than p-side 				</a:t>
            </a:r>
            <a:r>
              <a:rPr lang="en-US">
                <a:sym typeface="Symbol" pitchFamily="18" charset="2"/>
              </a:rPr>
              <a:t></a:t>
            </a:r>
            <a:r>
              <a:rPr lang="en-US"/>
              <a:t> electric field direction is from n-side towards 		p-side				                    	</a:t>
            </a:r>
            <a:r>
              <a:rPr lang="en-US">
                <a:sym typeface="Symbol" pitchFamily="18" charset="2"/>
              </a:rPr>
              <a:t></a:t>
            </a:r>
            <a:r>
              <a:rPr lang="en-US"/>
              <a:t> pushes charge carriers away from the p-n 		boundary 				</a:t>
            </a:r>
            <a:r>
              <a:rPr lang="en-US">
                <a:sym typeface="Symbol" pitchFamily="18" charset="2"/>
              </a:rPr>
              <a:t></a:t>
            </a:r>
            <a:r>
              <a:rPr lang="en-US"/>
              <a:t> depletion region widens, and no  current flows 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 </a:t>
            </a:r>
            <a:r>
              <a:rPr lang="en-US" b="1"/>
              <a:t>diode only conducts when positive voltage applied to p-side and negative voltage to n-side</a:t>
            </a:r>
            <a:r>
              <a:rPr lang="en-US"/>
              <a:t> </a:t>
            </a:r>
          </a:p>
          <a:p>
            <a:pPr lvl="1"/>
            <a:r>
              <a:rPr lang="en-US"/>
              <a:t> diodes used in “rectifiers”, to convert ac voltage to dc. </a:t>
            </a:r>
          </a:p>
        </p:txBody>
      </p:sp>
      <p:pic>
        <p:nvPicPr>
          <p:cNvPr id="282628" name="Picture 4" descr="C:\teach\pepper\lectures\figures\diodes\pnrev.GIF"/>
          <p:cNvPicPr>
            <a:picLocks noChangeAspect="1" noChangeArrowheads="1"/>
          </p:cNvPicPr>
          <p:nvPr/>
        </p:nvPicPr>
        <p:blipFill>
          <a:blip r:embed="rId2" cstate="print">
            <a:lum bright="30000"/>
          </a:blip>
          <a:srcRect/>
          <a:stretch>
            <a:fillRect/>
          </a:stretch>
        </p:blipFill>
        <p:spPr bwMode="auto">
          <a:xfrm>
            <a:off x="1416051" y="2150269"/>
            <a:ext cx="6311900" cy="22502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71450"/>
            <a:ext cx="8610600" cy="514350"/>
          </a:xfrm>
        </p:spPr>
        <p:txBody>
          <a:bodyPr>
            <a:noAutofit/>
          </a:bodyPr>
          <a:lstStyle/>
          <a:p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Reverse biased diode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90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Depletion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region becomes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wider, barrier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potential  higher</a:t>
            </a:r>
          </a:p>
        </p:txBody>
      </p:sp>
      <p:pic>
        <p:nvPicPr>
          <p:cNvPr id="284676" name="Picture 4" descr="C:\teach\pepper\lectures\figures\pnreverse.gif"/>
          <p:cNvPicPr>
            <a:picLocks noChangeAspect="1" noChangeArrowheads="1"/>
          </p:cNvPicPr>
          <p:nvPr/>
        </p:nvPicPr>
        <p:blipFill>
          <a:blip r:embed="rId2" cstate="print">
            <a:lum contrast="12000"/>
          </a:blip>
          <a:srcRect/>
          <a:stretch>
            <a:fillRect/>
          </a:stretch>
        </p:blipFill>
        <p:spPr bwMode="auto">
          <a:xfrm>
            <a:off x="1905000" y="2133600"/>
            <a:ext cx="5638800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914400" y="533401"/>
            <a:ext cx="7543800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P-N Junctions - Semiconductor Diodes: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1" i="0" u="none" strike="noStrike" cap="none" normalizeH="0" baseline="0" dirty="0" smtClean="0">
                <a:ln>
                  <a:noFill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kumimoji="0" lang="en-US" sz="2000" b="1" i="0" u="none" strike="noStrike" cap="none" normalizeH="0" baseline="0" dirty="0" smtClean="0">
                <a:ln>
                  <a:noFill/>
                </a:ln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Introduction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12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	Fabrication Techniques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</a:t>
            </a:r>
            <a:r>
              <a:rPr lang="en-US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Equilibrium &amp; Non-Equilibrium Conditions:</a:t>
            </a:r>
          </a:p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b="1" dirty="0" smtClean="0">
              <a:effectLst/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	</a:t>
            </a:r>
            <a:r>
              <a:rPr lang="en-US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</a:t>
            </a:r>
            <a:r>
              <a:rPr lang="en-US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Forward and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r>
              <a:rPr lang="en-US" sz="28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• </a:t>
            </a:r>
            <a:r>
              <a:rPr lang="en-US" sz="2000" b="1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Reverse Biased Junctions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en-US" sz="2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	</a:t>
            </a: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000" b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Current-Voltage (</a:t>
            </a:r>
            <a:r>
              <a:rPr kumimoji="0" lang="en-US" sz="2000" b="1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I-V ) Characteristics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1" i="1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1" i="1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</a:t>
            </a: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219200" y="3048000"/>
            <a:ext cx="533400" cy="228600"/>
          </a:xfrm>
          <a:prstGeom prst="rightArrow">
            <a:avLst>
              <a:gd name="adj1" fmla="val 50000"/>
              <a:gd name="adj2" fmla="val 53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1219200" y="2514600"/>
            <a:ext cx="533400" cy="228600"/>
          </a:xfrm>
          <a:prstGeom prst="rightArrow">
            <a:avLst>
              <a:gd name="adj1" fmla="val 50000"/>
              <a:gd name="adj2" fmla="val 53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1219200" y="1981200"/>
            <a:ext cx="533400" cy="228600"/>
          </a:xfrm>
          <a:prstGeom prst="rightArrow">
            <a:avLst>
              <a:gd name="adj1" fmla="val 50000"/>
              <a:gd name="adj2" fmla="val 5358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1219200" y="4800600"/>
            <a:ext cx="609600" cy="228600"/>
          </a:xfrm>
          <a:prstGeom prst="rightArrow">
            <a:avLst>
              <a:gd name="adj1" fmla="val 50000"/>
              <a:gd name="adj2" fmla="val 586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Introduction: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219200"/>
            <a:ext cx="838200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p-n junction = semiconductor in which impurity changes abruptly from p-type to n-type ; </a:t>
            </a:r>
          </a:p>
          <a:p>
            <a:pPr lvl="2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“diffusion” = movement due to difference in concentration, from higher to lower concentration;      </a:t>
            </a:r>
          </a:p>
          <a:p>
            <a:pPr lvl="2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absence of electric field across the junction, holes “diffuse” towards and across boundary into n-type and  capture electrons;    </a:t>
            </a:r>
          </a:p>
          <a:p>
            <a:pPr lvl="2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electrons diffuse across boundary, fall into holes (“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recombination of majority carriers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”);       		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formation of a “depletion region” 		(= region without free charge carriers) 		around the boundary;      </a:t>
            </a:r>
          </a:p>
          <a:p>
            <a:pPr lvl="2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charged ions are left behind (cannot move):</a:t>
            </a:r>
          </a:p>
          <a:p>
            <a:pPr lvl="3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negative ions left on p-side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net negative charge on p-side of the junction;    			</a:t>
            </a:r>
          </a:p>
          <a:p>
            <a:pPr lvl="3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positive ions left on n-side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net positive charge on n-side of the junction 		</a:t>
            </a:r>
          </a:p>
          <a:p>
            <a:pPr lvl="3"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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electric field across junction which prevents further diffusion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Fabrication Techniques:</a:t>
            </a:r>
          </a:p>
          <a:p>
            <a:pPr>
              <a:buNone/>
            </a:pPr>
            <a:endParaRPr lang="en-US" sz="2800" b="1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Epitaxial Growth Technique</a:t>
            </a: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Diffusion Method</a:t>
            </a:r>
          </a:p>
          <a:p>
            <a:pPr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Ion Implant</a:t>
            </a:r>
          </a:p>
          <a:p>
            <a:pPr>
              <a:buNone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4" name="5-Point Star 3"/>
          <p:cNvSpPr/>
          <p:nvPr/>
        </p:nvSpPr>
        <p:spPr>
          <a:xfrm>
            <a:off x="1143000" y="30480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5-Point Star 5"/>
          <p:cNvSpPr/>
          <p:nvPr/>
        </p:nvSpPr>
        <p:spPr>
          <a:xfrm>
            <a:off x="990600" y="16002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5-Point Star 6"/>
          <p:cNvSpPr/>
          <p:nvPr/>
        </p:nvSpPr>
        <p:spPr>
          <a:xfrm>
            <a:off x="1066800" y="2362200"/>
            <a:ext cx="152400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54"/>
          <p:cNvSpPr>
            <a:spLocks noChangeArrowheads="1"/>
          </p:cNvSpPr>
          <p:nvPr/>
        </p:nvSpPr>
        <p:spPr bwMode="auto">
          <a:xfrm>
            <a:off x="4343400" y="381000"/>
            <a:ext cx="4800600" cy="6477000"/>
          </a:xfrm>
          <a:prstGeom prst="rect">
            <a:avLst/>
          </a:prstGeom>
          <a:solidFill>
            <a:srgbClr val="59D4FB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3298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3730625" cy="990600"/>
          </a:xfrm>
        </p:spPr>
        <p:txBody>
          <a:bodyPr lIns="92075" tIns="46038" rIns="92075" bIns="46038">
            <a:normAutofit/>
          </a:bodyPr>
          <a:lstStyle/>
          <a:p>
            <a:pPr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Epitaxial Growth of Silicon</a:t>
            </a:r>
          </a:p>
        </p:txBody>
      </p:sp>
      <p:sp>
        <p:nvSpPr>
          <p:cNvPr id="183299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43000"/>
            <a:ext cx="4343400" cy="5314950"/>
          </a:xfrm>
        </p:spPr>
        <p:txBody>
          <a:bodyPr lIns="92075" tIns="46038" rIns="92075" bIns="46038">
            <a:normAutofit/>
          </a:bodyPr>
          <a:lstStyle/>
          <a:p>
            <a:pPr>
              <a:lnSpc>
                <a:spcPct val="70000"/>
              </a:lnSpc>
              <a:defRPr/>
            </a:pP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Epitaxy</a:t>
            </a:r>
            <a:r>
              <a:rPr lang="en-US" sz="2000" dirty="0" smtClean="0"/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grows additional silicon on    	      top of existing silicon    	      (substrate)</a:t>
            </a:r>
          </a:p>
          <a:p>
            <a:pPr>
              <a:lnSpc>
                <a:spcPct val="70000"/>
              </a:lnSpc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uses chemical vapor deposition</a:t>
            </a:r>
          </a:p>
          <a:p>
            <a:pPr lvl="1"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new silicon has same crystal structure as original</a:t>
            </a:r>
          </a:p>
          <a:p>
            <a:pPr lvl="1">
              <a:lnSpc>
                <a:spcPct val="70000"/>
              </a:lnSpc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Silicon is placed in chamber at high temperature</a:t>
            </a:r>
          </a:p>
          <a:p>
            <a:pPr lvl="1">
              <a:lnSpc>
                <a:spcPct val="70000"/>
              </a:lnSpc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1200 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C (2150 </a:t>
            </a:r>
            <a:r>
              <a:rPr lang="en-US" sz="2000" b="1" baseline="30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F)</a:t>
            </a:r>
          </a:p>
          <a:p>
            <a:pPr lvl="1">
              <a:lnSpc>
                <a:spcPct val="70000"/>
              </a:lnSpc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Appropriate gases are fed into the chamber</a:t>
            </a:r>
          </a:p>
          <a:p>
            <a:pPr lvl="1"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other gases add impurities to the mix</a:t>
            </a:r>
          </a:p>
          <a:p>
            <a:pPr>
              <a:lnSpc>
                <a:spcPct val="70000"/>
              </a:lnSpc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70000"/>
              </a:lnSpc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Can grow n type, then switch to</a:t>
            </a:r>
          </a:p>
          <a:p>
            <a:pPr>
              <a:lnSpc>
                <a:spcPct val="70000"/>
              </a:lnSpc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p type very quickly</a:t>
            </a:r>
          </a:p>
        </p:txBody>
      </p:sp>
      <p:sp>
        <p:nvSpPr>
          <p:cNvPr id="19461" name="Oval 1028"/>
          <p:cNvSpPr>
            <a:spLocks noChangeArrowheads="1"/>
          </p:cNvSpPr>
          <p:nvPr/>
        </p:nvSpPr>
        <p:spPr bwMode="auto">
          <a:xfrm>
            <a:off x="5422900" y="13081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1029"/>
          <p:cNvSpPr>
            <a:spLocks noChangeArrowheads="1"/>
          </p:cNvSpPr>
          <p:nvPr/>
        </p:nvSpPr>
        <p:spPr bwMode="auto">
          <a:xfrm>
            <a:off x="8166100" y="1536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1030"/>
          <p:cNvSpPr>
            <a:spLocks noChangeArrowheads="1"/>
          </p:cNvSpPr>
          <p:nvPr/>
        </p:nvSpPr>
        <p:spPr bwMode="auto">
          <a:xfrm>
            <a:off x="7327900" y="850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1031"/>
          <p:cNvSpPr>
            <a:spLocks noChangeArrowheads="1"/>
          </p:cNvSpPr>
          <p:nvPr/>
        </p:nvSpPr>
        <p:spPr bwMode="auto">
          <a:xfrm>
            <a:off x="8166100" y="4279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1032"/>
          <p:cNvSpPr>
            <a:spLocks noChangeArrowheads="1"/>
          </p:cNvSpPr>
          <p:nvPr/>
        </p:nvSpPr>
        <p:spPr bwMode="auto">
          <a:xfrm>
            <a:off x="6870700" y="4279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33"/>
          <p:cNvSpPr>
            <a:spLocks noChangeArrowheads="1"/>
          </p:cNvSpPr>
          <p:nvPr/>
        </p:nvSpPr>
        <p:spPr bwMode="auto">
          <a:xfrm>
            <a:off x="5422900" y="4279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034"/>
          <p:cNvSpPr>
            <a:spLocks noChangeArrowheads="1"/>
          </p:cNvSpPr>
          <p:nvPr/>
        </p:nvSpPr>
        <p:spPr bwMode="auto">
          <a:xfrm>
            <a:off x="5422900" y="29083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035"/>
          <p:cNvSpPr>
            <a:spLocks noChangeArrowheads="1"/>
          </p:cNvSpPr>
          <p:nvPr/>
        </p:nvSpPr>
        <p:spPr bwMode="auto">
          <a:xfrm>
            <a:off x="8166100" y="29083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036"/>
          <p:cNvSpPr>
            <a:spLocks noChangeArrowheads="1"/>
          </p:cNvSpPr>
          <p:nvPr/>
        </p:nvSpPr>
        <p:spPr bwMode="auto">
          <a:xfrm>
            <a:off x="5651500" y="1993900"/>
            <a:ext cx="431800" cy="431800"/>
          </a:xfrm>
          <a:prstGeom prst="ellipse">
            <a:avLst/>
          </a:prstGeom>
          <a:solidFill>
            <a:srgbClr val="DC008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037"/>
          <p:cNvSpPr>
            <a:spLocks noChangeArrowheads="1"/>
          </p:cNvSpPr>
          <p:nvPr/>
        </p:nvSpPr>
        <p:spPr bwMode="auto">
          <a:xfrm>
            <a:off x="6184900" y="4965700"/>
            <a:ext cx="431800" cy="431800"/>
          </a:xfrm>
          <a:prstGeom prst="ellipse">
            <a:avLst/>
          </a:prstGeom>
          <a:solidFill>
            <a:srgbClr val="DC008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Oval 1038"/>
          <p:cNvSpPr>
            <a:spLocks noChangeArrowheads="1"/>
          </p:cNvSpPr>
          <p:nvPr/>
        </p:nvSpPr>
        <p:spPr bwMode="auto">
          <a:xfrm>
            <a:off x="6870700" y="5727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Oval 1039"/>
          <p:cNvSpPr>
            <a:spLocks noChangeArrowheads="1"/>
          </p:cNvSpPr>
          <p:nvPr/>
        </p:nvSpPr>
        <p:spPr bwMode="auto">
          <a:xfrm>
            <a:off x="8242300" y="5727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Oval 1040"/>
          <p:cNvSpPr>
            <a:spLocks noChangeArrowheads="1"/>
          </p:cNvSpPr>
          <p:nvPr/>
        </p:nvSpPr>
        <p:spPr bwMode="auto">
          <a:xfrm>
            <a:off x="7556500" y="4965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041"/>
          <p:cNvSpPr>
            <a:spLocks noChangeArrowheads="1"/>
          </p:cNvSpPr>
          <p:nvPr/>
        </p:nvSpPr>
        <p:spPr bwMode="auto">
          <a:xfrm>
            <a:off x="7632700" y="63373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042"/>
          <p:cNvSpPr>
            <a:spLocks noChangeArrowheads="1"/>
          </p:cNvSpPr>
          <p:nvPr/>
        </p:nvSpPr>
        <p:spPr bwMode="auto">
          <a:xfrm>
            <a:off x="5422900" y="5727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1043"/>
          <p:cNvSpPr>
            <a:spLocks noChangeArrowheads="1"/>
          </p:cNvSpPr>
          <p:nvPr/>
        </p:nvSpPr>
        <p:spPr bwMode="auto">
          <a:xfrm>
            <a:off x="6184900" y="62611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1044"/>
          <p:cNvSpPr>
            <a:spLocks noChangeArrowheads="1"/>
          </p:cNvSpPr>
          <p:nvPr/>
        </p:nvSpPr>
        <p:spPr bwMode="auto">
          <a:xfrm>
            <a:off x="5803900" y="927100"/>
            <a:ext cx="431800" cy="431800"/>
          </a:xfrm>
          <a:prstGeom prst="ellipse">
            <a:avLst/>
          </a:prstGeom>
          <a:solidFill>
            <a:srgbClr val="DC008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1045"/>
          <p:cNvSpPr>
            <a:spLocks noChangeArrowheads="1"/>
          </p:cNvSpPr>
          <p:nvPr/>
        </p:nvSpPr>
        <p:spPr bwMode="auto">
          <a:xfrm>
            <a:off x="8242300" y="774700"/>
            <a:ext cx="431800" cy="431800"/>
          </a:xfrm>
          <a:prstGeom prst="ellipse">
            <a:avLst/>
          </a:prstGeom>
          <a:solidFill>
            <a:srgbClr val="DC008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1046"/>
          <p:cNvSpPr>
            <a:spLocks noChangeArrowheads="1"/>
          </p:cNvSpPr>
          <p:nvPr/>
        </p:nvSpPr>
        <p:spPr bwMode="auto">
          <a:xfrm>
            <a:off x="7556500" y="3594100"/>
            <a:ext cx="431800" cy="431800"/>
          </a:xfrm>
          <a:prstGeom prst="ellipse">
            <a:avLst/>
          </a:prstGeom>
          <a:solidFill>
            <a:srgbClr val="DC0081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1047"/>
          <p:cNvSpPr>
            <a:spLocks noChangeArrowheads="1"/>
          </p:cNvSpPr>
          <p:nvPr/>
        </p:nvSpPr>
        <p:spPr bwMode="auto">
          <a:xfrm>
            <a:off x="7404100" y="2374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1048"/>
          <p:cNvSpPr>
            <a:spLocks noChangeArrowheads="1"/>
          </p:cNvSpPr>
          <p:nvPr/>
        </p:nvSpPr>
        <p:spPr bwMode="auto">
          <a:xfrm>
            <a:off x="6489700" y="16129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1049"/>
          <p:cNvSpPr>
            <a:spLocks noChangeArrowheads="1"/>
          </p:cNvSpPr>
          <p:nvPr/>
        </p:nvSpPr>
        <p:spPr bwMode="auto">
          <a:xfrm>
            <a:off x="6108700" y="35941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1050"/>
          <p:cNvSpPr>
            <a:spLocks noChangeArrowheads="1"/>
          </p:cNvSpPr>
          <p:nvPr/>
        </p:nvSpPr>
        <p:spPr bwMode="auto">
          <a:xfrm>
            <a:off x="4584700" y="49657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Line 1051"/>
          <p:cNvSpPr>
            <a:spLocks noChangeShapeType="1"/>
          </p:cNvSpPr>
          <p:nvPr/>
        </p:nvSpPr>
        <p:spPr bwMode="auto">
          <a:xfrm flipH="1">
            <a:off x="4495800" y="5562600"/>
            <a:ext cx="4495800" cy="0"/>
          </a:xfrm>
          <a:prstGeom prst="line">
            <a:avLst/>
          </a:prstGeom>
          <a:noFill/>
          <a:ln w="25400">
            <a:solidFill>
              <a:schemeClr val="bg2"/>
            </a:solidFill>
            <a:prstDash val="dash"/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Line 1052"/>
          <p:cNvSpPr>
            <a:spLocks noChangeShapeType="1"/>
          </p:cNvSpPr>
          <p:nvPr/>
        </p:nvSpPr>
        <p:spPr bwMode="auto">
          <a:xfrm>
            <a:off x="8991600" y="3429000"/>
            <a:ext cx="0" cy="2057400"/>
          </a:xfrm>
          <a:prstGeom prst="line">
            <a:avLst/>
          </a:prstGeom>
          <a:noFill/>
          <a:ln w="50800">
            <a:solidFill>
              <a:schemeClr val="bg2"/>
            </a:solidFill>
            <a:round/>
            <a:headEnd type="stealth" w="med" len="lg"/>
            <a:tailEnd type="stealth" w="med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1053"/>
          <p:cNvSpPr>
            <a:spLocks noChangeArrowheads="1"/>
          </p:cNvSpPr>
          <p:nvPr/>
        </p:nvSpPr>
        <p:spPr bwMode="auto">
          <a:xfrm>
            <a:off x="4584700" y="6261100"/>
            <a:ext cx="431800" cy="4318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0"/>
          <p:cNvSpPr>
            <a:spLocks noChangeArrowheads="1"/>
          </p:cNvSpPr>
          <p:nvPr/>
        </p:nvSpPr>
        <p:spPr bwMode="auto">
          <a:xfrm>
            <a:off x="4343400" y="1066800"/>
            <a:ext cx="4800600" cy="5486400"/>
          </a:xfrm>
          <a:prstGeom prst="rect">
            <a:avLst/>
          </a:prstGeom>
          <a:solidFill>
            <a:srgbClr val="59D4FB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53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8836025" cy="762000"/>
          </a:xfrm>
        </p:spPr>
        <p:txBody>
          <a:bodyPr lIns="92075" tIns="46038" rIns="92075" bIns="46038"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   Diffusion Method</a:t>
            </a:r>
          </a:p>
        </p:txBody>
      </p:sp>
      <p:sp>
        <p:nvSpPr>
          <p:cNvPr id="185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3950"/>
            <a:ext cx="4343400" cy="5334000"/>
          </a:xfrm>
        </p:spPr>
        <p:txBody>
          <a:bodyPr lIns="92075" tIns="46038" rIns="92075" bIns="46038"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It is also possible to introduce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dopants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into silicon by heating them so they diffuse into the silicon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High temperatures cause diffusion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US" sz="20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dirty="0" smtClean="0"/>
              <a:t>Can be done with constant concentration in atmosphere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endParaRPr lang="en-US" sz="2000" dirty="0" smtClean="0"/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dirty="0" smtClean="0"/>
              <a:t>Or with constant number of atoms per unit area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endParaRPr lang="en-US" sz="2000" dirty="0" smtClean="0"/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dirty="0" smtClean="0"/>
              <a:t>Diffusion causes spreading of doped areas</a:t>
            </a:r>
          </a:p>
        </p:txBody>
      </p:sp>
      <p:sp>
        <p:nvSpPr>
          <p:cNvPr id="23557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1375" y="1677988"/>
            <a:ext cx="4262438" cy="1844675"/>
          </a:xfrm>
        </p:spPr>
        <p:txBody>
          <a:bodyPr lIns="92075" tIns="46038" rIns="92075" bIns="46038"/>
          <a:lstStyle/>
          <a:p>
            <a:endParaRPr lang="en-US" sz="2000" smtClean="0"/>
          </a:p>
        </p:txBody>
      </p:sp>
      <p:sp>
        <p:nvSpPr>
          <p:cNvPr id="23558" name="Rectangle 5"/>
          <p:cNvSpPr>
            <a:spLocks noChangeArrowheads="1"/>
          </p:cNvSpPr>
          <p:nvPr/>
        </p:nvSpPr>
        <p:spPr bwMode="auto">
          <a:xfrm>
            <a:off x="6261100" y="1841500"/>
            <a:ext cx="1193800" cy="1193800"/>
          </a:xfrm>
          <a:prstGeom prst="rect">
            <a:avLst/>
          </a:prstGeom>
          <a:solidFill>
            <a:srgbClr val="114FFB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Line 6"/>
          <p:cNvSpPr>
            <a:spLocks noChangeShapeType="1"/>
          </p:cNvSpPr>
          <p:nvPr/>
        </p:nvSpPr>
        <p:spPr bwMode="auto">
          <a:xfrm>
            <a:off x="6019800" y="1828800"/>
            <a:ext cx="0" cy="1219200"/>
          </a:xfrm>
          <a:prstGeom prst="line">
            <a:avLst/>
          </a:prstGeom>
          <a:noFill/>
          <a:ln w="25400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Line 7"/>
          <p:cNvSpPr>
            <a:spLocks noChangeShapeType="1"/>
          </p:cNvSpPr>
          <p:nvPr/>
        </p:nvSpPr>
        <p:spPr bwMode="auto">
          <a:xfrm>
            <a:off x="6248400" y="3200400"/>
            <a:ext cx="1219200" cy="0"/>
          </a:xfrm>
          <a:prstGeom prst="line">
            <a:avLst/>
          </a:prstGeom>
          <a:noFill/>
          <a:ln w="25400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Line 8"/>
          <p:cNvSpPr>
            <a:spLocks noChangeShapeType="1"/>
          </p:cNvSpPr>
          <p:nvPr/>
        </p:nvSpPr>
        <p:spPr bwMode="auto">
          <a:xfrm>
            <a:off x="6248400" y="1600200"/>
            <a:ext cx="1219200" cy="0"/>
          </a:xfrm>
          <a:prstGeom prst="line">
            <a:avLst/>
          </a:prstGeom>
          <a:noFill/>
          <a:ln w="25400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Line 9"/>
          <p:cNvSpPr>
            <a:spLocks noChangeShapeType="1"/>
          </p:cNvSpPr>
          <p:nvPr/>
        </p:nvSpPr>
        <p:spPr bwMode="auto">
          <a:xfrm>
            <a:off x="7696200" y="1828800"/>
            <a:ext cx="0" cy="1219200"/>
          </a:xfrm>
          <a:prstGeom prst="line">
            <a:avLst/>
          </a:prstGeom>
          <a:noFill/>
          <a:ln w="25400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Line 10"/>
          <p:cNvSpPr>
            <a:spLocks noChangeShapeType="1"/>
          </p:cNvSpPr>
          <p:nvPr/>
        </p:nvSpPr>
        <p:spPr bwMode="auto">
          <a:xfrm>
            <a:off x="6172200" y="1371600"/>
            <a:ext cx="1371600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Line 11"/>
          <p:cNvSpPr>
            <a:spLocks noChangeShapeType="1"/>
          </p:cNvSpPr>
          <p:nvPr/>
        </p:nvSpPr>
        <p:spPr bwMode="auto">
          <a:xfrm>
            <a:off x="7924800" y="1752600"/>
            <a:ext cx="0" cy="1371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5" name="Line 12"/>
          <p:cNvSpPr>
            <a:spLocks noChangeShapeType="1"/>
          </p:cNvSpPr>
          <p:nvPr/>
        </p:nvSpPr>
        <p:spPr bwMode="auto">
          <a:xfrm>
            <a:off x="5791200" y="1752600"/>
            <a:ext cx="0" cy="137160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6" name="Line 13"/>
          <p:cNvSpPr>
            <a:spLocks noChangeShapeType="1"/>
          </p:cNvSpPr>
          <p:nvPr/>
        </p:nvSpPr>
        <p:spPr bwMode="auto">
          <a:xfrm>
            <a:off x="6172200" y="3429000"/>
            <a:ext cx="1447800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7" name="Arc 14"/>
          <p:cNvSpPr>
            <a:spLocks/>
          </p:cNvSpPr>
          <p:nvPr/>
        </p:nvSpPr>
        <p:spPr bwMode="auto">
          <a:xfrm>
            <a:off x="6021388" y="1601788"/>
            <a:ext cx="228600" cy="228600"/>
          </a:xfrm>
          <a:custGeom>
            <a:avLst/>
            <a:gdLst>
              <a:gd name="T0" fmla="*/ 0 w 21600"/>
              <a:gd name="T1" fmla="*/ 25607160 h 21599"/>
              <a:gd name="T2" fmla="*/ 25427031 w 21600"/>
              <a:gd name="T3" fmla="*/ 0 h 21599"/>
              <a:gd name="T4" fmla="*/ 25604789 w 21600"/>
              <a:gd name="T5" fmla="*/ 25607160 h 21599"/>
              <a:gd name="T6" fmla="*/ 0 60000 65536"/>
              <a:gd name="T7" fmla="*/ 0 60000 65536"/>
              <a:gd name="T8" fmla="*/ 0 60000 65536"/>
              <a:gd name="T9" fmla="*/ 0 w 21600"/>
              <a:gd name="T10" fmla="*/ 0 h 21599"/>
              <a:gd name="T11" fmla="*/ 21600 w 21600"/>
              <a:gd name="T12" fmla="*/ 21599 h 215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599" fill="none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</a:path>
              <a:path w="21600" h="21599" stroke="0" extrusionOk="0">
                <a:moveTo>
                  <a:pt x="0" y="21599"/>
                </a:moveTo>
                <a:cubicBezTo>
                  <a:pt x="0" y="9728"/>
                  <a:pt x="9579" y="81"/>
                  <a:pt x="21449" y="-1"/>
                </a:cubicBez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 w="25400" cap="rnd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8" name="Arc 15"/>
          <p:cNvSpPr>
            <a:spLocks/>
          </p:cNvSpPr>
          <p:nvPr/>
        </p:nvSpPr>
        <p:spPr bwMode="auto">
          <a:xfrm>
            <a:off x="6021388" y="3048000"/>
            <a:ext cx="228600" cy="152400"/>
          </a:xfrm>
          <a:custGeom>
            <a:avLst/>
            <a:gdLst>
              <a:gd name="T0" fmla="*/ 25604789 w 21600"/>
              <a:gd name="T1" fmla="*/ 7586607 h 21600"/>
              <a:gd name="T2" fmla="*/ 0 w 21600"/>
              <a:gd name="T3" fmla="*/ 0 h 21600"/>
              <a:gd name="T4" fmla="*/ 25604789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9" name="Arc 16"/>
          <p:cNvSpPr>
            <a:spLocks/>
          </p:cNvSpPr>
          <p:nvPr/>
        </p:nvSpPr>
        <p:spPr bwMode="auto">
          <a:xfrm>
            <a:off x="7467600" y="1601788"/>
            <a:ext cx="228600" cy="228600"/>
          </a:xfrm>
          <a:custGeom>
            <a:avLst/>
            <a:gdLst>
              <a:gd name="T0" fmla="*/ 0 w 21600"/>
              <a:gd name="T1" fmla="*/ 0 h 21600"/>
              <a:gd name="T2" fmla="*/ 25604789 w 21600"/>
              <a:gd name="T3" fmla="*/ 25604789 h 21600"/>
              <a:gd name="T4" fmla="*/ 0 w 21600"/>
              <a:gd name="T5" fmla="*/ 25604789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 cap="rnd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Arc 17"/>
          <p:cNvSpPr>
            <a:spLocks/>
          </p:cNvSpPr>
          <p:nvPr/>
        </p:nvSpPr>
        <p:spPr bwMode="auto">
          <a:xfrm>
            <a:off x="7543800" y="3048000"/>
            <a:ext cx="152400" cy="152400"/>
          </a:xfrm>
          <a:custGeom>
            <a:avLst/>
            <a:gdLst>
              <a:gd name="T0" fmla="*/ 7586607 w 21600"/>
              <a:gd name="T1" fmla="*/ 0 h 21600"/>
              <a:gd name="T2" fmla="*/ 0 w 21600"/>
              <a:gd name="T3" fmla="*/ 7586607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rgbClr val="114FFB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Arc 18"/>
          <p:cNvSpPr>
            <a:spLocks/>
          </p:cNvSpPr>
          <p:nvPr/>
        </p:nvSpPr>
        <p:spPr bwMode="auto">
          <a:xfrm>
            <a:off x="5792788" y="1373188"/>
            <a:ext cx="381000" cy="381000"/>
          </a:xfrm>
          <a:custGeom>
            <a:avLst/>
            <a:gdLst>
              <a:gd name="T0" fmla="*/ 0 w 21600"/>
              <a:gd name="T1" fmla="*/ 118540664 h 21600"/>
              <a:gd name="T2" fmla="*/ 118046916 w 21600"/>
              <a:gd name="T3" fmla="*/ 0 h 21600"/>
              <a:gd name="T4" fmla="*/ 118540664 w 21600"/>
              <a:gd name="T5" fmla="*/ 11854066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0" y="21600"/>
                </a:moveTo>
                <a:cubicBezTo>
                  <a:pt x="0" y="9705"/>
                  <a:pt x="9615" y="49"/>
                  <a:pt x="21510" y="0"/>
                </a:cubicBezTo>
              </a:path>
              <a:path w="21600" h="21600" stroke="0" extrusionOk="0">
                <a:moveTo>
                  <a:pt x="0" y="21600"/>
                </a:moveTo>
                <a:cubicBezTo>
                  <a:pt x="0" y="9705"/>
                  <a:pt x="9615" y="49"/>
                  <a:pt x="21510" y="0"/>
                </a:cubicBez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Arc 19"/>
          <p:cNvSpPr>
            <a:spLocks/>
          </p:cNvSpPr>
          <p:nvPr/>
        </p:nvSpPr>
        <p:spPr bwMode="auto">
          <a:xfrm>
            <a:off x="5792788" y="3124200"/>
            <a:ext cx="381000" cy="304800"/>
          </a:xfrm>
          <a:custGeom>
            <a:avLst/>
            <a:gdLst>
              <a:gd name="T0" fmla="*/ 118540664 w 21600"/>
              <a:gd name="T1" fmla="*/ 60692798 h 21600"/>
              <a:gd name="T2" fmla="*/ 0 w 21600"/>
              <a:gd name="T3" fmla="*/ 0 h 21600"/>
              <a:gd name="T4" fmla="*/ 118540664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Arc 20"/>
          <p:cNvSpPr>
            <a:spLocks/>
          </p:cNvSpPr>
          <p:nvPr/>
        </p:nvSpPr>
        <p:spPr bwMode="auto">
          <a:xfrm>
            <a:off x="7696200" y="3124200"/>
            <a:ext cx="228600" cy="304800"/>
          </a:xfrm>
          <a:custGeom>
            <a:avLst/>
            <a:gdLst>
              <a:gd name="T0" fmla="*/ 25604789 w 21600"/>
              <a:gd name="T1" fmla="*/ 0 h 21600"/>
              <a:gd name="T2" fmla="*/ 0 w 21600"/>
              <a:gd name="T3" fmla="*/ 60692798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Arc 21"/>
          <p:cNvSpPr>
            <a:spLocks/>
          </p:cNvSpPr>
          <p:nvPr/>
        </p:nvSpPr>
        <p:spPr bwMode="auto">
          <a:xfrm>
            <a:off x="7543800" y="1373188"/>
            <a:ext cx="381000" cy="381000"/>
          </a:xfrm>
          <a:custGeom>
            <a:avLst/>
            <a:gdLst>
              <a:gd name="T0" fmla="*/ 0 w 21600"/>
              <a:gd name="T1" fmla="*/ 0 h 21600"/>
              <a:gd name="T2" fmla="*/ 118540664 w 21600"/>
              <a:gd name="T3" fmla="*/ 118540664 h 21600"/>
              <a:gd name="T4" fmla="*/ 0 w 21600"/>
              <a:gd name="T5" fmla="*/ 118540664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Rectangle 22"/>
          <p:cNvSpPr>
            <a:spLocks noChangeArrowheads="1"/>
          </p:cNvSpPr>
          <p:nvPr/>
        </p:nvSpPr>
        <p:spPr bwMode="auto">
          <a:xfrm>
            <a:off x="5575300" y="5270500"/>
            <a:ext cx="2870200" cy="8890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Rectangle 23"/>
          <p:cNvSpPr>
            <a:spLocks noChangeArrowheads="1"/>
          </p:cNvSpPr>
          <p:nvPr/>
        </p:nvSpPr>
        <p:spPr bwMode="auto">
          <a:xfrm>
            <a:off x="5575300" y="5041900"/>
            <a:ext cx="1117600" cy="2032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Rectangle 24"/>
          <p:cNvSpPr>
            <a:spLocks noChangeArrowheads="1"/>
          </p:cNvSpPr>
          <p:nvPr/>
        </p:nvSpPr>
        <p:spPr bwMode="auto">
          <a:xfrm>
            <a:off x="7556500" y="5041900"/>
            <a:ext cx="889000" cy="203200"/>
          </a:xfrm>
          <a:prstGeom prst="rect">
            <a:avLst/>
          </a:prstGeom>
          <a:solidFill>
            <a:schemeClr val="accent1"/>
          </a:solidFill>
          <a:ln w="25400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Line 25"/>
          <p:cNvSpPr>
            <a:spLocks noChangeShapeType="1"/>
          </p:cNvSpPr>
          <p:nvPr/>
        </p:nvSpPr>
        <p:spPr bwMode="auto">
          <a:xfrm>
            <a:off x="6629400" y="5486400"/>
            <a:ext cx="990600" cy="0"/>
          </a:xfrm>
          <a:prstGeom prst="line">
            <a:avLst/>
          </a:prstGeom>
          <a:noFill/>
          <a:ln w="25400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Arc 26"/>
          <p:cNvSpPr>
            <a:spLocks/>
          </p:cNvSpPr>
          <p:nvPr/>
        </p:nvSpPr>
        <p:spPr bwMode="auto">
          <a:xfrm>
            <a:off x="7620000" y="5257800"/>
            <a:ext cx="304800" cy="228600"/>
          </a:xfrm>
          <a:custGeom>
            <a:avLst/>
            <a:gdLst>
              <a:gd name="T0" fmla="*/ 60692798 w 21600"/>
              <a:gd name="T1" fmla="*/ 0 h 21600"/>
              <a:gd name="T2" fmla="*/ 0 w 21600"/>
              <a:gd name="T3" fmla="*/ 25604789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</a:path>
              <a:path w="21600" h="21600" stroke="0" extrusionOk="0">
                <a:moveTo>
                  <a:pt x="21600" y="0"/>
                </a:moveTo>
                <a:cubicBezTo>
                  <a:pt x="21600" y="11929"/>
                  <a:pt x="11929" y="21599"/>
                  <a:pt x="0" y="21600"/>
                </a:cubicBezTo>
                <a:lnTo>
                  <a:pt x="0" y="0"/>
                </a:lnTo>
                <a:lnTo>
                  <a:pt x="21600" y="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Arc 27"/>
          <p:cNvSpPr>
            <a:spLocks/>
          </p:cNvSpPr>
          <p:nvPr/>
        </p:nvSpPr>
        <p:spPr bwMode="auto">
          <a:xfrm>
            <a:off x="6249988" y="5257800"/>
            <a:ext cx="381000" cy="228600"/>
          </a:xfrm>
          <a:custGeom>
            <a:avLst/>
            <a:gdLst>
              <a:gd name="T0" fmla="*/ 118540664 w 21600"/>
              <a:gd name="T1" fmla="*/ 25604789 h 21600"/>
              <a:gd name="T2" fmla="*/ 0 w 21600"/>
              <a:gd name="T3" fmla="*/ 0 h 21600"/>
              <a:gd name="T4" fmla="*/ 118540664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</a:path>
              <a:path w="21600" h="21600" stroke="0" extrusionOk="0">
                <a:moveTo>
                  <a:pt x="21600" y="21600"/>
                </a:moveTo>
                <a:cubicBezTo>
                  <a:pt x="9670" y="21600"/>
                  <a:pt x="0" y="11929"/>
                  <a:pt x="0" y="0"/>
                </a:cubicBezTo>
                <a:lnTo>
                  <a:pt x="21600" y="0"/>
                </a:lnTo>
                <a:lnTo>
                  <a:pt x="21600" y="21600"/>
                </a:lnTo>
                <a:close/>
              </a:path>
            </a:pathLst>
          </a:custGeom>
          <a:noFill/>
          <a:ln w="25400" cap="rnd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Rectangle 28"/>
          <p:cNvSpPr>
            <a:spLocks noChangeArrowheads="1"/>
          </p:cNvSpPr>
          <p:nvPr/>
        </p:nvSpPr>
        <p:spPr bwMode="auto">
          <a:xfrm>
            <a:off x="8153400" y="1219200"/>
            <a:ext cx="762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2"/>
                </a:solidFill>
                <a:latin typeface="Century Gothic" pitchFamily="34" charset="0"/>
              </a:rPr>
              <a:t>top</a:t>
            </a:r>
          </a:p>
        </p:txBody>
      </p:sp>
      <p:sp>
        <p:nvSpPr>
          <p:cNvPr id="23582" name="Rectangle 29"/>
          <p:cNvSpPr>
            <a:spLocks noChangeArrowheads="1"/>
          </p:cNvSpPr>
          <p:nvPr/>
        </p:nvSpPr>
        <p:spPr bwMode="auto">
          <a:xfrm>
            <a:off x="8153400" y="4114800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800" b="1">
                <a:solidFill>
                  <a:schemeClr val="bg2"/>
                </a:solidFill>
                <a:latin typeface="Century Gothic" pitchFamily="34" charset="0"/>
              </a:rPr>
              <a:t>side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 lIns="92075" tIns="46038" rIns="92075" bIns="46038">
            <a:normAutofit/>
          </a:bodyPr>
          <a:lstStyle/>
          <a:p>
            <a:pPr algn="l"/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          Ion Implantation of </a:t>
            </a:r>
            <a:r>
              <a:rPr lang="en-US" sz="2000" b="1" dirty="0" err="1" smtClean="0">
                <a:latin typeface="Times New Roman" pitchFamily="18" charset="0"/>
                <a:cs typeface="Times New Roman" pitchFamily="18" charset="0"/>
              </a:rPr>
              <a:t>Dopants</a:t>
            </a: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944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724900" cy="5467350"/>
          </a:xfrm>
        </p:spPr>
        <p:txBody>
          <a:bodyPr lIns="92075" tIns="46038" rIns="92075" bIns="46038" rtlCol="0">
            <a:normAutofit/>
          </a:bodyPr>
          <a:lstStyle/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One way to reduce the spreading found with diffusion is to use ion implantation: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also gives better uniformity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dopant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yields faster devices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lower temperature process</a:t>
            </a:r>
          </a:p>
          <a:p>
            <a:pPr lvl="1" fontAlgn="auto">
              <a:spcAft>
                <a:spcPts val="0"/>
              </a:spcAft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Ions are accelerated from 5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Kev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to 10 </a:t>
            </a:r>
            <a:r>
              <a:rPr lang="en-US" sz="20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Mev</a:t>
            </a:r>
            <a:r>
              <a:rPr lang="en-US" sz="2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and directed at silicon</a:t>
            </a:r>
          </a:p>
          <a:p>
            <a:pPr fontAlgn="auto">
              <a:lnSpc>
                <a:spcPct val="70000"/>
              </a:lnSpc>
              <a:spcAft>
                <a:spcPts val="0"/>
              </a:spcAft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higher energy gives greater depth penetration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total dose is measured by flux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number of ions per cm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2" fontAlgn="auto">
              <a:spcAft>
                <a:spcPts val="0"/>
              </a:spcAft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typically 10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per cm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- 10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16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per cm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</a:p>
          <a:p>
            <a:pPr lvl="2" fontAlgn="auto">
              <a:spcAft>
                <a:spcPts val="0"/>
              </a:spcAft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lnSpc>
                <a:spcPct val="70000"/>
              </a:lnSpc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Flux is over entire surface of silicon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990600"/>
            <a:ext cx="8774113" cy="1066800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/>
          </a:bodyPr>
          <a:lstStyle/>
          <a:p>
            <a:pPr algn="l" eaLnBrk="1" hangingPunct="1">
              <a:defRPr/>
            </a:pPr>
            <a:r>
              <a:rPr lang="en-US" altLang="ko-KR" sz="3600" dirty="0" smtClean="0">
                <a:solidFill>
                  <a:srgbClr val="FF9900"/>
                </a:solidFill>
                <a:ea typeface="+mj-ea"/>
              </a:rPr>
              <a:t>	      </a:t>
            </a: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I-V Characteristics of PN Junctions</a:t>
            </a: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2286000" y="2743200"/>
            <a:ext cx="46482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3200" b="1" dirty="0" smtClean="0">
                <a:solidFill>
                  <a:srgbClr val="E60000"/>
                </a:solidFill>
                <a:latin typeface="Times New Roman" pitchFamily="18" charset="0"/>
                <a:ea typeface="굴림" pitchFamily="50" charset="-127"/>
              </a:rPr>
              <a:t> Diode characteristics</a:t>
            </a:r>
          </a:p>
          <a:p>
            <a:pPr>
              <a:buClr>
                <a:schemeClr val="hlink"/>
              </a:buClr>
              <a:defRPr/>
            </a:pPr>
            <a:endParaRPr lang="en-US" altLang="ko-KR" sz="3200" b="1" dirty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defRPr/>
            </a:pPr>
            <a:r>
              <a:rPr lang="en-US" altLang="ko-KR" sz="2800" b="1" dirty="0">
                <a:latin typeface="Times New Roman" pitchFamily="18" charset="0"/>
                <a:ea typeface="굴림" pitchFamily="50" charset="-127"/>
              </a:rPr>
              <a:t>        </a:t>
            </a: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* Forward bias </a:t>
            </a:r>
            <a:r>
              <a:rPr lang="en-US" altLang="ko-KR" sz="2400" b="1" dirty="0" smtClean="0">
                <a:latin typeface="Times New Roman" pitchFamily="18" charset="0"/>
                <a:ea typeface="굴림" pitchFamily="50" charset="-127"/>
              </a:rPr>
              <a:t>current</a:t>
            </a:r>
          </a:p>
          <a:p>
            <a:pPr>
              <a:defRPr/>
            </a:pPr>
            <a:r>
              <a:rPr lang="en-US" altLang="ko-KR" sz="2400" b="1" dirty="0" smtClean="0">
                <a:latin typeface="Times New Roman" pitchFamily="18" charset="0"/>
                <a:ea typeface="굴림" pitchFamily="50" charset="-127"/>
              </a:rPr>
              <a:t>  </a:t>
            </a: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  <a:p>
            <a:pPr>
              <a:defRPr/>
            </a:pP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         * Reverse bias current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066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Ideal I-V Characteristics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42975"/>
            <a:ext cx="8075613" cy="5078413"/>
          </a:xfrm>
        </p:spPr>
        <p:txBody>
          <a:bodyPr>
            <a:normAutofit/>
          </a:bodyPr>
          <a:lstStyle/>
          <a:p>
            <a:pPr marL="514350" indent="-514350" eaLnBrk="1" hangingPunct="1">
              <a:buNone/>
              <a:defRPr/>
            </a:pPr>
            <a:endParaRPr lang="en-US" altLang="ko-KR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arenR"/>
              <a:defRPr/>
            </a:pPr>
            <a:endParaRPr lang="en-US" altLang="ko-KR" sz="26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Wingdings" pitchFamily="2" charset="2"/>
              <a:buAutoNum type="arabicParenR"/>
              <a:defRPr/>
            </a:pPr>
            <a:r>
              <a:rPr lang="en-US" altLang="ko-KR" sz="2600" b="1" dirty="0" smtClean="0">
                <a:latin typeface="Times New Roman" pitchFamily="18" charset="0"/>
                <a:cs typeface="Times New Roman" pitchFamily="18" charset="0"/>
              </a:rPr>
              <a:t>The abrupt depletion layer approximation applies.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ko-KR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altLang="ko-KR" sz="2000" dirty="0" smtClean="0">
                <a:latin typeface="Times New Roman" pitchFamily="18" charset="0"/>
                <a:cs typeface="Times New Roman" pitchFamily="18" charset="0"/>
              </a:rPr>
              <a:t>- abrupt boundaries &amp; neutral outside of the depletion region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2) 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The Maxwell-Boltzmann approximation applies.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None/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3)  </a:t>
            </a: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The Concept of low injection applies.</a:t>
            </a: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eaLnBrk="1" hangingPunct="1">
              <a:buFont typeface="Wingdings" pitchFamily="2" charset="2"/>
              <a:buNone/>
              <a:defRPr/>
            </a:pPr>
            <a:endParaRPr lang="en-US" altLang="ko-KR" dirty="0" smtClean="0"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8579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Biasing the P-N Junction</a:t>
            </a:r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2757488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3" cstate="print"/>
          <a:srcRect t="7196" b="51476"/>
          <a:stretch>
            <a:fillRect/>
          </a:stretch>
        </p:blipFill>
        <p:spPr bwMode="auto">
          <a:xfrm>
            <a:off x="381000" y="1357298"/>
            <a:ext cx="3429000" cy="2214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2757488" y="8477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3014" name="Picture 6"/>
          <p:cNvPicPr>
            <a:picLocks noChangeAspect="1" noChangeArrowheads="1"/>
          </p:cNvPicPr>
          <p:nvPr/>
        </p:nvPicPr>
        <p:blipFill>
          <a:blip r:embed="rId3" cstate="print"/>
          <a:srcRect t="52953"/>
          <a:stretch>
            <a:fillRect/>
          </a:stretch>
        </p:blipFill>
        <p:spPr bwMode="auto">
          <a:xfrm>
            <a:off x="4419600" y="1428736"/>
            <a:ext cx="3124200" cy="2143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5" name="Rectangle 7"/>
          <p:cNvSpPr>
            <a:spLocks noChangeArrowheads="1"/>
          </p:cNvSpPr>
          <p:nvPr/>
        </p:nvSpPr>
        <p:spPr bwMode="auto">
          <a:xfrm>
            <a:off x="2705100" y="21050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3016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43173" y="3714752"/>
            <a:ext cx="3143273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304800" y="3962400"/>
            <a:ext cx="2124060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Forward Bias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Applies - voltage to the n region and + voltage to the p region</a:t>
            </a:r>
          </a:p>
          <a:p>
            <a:pPr>
              <a:spcBef>
                <a:spcPct val="50000"/>
              </a:spcBef>
              <a:defRPr/>
            </a:pPr>
            <a:r>
              <a:rPr lang="en-US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CURRENT</a:t>
            </a:r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9230" name="Text Box 14"/>
          <p:cNvSpPr txBox="1">
            <a:spLocks noChangeArrowheads="1"/>
          </p:cNvSpPr>
          <p:nvPr/>
        </p:nvSpPr>
        <p:spPr bwMode="auto">
          <a:xfrm>
            <a:off x="6324600" y="3962400"/>
            <a:ext cx="2033614" cy="178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Reverse Bias</a:t>
            </a:r>
          </a:p>
          <a:p>
            <a:pPr>
              <a:spcBef>
                <a:spcPct val="5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Applies + voltage to n region and – voltage to p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region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  </a:t>
            </a:r>
            <a:r>
              <a:rPr lang="en-U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CURRENT</a:t>
            </a:r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5786438" y="785813"/>
            <a:ext cx="25003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Modern No. 20" pitchFamily="18" charset="0"/>
              </a:rPr>
              <a:t>THINK OF THE DIODE</a:t>
            </a:r>
          </a:p>
          <a:p>
            <a:pPr>
              <a:spcBef>
                <a:spcPct val="50000"/>
              </a:spcBef>
            </a:pPr>
            <a:r>
              <a:rPr lang="en-US" sz="1600">
                <a:latin typeface="Modern No. 20" pitchFamily="18" charset="0"/>
              </a:rPr>
              <a:t> AS A SWITCH</a:t>
            </a:r>
          </a:p>
        </p:txBody>
      </p:sp>
      <p:pic>
        <p:nvPicPr>
          <p:cNvPr id="43024" name="Picture 16" descr="C:\Documents and Settings\default\Desktop\liteswi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53400" y="762000"/>
            <a:ext cx="67151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5-Point Star 12"/>
          <p:cNvSpPr/>
          <p:nvPr/>
        </p:nvSpPr>
        <p:spPr>
          <a:xfrm>
            <a:off x="428596" y="5643578"/>
            <a:ext cx="357190" cy="357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Depletion region, Space-Charge Region: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7924800" cy="5105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Region of charges left behind: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diffusion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of electrons and holes,</a:t>
            </a:r>
            <a:r>
              <a:rPr lang="en-US" sz="2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mobile charge carriers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creates ionized impurity across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  the p n junction. </a:t>
            </a:r>
          </a:p>
          <a:p>
            <a:pPr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•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Region is totally depleted of mobile charges -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depletion region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space charge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in this region is determined mainly by the   ionized acceptors (- q NA) and the ionized donors (+qND).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US" sz="22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• 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Electric field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forms due to fixed charges in the depletion region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(Built-in-Potential).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Depletion region has high </a:t>
            </a:r>
            <a:r>
              <a:rPr lang="en-US" sz="20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resistance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due to lack of mobile charges.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001000" cy="838200"/>
          </a:xfrm>
        </p:spPr>
        <p:txBody>
          <a:bodyPr>
            <a:normAutofit/>
          </a:bodyPr>
          <a:lstStyle/>
          <a:p>
            <a:pPr indent="511175" algn="l">
              <a:defRPr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Current-Voltage Characteristics</a:t>
            </a:r>
          </a:p>
        </p:txBody>
      </p:sp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3" cstate="print"/>
          <a:srcRect t="9926" r="39999" b="60390"/>
          <a:stretch>
            <a:fillRect/>
          </a:stretch>
        </p:blipFill>
        <p:spPr bwMode="auto">
          <a:xfrm>
            <a:off x="1371600" y="1600200"/>
            <a:ext cx="2286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37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676400"/>
            <a:ext cx="2971800" cy="2338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457200" y="4267200"/>
            <a:ext cx="4114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IDEAL DIODE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785813" y="5334000"/>
            <a:ext cx="3714750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Positive voltage yields finite current</a:t>
            </a:r>
          </a:p>
          <a:p>
            <a:pPr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Negative voltage yields zero current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4648200" y="4114800"/>
            <a:ext cx="3733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REAL DIODE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610600" cy="714375"/>
          </a:xfrm>
        </p:spPr>
        <p:txBody>
          <a:bodyPr>
            <a:normAutofit/>
          </a:bodyPr>
          <a:lstStyle/>
          <a:p>
            <a:pPr indent="457200" eaLnBrk="1" hangingPunct="1"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Various</a:t>
            </a:r>
            <a:r>
              <a:rPr lang="en-US" sz="2800" b="1" dirty="0" smtClean="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Current Components</a:t>
            </a:r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lstStyle/>
          <a:p>
            <a:pPr>
              <a:defRPr/>
            </a:pPr>
            <a:fld id="{7A7FCA86-1DA1-4DCF-98E6-6771A624F129}" type="slidenum">
              <a:rPr lang="en-US"/>
              <a:pPr>
                <a:defRPr/>
              </a:pPr>
              <a:t>30</a:t>
            </a:fld>
            <a:endParaRPr lang="en-US"/>
          </a:p>
        </p:txBody>
      </p:sp>
      <p:sp>
        <p:nvSpPr>
          <p:cNvPr id="46084" name="Rectangle 3"/>
          <p:cNvSpPr>
            <a:spLocks noChangeArrowheads="1"/>
          </p:cNvSpPr>
          <p:nvPr/>
        </p:nvSpPr>
        <p:spPr bwMode="auto">
          <a:xfrm>
            <a:off x="762000" y="2362200"/>
            <a:ext cx="1600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6085" name="AutoShape 4"/>
          <p:cNvCxnSpPr>
            <a:cxnSpLocks noChangeShapeType="1"/>
            <a:stCxn id="46084" idx="1"/>
          </p:cNvCxnSpPr>
          <p:nvPr/>
        </p:nvCxnSpPr>
        <p:spPr bwMode="auto">
          <a:xfrm rot="10800000">
            <a:off x="457200" y="1600200"/>
            <a:ext cx="304800" cy="9144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6086" name="AutoShape 5"/>
          <p:cNvCxnSpPr>
            <a:cxnSpLocks noChangeShapeType="1"/>
          </p:cNvCxnSpPr>
          <p:nvPr/>
        </p:nvCxnSpPr>
        <p:spPr bwMode="auto">
          <a:xfrm rot="-5400000">
            <a:off x="2095500" y="1866900"/>
            <a:ext cx="914400" cy="381000"/>
          </a:xfrm>
          <a:prstGeom prst="bentConnector3">
            <a:avLst>
              <a:gd name="adj1" fmla="val 17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6087" name="Line 6"/>
          <p:cNvSpPr>
            <a:spLocks noChangeShapeType="1"/>
          </p:cNvSpPr>
          <p:nvPr/>
        </p:nvSpPr>
        <p:spPr bwMode="auto">
          <a:xfrm>
            <a:off x="457200" y="16002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8" name="Line 7"/>
          <p:cNvSpPr>
            <a:spLocks noChangeShapeType="1"/>
          </p:cNvSpPr>
          <p:nvPr/>
        </p:nvSpPr>
        <p:spPr bwMode="auto">
          <a:xfrm>
            <a:off x="1676400" y="16002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89" name="Rectangle 8"/>
          <p:cNvSpPr>
            <a:spLocks noChangeArrowheads="1"/>
          </p:cNvSpPr>
          <p:nvPr/>
        </p:nvSpPr>
        <p:spPr bwMode="auto">
          <a:xfrm>
            <a:off x="3733800" y="2438400"/>
            <a:ext cx="1600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6090" name="AutoShape 9"/>
          <p:cNvCxnSpPr>
            <a:cxnSpLocks noChangeShapeType="1"/>
            <a:stCxn id="46089" idx="1"/>
          </p:cNvCxnSpPr>
          <p:nvPr/>
        </p:nvCxnSpPr>
        <p:spPr bwMode="auto">
          <a:xfrm rot="10800000">
            <a:off x="3429000" y="1676400"/>
            <a:ext cx="304800" cy="9144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6091" name="AutoShape 10"/>
          <p:cNvCxnSpPr>
            <a:cxnSpLocks noChangeShapeType="1"/>
          </p:cNvCxnSpPr>
          <p:nvPr/>
        </p:nvCxnSpPr>
        <p:spPr bwMode="auto">
          <a:xfrm rot="-5400000">
            <a:off x="5067300" y="1943100"/>
            <a:ext cx="914400" cy="381000"/>
          </a:xfrm>
          <a:prstGeom prst="bentConnector3">
            <a:avLst>
              <a:gd name="adj1" fmla="val 17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6092" name="Line 11"/>
          <p:cNvSpPr>
            <a:spLocks noChangeShapeType="1"/>
          </p:cNvSpPr>
          <p:nvPr/>
        </p:nvSpPr>
        <p:spPr bwMode="auto">
          <a:xfrm>
            <a:off x="3429000" y="16764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Line 12"/>
          <p:cNvSpPr>
            <a:spLocks noChangeShapeType="1"/>
          </p:cNvSpPr>
          <p:nvPr/>
        </p:nvSpPr>
        <p:spPr bwMode="auto">
          <a:xfrm>
            <a:off x="4572000" y="1676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Rectangle 13"/>
          <p:cNvSpPr>
            <a:spLocks noChangeArrowheads="1"/>
          </p:cNvSpPr>
          <p:nvPr/>
        </p:nvSpPr>
        <p:spPr bwMode="auto">
          <a:xfrm>
            <a:off x="6553200" y="2438400"/>
            <a:ext cx="1600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/>
              <a:t>p	    n</a:t>
            </a:r>
          </a:p>
        </p:txBody>
      </p:sp>
      <p:cxnSp>
        <p:nvCxnSpPr>
          <p:cNvPr id="46095" name="AutoShape 14"/>
          <p:cNvCxnSpPr>
            <a:cxnSpLocks noChangeShapeType="1"/>
            <a:stCxn id="46094" idx="1"/>
          </p:cNvCxnSpPr>
          <p:nvPr/>
        </p:nvCxnSpPr>
        <p:spPr bwMode="auto">
          <a:xfrm rot="10800000">
            <a:off x="6248400" y="1676400"/>
            <a:ext cx="304800" cy="914400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6096" name="AutoShape 15"/>
          <p:cNvCxnSpPr>
            <a:cxnSpLocks noChangeShapeType="1"/>
          </p:cNvCxnSpPr>
          <p:nvPr/>
        </p:nvCxnSpPr>
        <p:spPr bwMode="auto">
          <a:xfrm rot="-5400000">
            <a:off x="7886700" y="1943100"/>
            <a:ext cx="914400" cy="381000"/>
          </a:xfrm>
          <a:prstGeom prst="bentConnector3">
            <a:avLst>
              <a:gd name="adj1" fmla="val 1736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6097" name="Line 16"/>
          <p:cNvSpPr>
            <a:spLocks noChangeShapeType="1"/>
          </p:cNvSpPr>
          <p:nvPr/>
        </p:nvSpPr>
        <p:spPr bwMode="auto">
          <a:xfrm>
            <a:off x="6248400" y="1676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Line 17"/>
          <p:cNvSpPr>
            <a:spLocks noChangeShapeType="1"/>
          </p:cNvSpPr>
          <p:nvPr/>
        </p:nvSpPr>
        <p:spPr bwMode="auto">
          <a:xfrm>
            <a:off x="7391400" y="16764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Text Box 18"/>
          <p:cNvSpPr txBox="1">
            <a:spLocks noChangeArrowheads="1"/>
          </p:cNvSpPr>
          <p:nvPr/>
        </p:nvSpPr>
        <p:spPr bwMode="auto">
          <a:xfrm>
            <a:off x="1143000" y="9906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V</a:t>
            </a:r>
            <a:r>
              <a:rPr lang="en-US" baseline="-25000"/>
              <a:t>A</a:t>
            </a:r>
            <a:r>
              <a:rPr lang="en-US"/>
              <a:t> = 0</a:t>
            </a:r>
          </a:p>
        </p:txBody>
      </p:sp>
      <p:sp>
        <p:nvSpPr>
          <p:cNvPr id="46100" name="Text Box 19"/>
          <p:cNvSpPr txBox="1">
            <a:spLocks noChangeArrowheads="1"/>
          </p:cNvSpPr>
          <p:nvPr/>
        </p:nvSpPr>
        <p:spPr bwMode="auto">
          <a:xfrm>
            <a:off x="4114800" y="10668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V</a:t>
            </a:r>
            <a:r>
              <a:rPr lang="en-US" baseline="-25000"/>
              <a:t>A </a:t>
            </a:r>
            <a:r>
              <a:rPr lang="en-US"/>
              <a:t>&gt; 0</a:t>
            </a:r>
          </a:p>
        </p:txBody>
      </p:sp>
      <p:sp>
        <p:nvSpPr>
          <p:cNvPr id="46101" name="Text Box 20"/>
          <p:cNvSpPr txBox="1">
            <a:spLocks noChangeArrowheads="1"/>
          </p:cNvSpPr>
          <p:nvPr/>
        </p:nvSpPr>
        <p:spPr bwMode="auto">
          <a:xfrm>
            <a:off x="6781800" y="9906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/>
              <a:t>V</a:t>
            </a:r>
            <a:r>
              <a:rPr lang="en-US" baseline="-25000"/>
              <a:t>A </a:t>
            </a:r>
            <a:r>
              <a:rPr lang="en-US"/>
              <a:t>&lt; 0</a:t>
            </a:r>
          </a:p>
        </p:txBody>
      </p:sp>
      <p:sp>
        <p:nvSpPr>
          <p:cNvPr id="46102" name="Line 21"/>
          <p:cNvSpPr>
            <a:spLocks noChangeShapeType="1"/>
          </p:cNvSpPr>
          <p:nvPr/>
        </p:nvSpPr>
        <p:spPr bwMode="auto">
          <a:xfrm>
            <a:off x="1143000" y="3048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3" name="Line 22"/>
          <p:cNvSpPr>
            <a:spLocks noChangeShapeType="1"/>
          </p:cNvSpPr>
          <p:nvPr/>
        </p:nvSpPr>
        <p:spPr bwMode="auto">
          <a:xfrm flipH="1">
            <a:off x="1143000" y="3962400"/>
            <a:ext cx="8382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4" name="Line 23"/>
          <p:cNvSpPr>
            <a:spLocks noChangeShapeType="1"/>
          </p:cNvSpPr>
          <p:nvPr/>
        </p:nvSpPr>
        <p:spPr bwMode="auto">
          <a:xfrm>
            <a:off x="1066800" y="4724400"/>
            <a:ext cx="685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5" name="Line 24"/>
          <p:cNvSpPr>
            <a:spLocks noChangeShapeType="1"/>
          </p:cNvSpPr>
          <p:nvPr/>
        </p:nvSpPr>
        <p:spPr bwMode="auto">
          <a:xfrm flipH="1">
            <a:off x="1066800" y="5867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6" name="Line 25"/>
          <p:cNvSpPr>
            <a:spLocks noChangeShapeType="1"/>
          </p:cNvSpPr>
          <p:nvPr/>
        </p:nvSpPr>
        <p:spPr bwMode="auto">
          <a:xfrm>
            <a:off x="3429000" y="30480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7" name="Line 26"/>
          <p:cNvSpPr>
            <a:spLocks noChangeShapeType="1"/>
          </p:cNvSpPr>
          <p:nvPr/>
        </p:nvSpPr>
        <p:spPr bwMode="auto">
          <a:xfrm flipH="1">
            <a:off x="4191000" y="4038600"/>
            <a:ext cx="7620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8" name="Line 27"/>
          <p:cNvSpPr>
            <a:spLocks noChangeShapeType="1"/>
          </p:cNvSpPr>
          <p:nvPr/>
        </p:nvSpPr>
        <p:spPr bwMode="auto">
          <a:xfrm>
            <a:off x="3429000" y="4724400"/>
            <a:ext cx="23622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9" name="Line 28"/>
          <p:cNvSpPr>
            <a:spLocks noChangeShapeType="1"/>
          </p:cNvSpPr>
          <p:nvPr/>
        </p:nvSpPr>
        <p:spPr bwMode="auto">
          <a:xfrm>
            <a:off x="7315200" y="3124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10" name="Line 29"/>
          <p:cNvSpPr>
            <a:spLocks noChangeShapeType="1"/>
          </p:cNvSpPr>
          <p:nvPr/>
        </p:nvSpPr>
        <p:spPr bwMode="auto">
          <a:xfrm flipH="1" flipV="1">
            <a:off x="7162800" y="4038600"/>
            <a:ext cx="685800" cy="0"/>
          </a:xfrm>
          <a:prstGeom prst="line">
            <a:avLst/>
          </a:prstGeom>
          <a:noFill/>
          <a:ln w="9525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11" name="Line 30"/>
          <p:cNvSpPr>
            <a:spLocks noChangeShapeType="1"/>
          </p:cNvSpPr>
          <p:nvPr/>
        </p:nvSpPr>
        <p:spPr bwMode="auto">
          <a:xfrm>
            <a:off x="7315200" y="4724400"/>
            <a:ext cx="304800" cy="0"/>
          </a:xfrm>
          <a:prstGeom prst="line">
            <a:avLst/>
          </a:prstGeom>
          <a:noFill/>
          <a:ln w="9525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2320" name="Text Box 31"/>
          <p:cNvSpPr txBox="1">
            <a:spLocks noChangeArrowheads="1"/>
          </p:cNvSpPr>
          <p:nvPr/>
        </p:nvSpPr>
        <p:spPr bwMode="auto">
          <a:xfrm>
            <a:off x="357188" y="3200400"/>
            <a:ext cx="25384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Hole diffusion current</a:t>
            </a:r>
          </a:p>
        </p:txBody>
      </p:sp>
      <p:sp>
        <p:nvSpPr>
          <p:cNvPr id="63521" name="Rectangle 32"/>
          <p:cNvSpPr>
            <a:spLocks noChangeArrowheads="1"/>
          </p:cNvSpPr>
          <p:nvPr/>
        </p:nvSpPr>
        <p:spPr bwMode="auto">
          <a:xfrm>
            <a:off x="-457200" y="4495800"/>
            <a:ext cx="21812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Hole drift current</a:t>
            </a:r>
          </a:p>
        </p:txBody>
      </p:sp>
      <p:sp>
        <p:nvSpPr>
          <p:cNvPr id="63522" name="Rectangle 33"/>
          <p:cNvSpPr>
            <a:spLocks noChangeArrowheads="1"/>
          </p:cNvSpPr>
          <p:nvPr/>
        </p:nvSpPr>
        <p:spPr bwMode="auto">
          <a:xfrm>
            <a:off x="457200" y="4953000"/>
            <a:ext cx="28019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diffusion current</a:t>
            </a:r>
          </a:p>
        </p:txBody>
      </p:sp>
      <p:sp>
        <p:nvSpPr>
          <p:cNvPr id="63523" name="Rectangle 34"/>
          <p:cNvSpPr>
            <a:spLocks noChangeArrowheads="1"/>
          </p:cNvSpPr>
          <p:nvPr/>
        </p:nvSpPr>
        <p:spPr bwMode="auto">
          <a:xfrm>
            <a:off x="533400" y="6019800"/>
            <a:ext cx="2322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drift current</a:t>
            </a:r>
          </a:p>
        </p:txBody>
      </p:sp>
      <p:sp>
        <p:nvSpPr>
          <p:cNvPr id="46116" name="Line 35"/>
          <p:cNvSpPr>
            <a:spLocks noChangeShapeType="1"/>
          </p:cNvSpPr>
          <p:nvPr/>
        </p:nvSpPr>
        <p:spPr bwMode="auto">
          <a:xfrm>
            <a:off x="1524000" y="2362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7" name="Line 36"/>
          <p:cNvSpPr>
            <a:spLocks noChangeShapeType="1"/>
          </p:cNvSpPr>
          <p:nvPr/>
        </p:nvSpPr>
        <p:spPr bwMode="auto">
          <a:xfrm>
            <a:off x="44958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8" name="Line 37"/>
          <p:cNvSpPr>
            <a:spLocks noChangeShapeType="1"/>
          </p:cNvSpPr>
          <p:nvPr/>
        </p:nvSpPr>
        <p:spPr bwMode="auto">
          <a:xfrm>
            <a:off x="70104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19" name="Line 38"/>
          <p:cNvSpPr>
            <a:spLocks noChangeShapeType="1"/>
          </p:cNvSpPr>
          <p:nvPr/>
        </p:nvSpPr>
        <p:spPr bwMode="auto">
          <a:xfrm>
            <a:off x="1371600" y="2362200"/>
            <a:ext cx="0" cy="304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0" name="Line 39"/>
          <p:cNvSpPr>
            <a:spLocks noChangeShapeType="1"/>
          </p:cNvSpPr>
          <p:nvPr/>
        </p:nvSpPr>
        <p:spPr bwMode="auto">
          <a:xfrm>
            <a:off x="1905000" y="2362200"/>
            <a:ext cx="0" cy="304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1" name="Line 40"/>
          <p:cNvSpPr>
            <a:spLocks noChangeShapeType="1"/>
          </p:cNvSpPr>
          <p:nvPr/>
        </p:nvSpPr>
        <p:spPr bwMode="auto">
          <a:xfrm>
            <a:off x="4419600" y="2438400"/>
            <a:ext cx="0" cy="304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2" name="Line 41"/>
          <p:cNvSpPr>
            <a:spLocks noChangeShapeType="1"/>
          </p:cNvSpPr>
          <p:nvPr/>
        </p:nvSpPr>
        <p:spPr bwMode="auto">
          <a:xfrm>
            <a:off x="4572000" y="2438400"/>
            <a:ext cx="0" cy="3048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3" name="Line 42"/>
          <p:cNvSpPr>
            <a:spLocks noChangeShapeType="1"/>
          </p:cNvSpPr>
          <p:nvPr/>
        </p:nvSpPr>
        <p:spPr bwMode="auto">
          <a:xfrm>
            <a:off x="77724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124" name="Text Box 43"/>
          <p:cNvSpPr txBox="1">
            <a:spLocks noChangeArrowheads="1"/>
          </p:cNvSpPr>
          <p:nvPr/>
        </p:nvSpPr>
        <p:spPr bwMode="auto">
          <a:xfrm>
            <a:off x="838200" y="2286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p</a:t>
            </a:r>
          </a:p>
        </p:txBody>
      </p:sp>
      <p:sp>
        <p:nvSpPr>
          <p:cNvPr id="46125" name="Text Box 44"/>
          <p:cNvSpPr txBox="1">
            <a:spLocks noChangeArrowheads="1"/>
          </p:cNvSpPr>
          <p:nvPr/>
        </p:nvSpPr>
        <p:spPr bwMode="auto">
          <a:xfrm>
            <a:off x="1981200" y="2286000"/>
            <a:ext cx="304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n</a:t>
            </a:r>
          </a:p>
        </p:txBody>
      </p:sp>
      <p:sp>
        <p:nvSpPr>
          <p:cNvPr id="12334" name="Text Box 45"/>
          <p:cNvSpPr txBox="1">
            <a:spLocks noChangeArrowheads="1"/>
          </p:cNvSpPr>
          <p:nvPr/>
        </p:nvSpPr>
        <p:spPr bwMode="auto">
          <a:xfrm>
            <a:off x="3429000" y="32766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Hole diffusion current</a:t>
            </a:r>
          </a:p>
        </p:txBody>
      </p:sp>
      <p:sp>
        <p:nvSpPr>
          <p:cNvPr id="12335" name="Text Box 46"/>
          <p:cNvSpPr txBox="1">
            <a:spLocks noChangeArrowheads="1"/>
          </p:cNvSpPr>
          <p:nvPr/>
        </p:nvSpPr>
        <p:spPr bwMode="auto">
          <a:xfrm>
            <a:off x="6477000" y="3276600"/>
            <a:ext cx="2438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Hole diffusion current</a:t>
            </a:r>
          </a:p>
        </p:txBody>
      </p:sp>
      <p:sp>
        <p:nvSpPr>
          <p:cNvPr id="63536" name="Rectangle 47"/>
          <p:cNvSpPr>
            <a:spLocks noChangeArrowheads="1"/>
          </p:cNvSpPr>
          <p:nvPr/>
        </p:nvSpPr>
        <p:spPr bwMode="auto">
          <a:xfrm>
            <a:off x="3657600" y="4191000"/>
            <a:ext cx="1981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Hole drift current</a:t>
            </a:r>
          </a:p>
        </p:txBody>
      </p:sp>
      <p:sp>
        <p:nvSpPr>
          <p:cNvPr id="63537" name="Rectangle 48"/>
          <p:cNvSpPr>
            <a:spLocks noChangeArrowheads="1"/>
          </p:cNvSpPr>
          <p:nvPr/>
        </p:nvSpPr>
        <p:spPr bwMode="auto">
          <a:xfrm>
            <a:off x="6477000" y="4191000"/>
            <a:ext cx="19573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Hole drift current</a:t>
            </a:r>
          </a:p>
        </p:txBody>
      </p:sp>
      <p:sp>
        <p:nvSpPr>
          <p:cNvPr id="63538" name="Rectangle 49"/>
          <p:cNvSpPr>
            <a:spLocks noChangeArrowheads="1"/>
          </p:cNvSpPr>
          <p:nvPr/>
        </p:nvSpPr>
        <p:spPr bwMode="auto">
          <a:xfrm>
            <a:off x="3276600" y="4953000"/>
            <a:ext cx="3048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diffusion current</a:t>
            </a:r>
          </a:p>
        </p:txBody>
      </p:sp>
      <p:sp>
        <p:nvSpPr>
          <p:cNvPr id="63539" name="Rectangle 50"/>
          <p:cNvSpPr>
            <a:spLocks noChangeArrowheads="1"/>
          </p:cNvSpPr>
          <p:nvPr/>
        </p:nvSpPr>
        <p:spPr bwMode="auto">
          <a:xfrm>
            <a:off x="6342063" y="4876800"/>
            <a:ext cx="28019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diffusion current</a:t>
            </a:r>
          </a:p>
        </p:txBody>
      </p:sp>
      <p:sp>
        <p:nvSpPr>
          <p:cNvPr id="63540" name="Rectangle 51"/>
          <p:cNvSpPr>
            <a:spLocks noChangeArrowheads="1"/>
          </p:cNvSpPr>
          <p:nvPr/>
        </p:nvSpPr>
        <p:spPr bwMode="auto">
          <a:xfrm>
            <a:off x="3429000" y="6019800"/>
            <a:ext cx="215712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drift current</a:t>
            </a:r>
          </a:p>
        </p:txBody>
      </p:sp>
      <p:sp>
        <p:nvSpPr>
          <p:cNvPr id="63541" name="Rectangle 52"/>
          <p:cNvSpPr>
            <a:spLocks noChangeArrowheads="1"/>
          </p:cNvSpPr>
          <p:nvPr/>
        </p:nvSpPr>
        <p:spPr bwMode="auto">
          <a:xfrm>
            <a:off x="6400800" y="6019800"/>
            <a:ext cx="23225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dirty="0">
                <a:latin typeface="+mj-lt"/>
              </a:rPr>
              <a:t>Electron drift current</a:t>
            </a:r>
          </a:p>
        </p:txBody>
      </p:sp>
      <p:sp>
        <p:nvSpPr>
          <p:cNvPr id="46134" name="Line 53"/>
          <p:cNvSpPr>
            <a:spLocks noChangeShapeType="1"/>
          </p:cNvSpPr>
          <p:nvPr/>
        </p:nvSpPr>
        <p:spPr bwMode="auto">
          <a:xfrm flipH="1">
            <a:off x="4038600" y="59436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35" name="Line 54"/>
          <p:cNvSpPr>
            <a:spLocks noChangeShapeType="1"/>
          </p:cNvSpPr>
          <p:nvPr/>
        </p:nvSpPr>
        <p:spPr bwMode="auto">
          <a:xfrm flipH="1">
            <a:off x="7239000" y="5867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36" name="Line 57"/>
          <p:cNvSpPr>
            <a:spLocks noChangeShapeType="1"/>
          </p:cNvSpPr>
          <p:nvPr/>
        </p:nvSpPr>
        <p:spPr bwMode="auto">
          <a:xfrm>
            <a:off x="1447800" y="15240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7" name="Line 58"/>
          <p:cNvSpPr>
            <a:spLocks noChangeShapeType="1"/>
          </p:cNvSpPr>
          <p:nvPr/>
        </p:nvSpPr>
        <p:spPr bwMode="auto">
          <a:xfrm>
            <a:off x="1676400" y="1524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8" name="Line 59"/>
          <p:cNvSpPr>
            <a:spLocks noChangeShapeType="1"/>
          </p:cNvSpPr>
          <p:nvPr/>
        </p:nvSpPr>
        <p:spPr bwMode="auto">
          <a:xfrm flipH="1">
            <a:off x="1371600" y="22098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39" name="Text Box 60"/>
          <p:cNvSpPr txBox="1">
            <a:spLocks noChangeArrowheads="1"/>
          </p:cNvSpPr>
          <p:nvPr/>
        </p:nvSpPr>
        <p:spPr bwMode="auto">
          <a:xfrm>
            <a:off x="1455738" y="1828800"/>
            <a:ext cx="373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accent2"/>
                </a:solidFill>
                <a:latin typeface="Monotype Corsiva" pitchFamily="66" charset="0"/>
              </a:rPr>
              <a:t>E</a:t>
            </a:r>
            <a:endParaRPr lang="en-US" i="1"/>
          </a:p>
        </p:txBody>
      </p:sp>
      <p:sp>
        <p:nvSpPr>
          <p:cNvPr id="46140" name="Line 61"/>
          <p:cNvSpPr>
            <a:spLocks noChangeShapeType="1"/>
          </p:cNvSpPr>
          <p:nvPr/>
        </p:nvSpPr>
        <p:spPr bwMode="auto">
          <a:xfrm>
            <a:off x="4419600" y="1600200"/>
            <a:ext cx="0" cy="228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1" name="Line 62"/>
          <p:cNvSpPr>
            <a:spLocks noChangeShapeType="1"/>
          </p:cNvSpPr>
          <p:nvPr/>
        </p:nvSpPr>
        <p:spPr bwMode="auto">
          <a:xfrm>
            <a:off x="4572000" y="1600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2" name="Line 63"/>
          <p:cNvSpPr>
            <a:spLocks noChangeShapeType="1"/>
          </p:cNvSpPr>
          <p:nvPr/>
        </p:nvSpPr>
        <p:spPr bwMode="auto">
          <a:xfrm>
            <a:off x="7162800" y="1524000"/>
            <a:ext cx="0" cy="304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3" name="Line 64"/>
          <p:cNvSpPr>
            <a:spLocks noChangeShapeType="1"/>
          </p:cNvSpPr>
          <p:nvPr/>
        </p:nvSpPr>
        <p:spPr bwMode="auto">
          <a:xfrm>
            <a:off x="7391400" y="1600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4" name="Line 65"/>
          <p:cNvSpPr>
            <a:spLocks noChangeShapeType="1"/>
          </p:cNvSpPr>
          <p:nvPr/>
        </p:nvSpPr>
        <p:spPr bwMode="auto">
          <a:xfrm>
            <a:off x="7315200" y="2438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5" name="Line 67"/>
          <p:cNvSpPr>
            <a:spLocks noChangeShapeType="1"/>
          </p:cNvSpPr>
          <p:nvPr/>
        </p:nvSpPr>
        <p:spPr bwMode="auto">
          <a:xfrm flipH="1">
            <a:off x="4419600" y="2286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6" name="Text Box 68"/>
          <p:cNvSpPr txBox="1">
            <a:spLocks noChangeArrowheads="1"/>
          </p:cNvSpPr>
          <p:nvPr/>
        </p:nvSpPr>
        <p:spPr bwMode="auto">
          <a:xfrm>
            <a:off x="4351338" y="1905000"/>
            <a:ext cx="3730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accent2"/>
                </a:solidFill>
                <a:latin typeface="Monotype Corsiva" pitchFamily="66" charset="0"/>
              </a:rPr>
              <a:t>E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46147" name="Line 69"/>
          <p:cNvSpPr>
            <a:spLocks noChangeShapeType="1"/>
          </p:cNvSpPr>
          <p:nvPr/>
        </p:nvSpPr>
        <p:spPr bwMode="auto">
          <a:xfrm flipH="1">
            <a:off x="6934200" y="22860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148" name="Text Box 70"/>
          <p:cNvSpPr txBox="1">
            <a:spLocks noChangeArrowheads="1"/>
          </p:cNvSpPr>
          <p:nvPr/>
        </p:nvSpPr>
        <p:spPr bwMode="auto">
          <a:xfrm>
            <a:off x="7162800" y="1905000"/>
            <a:ext cx="3730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solidFill>
                  <a:schemeClr val="accent2"/>
                </a:solidFill>
                <a:latin typeface="Monotype Corsiva" pitchFamily="66" charset="0"/>
              </a:rPr>
              <a:t>E</a:t>
            </a:r>
            <a:endParaRPr lang="en-US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>
    <p:wipe/>
    <p:sndAc>
      <p:stSnd>
        <p:snd r:embed="rId2" name="Whoosh"/>
      </p:stSnd>
    </p:sndAc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1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56195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Qualitative Description of Current Flow</a:t>
            </a:r>
          </a:p>
        </p:txBody>
      </p:sp>
      <p:pic>
        <p:nvPicPr>
          <p:cNvPr id="47107" name="Picture 4" descr="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052512"/>
            <a:ext cx="8686800" cy="5424488"/>
          </a:xfrm>
          <a:solidFill>
            <a:schemeClr val="accent2">
              <a:lumMod val="40000"/>
              <a:lumOff val="60000"/>
            </a:schemeClr>
          </a:solidFill>
          <a:ln>
            <a:miter lim="800000"/>
            <a:headEnd/>
            <a:tailEnd/>
          </a:ln>
        </p:spPr>
      </p:pic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1066800" y="5638800"/>
            <a:ext cx="1258887" cy="33855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Equilibrium</a:t>
            </a:r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3937000" y="5661025"/>
            <a:ext cx="1274763" cy="33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Reverse bias</a:t>
            </a:r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6840538" y="5661025"/>
            <a:ext cx="1352550" cy="3365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Forward bias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985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P-N Junction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–Forward Bias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988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111250"/>
            <a:ext cx="8839200" cy="269875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positive voltage placed on p-type material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holes in p-type move away from positive terminal, electrons in n-type move further from negative terminal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depletion region becomes smaller - resistance of device decreases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voltage increased until critical voltage is reached, depletion region disappears, current can flow freely</a:t>
            </a:r>
          </a:p>
        </p:txBody>
      </p:sp>
      <p:pic>
        <p:nvPicPr>
          <p:cNvPr id="40965" name="Picture 5" descr="G:\frontiers\img476.gif"/>
          <p:cNvPicPr>
            <a:picLocks noChangeAspect="1" noChangeArrowheads="1"/>
          </p:cNvPicPr>
          <p:nvPr/>
        </p:nvPicPr>
        <p:blipFill>
          <a:blip r:embed="rId2" cstate="print"/>
          <a:srcRect l="49568" b="9727"/>
          <a:stretch>
            <a:fillRect/>
          </a:stretch>
        </p:blipFill>
        <p:spPr bwMode="auto">
          <a:xfrm>
            <a:off x="2667000" y="3962400"/>
            <a:ext cx="3333750" cy="2514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1027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9144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P-N Junction</a:t>
            </a:r>
            <a:r>
              <a:rPr lang="hu-HU" sz="2800" b="1" dirty="0" smtClean="0">
                <a:latin typeface="Times New Roman" pitchFamily="18" charset="0"/>
                <a:cs typeface="Times New Roman" pitchFamily="18" charset="0"/>
              </a:rPr>
              <a:t>–Reverse Bias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4" name="Rectangle 1028"/>
          <p:cNvSpPr>
            <a:spLocks noGrp="1" noChangeArrowheads="1"/>
          </p:cNvSpPr>
          <p:nvPr>
            <p:ph idx="1"/>
          </p:nvPr>
        </p:nvSpPr>
        <p:spPr>
          <a:xfrm>
            <a:off x="609600" y="1066800"/>
            <a:ext cx="8001000" cy="2895600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positive voltage placed on n-type material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electrons in n-type move closer to positive terminal, holes in p-type move closer to negative terminal</a:t>
            </a:r>
          </a:p>
          <a:p>
            <a:pPr fontAlgn="auto">
              <a:spcAft>
                <a:spcPts val="0"/>
              </a:spcAft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width of depletion region increases</a:t>
            </a:r>
          </a:p>
          <a:p>
            <a:pPr fontAlgn="auto">
              <a:spcAft>
                <a:spcPts val="0"/>
              </a:spcAft>
              <a:buNone/>
              <a:defRPr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allowed current is essentially zero (small “drift” current)</a:t>
            </a:r>
          </a:p>
        </p:txBody>
      </p:sp>
      <p:pic>
        <p:nvPicPr>
          <p:cNvPr id="39941" name="Picture 1029" descr="G:\frontiers\img476.gif"/>
          <p:cNvPicPr>
            <a:picLocks noChangeAspect="1" noChangeArrowheads="1"/>
          </p:cNvPicPr>
          <p:nvPr/>
        </p:nvPicPr>
        <p:blipFill>
          <a:blip r:embed="rId2" cstate="print"/>
          <a:srcRect r="50432" b="9969"/>
          <a:stretch>
            <a:fillRect/>
          </a:stretch>
        </p:blipFill>
        <p:spPr bwMode="auto">
          <a:xfrm>
            <a:off x="2209800" y="4267200"/>
            <a:ext cx="4191000" cy="2362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0488"/>
            <a:ext cx="9144000" cy="976312"/>
          </a:xfrm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dirty="0" smtClean="0">
                <a:solidFill>
                  <a:srgbClr val="00FFFF"/>
                </a:solidFill>
              </a:rPr>
              <a:t>	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Forward Biased Junctions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7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Effects of Forward Bias on Diffusion Current: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305800" cy="5181600"/>
          </a:xfrm>
        </p:spPr>
        <p:txBody>
          <a:bodyPr>
            <a:noAutofit/>
          </a:bodyPr>
          <a:lstStyle/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When the forward-bias-voltage</a:t>
            </a:r>
            <a:r>
              <a:rPr lang="en-US" sz="2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of the diode is increased, the barrier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for electron and hole diffusion current decreases linearly. 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Since the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carrier concentration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decreases exponentially with 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energy in both bands, 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diffusion current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increases exponentially as the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barrier is reduced.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endParaRPr lang="en-US" sz="2000" b="1" dirty="0" smtClean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As the reverse-bias-voltage is increased, </a:t>
            </a: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the diffusion current decrease</a:t>
            </a:r>
          </a:p>
          <a:p>
            <a:pPr marL="365760" indent="-283464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0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rapidly to zero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, since the fall-off in current is exponential.</a:t>
            </a:r>
          </a:p>
        </p:txBody>
      </p:sp>
      <p:sp>
        <p:nvSpPr>
          <p:cNvPr id="1638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lstStyle/>
          <a:p>
            <a:pPr>
              <a:defRPr/>
            </a:pPr>
            <a:fld id="{7724BB1D-D2EB-4E03-BD7F-BE499DC441A3}" type="slidenum">
              <a:rPr lang="en-US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  <p:transition spd="med">
    <p:wipe/>
    <p:sndAc>
      <p:stSnd>
        <p:snd r:embed="rId2" name="Whoosh"/>
      </p:stSnd>
    </p:sndAc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050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534400" cy="1143000"/>
          </a:xfrm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rgbClr val="00FFFF"/>
                </a:solidFill>
              </a:rPr>
              <a:t>	</a:t>
            </a: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Reverse Biased Junction </a:t>
            </a:r>
            <a:br>
              <a:rPr lang="en-US" sz="27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7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Effect of Reverse Bias on Drift current</a:t>
            </a:r>
          </a:p>
        </p:txBody>
      </p:sp>
      <p:sp>
        <p:nvSpPr>
          <p:cNvPr id="17412" name="Rectangle 2051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144000" cy="5257800"/>
          </a:xfrm>
        </p:spPr>
        <p:txBody>
          <a:bodyPr>
            <a:noAutofit/>
          </a:bodyPr>
          <a:lstStyle/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When the reverse-bias-voltage is increased,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net electric field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increases, but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drift current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does not change.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 this case, drift current is limited 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by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 FAST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carriers are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swept across the depletion layer, but rather </a:t>
            </a: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HOW OFTEN.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number of carriers drifting across the depletion layer is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small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because the </a:t>
            </a: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number of minority carriers that diffuse towards the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Tx/>
              <a:buNone/>
              <a:defRPr/>
            </a:pPr>
            <a:r>
              <a:rPr lang="en-US" sz="2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edge of the depletion layer is small.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To a first approximation, the drift current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does not change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with the </a:t>
            </a:r>
          </a:p>
          <a:p>
            <a:pPr marL="457200" indent="-457200" eaLnBrk="1" fontAlgn="auto" hangingPunct="1">
              <a:spcBef>
                <a:spcPct val="50000"/>
              </a:spcBef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applied voltage.</a:t>
            </a:r>
          </a:p>
        </p:txBody>
      </p:sp>
      <p:sp>
        <p:nvSpPr>
          <p:cNvPr id="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</p:spPr>
        <p:txBody>
          <a:bodyPr/>
          <a:lstStyle/>
          <a:p>
            <a:pPr>
              <a:defRPr/>
            </a:pPr>
            <a:fld id="{1FA29496-C66C-4512-810B-BDA139192D18}" type="slidenum">
              <a:rPr lang="en-US"/>
              <a:pPr>
                <a:defRPr/>
              </a:pPr>
              <a:t>35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685800"/>
            <a:ext cx="8774113" cy="914400"/>
          </a:xfrm>
          <a:prstGeom prst="rect">
            <a:avLst/>
          </a:prstGeom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>
            <a:normAutofit fontScale="90000"/>
          </a:bodyPr>
          <a:lstStyle/>
          <a:p>
            <a:pPr algn="l">
              <a:defRPr/>
            </a:pPr>
            <a: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ko-KR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ko-K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7" name="Rectangle 5"/>
          <p:cNvSpPr>
            <a:spLocks noChangeArrowheads="1"/>
          </p:cNvSpPr>
          <p:nvPr/>
        </p:nvSpPr>
        <p:spPr bwMode="auto">
          <a:xfrm>
            <a:off x="1524000" y="2743200"/>
            <a:ext cx="5867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3200" b="1" dirty="0" smtClean="0">
                <a:solidFill>
                  <a:srgbClr val="E60000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Current-Voltage Relationship</a:t>
            </a:r>
            <a:b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</a:br>
            <a:endParaRPr lang="en-US" altLang="ko-KR" sz="2800" b="1" dirty="0" smtClean="0">
              <a:latin typeface="Times New Roman" pitchFamily="18" charset="0"/>
              <a:ea typeface="굴림" pitchFamily="50" charset="-127"/>
            </a:endParaRPr>
          </a:p>
          <a:p>
            <a:pPr>
              <a:buClr>
                <a:schemeClr val="hlink"/>
              </a:buClr>
              <a:defRPr/>
            </a:pPr>
            <a:r>
              <a:rPr lang="en-US" altLang="ko-KR" sz="2800" b="1" i="1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             Quantitative Approach</a:t>
            </a:r>
            <a:endParaRPr lang="en-US" altLang="ko-KR" sz="2800" b="1" dirty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defRPr/>
            </a:pPr>
            <a:r>
              <a:rPr lang="en-US" altLang="ko-KR" sz="2800" b="1" dirty="0">
                <a:latin typeface="Times New Roman" pitchFamily="18" charset="0"/>
                <a:ea typeface="굴림" pitchFamily="50" charset="-127"/>
              </a:rPr>
              <a:t>        </a:t>
            </a: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Application of PN Junctions 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44675"/>
            <a:ext cx="649287" cy="3384550"/>
          </a:xfr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P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ko-KR" sz="2000" dirty="0" smtClean="0">
              <a:ea typeface="+mn-ea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J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U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C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T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I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O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79613" y="3544888"/>
            <a:ext cx="2305050" cy="3905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PN Junction  diode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714875" y="24653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Junction  diode</a:t>
            </a:r>
          </a:p>
        </p:txBody>
      </p:sp>
      <p:sp>
        <p:nvSpPr>
          <p:cNvPr id="40966" name="AutoShape 9"/>
          <p:cNvSpPr>
            <a:spLocks/>
          </p:cNvSpPr>
          <p:nvPr/>
        </p:nvSpPr>
        <p:spPr bwMode="auto">
          <a:xfrm>
            <a:off x="6877050" y="1889125"/>
            <a:ext cx="287338" cy="136842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7199313" y="1746250"/>
            <a:ext cx="1117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Rectifiers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7235825" y="2105025"/>
            <a:ext cx="16573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Switching diode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235825" y="2536825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Breakdown diode</a:t>
            </a:r>
          </a:p>
        </p:txBody>
      </p:sp>
      <p:sp>
        <p:nvSpPr>
          <p:cNvPr id="68622" name="Rectangle 14"/>
          <p:cNvSpPr>
            <a:spLocks noChangeArrowheads="1"/>
          </p:cNvSpPr>
          <p:nvPr/>
        </p:nvSpPr>
        <p:spPr bwMode="auto">
          <a:xfrm>
            <a:off x="7235825" y="3041650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Varactor diode</a:t>
            </a:r>
          </a:p>
        </p:txBody>
      </p:sp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4859338" y="3184525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Tunnel  diode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4787900" y="39766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Photo-diode</a:t>
            </a:r>
          </a:p>
        </p:txBody>
      </p:sp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4859338" y="4624388"/>
            <a:ext cx="4284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Light Emitting diode &amp; Laser Diode</a:t>
            </a:r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1908175" y="1052513"/>
            <a:ext cx="4032250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BJT (Bipolar Junction Transistor)</a:t>
            </a:r>
          </a:p>
        </p:txBody>
      </p:sp>
      <p:sp>
        <p:nvSpPr>
          <p:cNvPr id="40975" name="AutoShape 19"/>
          <p:cNvSpPr>
            <a:spLocks/>
          </p:cNvSpPr>
          <p:nvPr/>
        </p:nvSpPr>
        <p:spPr bwMode="auto">
          <a:xfrm>
            <a:off x="6877050" y="3832225"/>
            <a:ext cx="287338" cy="647700"/>
          </a:xfrm>
          <a:prstGeom prst="leftBrace">
            <a:avLst>
              <a:gd name="adj1" fmla="val 1878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28" name="Rectangle 20"/>
          <p:cNvSpPr>
            <a:spLocks noChangeArrowheads="1"/>
          </p:cNvSpPr>
          <p:nvPr/>
        </p:nvSpPr>
        <p:spPr bwMode="auto">
          <a:xfrm>
            <a:off x="7164388" y="3786190"/>
            <a:ext cx="190817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Solar cell</a:t>
            </a:r>
          </a:p>
        </p:txBody>
      </p:sp>
      <p:sp>
        <p:nvSpPr>
          <p:cNvPr id="68629" name="Rectangle 21"/>
          <p:cNvSpPr>
            <a:spLocks noChangeArrowheads="1"/>
          </p:cNvSpPr>
          <p:nvPr/>
        </p:nvSpPr>
        <p:spPr bwMode="auto">
          <a:xfrm>
            <a:off x="7164388" y="4143381"/>
            <a:ext cx="1908175" cy="40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 err="1">
                <a:latin typeface="Times New Roman" pitchFamily="18" charset="0"/>
                <a:ea typeface="굴림" pitchFamily="50" charset="-127"/>
              </a:rPr>
              <a:t>Photodetector</a:t>
            </a:r>
            <a:endParaRPr lang="en-US" altLang="ko-KR" sz="1600" dirty="0"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1908175" y="1700213"/>
            <a:ext cx="4751388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HBT (</a:t>
            </a:r>
            <a:r>
              <a:rPr lang="en-US" altLang="ko-KR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Heterojunction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Bipolar Transistor)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1908175" y="5559425"/>
            <a:ext cx="3384550" cy="3905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FET (Field Effect Transistor)</a:t>
            </a:r>
          </a:p>
        </p:txBody>
      </p:sp>
      <p:sp>
        <p:nvSpPr>
          <p:cNvPr id="40980" name="AutoShape 24"/>
          <p:cNvSpPr>
            <a:spLocks/>
          </p:cNvSpPr>
          <p:nvPr/>
        </p:nvSpPr>
        <p:spPr bwMode="auto">
          <a:xfrm>
            <a:off x="5364163" y="5300663"/>
            <a:ext cx="287337" cy="936625"/>
          </a:xfrm>
          <a:prstGeom prst="leftBrace">
            <a:avLst>
              <a:gd name="adj1" fmla="val 2716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34" name="Rectangle 26"/>
          <p:cNvSpPr>
            <a:spLocks noChangeArrowheads="1"/>
          </p:cNvSpPr>
          <p:nvPr/>
        </p:nvSpPr>
        <p:spPr bwMode="auto">
          <a:xfrm>
            <a:off x="5580063" y="5084763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JFET</a:t>
            </a:r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5580063" y="54879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MOSFET - </a:t>
            </a:r>
            <a:r>
              <a:rPr lang="en-US" altLang="ko-KR" sz="16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memory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5651500" y="59197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MESFET - </a:t>
            </a: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HEMT</a:t>
            </a:r>
          </a:p>
        </p:txBody>
      </p:sp>
      <p:sp>
        <p:nvSpPr>
          <p:cNvPr id="40984" name="AutoShape 29"/>
          <p:cNvSpPr>
            <a:spLocks/>
          </p:cNvSpPr>
          <p:nvPr/>
        </p:nvSpPr>
        <p:spPr bwMode="auto">
          <a:xfrm>
            <a:off x="4356100" y="2681288"/>
            <a:ext cx="287338" cy="2160587"/>
          </a:xfrm>
          <a:prstGeom prst="leftBrace">
            <a:avLst>
              <a:gd name="adj1" fmla="val 6266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40985" name="AutoShape 38"/>
          <p:cNvSpPr>
            <a:spLocks/>
          </p:cNvSpPr>
          <p:nvPr/>
        </p:nvSpPr>
        <p:spPr bwMode="auto">
          <a:xfrm>
            <a:off x="1260475" y="1268413"/>
            <a:ext cx="503238" cy="4537075"/>
          </a:xfrm>
          <a:prstGeom prst="leftBrace">
            <a:avLst>
              <a:gd name="adj1" fmla="val 7513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1762"/>
            <a:ext cx="7772400" cy="935038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Summary: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10575" cy="5105400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Semiconductor Devices: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Semiconductor Diodes, 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Solar Cells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LEDs. 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Bipolar Junction Transistors.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Solar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Photovoltaic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Biased P-N Junction:</a:t>
            </a:r>
          </a:p>
          <a:p>
            <a:pPr lvl="1"/>
            <a:r>
              <a:rPr lang="en-US" sz="1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Forward Biased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: p-side more positive than n-side; </a:t>
            </a:r>
          </a:p>
          <a:p>
            <a:pPr lvl="1"/>
            <a:r>
              <a:rPr lang="en-US" sz="1700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Reverse Biased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: n-side more positive than p-side;      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Fabrication Techniques:</a:t>
            </a:r>
          </a:p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Epitaxial Growth Technique</a:t>
            </a:r>
          </a:p>
          <a:p>
            <a:pPr>
              <a:buNone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	Diffusion Method</a:t>
            </a:r>
          </a:p>
          <a:p>
            <a:pPr>
              <a:buNone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	Ion Implant</a:t>
            </a:r>
          </a:p>
          <a:p>
            <a:pPr>
              <a:buNone/>
            </a:pP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Current-Voltage Relationship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2209800" y="-228600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2209800" y="304800"/>
            <a:ext cx="838200" cy="685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12238" cy="1171575"/>
          </a:xfrm>
        </p:spPr>
        <p:txBody>
          <a:bodyPr/>
          <a:lstStyle/>
          <a:p>
            <a:pPr>
              <a:defRPr/>
            </a:pPr>
            <a:r>
              <a:rPr lang="en-US" sz="3600" dirty="0" smtClean="0">
                <a:solidFill>
                  <a:srgbClr val="FF00FF"/>
                </a:solidFill>
              </a:rPr>
              <a:t>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P-N Junction  I-V characteristics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Monotype Sorts" charset="2"/>
              <a:buNone/>
              <a:defRPr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Voltage-Current relationship for a p-n junction (diode) </a:t>
            </a:r>
          </a:p>
          <a:p>
            <a:pPr algn="ctr">
              <a:buFont typeface="Monotype Sorts" charset="2"/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80" name="Picture 4" descr="G:\frontiers\i-v char.gif"/>
          <p:cNvPicPr>
            <a:picLocks noChangeAspect="1" noChangeArrowheads="1"/>
          </p:cNvPicPr>
          <p:nvPr/>
        </p:nvPicPr>
        <p:blipFill>
          <a:blip r:embed="rId2" cstate="print"/>
          <a:srcRect l="3790" t="3999" r="7109" b="7098"/>
          <a:stretch>
            <a:fillRect/>
          </a:stretch>
        </p:blipFill>
        <p:spPr bwMode="auto">
          <a:xfrm>
            <a:off x="685800" y="2500313"/>
            <a:ext cx="3810000" cy="344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5" descr="G:\frontiers\equations.gif"/>
          <p:cNvPicPr>
            <a:picLocks noChangeAspect="1" noChangeArrowheads="1"/>
          </p:cNvPicPr>
          <p:nvPr/>
        </p:nvPicPr>
        <p:blipFill>
          <a:blip r:embed="rId3" cstate="print"/>
          <a:srcRect l="3687" t="17021" r="5991" b="10638"/>
          <a:stretch>
            <a:fillRect/>
          </a:stretch>
        </p:blipFill>
        <p:spPr bwMode="auto">
          <a:xfrm>
            <a:off x="4876800" y="2438400"/>
            <a:ext cx="3733800" cy="3367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14356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altLang="ko-K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altLang="ko-KR" sz="3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Boundary Conditions:</a:t>
            </a:r>
          </a:p>
        </p:txBody>
      </p:sp>
      <p:pic>
        <p:nvPicPr>
          <p:cNvPr id="7173" name="Picture 4" descr="7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8" y="2638425"/>
            <a:ext cx="3571875" cy="3362325"/>
          </a:xfrm>
          <a:noFill/>
          <a:ln w="7620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7170" name="Object 8"/>
          <p:cNvGraphicFramePr>
            <a:graphicFrameLocks noGrp="1" noChangeAspect="1"/>
          </p:cNvGraphicFramePr>
          <p:nvPr>
            <p:ph sz="half" idx="2"/>
          </p:nvPr>
        </p:nvGraphicFramePr>
        <p:xfrm>
          <a:off x="1714500" y="836613"/>
          <a:ext cx="5500688" cy="792162"/>
        </p:xfrm>
        <a:graphic>
          <a:graphicData uri="http://schemas.openxmlformats.org/presentationml/2006/ole">
            <p:oleObj spid="_x0000_s1092" name="Equation" r:id="rId4" imgW="3175000" imgH="457200" progId="Equation.3">
              <p:embed/>
            </p:oleObj>
          </a:graphicData>
        </a:graphic>
      </p:graphicFrame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642910" y="1643062"/>
            <a:ext cx="6000792" cy="461665"/>
          </a:xfrm>
          <a:prstGeom prst="rect">
            <a:avLst/>
          </a:prstGeom>
          <a:gradFill rotWithShape="1">
            <a:gsLst>
              <a:gs pos="0">
                <a:srgbClr val="6666FF"/>
              </a:gs>
              <a:gs pos="50000">
                <a:schemeClr val="tx1"/>
              </a:gs>
              <a:gs pos="100000">
                <a:srgbClr val="6666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2400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If forward bias is applied to the PN junction</a:t>
            </a:r>
          </a:p>
        </p:txBody>
      </p:sp>
      <p:graphicFrame>
        <p:nvGraphicFramePr>
          <p:cNvPr id="7171" name="Object 11"/>
          <p:cNvGraphicFramePr>
            <a:graphicFrameLocks noChangeAspect="1"/>
          </p:cNvGraphicFramePr>
          <p:nvPr/>
        </p:nvGraphicFramePr>
        <p:xfrm>
          <a:off x="4333875" y="3071813"/>
          <a:ext cx="4602163" cy="2143125"/>
        </p:xfrm>
        <a:graphic>
          <a:graphicData uri="http://schemas.openxmlformats.org/presentationml/2006/ole">
            <p:oleObj spid="_x0000_s1093" name="Equation" r:id="rId5" imgW="1129810" imgH="81244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Rectangle 16"/>
          <p:cNvSpPr>
            <a:spLocks noChangeArrowheads="1"/>
          </p:cNvSpPr>
          <p:nvPr/>
        </p:nvSpPr>
        <p:spPr bwMode="auto">
          <a:xfrm>
            <a:off x="214313" y="3571875"/>
            <a:ext cx="4929187" cy="278606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Minority Carrier Distribution</a:t>
            </a:r>
          </a:p>
        </p:txBody>
      </p:sp>
      <p:pic>
        <p:nvPicPr>
          <p:cNvPr id="8200" name="Picture 4" descr="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976312" y="1908969"/>
            <a:ext cx="3000375" cy="15716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8194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23850" y="4903788"/>
          <a:ext cx="4464050" cy="1262062"/>
        </p:xfrm>
        <a:graphic>
          <a:graphicData uri="http://schemas.openxmlformats.org/presentationml/2006/ole">
            <p:oleObj spid="_x0000_s3206" name="Equation" r:id="rId4" imgW="2425700" imgH="685800" progId="Equation.3">
              <p:embed/>
            </p:oleObj>
          </a:graphicData>
        </a:graphic>
      </p:graphicFrame>
      <p:graphicFrame>
        <p:nvGraphicFramePr>
          <p:cNvPr id="8195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23850" y="3752850"/>
          <a:ext cx="4392613" cy="815975"/>
        </p:xfrm>
        <a:graphic>
          <a:graphicData uri="http://schemas.openxmlformats.org/presentationml/2006/ole">
            <p:oleObj spid="_x0000_s3207" name="Equation" r:id="rId5" imgW="2324100" imgH="431800" progId="Equation.3">
              <p:embed/>
            </p:oleObj>
          </a:graphicData>
        </a:graphic>
      </p:graphicFrame>
      <p:graphicFrame>
        <p:nvGraphicFramePr>
          <p:cNvPr id="8196" name="Object 18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4124325" y="2276475"/>
          <a:ext cx="3197225" cy="776288"/>
        </p:xfrm>
        <a:graphic>
          <a:graphicData uri="http://schemas.openxmlformats.org/presentationml/2006/ole">
            <p:oleObj spid="_x0000_s3208" name="Equation" r:id="rId6" imgW="1777229" imgH="431613" progId="Equation.3">
              <p:embed/>
            </p:oleObj>
          </a:graphicData>
        </a:graphic>
      </p:graphicFrame>
      <p:graphicFrame>
        <p:nvGraphicFramePr>
          <p:cNvPr id="8197" name="Object 12"/>
          <p:cNvGraphicFramePr>
            <a:graphicFrameLocks noChangeAspect="1"/>
          </p:cNvGraphicFramePr>
          <p:nvPr/>
        </p:nvGraphicFramePr>
        <p:xfrm>
          <a:off x="714375" y="857250"/>
          <a:ext cx="7129463" cy="960438"/>
        </p:xfrm>
        <a:graphic>
          <a:graphicData uri="http://schemas.openxmlformats.org/presentationml/2006/ole">
            <p:oleObj spid="_x0000_s3209" name="Equation" r:id="rId7" imgW="3289300" imgH="685800" progId="Equation.3">
              <p:embed/>
            </p:oleObj>
          </a:graphicData>
        </a:graphic>
      </p:graphicFrame>
      <p:sp>
        <p:nvSpPr>
          <p:cNvPr id="8201" name="Text Box 14"/>
          <p:cNvSpPr txBox="1">
            <a:spLocks noChangeArrowheads="1"/>
          </p:cNvSpPr>
          <p:nvPr/>
        </p:nvSpPr>
        <p:spPr bwMode="auto">
          <a:xfrm>
            <a:off x="250825" y="4646613"/>
            <a:ext cx="1389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>
                <a:solidFill>
                  <a:srgbClr val="000000"/>
                </a:solidFill>
                <a:latin typeface="Times New Roman" pitchFamily="18" charset="0"/>
              </a:rPr>
              <a:t>&lt;p-region&gt;</a:t>
            </a:r>
          </a:p>
        </p:txBody>
      </p:sp>
      <p:sp>
        <p:nvSpPr>
          <p:cNvPr id="8202" name="Text Box 15"/>
          <p:cNvSpPr txBox="1">
            <a:spLocks noChangeArrowheads="1"/>
          </p:cNvSpPr>
          <p:nvPr/>
        </p:nvSpPr>
        <p:spPr bwMode="auto">
          <a:xfrm>
            <a:off x="250825" y="3449638"/>
            <a:ext cx="13890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>
                <a:solidFill>
                  <a:srgbClr val="000000"/>
                </a:solidFill>
                <a:latin typeface="Times New Roman" pitchFamily="18" charset="0"/>
              </a:rPr>
              <a:t>&lt;n-region&gt;</a:t>
            </a:r>
          </a:p>
        </p:txBody>
      </p:sp>
      <p:sp>
        <p:nvSpPr>
          <p:cNvPr id="8203" name="Text Box 17"/>
          <p:cNvSpPr txBox="1">
            <a:spLocks noChangeArrowheads="1"/>
          </p:cNvSpPr>
          <p:nvPr/>
        </p:nvSpPr>
        <p:spPr bwMode="auto">
          <a:xfrm>
            <a:off x="946150" y="2455863"/>
            <a:ext cx="27622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2000">
                <a:solidFill>
                  <a:srgbClr val="CCFFFF"/>
                </a:solidFill>
                <a:latin typeface="Times New Roman" pitchFamily="18" charset="0"/>
              </a:rPr>
              <a:t>Steady state condition</a:t>
            </a:r>
            <a:r>
              <a:rPr lang="en-US" altLang="ko-KR" sz="2000" b="0">
                <a:latin typeface="Times New Roman" pitchFamily="18" charset="0"/>
              </a:rPr>
              <a:t> : </a:t>
            </a:r>
          </a:p>
        </p:txBody>
      </p:sp>
      <p:sp>
        <p:nvSpPr>
          <p:cNvPr id="8204" name="Rectangle 11"/>
          <p:cNvSpPr>
            <a:spLocks noChangeArrowheads="1"/>
          </p:cNvSpPr>
          <p:nvPr/>
        </p:nvSpPr>
        <p:spPr bwMode="auto">
          <a:xfrm>
            <a:off x="5429250" y="3686175"/>
            <a:ext cx="3419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solidFill>
                  <a:srgbClr val="CCFFFF"/>
                </a:solidFill>
                <a:latin typeface="Times New Roman" pitchFamily="18" charset="0"/>
              </a:rPr>
              <a:t>Steady state condition</a:t>
            </a:r>
            <a:r>
              <a:rPr lang="en-US" altLang="ko-KR" sz="2000" b="0">
                <a:solidFill>
                  <a:srgbClr val="FFFFFF"/>
                </a:solidFill>
                <a:latin typeface="Times New Roman" pitchFamily="18" charset="0"/>
              </a:rPr>
              <a:t> :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Ideal PN Junction Current</a:t>
            </a:r>
          </a:p>
        </p:txBody>
      </p:sp>
      <p:graphicFrame>
        <p:nvGraphicFramePr>
          <p:cNvPr id="9218" name="Object 4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857250" y="908050"/>
          <a:ext cx="2819400" cy="3168650"/>
        </p:xfrm>
        <a:graphic>
          <a:graphicData uri="http://schemas.openxmlformats.org/presentationml/2006/ole">
            <p:oleObj spid="_x0000_s4197" name="Equation" r:id="rId3" imgW="1943100" imgH="2184400" progId="Equation.3">
              <p:embed/>
            </p:oleObj>
          </a:graphicData>
        </a:graphic>
      </p:graphicFrame>
      <p:pic>
        <p:nvPicPr>
          <p:cNvPr id="9222" name="Picture 6" descr="8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908050"/>
            <a:ext cx="4186238" cy="31686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9219" name="Object 8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85800" y="4840288"/>
          <a:ext cx="3581400" cy="393700"/>
        </p:xfrm>
        <a:graphic>
          <a:graphicData uri="http://schemas.openxmlformats.org/presentationml/2006/ole">
            <p:oleObj spid="_x0000_s4198" name="수식" r:id="rId5" imgW="3581400" imgH="393700" progId="Equation.3">
              <p:embed/>
            </p:oleObj>
          </a:graphicData>
        </a:graphic>
      </p:graphicFrame>
      <p:graphicFrame>
        <p:nvGraphicFramePr>
          <p:cNvPr id="9220" name="Object 1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447800" y="5562600"/>
          <a:ext cx="2881313" cy="903288"/>
        </p:xfrm>
        <a:graphic>
          <a:graphicData uri="http://schemas.openxmlformats.org/presentationml/2006/ole">
            <p:oleObj spid="_x0000_s4199" name="Equation" r:id="rId6" imgW="1498600" imgH="469900" progId="Equation.3">
              <p:embed/>
            </p:oleObj>
          </a:graphicData>
        </a:graphic>
      </p:graphicFrame>
      <p:sp>
        <p:nvSpPr>
          <p:cNvPr id="9223" name="AutoShape 16"/>
          <p:cNvSpPr>
            <a:spLocks noChangeArrowheads="1"/>
          </p:cNvSpPr>
          <p:nvPr/>
        </p:nvSpPr>
        <p:spPr bwMode="auto">
          <a:xfrm>
            <a:off x="2268538" y="4149725"/>
            <a:ext cx="865187" cy="431800"/>
          </a:xfrm>
          <a:prstGeom prst="downArrow">
            <a:avLst>
              <a:gd name="adj1" fmla="val 50000"/>
              <a:gd name="adj2" fmla="val 2500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Forward Bias Recombination Current</a:t>
            </a:r>
          </a:p>
        </p:txBody>
      </p:sp>
      <p:pic>
        <p:nvPicPr>
          <p:cNvPr id="13319" name="Picture 4" descr="quisi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263" y="3429000"/>
            <a:ext cx="4105275" cy="2736850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3320" name="Picture 6" descr="1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263" y="836613"/>
            <a:ext cx="3248025" cy="2663825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3314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900113" y="2492375"/>
          <a:ext cx="2951162" cy="796925"/>
        </p:xfrm>
        <a:graphic>
          <a:graphicData uri="http://schemas.openxmlformats.org/presentationml/2006/ole">
            <p:oleObj spid="_x0000_s7302" name="Equation" r:id="rId5" imgW="1739900" imgH="469900" progId="Equation.3">
              <p:embed/>
            </p:oleObj>
          </a:graphicData>
        </a:graphic>
      </p:graphicFrame>
      <p:graphicFrame>
        <p:nvGraphicFramePr>
          <p:cNvPr id="13315" name="Object 12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5184775" y="4024313"/>
          <a:ext cx="3167063" cy="1420812"/>
        </p:xfrm>
        <a:graphic>
          <a:graphicData uri="http://schemas.openxmlformats.org/presentationml/2006/ole">
            <p:oleObj spid="_x0000_s7303" name="Equation" r:id="rId6" imgW="1981200" imgH="889000" progId="Equation.3">
              <p:embed/>
            </p:oleObj>
          </a:graphicData>
        </a:graphic>
      </p:graphicFrame>
      <p:graphicFrame>
        <p:nvGraphicFramePr>
          <p:cNvPr id="13316" name="Object 8"/>
          <p:cNvGraphicFramePr>
            <a:graphicFrameLocks noChangeAspect="1"/>
          </p:cNvGraphicFramePr>
          <p:nvPr/>
        </p:nvGraphicFramePr>
        <p:xfrm>
          <a:off x="900113" y="1471613"/>
          <a:ext cx="2952750" cy="846137"/>
        </p:xfrm>
        <a:graphic>
          <a:graphicData uri="http://schemas.openxmlformats.org/presentationml/2006/ole">
            <p:oleObj spid="_x0000_s7304" name="Equation" r:id="rId7" imgW="1726451" imgH="495085" progId="Equation.3">
              <p:embed/>
            </p:oleObj>
          </a:graphicData>
        </a:graphic>
      </p:graphicFrame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68313" y="765175"/>
            <a:ext cx="391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Times New Roman" pitchFamily="18" charset="0"/>
              </a:rPr>
              <a:t>Recombination rate of excess carriers </a:t>
            </a:r>
          </a:p>
          <a:p>
            <a:r>
              <a:rPr lang="en-US" altLang="ko-KR">
                <a:latin typeface="Times New Roman" pitchFamily="18" charset="0"/>
              </a:rPr>
              <a:t>(Shockley-Read-Hall model)</a:t>
            </a:r>
          </a:p>
        </p:txBody>
      </p:sp>
      <p:graphicFrame>
        <p:nvGraphicFramePr>
          <p:cNvPr id="13317" name="Object 17"/>
          <p:cNvGraphicFramePr>
            <a:graphicFrameLocks noChangeAspect="1"/>
          </p:cNvGraphicFramePr>
          <p:nvPr/>
        </p:nvGraphicFramePr>
        <p:xfrm>
          <a:off x="5143504" y="5500702"/>
          <a:ext cx="3240087" cy="792162"/>
        </p:xfrm>
        <a:graphic>
          <a:graphicData uri="http://schemas.openxmlformats.org/presentationml/2006/ole">
            <p:oleObj spid="_x0000_s7305" name="Equation" r:id="rId8" imgW="1218671" imgH="393529" progId="Equation.3">
              <p:embed/>
            </p:oleObj>
          </a:graphicData>
        </a:graphic>
      </p:graphicFrame>
      <p:sp>
        <p:nvSpPr>
          <p:cNvPr id="13322" name="Text Box 18"/>
          <p:cNvSpPr txBox="1">
            <a:spLocks noChangeArrowheads="1"/>
          </p:cNvSpPr>
          <p:nvPr/>
        </p:nvSpPr>
        <p:spPr bwMode="auto">
          <a:xfrm>
            <a:off x="5921375" y="3573463"/>
            <a:ext cx="1689100" cy="366712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b="0">
                <a:solidFill>
                  <a:srgbClr val="000000"/>
                </a:solidFill>
                <a:latin typeface="Times New Roman" pitchFamily="18" charset="0"/>
              </a:rPr>
              <a:t>R = R</a:t>
            </a:r>
            <a:r>
              <a:rPr lang="en-US" altLang="ko-KR" b="0" baseline="-25000">
                <a:solidFill>
                  <a:srgbClr val="000000"/>
                </a:solidFill>
                <a:latin typeface="Times New Roman" pitchFamily="18" charset="0"/>
              </a:rPr>
              <a:t>max</a:t>
            </a:r>
            <a:r>
              <a:rPr lang="en-US" altLang="ko-KR" b="0">
                <a:solidFill>
                  <a:srgbClr val="000000"/>
                </a:solidFill>
                <a:latin typeface="Times New Roman" pitchFamily="18" charset="0"/>
              </a:rPr>
              <a:t>  at x=o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Reverse Bias-Generation Current</a:t>
            </a:r>
          </a:p>
        </p:txBody>
      </p:sp>
      <p:pic>
        <p:nvPicPr>
          <p:cNvPr id="12297" name="Picture 4" descr="gen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5" y="2000250"/>
            <a:ext cx="2643188" cy="1928813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2290" name="Object 6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4357688" y="3495675"/>
          <a:ext cx="3529012" cy="2295525"/>
        </p:xfrm>
        <a:graphic>
          <a:graphicData uri="http://schemas.openxmlformats.org/presentationml/2006/ole">
            <p:oleObj spid="_x0000_s6344" name="Equation" r:id="rId4" imgW="2108200" imgH="1371600" progId="Equation.3">
              <p:embed/>
            </p:oleObj>
          </a:graphicData>
        </a:graphic>
      </p:graphicFrame>
      <p:graphicFrame>
        <p:nvGraphicFramePr>
          <p:cNvPr id="12291" name="Object 9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571500" y="4143375"/>
          <a:ext cx="3022600" cy="866775"/>
        </p:xfrm>
        <a:graphic>
          <a:graphicData uri="http://schemas.openxmlformats.org/presentationml/2006/ole">
            <p:oleObj spid="_x0000_s6345" name="Equation" r:id="rId5" imgW="1726451" imgH="495085" progId="Equation.3">
              <p:embed/>
            </p:oleObj>
          </a:graphicData>
        </a:graphic>
      </p:graphicFrame>
      <p:graphicFrame>
        <p:nvGraphicFramePr>
          <p:cNvPr id="12292" name="Object 11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714375" y="5286375"/>
          <a:ext cx="2663825" cy="919163"/>
        </p:xfrm>
        <a:graphic>
          <a:graphicData uri="http://schemas.openxmlformats.org/presentationml/2006/ole">
            <p:oleObj spid="_x0000_s6346" name="Equation" r:id="rId6" imgW="1434477" imgH="495085" progId="Equation.3">
              <p:embed/>
            </p:oleObj>
          </a:graphicData>
        </a:graphic>
      </p:graphicFrame>
      <p:sp>
        <p:nvSpPr>
          <p:cNvPr id="12298" name="Text Box 8"/>
          <p:cNvSpPr txBox="1">
            <a:spLocks noChangeArrowheads="1"/>
          </p:cNvSpPr>
          <p:nvPr/>
        </p:nvSpPr>
        <p:spPr bwMode="auto">
          <a:xfrm>
            <a:off x="468313" y="765175"/>
            <a:ext cx="3911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>
                <a:latin typeface="Times New Roman" pitchFamily="18" charset="0"/>
              </a:rPr>
              <a:t>Recombination rate of excess carriers </a:t>
            </a:r>
          </a:p>
          <a:p>
            <a:r>
              <a:rPr lang="en-US" altLang="ko-KR">
                <a:latin typeface="Times New Roman" pitchFamily="18" charset="0"/>
              </a:rPr>
              <a:t>(Shockley-Read-Hall model)</a:t>
            </a:r>
          </a:p>
        </p:txBody>
      </p:sp>
      <p:sp>
        <p:nvSpPr>
          <p:cNvPr id="12299" name="Text Box 13"/>
          <p:cNvSpPr txBox="1">
            <a:spLocks noChangeArrowheads="1"/>
          </p:cNvSpPr>
          <p:nvPr/>
        </p:nvSpPr>
        <p:spPr bwMode="auto">
          <a:xfrm>
            <a:off x="495300" y="1500188"/>
            <a:ext cx="2571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>
                <a:latin typeface="Times New Roman" pitchFamily="18" charset="0"/>
              </a:rPr>
              <a:t>In depletion region, </a:t>
            </a:r>
          </a:p>
        </p:txBody>
      </p:sp>
      <p:graphicFrame>
        <p:nvGraphicFramePr>
          <p:cNvPr id="12293" name="Object 14"/>
          <p:cNvGraphicFramePr>
            <a:graphicFrameLocks noChangeAspect="1"/>
          </p:cNvGraphicFramePr>
          <p:nvPr/>
        </p:nvGraphicFramePr>
        <p:xfrm>
          <a:off x="4572000" y="2043113"/>
          <a:ext cx="2405063" cy="809625"/>
        </p:xfrm>
        <a:graphic>
          <a:graphicData uri="http://schemas.openxmlformats.org/presentationml/2006/ole">
            <p:oleObj spid="_x0000_s6347" name="Equation" r:id="rId7" imgW="1397000" imgH="469900" progId="Equation.3">
              <p:embed/>
            </p:oleObj>
          </a:graphicData>
        </a:graphic>
      </p:graphicFrame>
      <p:graphicFrame>
        <p:nvGraphicFramePr>
          <p:cNvPr id="12294" name="Object 15"/>
          <p:cNvGraphicFramePr>
            <a:graphicFrameLocks noChangeAspect="1"/>
          </p:cNvGraphicFramePr>
          <p:nvPr/>
        </p:nvGraphicFramePr>
        <p:xfrm>
          <a:off x="7164388" y="2057400"/>
          <a:ext cx="1871662" cy="795338"/>
        </p:xfrm>
        <a:graphic>
          <a:graphicData uri="http://schemas.openxmlformats.org/presentationml/2006/ole">
            <p:oleObj spid="_x0000_s6348" name="Equation" r:id="rId8" imgW="1016000" imgH="431800" progId="Equation.3">
              <p:embed/>
            </p:oleObj>
          </a:graphicData>
        </a:graphic>
      </p:graphicFrame>
      <p:sp>
        <p:nvSpPr>
          <p:cNvPr id="114704" name="Text Box 16"/>
          <p:cNvSpPr txBox="1">
            <a:spLocks noChangeArrowheads="1"/>
          </p:cNvSpPr>
          <p:nvPr/>
        </p:nvSpPr>
        <p:spPr bwMode="auto">
          <a:xfrm>
            <a:off x="4686300" y="871538"/>
            <a:ext cx="4206875" cy="396875"/>
          </a:xfrm>
          <a:prstGeom prst="rect">
            <a:avLst/>
          </a:prstGeom>
          <a:blipFill>
            <a:blip r:embed="rId9" cstate="print"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Total reverse bias current density, J</a:t>
            </a:r>
            <a:r>
              <a:rPr lang="en-US" altLang="ko-KR" sz="2000" b="1" baseline="-25000" dirty="0">
                <a:solidFill>
                  <a:srgbClr val="000000"/>
                </a:solidFill>
                <a:latin typeface="Times New Roman" pitchFamily="18" charset="0"/>
                <a:ea typeface="굴림" pitchFamily="50" charset="-127"/>
              </a:rPr>
              <a:t>R</a:t>
            </a:r>
          </a:p>
        </p:txBody>
      </p:sp>
      <p:graphicFrame>
        <p:nvGraphicFramePr>
          <p:cNvPr id="12295" name="Object 17"/>
          <p:cNvGraphicFramePr>
            <a:graphicFrameLocks noChangeAspect="1"/>
          </p:cNvGraphicFramePr>
          <p:nvPr/>
        </p:nvGraphicFramePr>
        <p:xfrm>
          <a:off x="5867400" y="1341438"/>
          <a:ext cx="2087563" cy="582612"/>
        </p:xfrm>
        <a:graphic>
          <a:graphicData uri="http://schemas.openxmlformats.org/presentationml/2006/ole">
            <p:oleObj spid="_x0000_s6349" name="Equation" r:id="rId10" imgW="863225" imgH="241195" progId="Equation.3">
              <p:embed/>
            </p:oleObj>
          </a:graphicData>
        </a:graphic>
      </p:graphicFrame>
      <p:sp>
        <p:nvSpPr>
          <p:cNvPr id="12301" name="Rectangle 12"/>
          <p:cNvSpPr>
            <a:spLocks noChangeArrowheads="1"/>
          </p:cNvSpPr>
          <p:nvPr/>
        </p:nvSpPr>
        <p:spPr bwMode="auto">
          <a:xfrm>
            <a:off x="2500313" y="1500188"/>
            <a:ext cx="1143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>
                <a:latin typeface="Times New Roman" pitchFamily="18" charset="0"/>
              </a:rPr>
              <a:t>n=p=0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800" b="1" dirty="0" smtClean="0">
                <a:latin typeface="Times New Roman" pitchFamily="18" charset="0"/>
                <a:cs typeface="Times New Roman" pitchFamily="18" charset="0"/>
              </a:rPr>
              <a:t>Total Forward Bias Current</a:t>
            </a:r>
          </a:p>
        </p:txBody>
      </p:sp>
      <p:pic>
        <p:nvPicPr>
          <p:cNvPr id="14344" name="Picture 12" descr="18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567113"/>
            <a:ext cx="3816350" cy="2741612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pic>
        <p:nvPicPr>
          <p:cNvPr id="14345" name="Picture 17" descr="19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tretch>
            <a:fillRect/>
          </a:stretch>
        </p:blipFill>
        <p:spPr bwMode="auto">
          <a:xfrm>
            <a:off x="5534451" y="1600200"/>
            <a:ext cx="2266098" cy="2189163"/>
          </a:xfrm>
          <a:noFill/>
          <a:ln w="57150">
            <a:solidFill>
              <a:srgbClr val="FFCC66"/>
            </a:solidFill>
            <a:miter lim="800000"/>
            <a:headEnd/>
            <a:tailEnd/>
          </a:ln>
        </p:spPr>
      </p:pic>
      <p:graphicFrame>
        <p:nvGraphicFramePr>
          <p:cNvPr id="14338" name="Object 13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1114425" y="2708275"/>
          <a:ext cx="2232025" cy="720725"/>
        </p:xfrm>
        <a:graphic>
          <a:graphicData uri="http://schemas.openxmlformats.org/presentationml/2006/ole">
            <p:oleObj spid="_x0000_s8359" name="Equation" r:id="rId5" imgW="1218671" imgH="393529" progId="Equation.3">
              <p:embed/>
            </p:oleObj>
          </a:graphicData>
        </a:graphic>
      </p:graphicFrame>
      <p:graphicFrame>
        <p:nvGraphicFramePr>
          <p:cNvPr id="14339" name="Object 15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1371600" y="1295400"/>
          <a:ext cx="2012950" cy="584200"/>
        </p:xfrm>
        <a:graphic>
          <a:graphicData uri="http://schemas.openxmlformats.org/presentationml/2006/ole">
            <p:oleObj spid="_x0000_s8360" name="Equation" r:id="rId6" imgW="787400" imgH="228600" progId="Equation.3">
              <p:embed/>
            </p:oleObj>
          </a:graphicData>
        </a:graphic>
      </p:graphicFrame>
      <p:graphicFrame>
        <p:nvGraphicFramePr>
          <p:cNvPr id="14340" name="Object 14"/>
          <p:cNvGraphicFramePr>
            <a:graphicFrameLocks noChangeAspect="1"/>
          </p:cNvGraphicFramePr>
          <p:nvPr/>
        </p:nvGraphicFramePr>
        <p:xfrm>
          <a:off x="533400" y="1981200"/>
          <a:ext cx="3240087" cy="649287"/>
        </p:xfrm>
        <a:graphic>
          <a:graphicData uri="http://schemas.openxmlformats.org/presentationml/2006/ole">
            <p:oleObj spid="_x0000_s8361" name="Equation" r:id="rId7" imgW="1218671" imgH="393529" progId="Equation.3">
              <p:embed/>
            </p:oleObj>
          </a:graphicData>
        </a:graphic>
      </p:graphicFrame>
      <p:sp>
        <p:nvSpPr>
          <p:cNvPr id="131090" name="Text Box 18"/>
          <p:cNvSpPr txBox="1">
            <a:spLocks noChangeArrowheads="1"/>
          </p:cNvSpPr>
          <p:nvPr/>
        </p:nvSpPr>
        <p:spPr bwMode="auto">
          <a:xfrm>
            <a:off x="214282" y="785794"/>
            <a:ext cx="4185120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ko-KR" sz="2000" b="1" dirty="0">
                <a:latin typeface="Times New Roman" pitchFamily="18" charset="0"/>
                <a:ea typeface="굴림" pitchFamily="50" charset="-127"/>
              </a:rPr>
              <a:t>Total forward bias current density, J</a:t>
            </a:r>
            <a:endParaRPr lang="en-US" altLang="ko-KR" sz="2000" b="1" baseline="-25000" dirty="0">
              <a:latin typeface="Times New Roman" pitchFamily="18" charset="0"/>
              <a:ea typeface="굴림" pitchFamily="50" charset="-127"/>
            </a:endParaRPr>
          </a:p>
        </p:txBody>
      </p:sp>
      <p:graphicFrame>
        <p:nvGraphicFramePr>
          <p:cNvPr id="14341" name="Object 19"/>
          <p:cNvGraphicFramePr>
            <a:graphicFrameLocks noChangeAspect="1"/>
          </p:cNvGraphicFramePr>
          <p:nvPr/>
        </p:nvGraphicFramePr>
        <p:xfrm>
          <a:off x="5219700" y="836613"/>
          <a:ext cx="3097213" cy="1368425"/>
        </p:xfrm>
        <a:graphic>
          <a:graphicData uri="http://schemas.openxmlformats.org/presentationml/2006/ole">
            <p:oleObj spid="_x0000_s8362" name="Equation" r:id="rId8" imgW="1295400" imgH="812800" progId="Equation.3">
              <p:embed/>
            </p:oleObj>
          </a:graphicData>
        </a:graphic>
      </p:graphicFrame>
      <p:sp>
        <p:nvSpPr>
          <p:cNvPr id="14347" name="Text Box 20"/>
          <p:cNvSpPr txBox="1">
            <a:spLocks noChangeArrowheads="1"/>
          </p:cNvSpPr>
          <p:nvPr/>
        </p:nvSpPr>
        <p:spPr bwMode="auto">
          <a:xfrm>
            <a:off x="4643438" y="4214813"/>
            <a:ext cx="4000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2000">
                <a:solidFill>
                  <a:srgbClr val="CCFFFF"/>
                </a:solidFill>
                <a:latin typeface="Times New Roman" pitchFamily="18" charset="0"/>
              </a:rPr>
              <a:t>In general,</a:t>
            </a:r>
            <a:r>
              <a:rPr lang="en-US" altLang="ko-KR" sz="2000">
                <a:latin typeface="Times New Roman" pitchFamily="18" charset="0"/>
              </a:rPr>
              <a:t> </a:t>
            </a:r>
            <a:r>
              <a:rPr lang="en-US" altLang="ko-KR" sz="1600">
                <a:latin typeface="Times New Roman" pitchFamily="18" charset="0"/>
              </a:rPr>
              <a:t>(n : ideality factor)</a:t>
            </a:r>
          </a:p>
        </p:txBody>
      </p:sp>
      <p:graphicFrame>
        <p:nvGraphicFramePr>
          <p:cNvPr id="14342" name="Object 21"/>
          <p:cNvGraphicFramePr>
            <a:graphicFrameLocks noChangeAspect="1"/>
          </p:cNvGraphicFramePr>
          <p:nvPr/>
        </p:nvGraphicFramePr>
        <p:xfrm>
          <a:off x="4572000" y="4648200"/>
          <a:ext cx="4291740" cy="719137"/>
        </p:xfrm>
        <a:graphic>
          <a:graphicData uri="http://schemas.openxmlformats.org/presentationml/2006/ole">
            <p:oleObj spid="_x0000_s8363" name="Equation" r:id="rId9" imgW="2057400" imgH="3937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ko-KR" sz="2400" b="1" dirty="0" smtClean="0">
                <a:latin typeface="Times New Roman" pitchFamily="18" charset="0"/>
                <a:cs typeface="Times New Roman" pitchFamily="18" charset="0"/>
              </a:rPr>
              <a:t>Application of PN Junctions 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95288" y="1844675"/>
            <a:ext cx="649287" cy="3384550"/>
          </a:xfrm>
          <a:gradFill rotWithShape="1">
            <a:gsLst>
              <a:gs pos="0">
                <a:srgbClr val="D6B19C"/>
              </a:gs>
              <a:gs pos="30000">
                <a:srgbClr val="D49E6C"/>
              </a:gs>
              <a:gs pos="70000">
                <a:srgbClr val="A65528"/>
              </a:gs>
              <a:gs pos="100000">
                <a:srgbClr val="663012"/>
              </a:gs>
            </a:gsLst>
            <a:path path="shape">
              <a:fillToRect l="50000" t="50000" r="50000" b="50000"/>
            </a:path>
          </a:gradFill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P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 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altLang="ko-KR" sz="2000" dirty="0" smtClean="0">
              <a:ea typeface="+mn-ea"/>
            </a:endParaRP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J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U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C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T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I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O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altLang="ko-KR" sz="2000" dirty="0" smtClean="0">
                <a:ea typeface="+mn-ea"/>
              </a:rPr>
              <a:t>N</a:t>
            </a:r>
          </a:p>
        </p:txBody>
      </p:sp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1979613" y="3544888"/>
            <a:ext cx="2305050" cy="3905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PN Junction  diode</a:t>
            </a:r>
          </a:p>
        </p:txBody>
      </p:sp>
      <p:sp>
        <p:nvSpPr>
          <p:cNvPr id="68615" name="Rectangle 7"/>
          <p:cNvSpPr>
            <a:spLocks noChangeArrowheads="1"/>
          </p:cNvSpPr>
          <p:nvPr/>
        </p:nvSpPr>
        <p:spPr bwMode="auto">
          <a:xfrm>
            <a:off x="4714875" y="24653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Junction  diode</a:t>
            </a:r>
          </a:p>
        </p:txBody>
      </p:sp>
      <p:sp>
        <p:nvSpPr>
          <p:cNvPr id="40966" name="AutoShape 9"/>
          <p:cNvSpPr>
            <a:spLocks/>
          </p:cNvSpPr>
          <p:nvPr/>
        </p:nvSpPr>
        <p:spPr bwMode="auto">
          <a:xfrm>
            <a:off x="6877050" y="1889125"/>
            <a:ext cx="287338" cy="1368425"/>
          </a:xfrm>
          <a:prstGeom prst="leftBrace">
            <a:avLst>
              <a:gd name="adj1" fmla="val 39687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7199313" y="1746250"/>
            <a:ext cx="111760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Rectifiers</a:t>
            </a:r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7235825" y="2105025"/>
            <a:ext cx="1657350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Switching diode</a:t>
            </a:r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7235825" y="2536825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Breakdown diode</a:t>
            </a:r>
          </a:p>
        </p:txBody>
      </p:sp>
      <p:sp>
        <p:nvSpPr>
          <p:cNvPr id="68622" name="Rectangle 14"/>
          <p:cNvSpPr>
            <a:spLocks noChangeArrowheads="1"/>
          </p:cNvSpPr>
          <p:nvPr/>
        </p:nvSpPr>
        <p:spPr bwMode="auto">
          <a:xfrm>
            <a:off x="7235825" y="3041650"/>
            <a:ext cx="1908175" cy="287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Varactor diode</a:t>
            </a:r>
          </a:p>
        </p:txBody>
      </p:sp>
      <p:sp>
        <p:nvSpPr>
          <p:cNvPr id="68623" name="Rectangle 15"/>
          <p:cNvSpPr>
            <a:spLocks noChangeArrowheads="1"/>
          </p:cNvSpPr>
          <p:nvPr/>
        </p:nvSpPr>
        <p:spPr bwMode="auto">
          <a:xfrm>
            <a:off x="4859338" y="3184525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Tunnel  diode</a:t>
            </a:r>
          </a:p>
        </p:txBody>
      </p:sp>
      <p:sp>
        <p:nvSpPr>
          <p:cNvPr id="68624" name="Rectangle 16"/>
          <p:cNvSpPr>
            <a:spLocks noChangeArrowheads="1"/>
          </p:cNvSpPr>
          <p:nvPr/>
        </p:nvSpPr>
        <p:spPr bwMode="auto">
          <a:xfrm>
            <a:off x="4787900" y="39766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Photo-diode</a:t>
            </a:r>
          </a:p>
        </p:txBody>
      </p:sp>
      <p:sp>
        <p:nvSpPr>
          <p:cNvPr id="68625" name="Rectangle 17"/>
          <p:cNvSpPr>
            <a:spLocks noChangeArrowheads="1"/>
          </p:cNvSpPr>
          <p:nvPr/>
        </p:nvSpPr>
        <p:spPr bwMode="auto">
          <a:xfrm>
            <a:off x="4859338" y="4624388"/>
            <a:ext cx="4284662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Light Emitting diode &amp; Laser Diode</a:t>
            </a:r>
          </a:p>
        </p:txBody>
      </p:sp>
      <p:sp>
        <p:nvSpPr>
          <p:cNvPr id="68626" name="Rectangle 18"/>
          <p:cNvSpPr>
            <a:spLocks noChangeArrowheads="1"/>
          </p:cNvSpPr>
          <p:nvPr/>
        </p:nvSpPr>
        <p:spPr bwMode="auto">
          <a:xfrm>
            <a:off x="1908175" y="1052513"/>
            <a:ext cx="4032250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BJT (Bipolar Junction Transistor)</a:t>
            </a:r>
          </a:p>
        </p:txBody>
      </p:sp>
      <p:sp>
        <p:nvSpPr>
          <p:cNvPr id="40975" name="AutoShape 19"/>
          <p:cNvSpPr>
            <a:spLocks/>
          </p:cNvSpPr>
          <p:nvPr/>
        </p:nvSpPr>
        <p:spPr bwMode="auto">
          <a:xfrm>
            <a:off x="6877050" y="3832225"/>
            <a:ext cx="287338" cy="647700"/>
          </a:xfrm>
          <a:prstGeom prst="leftBrace">
            <a:avLst>
              <a:gd name="adj1" fmla="val 1878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28" name="Rectangle 20"/>
          <p:cNvSpPr>
            <a:spLocks noChangeArrowheads="1"/>
          </p:cNvSpPr>
          <p:nvPr/>
        </p:nvSpPr>
        <p:spPr bwMode="auto">
          <a:xfrm>
            <a:off x="7164388" y="3786190"/>
            <a:ext cx="1908175" cy="285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Solar cell</a:t>
            </a:r>
          </a:p>
        </p:txBody>
      </p:sp>
      <p:sp>
        <p:nvSpPr>
          <p:cNvPr id="68629" name="Rectangle 21"/>
          <p:cNvSpPr>
            <a:spLocks noChangeArrowheads="1"/>
          </p:cNvSpPr>
          <p:nvPr/>
        </p:nvSpPr>
        <p:spPr bwMode="auto">
          <a:xfrm>
            <a:off x="7164388" y="4143381"/>
            <a:ext cx="1908175" cy="409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1600" dirty="0" err="1">
                <a:latin typeface="Times New Roman" pitchFamily="18" charset="0"/>
                <a:ea typeface="굴림" pitchFamily="50" charset="-127"/>
              </a:rPr>
              <a:t>Photodetector</a:t>
            </a:r>
            <a:endParaRPr lang="en-US" altLang="ko-KR" sz="1600" dirty="0"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68630" name="Rectangle 22"/>
          <p:cNvSpPr>
            <a:spLocks noChangeArrowheads="1"/>
          </p:cNvSpPr>
          <p:nvPr/>
        </p:nvSpPr>
        <p:spPr bwMode="auto">
          <a:xfrm>
            <a:off x="1908175" y="1700213"/>
            <a:ext cx="4751388" cy="360362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HBT (</a:t>
            </a:r>
            <a:r>
              <a:rPr lang="en-US" altLang="ko-KR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Heterojunction</a:t>
            </a: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Bipolar Transistor)</a:t>
            </a:r>
          </a:p>
        </p:txBody>
      </p:sp>
      <p:sp>
        <p:nvSpPr>
          <p:cNvPr id="68631" name="Rectangle 23"/>
          <p:cNvSpPr>
            <a:spLocks noChangeArrowheads="1"/>
          </p:cNvSpPr>
          <p:nvPr/>
        </p:nvSpPr>
        <p:spPr bwMode="auto">
          <a:xfrm>
            <a:off x="1908175" y="5559425"/>
            <a:ext cx="3384550" cy="390525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6666FF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굴림" pitchFamily="50" charset="-127"/>
              </a:rPr>
              <a:t>FET (Field Effect Transistor)</a:t>
            </a:r>
          </a:p>
        </p:txBody>
      </p:sp>
      <p:sp>
        <p:nvSpPr>
          <p:cNvPr id="40980" name="AutoShape 24"/>
          <p:cNvSpPr>
            <a:spLocks/>
          </p:cNvSpPr>
          <p:nvPr/>
        </p:nvSpPr>
        <p:spPr bwMode="auto">
          <a:xfrm>
            <a:off x="5364163" y="5300663"/>
            <a:ext cx="287337" cy="936625"/>
          </a:xfrm>
          <a:prstGeom prst="leftBrace">
            <a:avLst>
              <a:gd name="adj1" fmla="val 27164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68634" name="Rectangle 26"/>
          <p:cNvSpPr>
            <a:spLocks noChangeArrowheads="1"/>
          </p:cNvSpPr>
          <p:nvPr/>
        </p:nvSpPr>
        <p:spPr bwMode="auto">
          <a:xfrm>
            <a:off x="5580063" y="5084763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JFET</a:t>
            </a:r>
          </a:p>
        </p:txBody>
      </p:sp>
      <p:sp>
        <p:nvSpPr>
          <p:cNvPr id="68635" name="Rectangle 27"/>
          <p:cNvSpPr>
            <a:spLocks noChangeArrowheads="1"/>
          </p:cNvSpPr>
          <p:nvPr/>
        </p:nvSpPr>
        <p:spPr bwMode="auto">
          <a:xfrm>
            <a:off x="5580063" y="54879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MOSFET - </a:t>
            </a:r>
            <a:r>
              <a:rPr lang="en-US" altLang="ko-KR" sz="160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memory</a:t>
            </a:r>
          </a:p>
        </p:txBody>
      </p:sp>
      <p:sp>
        <p:nvSpPr>
          <p:cNvPr id="68636" name="Rectangle 28"/>
          <p:cNvSpPr>
            <a:spLocks noChangeArrowheads="1"/>
          </p:cNvSpPr>
          <p:nvPr/>
        </p:nvSpPr>
        <p:spPr bwMode="auto">
          <a:xfrm>
            <a:off x="5651500" y="5919788"/>
            <a:ext cx="230505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None/>
              <a:defRPr/>
            </a:pPr>
            <a:r>
              <a:rPr lang="en-US" altLang="ko-K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000" dirty="0">
                <a:latin typeface="Times New Roman" pitchFamily="18" charset="0"/>
                <a:ea typeface="굴림" pitchFamily="50" charset="-127"/>
              </a:rPr>
              <a:t>MESFET - </a:t>
            </a:r>
            <a:r>
              <a:rPr lang="en-US" altLang="ko-KR" sz="1600" dirty="0">
                <a:latin typeface="Times New Roman" pitchFamily="18" charset="0"/>
                <a:ea typeface="굴림" pitchFamily="50" charset="-127"/>
              </a:rPr>
              <a:t>HEMT</a:t>
            </a:r>
          </a:p>
        </p:txBody>
      </p:sp>
      <p:sp>
        <p:nvSpPr>
          <p:cNvPr id="40984" name="AutoShape 29"/>
          <p:cNvSpPr>
            <a:spLocks/>
          </p:cNvSpPr>
          <p:nvPr/>
        </p:nvSpPr>
        <p:spPr bwMode="auto">
          <a:xfrm>
            <a:off x="4356100" y="2681288"/>
            <a:ext cx="287338" cy="2160587"/>
          </a:xfrm>
          <a:prstGeom prst="leftBrace">
            <a:avLst>
              <a:gd name="adj1" fmla="val 6266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  <p:sp>
        <p:nvSpPr>
          <p:cNvPr id="40985" name="AutoShape 38"/>
          <p:cNvSpPr>
            <a:spLocks/>
          </p:cNvSpPr>
          <p:nvPr/>
        </p:nvSpPr>
        <p:spPr bwMode="auto">
          <a:xfrm>
            <a:off x="1260475" y="1268413"/>
            <a:ext cx="503238" cy="4537075"/>
          </a:xfrm>
          <a:prstGeom prst="leftBrace">
            <a:avLst>
              <a:gd name="adj1" fmla="val 75131"/>
              <a:gd name="adj2" fmla="val 50000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1762"/>
            <a:ext cx="7772400" cy="935038"/>
          </a:xfrm>
          <a:noFill/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Summary: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8410575" cy="5105400"/>
          </a:xfrm>
          <a:noFill/>
        </p:spPr>
        <p:txBody>
          <a:bodyPr>
            <a:normAutofit/>
          </a:bodyPr>
          <a:lstStyle/>
          <a:p>
            <a:pPr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Semiconductor Devices: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Semiconductor Diodes, </a:t>
            </a:r>
          </a:p>
          <a:p>
            <a:pPr>
              <a:buNone/>
            </a:pP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Solar Cells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LEDs.  </a:t>
            </a:r>
            <a:r>
              <a:rPr lang="en-US" sz="1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Bipolar Junction Transistors.</a:t>
            </a:r>
          </a:p>
          <a:p>
            <a:pPr>
              <a:buNone/>
            </a:pP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Solar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Photovoltaic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Biased P-N Junction:</a:t>
            </a:r>
          </a:p>
          <a:p>
            <a:pPr lvl="1"/>
            <a:r>
              <a:rPr lang="en-US" sz="17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Forward Biased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: p-side more positive than n-side; </a:t>
            </a:r>
          </a:p>
          <a:p>
            <a:pPr lvl="1"/>
            <a:r>
              <a:rPr lang="en-US" sz="1700" dirty="0" smtClean="0">
                <a:solidFill>
                  <a:srgbClr val="E60000"/>
                </a:solidFill>
                <a:latin typeface="Times New Roman" pitchFamily="18" charset="0"/>
                <a:cs typeface="Times New Roman" pitchFamily="18" charset="0"/>
              </a:rPr>
              <a:t>Reverse Biased</a:t>
            </a:r>
            <a:r>
              <a:rPr lang="en-US" sz="1700" dirty="0" smtClean="0">
                <a:latin typeface="Times New Roman" pitchFamily="18" charset="0"/>
                <a:cs typeface="Times New Roman" pitchFamily="18" charset="0"/>
              </a:rPr>
              <a:t>: n-side more positive than p-side;      </a:t>
            </a:r>
          </a:p>
          <a:p>
            <a:pPr>
              <a:buNone/>
            </a:pPr>
            <a:r>
              <a:rPr lang="en-US" sz="2200" b="1" dirty="0" smtClean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Fabrication Techniques:</a:t>
            </a:r>
          </a:p>
          <a:p>
            <a:pPr>
              <a:buNone/>
            </a:pP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Epitaxial Growth Technique</a:t>
            </a:r>
          </a:p>
          <a:p>
            <a:pPr>
              <a:buNone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	Diffusion Method</a:t>
            </a:r>
          </a:p>
          <a:p>
            <a:pPr>
              <a:buNone/>
            </a:pP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	Ion Implant</a:t>
            </a:r>
          </a:p>
          <a:p>
            <a:pPr>
              <a:buNone/>
            </a:pPr>
            <a:r>
              <a:rPr lang="en-US" altLang="ko-KR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Current-Voltage Relationship</a:t>
            </a:r>
            <a: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altLang="ko-KR" sz="2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20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4" name="Explosion 1 3"/>
          <p:cNvSpPr/>
          <p:nvPr/>
        </p:nvSpPr>
        <p:spPr>
          <a:xfrm>
            <a:off x="2209800" y="-228600"/>
            <a:ext cx="45719" cy="45719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miley Face 4"/>
          <p:cNvSpPr/>
          <p:nvPr/>
        </p:nvSpPr>
        <p:spPr>
          <a:xfrm>
            <a:off x="2209800" y="304800"/>
            <a:ext cx="838200" cy="6858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781</TotalTime>
  <Words>1627</Words>
  <Application>Microsoft Office PowerPoint</Application>
  <PresentationFormat>On-screen Show (4:3)</PresentationFormat>
  <Paragraphs>452</Paragraphs>
  <Slides>47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Office Theme</vt:lpstr>
      <vt:lpstr>Equation</vt:lpstr>
      <vt:lpstr>수식</vt:lpstr>
      <vt:lpstr>COMSATS Institute of Information Technology Virtual campus Islamabad</vt:lpstr>
      <vt:lpstr>   Revision:</vt:lpstr>
      <vt:lpstr>       Revision:</vt:lpstr>
      <vt:lpstr>  Revision:</vt:lpstr>
      <vt:lpstr>          5.    Charge Carriers in Semiconductors</vt:lpstr>
      <vt:lpstr>Lecture No: 6</vt:lpstr>
      <vt:lpstr>Slide 7</vt:lpstr>
      <vt:lpstr>Slide 8</vt:lpstr>
      <vt:lpstr>THE P-N JUNCTION</vt:lpstr>
      <vt:lpstr>The P-N Junction</vt:lpstr>
      <vt:lpstr>Slide 11</vt:lpstr>
      <vt:lpstr>The P-N Junction</vt:lpstr>
      <vt:lpstr>Slide 13</vt:lpstr>
      <vt:lpstr>Forward Biased P N-Junction</vt:lpstr>
      <vt:lpstr>Biased P-N Junction </vt:lpstr>
      <vt:lpstr>Introduction:</vt:lpstr>
      <vt:lpstr>Reverse biased diode</vt:lpstr>
      <vt:lpstr>Reverse biased diode</vt:lpstr>
      <vt:lpstr>Slide 19</vt:lpstr>
      <vt:lpstr>Slide 20</vt:lpstr>
      <vt:lpstr>Slide 21</vt:lpstr>
      <vt:lpstr>Epitaxial Growth of Silicon</vt:lpstr>
      <vt:lpstr>           Diffusion Method</vt:lpstr>
      <vt:lpstr>           Ion Implantation of Dopants</vt:lpstr>
      <vt:lpstr>       I-V Characteristics of PN Junctions</vt:lpstr>
      <vt:lpstr>Ideal I-V Characteristics</vt:lpstr>
      <vt:lpstr>Biasing the P-N Junction</vt:lpstr>
      <vt:lpstr>Depletion region, Space-Charge Region:</vt:lpstr>
      <vt:lpstr>Current-Voltage Characteristics</vt:lpstr>
      <vt:lpstr>Various Current Components</vt:lpstr>
      <vt:lpstr>Qualitative Description of Current Flow</vt:lpstr>
      <vt:lpstr>P-N Junction–Forward Bias</vt:lpstr>
      <vt:lpstr> P-N Junction–Reverse Bias</vt:lpstr>
      <vt:lpstr>  Forward Biased Junctions   Effects of Forward Bias on Diffusion Current:</vt:lpstr>
      <vt:lpstr> Reverse Biased Junction   Effect of Reverse Bias on Drift current</vt:lpstr>
      <vt:lpstr> </vt:lpstr>
      <vt:lpstr>Application of PN Junctions </vt:lpstr>
      <vt:lpstr>Summary:</vt:lpstr>
      <vt:lpstr> P-N Junction  I-V characteristics</vt:lpstr>
      <vt:lpstr> Boundary Conditions:</vt:lpstr>
      <vt:lpstr>Minority Carrier Distribution</vt:lpstr>
      <vt:lpstr>Ideal PN Junction Current</vt:lpstr>
      <vt:lpstr>Forward Bias Recombination Current</vt:lpstr>
      <vt:lpstr>Reverse Bias-Generation Current</vt:lpstr>
      <vt:lpstr>Total Forward Bias Current</vt:lpstr>
      <vt:lpstr>Application of PN Junctions </vt:lpstr>
      <vt:lpstr>Summary: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NTS</cp:lastModifiedBy>
  <cp:revision>409</cp:revision>
  <dcterms:created xsi:type="dcterms:W3CDTF">2006-08-16T00:00:00Z</dcterms:created>
  <dcterms:modified xsi:type="dcterms:W3CDTF">2012-08-30T05:39:54Z</dcterms:modified>
</cp:coreProperties>
</file>