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9" r:id="rId3"/>
    <p:sldMasterId id="2147483697" r:id="rId4"/>
    <p:sldMasterId id="2147483731" r:id="rId5"/>
    <p:sldMasterId id="2147483748" r:id="rId6"/>
  </p:sldMasterIdLst>
  <p:notesMasterIdLst>
    <p:notesMasterId r:id="rId26"/>
  </p:notesMasterIdLst>
  <p:sldIdLst>
    <p:sldId id="268" r:id="rId7"/>
    <p:sldId id="269" r:id="rId8"/>
    <p:sldId id="270" r:id="rId9"/>
    <p:sldId id="288" r:id="rId10"/>
    <p:sldId id="287" r:id="rId11"/>
    <p:sldId id="289" r:id="rId12"/>
    <p:sldId id="271" r:id="rId13"/>
    <p:sldId id="279" r:id="rId14"/>
    <p:sldId id="291" r:id="rId15"/>
    <p:sldId id="292" r:id="rId16"/>
    <p:sldId id="290" r:id="rId17"/>
    <p:sldId id="274" r:id="rId18"/>
    <p:sldId id="282" r:id="rId19"/>
    <p:sldId id="293" r:id="rId20"/>
    <p:sldId id="273" r:id="rId21"/>
    <p:sldId id="281" r:id="rId22"/>
    <p:sldId id="296" r:id="rId23"/>
    <p:sldId id="261" r:id="rId24"/>
    <p:sldId id="29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38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575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6B48D-4490-46EE-9190-D0F97CE255A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009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2973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219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5637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0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876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7433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576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0731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5051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6659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6588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732745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0219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EB86F-7C92-452D-95FF-E253D3C5C66C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3403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F7855-78C9-40DF-A752-568F66436567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9749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84255-829C-4557-AC55-9197450C088E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0849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6EC6-DD67-4FED-BAE9-5C26BBB5F577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969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02760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8665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976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0082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262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209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841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8972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2464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42429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8982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88292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3145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EB86F-7C92-452D-95FF-E253D3C5C66C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0536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F7855-78C9-40DF-A752-568F66436567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8637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84255-829C-4557-AC55-9197450C088E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64584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6EC6-DD67-4FED-BAE9-5C26BBB5F577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76210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AD5B7-516D-4133-966F-B0D85E2E95C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76145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C5DE-E7A6-4CBC-A18B-E05EBA4DC5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68001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134F2-87D5-4DF7-BFF3-F62872E44EAD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19311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0F47D-02A0-484C-B992-75B38D0D591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26150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842CD-2E89-4344-BDA9-950B52D917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14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B39DD-A792-4006-8420-A7DC1D071A9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709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9F571-F013-4690-B6B8-A72F4E6FB40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64881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D11EF-62D2-4C69-B33F-4A9A84A23091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66582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02F16-14D5-43C8-A95C-C819740B327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17965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4CB24-FCB5-4D32-BFCD-6552BA084CD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2288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E0A86-21CA-4B28-B8AC-30A9634731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33069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09D3D-4777-43E7-A7D7-7BFF3BD36B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76993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E6084-B1D3-40B9-9206-D76B0F74E11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02168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049AC-1759-40F5-A7D7-6A7B7D130C97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1659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E78BD-0F75-42DF-98DE-8CEAE3973B19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95375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700B3-BA8E-4BC6-993D-5D96107EBD2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96663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AD5B7-516D-4133-966F-B0D85E2E95C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2930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C5DE-E7A6-4CBC-A18B-E05EBA4DC5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43148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134F2-87D5-4DF7-BFF3-F62872E44EAD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65841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0F47D-02A0-484C-B992-75B38D0D591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4087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842CD-2E89-4344-BDA9-950B52D917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86890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B39DD-A792-4006-8420-A7DC1D071A9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23118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9F571-F013-4690-B6B8-A72F4E6FB40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41305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D11EF-62D2-4C69-B33F-4A9A84A23091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16886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02F16-14D5-43C8-A95C-C819740B327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01635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4CB24-FCB5-4D32-BFCD-6552BA084CD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54174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E0A86-21CA-4B28-B8AC-30A9634731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60618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09D3D-4777-43E7-A7D7-7BFF3BD36B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03271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E6084-B1D3-40B9-9206-D76B0F74E11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25657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049AC-1759-40F5-A7D7-6A7B7D130C97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90162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E78BD-0F75-42DF-98DE-8CEAE3973B19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73397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700B3-BA8E-4BC6-993D-5D96107EBD2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66017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AD5B7-516D-4133-966F-B0D85E2E95C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17613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C5DE-E7A6-4CBC-A18B-E05EBA4DC5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2487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134F2-87D5-4DF7-BFF3-F62872E44EAD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5343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0F47D-02A0-484C-B992-75B38D0D591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49591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842CD-2E89-4344-BDA9-950B52D917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90142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B39DD-A792-4006-8420-A7DC1D071A9A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62077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9F571-F013-4690-B6B8-A72F4E6FB40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20727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D11EF-62D2-4C69-B33F-4A9A84A23091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39263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02F16-14D5-43C8-A95C-C819740B3275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44747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4CB24-FCB5-4D32-BFCD-6552BA084CD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47246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E0A86-21CA-4B28-B8AC-30A963473183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5789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09D3D-4777-43E7-A7D7-7BFF3BD36BC8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30922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E6084-B1D3-40B9-9206-D76B0F74E11E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61429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049AC-1759-40F5-A7D7-6A7B7D130C97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3797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E78BD-0F75-42DF-98DE-8CEAE3973B19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75371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700B3-BA8E-4BC6-993D-5D96107EBD2B}" type="slidenum">
              <a:rPr 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473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139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729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1063B-1DD5-4EF2-9150-B623D4FB8EF2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645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1063B-1DD5-4EF2-9150-B623D4FB8EF2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940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1063B-1DD5-4EF2-9150-B623D4FB8EF2}" type="slidenum">
              <a:rPr 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39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5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810000"/>
            <a:ext cx="6553200" cy="1600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Nasim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Zafar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273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0"/>
            <a:ext cx="9144000" cy="928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ko-KR" sz="3600" dirty="0" smtClean="0">
                <a:solidFill>
                  <a:srgbClr val="FF9900"/>
                </a:solidFill>
                <a:ea typeface="+mj-ea"/>
              </a:rPr>
              <a:t>	</a:t>
            </a:r>
            <a:r>
              <a:rPr lang="en-US" sz="3200" b="1" dirty="0" smtClean="0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Carrier Transport in Semiconductors</a:t>
            </a:r>
            <a:endParaRPr lang="en-US" altLang="ko-K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0" y="1676401"/>
            <a:ext cx="8991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rgbClr val="0000FF"/>
              </a:buClr>
              <a:defRPr/>
            </a:pPr>
            <a:endParaRPr lang="en-US" altLang="ko-KR" sz="2800" b="1" dirty="0" smtClean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 algn="ctr">
              <a:buClr>
                <a:srgbClr val="0000FF"/>
              </a:buClr>
              <a:defRPr/>
            </a:pPr>
            <a:r>
              <a:rPr lang="en-US" altLang="ko-KR" sz="2400" b="1" dirty="0" smtClean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Lecture No: 5</a:t>
            </a:r>
          </a:p>
          <a:p>
            <a:pPr algn="ctr">
              <a:buClr>
                <a:srgbClr val="0000FF"/>
              </a:buClr>
              <a:defRPr/>
            </a:pPr>
            <a:endParaRPr lang="en-US" altLang="ko-KR" sz="2400" b="1" dirty="0" smtClean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  <a:p>
            <a:pPr marL="342900" indent="-342900" algn="ctr"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Diffusion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of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Carriers 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543300" lvl="7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Diffusion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Processes </a:t>
            </a:r>
            <a:endParaRPr lang="en-US" sz="2000" b="1" dirty="0">
              <a:solidFill>
                <a:srgbClr val="00B05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               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Diffusion 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and Recombination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en-US" sz="2000" b="1" dirty="0" smtClean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1" algn="ctr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Continuity Equations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  <a:defRPr/>
            </a:pP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Einstein Relation </a:t>
            </a: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4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        </a:t>
            </a:r>
            <a:endParaRPr lang="en-US" altLang="ko-KR" sz="2400" b="1" dirty="0" smtClean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solidFill>
                <a:srgbClr val="00B05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solidFill>
                <a:srgbClr val="00B050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err="1" smtClean="0">
                <a:solidFill>
                  <a:prstClr val="black">
                    <a:tint val="75000"/>
                  </a:prstClr>
                </a:solidFill>
              </a:rPr>
              <a:t>Nasim</a:t>
            </a:r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altLang="ko-KR" dirty="0" err="1" smtClean="0">
                <a:solidFill>
                  <a:prstClr val="black">
                    <a:tint val="75000"/>
                  </a:prstClr>
                </a:solidFill>
              </a:rPr>
              <a:t>Zafar</a:t>
            </a:r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03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Carrier </a:t>
            </a:r>
            <a:r>
              <a:rPr lang="tr-TR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Diffusion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5135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Introduction: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When excess carriers are created non-uniformly in a semiconductor,  </a:t>
            </a:r>
          </a:p>
          <a:p>
            <a:pPr marL="0" indent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“concentration gradient”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results due to this non-uniformity of the carrier densities in the sample. This concentration gradient, for electrons and holes, will cause a net motion of the charge carriers from the regions of high density to the regions of low carrier density. This type of carrier motion is called </a:t>
            </a:r>
            <a:r>
              <a:rPr lang="en-US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represents an important charge transport process in semiconductors.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Thus, the charge carriers in a semiconductor diffuse, due to the concentration gradient by random thermal motion and under going scattering from: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lattice vibrations and</a:t>
            </a:r>
            <a:endParaRPr lang="en-US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Ionized 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Impurity atoms.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701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Carrier Diffusion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</a:p>
          <a:p>
            <a:pPr marL="0" indent="0">
              <a:buNone/>
            </a:pPr>
            <a:endParaRPr lang="en-US" sz="7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 When excess carriers are created non-uniformly in a semiconductor,  </a:t>
            </a:r>
          </a:p>
          <a:p>
            <a:pPr marL="0" indent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concentration gradient 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results due to this non-uniformity of the carrier densities in the sample. This concentration gradient, for electrons and holes, will cause a net motion of the charge carriers from the regions of high density to the regions of low carrier density. </a:t>
            </a:r>
          </a:p>
          <a:p>
            <a:pPr marL="0" indent="0">
              <a:lnSpc>
                <a:spcPct val="150000"/>
              </a:lnSpc>
              <a:buClr>
                <a:srgbClr val="FF0000"/>
              </a:buClr>
              <a:buNone/>
            </a:pPr>
            <a:endParaRPr lang="en-US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This type of carrier motion is called </a:t>
            </a:r>
            <a:r>
              <a:rPr lang="en-US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and represents an important charge transport process in semiconductors.</a:t>
            </a:r>
          </a:p>
          <a:p>
            <a:pPr>
              <a:buNone/>
            </a:pP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Carrier Diffusion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</a:p>
          <a:p>
            <a:pPr lvl="0">
              <a:lnSpc>
                <a:spcPct val="150000"/>
              </a:lnSpc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Thus, the charge carriers in a semiconductor diffuse, due to the concentration gradient by random thermal motion and under going scattering from:</a:t>
            </a:r>
          </a:p>
          <a:p>
            <a:pPr lvl="0">
              <a:lnSpc>
                <a:spcPct val="150000"/>
              </a:lnSpc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lattice vibrations and</a:t>
            </a:r>
          </a:p>
          <a:p>
            <a:pPr lvl="0">
              <a:lnSpc>
                <a:spcPct val="150000"/>
              </a:lnSpc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Ionized Impurity atoms.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Carrier Diffusion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rgbClr val="FF3300"/>
              </a:buCl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How can we produce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concentration gradient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a semiconductor?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By making a semiconductor or metal contact. </a:t>
            </a:r>
          </a:p>
          <a:p>
            <a:pPr marL="457200" lvl="0" indent="-457200">
              <a:spcBef>
                <a:spcPts val="0"/>
              </a:spcBef>
              <a:buClr>
                <a:srgbClr val="FF3300"/>
              </a:buClr>
              <a:buFont typeface="+mj-lt"/>
              <a:buAutoNum type="arabicPeriod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By illuminating a portion of the semiconductor with light,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(next slide).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FF3300"/>
              </a:buClr>
              <a:buNone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As the carriers diffuse, a diffusion current flows.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force behind the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diffusion current is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due to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tr-TR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random thermal motion of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tr-TR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carriers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/>
          </a:p>
        </p:txBody>
      </p:sp>
      <p:graphicFrame>
        <p:nvGraphicFramePr>
          <p:cNvPr id="178178" name="Object 2"/>
          <p:cNvGraphicFramePr>
            <a:graphicFrameLocks noGrp="1" noChangeAspect="1"/>
          </p:cNvGraphicFramePr>
          <p:nvPr/>
        </p:nvGraphicFramePr>
        <p:xfrm>
          <a:off x="3048000" y="4724400"/>
          <a:ext cx="2171700" cy="838200"/>
        </p:xfrm>
        <a:graphic>
          <a:graphicData uri="http://schemas.openxmlformats.org/presentationml/2006/ole">
            <p:oleObj spid="_x0000_s178178" name="Equation" r:id="rId3" imgW="1257300" imgH="5715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1"/>
          <p:cNvSpPr>
            <a:spLocks noChangeArrowheads="1"/>
          </p:cNvSpPr>
          <p:nvPr/>
        </p:nvSpPr>
        <p:spPr bwMode="auto">
          <a:xfrm>
            <a:off x="4716463" y="1628775"/>
            <a:ext cx="2879725" cy="4537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0" y="-26988"/>
            <a:ext cx="9144000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Photo Generation and Diffusion: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827088" y="1412875"/>
            <a:ext cx="22958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Current mechanisms</a:t>
            </a:r>
          </a:p>
        </p:txBody>
      </p:sp>
      <p:sp>
        <p:nvSpPr>
          <p:cNvPr id="25608" name="AutoShape 6"/>
          <p:cNvSpPr>
            <a:spLocks/>
          </p:cNvSpPr>
          <p:nvPr/>
        </p:nvSpPr>
        <p:spPr bwMode="auto">
          <a:xfrm rot="-5400000">
            <a:off x="1727201" y="1160462"/>
            <a:ext cx="360362" cy="1871663"/>
          </a:xfrm>
          <a:prstGeom prst="rightBrace">
            <a:avLst>
              <a:gd name="adj1" fmla="val 43282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09" name="Text Box 7"/>
          <p:cNvSpPr txBox="1">
            <a:spLocks noChangeArrowheads="1"/>
          </p:cNvSpPr>
          <p:nvPr/>
        </p:nvSpPr>
        <p:spPr bwMode="auto">
          <a:xfrm>
            <a:off x="447674" y="2297113"/>
            <a:ext cx="1527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Drift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Current</a:t>
            </a:r>
            <a:r>
              <a:rPr lang="tr-TR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610" name="Text Box 8"/>
          <p:cNvSpPr txBox="1">
            <a:spLocks noChangeArrowheads="1"/>
          </p:cNvSpPr>
          <p:nvPr/>
        </p:nvSpPr>
        <p:spPr bwMode="auto">
          <a:xfrm>
            <a:off x="2206625" y="2276475"/>
            <a:ext cx="1755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Diffusion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Current</a:t>
            </a:r>
            <a:endParaRPr lang="tr-TR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02" name="Object 9"/>
          <p:cNvGraphicFramePr>
            <a:graphicFrameLocks noGrp="1" noChangeAspect="1"/>
          </p:cNvGraphicFramePr>
          <p:nvPr>
            <p:ph/>
          </p:nvPr>
        </p:nvGraphicFramePr>
        <p:xfrm>
          <a:off x="5208588" y="1989138"/>
          <a:ext cx="1920875" cy="3671887"/>
        </p:xfrm>
        <a:graphic>
          <a:graphicData uri="http://schemas.openxmlformats.org/presentationml/2006/ole">
            <p:oleObj spid="_x0000_s29780" name="Equation" r:id="rId3" imgW="1155700" imgH="2209800" progId="">
              <p:embed/>
            </p:oleObj>
          </a:graphicData>
        </a:graphic>
      </p:graphicFrame>
      <p:sp>
        <p:nvSpPr>
          <p:cNvPr id="25611" name="AutoShape 11"/>
          <p:cNvSpPr>
            <a:spLocks noChangeArrowheads="1"/>
          </p:cNvSpPr>
          <p:nvPr/>
        </p:nvSpPr>
        <p:spPr bwMode="auto">
          <a:xfrm>
            <a:off x="909638" y="4575175"/>
            <a:ext cx="1441450" cy="647700"/>
          </a:xfrm>
          <a:prstGeom prst="cube">
            <a:avLst>
              <a:gd name="adj" fmla="val 39704"/>
            </a:avLst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2" name="AutoShape 13"/>
          <p:cNvSpPr>
            <a:spLocks noChangeArrowheads="1"/>
          </p:cNvSpPr>
          <p:nvPr/>
        </p:nvSpPr>
        <p:spPr bwMode="auto">
          <a:xfrm>
            <a:off x="1341438" y="4575175"/>
            <a:ext cx="1441450" cy="647700"/>
          </a:xfrm>
          <a:prstGeom prst="cube">
            <a:avLst>
              <a:gd name="adj" fmla="val 397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3" name="Line 14"/>
          <p:cNvSpPr>
            <a:spLocks noChangeShapeType="1"/>
          </p:cNvSpPr>
          <p:nvPr/>
        </p:nvSpPr>
        <p:spPr bwMode="auto">
          <a:xfrm>
            <a:off x="2206625" y="3783013"/>
            <a:ext cx="0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4" name="Line 15"/>
          <p:cNvSpPr>
            <a:spLocks noChangeShapeType="1"/>
          </p:cNvSpPr>
          <p:nvPr/>
        </p:nvSpPr>
        <p:spPr bwMode="auto">
          <a:xfrm>
            <a:off x="2349500" y="3783013"/>
            <a:ext cx="0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5" name="Line 16"/>
          <p:cNvSpPr>
            <a:spLocks noChangeShapeType="1"/>
          </p:cNvSpPr>
          <p:nvPr/>
        </p:nvSpPr>
        <p:spPr bwMode="auto">
          <a:xfrm>
            <a:off x="2493963" y="3783013"/>
            <a:ext cx="0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6" name="Line 17"/>
          <p:cNvSpPr>
            <a:spLocks noChangeShapeType="1"/>
          </p:cNvSpPr>
          <p:nvPr/>
        </p:nvSpPr>
        <p:spPr bwMode="auto">
          <a:xfrm>
            <a:off x="2638425" y="3783013"/>
            <a:ext cx="0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7" name="Text Box 18"/>
          <p:cNvSpPr txBox="1">
            <a:spLocks noChangeArrowheads="1"/>
          </p:cNvSpPr>
          <p:nvPr/>
        </p:nvSpPr>
        <p:spPr bwMode="auto">
          <a:xfrm>
            <a:off x="2638425" y="3783013"/>
            <a:ext cx="8354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photons</a:t>
            </a:r>
          </a:p>
        </p:txBody>
      </p:sp>
      <p:sp>
        <p:nvSpPr>
          <p:cNvPr id="25618" name="Line 19"/>
          <p:cNvSpPr>
            <a:spLocks noChangeShapeType="1"/>
          </p:cNvSpPr>
          <p:nvPr/>
        </p:nvSpPr>
        <p:spPr bwMode="auto">
          <a:xfrm>
            <a:off x="1125538" y="5006975"/>
            <a:ext cx="0" cy="7207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9" name="Text Box 20"/>
          <p:cNvSpPr txBox="1">
            <a:spLocks noChangeArrowheads="1"/>
          </p:cNvSpPr>
          <p:nvPr/>
        </p:nvSpPr>
        <p:spPr bwMode="auto">
          <a:xfrm>
            <a:off x="264601" y="5726113"/>
            <a:ext cx="18934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Contact with a metal</a:t>
            </a:r>
          </a:p>
        </p:txBody>
      </p:sp>
    </p:spTree>
    <p:extLst>
      <p:ext uri="{BB962C8B-B14F-4D97-AF65-F5344CB8AC3E}">
        <p14:creationId xmlns="" xmlns:p14="http://schemas.microsoft.com/office/powerpoint/2010/main" val="5825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Photo Generation and Diffusion: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lvl="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 shining light, </a:t>
            </a: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electron-hole pairs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 be produced when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photon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energy&gt;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None/>
            </a:pPr>
            <a:endParaRPr lang="en-US" sz="26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None/>
            </a:pPr>
            <a:endParaRPr lang="en-US" sz="2000" baseline="-25000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increased number of </a:t>
            </a:r>
            <a:r>
              <a:rPr lang="en-US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electron-hole </a:t>
            </a:r>
            <a:r>
              <a:rPr lang="en-US" sz="2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pairs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 move toward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lower concentration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region,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until they reach their equilibrium values. </a:t>
            </a:r>
            <a:endParaRPr 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None/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there is a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net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number of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charge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carriers </a:t>
            </a:r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crossing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unit area per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unit time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which is called 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flux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Font typeface="Wingdings" pitchFamily="2" charset="2"/>
              <a:buChar char="Ø"/>
            </a:pPr>
            <a:r>
              <a:rPr lang="en-US" sz="2000" b="1" dirty="0" smtClean="0">
                <a:latin typeface="Times New Roman"/>
                <a:ea typeface="Calibri"/>
                <a:cs typeface="Times New Roman"/>
              </a:rPr>
              <a:t>Units: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  [</a:t>
            </a:r>
            <a:r>
              <a:rPr lang="en-US" sz="2000" b="1" i="1" dirty="0" smtClean="0">
                <a:latin typeface="Times New Roman"/>
                <a:ea typeface="Calibri"/>
                <a:cs typeface="Times New Roman"/>
              </a:rPr>
              <a:t>Flux</a:t>
            </a:r>
            <a:r>
              <a:rPr lang="en-US" sz="2000" dirty="0" smtClean="0">
                <a:latin typeface="Times New Roman"/>
                <a:ea typeface="Calibri"/>
                <a:cs typeface="Times New Roman"/>
              </a:rPr>
              <a:t>]</a:t>
            </a:r>
            <a:r>
              <a:rPr lang="en-US" sz="20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i="1" dirty="0" smtClean="0">
                <a:latin typeface="Times New Roman"/>
                <a:ea typeface="Calibri"/>
                <a:cs typeface="Times New Roman"/>
              </a:rPr>
              <a:t>= m</a:t>
            </a:r>
            <a:r>
              <a:rPr lang="en-US" sz="2000" b="1" i="1" baseline="30000" dirty="0" smtClean="0">
                <a:latin typeface="Times New Roman"/>
                <a:ea typeface="Calibri"/>
                <a:cs typeface="Times New Roman"/>
              </a:rPr>
              <a:t>-2</a:t>
            </a:r>
            <a:r>
              <a:rPr lang="en-US" sz="2000" b="1" i="1" dirty="0" smtClean="0">
                <a:latin typeface="Times New Roman"/>
                <a:ea typeface="Calibri"/>
                <a:cs typeface="Times New Roman"/>
              </a:rPr>
              <a:t> – S</a:t>
            </a:r>
            <a:r>
              <a:rPr lang="en-US" sz="2000" b="1" i="1" baseline="30000" dirty="0" smtClean="0">
                <a:latin typeface="Times New Roman"/>
                <a:ea typeface="Calibri"/>
                <a:cs typeface="Times New Roman"/>
              </a:rPr>
              <a:t>-1</a:t>
            </a:r>
            <a:endParaRPr lang="en-US" sz="2000" dirty="0" smtClean="0">
              <a:ea typeface="Calibri"/>
              <a:cs typeface="Times New Roman"/>
            </a:endParaRPr>
          </a:p>
          <a:p>
            <a:pPr lvl="0" fontAlgn="base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125000"/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None/>
            </a:pPr>
            <a:endParaRPr lang="en-US" sz="1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None/>
            </a:pPr>
            <a:endParaRPr lang="en-US" sz="1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Font typeface="Wingdings" pitchFamily="2" charset="2"/>
              <a:buChar char="v"/>
            </a:pPr>
            <a:endParaRPr lang="en-US" sz="1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300" dirty="0" smtClean="0">
              <a:ea typeface="Calibri"/>
              <a:cs typeface="Times New Roman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None/>
            </a:pPr>
            <a:endParaRPr lang="en-US" sz="1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778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Flux 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Fick’s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first law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en-US" sz="20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		Diffusion Flux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∞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Concentration Gradient 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dx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0226" name="Object 2"/>
          <p:cNvGraphicFramePr>
            <a:graphicFrameLocks noGrp="1" noChangeAspect="1"/>
          </p:cNvGraphicFramePr>
          <p:nvPr/>
        </p:nvGraphicFramePr>
        <p:xfrm>
          <a:off x="2362200" y="2895600"/>
          <a:ext cx="3122613" cy="990600"/>
        </p:xfrm>
        <a:graphic>
          <a:graphicData uri="http://schemas.openxmlformats.org/presentationml/2006/ole">
            <p:oleObj spid="_x0000_s180226" name="Equation" r:id="rId3" imgW="1384300" imgH="571500" progId="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1981200" y="4038600"/>
            <a:ext cx="184217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[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Flux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]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= m</a:t>
            </a:r>
            <a:r>
              <a:rPr lang="en-US" b="1" i="1" baseline="30000" dirty="0" smtClean="0">
                <a:latin typeface="Times New Roman"/>
                <a:ea typeface="Calibri"/>
                <a:cs typeface="Times New Roman"/>
              </a:rPr>
              <a:t>-2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 – S</a:t>
            </a:r>
            <a:r>
              <a:rPr lang="en-US" b="1" i="1" baseline="30000" dirty="0" smtClean="0">
                <a:latin typeface="Times New Roman"/>
                <a:ea typeface="Calibri"/>
                <a:cs typeface="Times New Roman"/>
              </a:rPr>
              <a:t>-1</a:t>
            </a:r>
            <a:endParaRPr lang="en-US" dirty="0"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4038600"/>
            <a:ext cx="2198038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D = </a:t>
            </a:r>
            <a:r>
              <a:rPr lang="en-US" b="1" i="1" dirty="0" err="1" smtClean="0">
                <a:latin typeface="Times New Roman"/>
                <a:ea typeface="Calibri"/>
                <a:cs typeface="Times New Roman"/>
              </a:rPr>
              <a:t>v</a:t>
            </a:r>
            <a:r>
              <a:rPr lang="en-US" b="1" i="1" baseline="-25000" dirty="0" err="1" smtClean="0">
                <a:latin typeface="Times New Roman"/>
                <a:ea typeface="Calibri"/>
                <a:cs typeface="Times New Roman"/>
              </a:rPr>
              <a:t>th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 l ,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 [ 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D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]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 = m</a:t>
            </a:r>
            <a:r>
              <a:rPr lang="en-US" b="1" i="1" baseline="30000" dirty="0" smtClean="0">
                <a:latin typeface="Times New Roman"/>
                <a:ea typeface="Calibri"/>
                <a:cs typeface="Times New Roman"/>
              </a:rPr>
              <a:t>2</a:t>
            </a:r>
            <a:r>
              <a:rPr lang="en-US" b="1" i="1" dirty="0" smtClean="0">
                <a:latin typeface="Times New Roman"/>
                <a:ea typeface="Calibri"/>
                <a:cs typeface="Times New Roman"/>
              </a:rPr>
              <a:t>/S</a:t>
            </a:r>
            <a:endParaRPr lang="en-US" dirty="0">
              <a:ea typeface="Calibri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4724400"/>
            <a:ext cx="5562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 measures the ease of carrier diffusion in   response to a concentration gradient.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 limited by vibrations of  lattice atoms and ionized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dopant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impurities.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Flux 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For Electrons:  </a:t>
            </a:r>
          </a:p>
          <a:p>
            <a:pPr lvl="3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dx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SzPct val="125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000FF"/>
              </a:buClr>
              <a:buSzPct val="125000"/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Holes:</a:t>
            </a:r>
          </a:p>
          <a:p>
            <a:pPr lvl="2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dx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electron diffusion coefficient</a:t>
            </a:r>
          </a:p>
          <a:p>
            <a:pPr>
              <a:buNone/>
            </a:pPr>
            <a:endParaRPr lang="en-US" sz="20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			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hole diffusion coefficient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Einstein Relationship: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Einstein relation relates the two independent current mechanicms of 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mobility </a:t>
            </a:r>
            <a:r>
              <a:rPr lang="en-US" sz="2800" b="1" dirty="0" smtClean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tr-TR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diffusion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2590800" y="2895600"/>
            <a:ext cx="2743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3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cript MT Bold" pitchFamily="66" charset="0"/>
                <a:ea typeface="Shruti" pitchFamily="2"/>
                <a:cs typeface="Shruti" pitchFamily="2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=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q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Shruti" pitchFamily="2"/>
                <a:cs typeface="Shruti" pitchFamily="2"/>
              </a:rPr>
              <a:t>t</a:t>
            </a:r>
            <a:r>
              <a:rPr kumimoji="0" lang="en-US" sz="3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/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m</a:t>
            </a:r>
            <a:r>
              <a:rPr kumimoji="0" lang="en-US" sz="36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Shruti" pitchFamily="2"/>
                <a:cs typeface="Shruti" pitchFamily="2"/>
              </a:rPr>
              <a:t>*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Shruti" pitchFamily="2"/>
              <a:cs typeface="Shruti" pitchFamily="2"/>
            </a:endParaRP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2590800" y="3733800"/>
            <a:ext cx="3098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err="1">
                <a:latin typeface="Comic Sans MS" pitchFamily="66" charset="0"/>
              </a:rPr>
              <a:t>D</a:t>
            </a:r>
            <a:r>
              <a:rPr lang="en-US" sz="3600" baseline="-25000" dirty="0" err="1">
                <a:latin typeface="Comic Sans MS" pitchFamily="66" charset="0"/>
              </a:rPr>
              <a:t>n</a:t>
            </a:r>
            <a:r>
              <a:rPr lang="en-US" sz="3600" dirty="0">
                <a:latin typeface="Script MT Bold" pitchFamily="66" charset="0"/>
                <a:ea typeface="Shruti" pitchFamily="2"/>
                <a:cs typeface="Shruti" pitchFamily="2"/>
              </a:rPr>
              <a:t> 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= </a:t>
            </a:r>
            <a:r>
              <a:rPr lang="en-US" sz="3600" dirty="0" err="1">
                <a:latin typeface="Comic Sans MS" pitchFamily="66" charset="0"/>
                <a:ea typeface="Shruti" pitchFamily="2"/>
                <a:cs typeface="Shruti" pitchFamily="2"/>
              </a:rPr>
              <a:t>kT</a:t>
            </a:r>
            <a:r>
              <a:rPr lang="en-US" sz="3600" dirty="0" err="1">
                <a:latin typeface="Symbol" pitchFamily="18" charset="2"/>
                <a:ea typeface="Shruti" pitchFamily="2"/>
                <a:cs typeface="Shruti" pitchFamily="2"/>
              </a:rPr>
              <a:t>t</a:t>
            </a:r>
            <a:r>
              <a:rPr lang="en-US" sz="3600" baseline="-25000" dirty="0" err="1"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/</a:t>
            </a:r>
            <a:r>
              <a:rPr lang="en-US" sz="3600" dirty="0" err="1">
                <a:latin typeface="Comic Sans MS" pitchFamily="66" charset="0"/>
                <a:ea typeface="Shruti" pitchFamily="2"/>
                <a:cs typeface="Shruti" pitchFamily="2"/>
              </a:rPr>
              <a:t>m</a:t>
            </a:r>
            <a:r>
              <a:rPr lang="en-US" sz="3600" baseline="-25000" dirty="0" err="1"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*</a:t>
            </a: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590800" y="4724400"/>
            <a:ext cx="31289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omic Sans MS" pitchFamily="66" charset="0"/>
              </a:rPr>
              <a:t>½ m*v</a:t>
            </a:r>
            <a:r>
              <a:rPr lang="en-US" sz="3600" baseline="30000" dirty="0">
                <a:latin typeface="Comic Sans MS" pitchFamily="66" charset="0"/>
              </a:rPr>
              <a:t>2</a:t>
            </a:r>
            <a:r>
              <a:rPr lang="en-US" sz="3600" dirty="0">
                <a:latin typeface="Script MT Bold" pitchFamily="66" charset="0"/>
                <a:ea typeface="Shruti" pitchFamily="2"/>
                <a:cs typeface="Shruti" pitchFamily="2"/>
              </a:rPr>
              <a:t> 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= ½ </a:t>
            </a:r>
            <a:r>
              <a:rPr lang="en-US" sz="3600" dirty="0" err="1">
                <a:latin typeface="Comic Sans MS" pitchFamily="66" charset="0"/>
                <a:ea typeface="Shruti" pitchFamily="2"/>
                <a:cs typeface="Shruti" pitchFamily="2"/>
              </a:rPr>
              <a:t>kT</a:t>
            </a:r>
            <a:endParaRPr lang="en-US" sz="3600" dirty="0">
              <a:latin typeface="Comic Sans MS" pitchFamily="66" charset="0"/>
              <a:ea typeface="Shruti" pitchFamily="2"/>
              <a:cs typeface="Shruti" pitchFamily="2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2590800" y="5715000"/>
            <a:ext cx="3465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err="1">
                <a:latin typeface="Comic Sans MS" pitchFamily="66" charset="0"/>
              </a:rPr>
              <a:t>D</a:t>
            </a:r>
            <a:r>
              <a:rPr lang="en-US" sz="3600" baseline="-25000" dirty="0" err="1">
                <a:latin typeface="Comic Sans MS" pitchFamily="66" charset="0"/>
              </a:rPr>
              <a:t>n</a:t>
            </a:r>
            <a:r>
              <a:rPr lang="en-US" sz="3600" dirty="0">
                <a:latin typeface="Script MT Bold" pitchFamily="66" charset="0"/>
                <a:ea typeface="Shruti" pitchFamily="2"/>
                <a:cs typeface="Shruti" pitchFamily="2"/>
              </a:rPr>
              <a:t> 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= v</a:t>
            </a:r>
            <a:r>
              <a:rPr lang="en-US" sz="3600" baseline="30000" dirty="0">
                <a:latin typeface="Comic Sans MS" pitchFamily="66" charset="0"/>
                <a:ea typeface="Shruti" pitchFamily="2"/>
                <a:cs typeface="Shruti" pitchFamily="2"/>
              </a:rPr>
              <a:t>2</a:t>
            </a:r>
            <a:r>
              <a:rPr lang="en-US" sz="3600" dirty="0">
                <a:latin typeface="Symbol" pitchFamily="18" charset="2"/>
                <a:ea typeface="Shruti" pitchFamily="2"/>
                <a:cs typeface="Shruti" pitchFamily="2"/>
              </a:rPr>
              <a:t>t</a:t>
            </a:r>
            <a:r>
              <a:rPr lang="en-US" sz="3600" baseline="-25000" dirty="0"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 = l</a:t>
            </a:r>
            <a:r>
              <a:rPr lang="en-US" sz="3600" baseline="30000" dirty="0">
                <a:latin typeface="Comic Sans MS" pitchFamily="66" charset="0"/>
                <a:ea typeface="Shruti" pitchFamily="2"/>
                <a:cs typeface="Shruti" pitchFamily="2"/>
              </a:rPr>
              <a:t>2</a:t>
            </a:r>
            <a:r>
              <a:rPr lang="en-US" sz="3600" dirty="0">
                <a:latin typeface="Comic Sans MS" pitchFamily="66" charset="0"/>
                <a:ea typeface="Shruti" pitchFamily="2"/>
                <a:cs typeface="Shruti" pitchFamily="2"/>
              </a:rPr>
              <a:t>/</a:t>
            </a:r>
            <a:r>
              <a:rPr lang="en-US" sz="3600" dirty="0" err="1">
                <a:latin typeface="Symbol" pitchFamily="18" charset="2"/>
                <a:ea typeface="Shruti" pitchFamily="2"/>
                <a:cs typeface="Shruti" pitchFamily="2"/>
              </a:rPr>
              <a:t>t</a:t>
            </a:r>
            <a:r>
              <a:rPr lang="en-US" sz="3600" baseline="-25000" dirty="0" err="1">
                <a:latin typeface="Comic Sans MS" pitchFamily="66" charset="0"/>
                <a:ea typeface="Shruti" pitchFamily="2"/>
                <a:cs typeface="Shruti" pitchFamily="2"/>
              </a:rPr>
              <a:t>n</a:t>
            </a:r>
            <a:endParaRPr lang="en-US" sz="3600" dirty="0">
              <a:latin typeface="Comic Sans MS" pitchFamily="66" charset="0"/>
              <a:ea typeface="Shruti" pitchFamily="2"/>
              <a:cs typeface="Shruti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838200" y="228600"/>
            <a:ext cx="70866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Einstein Relation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9698" name="Object 6"/>
          <p:cNvGraphicFramePr>
            <a:graphicFrameLocks noGrp="1" noChangeAspect="1"/>
          </p:cNvGraphicFramePr>
          <p:nvPr>
            <p:ph/>
          </p:nvPr>
        </p:nvGraphicFramePr>
        <p:xfrm>
          <a:off x="539750" y="2206625"/>
          <a:ext cx="8101013" cy="1039813"/>
        </p:xfrm>
        <a:graphic>
          <a:graphicData uri="http://schemas.openxmlformats.org/presentationml/2006/ole">
            <p:oleObj spid="_x0000_s33010" name="Equation" r:id="rId3" imgW="5346700" imgH="685800" progId="">
              <p:embed/>
            </p:oleObj>
          </a:graphicData>
        </a:graphic>
      </p:graphicFrame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500563" y="2060575"/>
            <a:ext cx="647700" cy="11525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331913" y="2060575"/>
            <a:ext cx="647700" cy="11525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07" name="AutoShape 11"/>
          <p:cNvSpPr>
            <a:spLocks/>
          </p:cNvSpPr>
          <p:nvPr/>
        </p:nvSpPr>
        <p:spPr bwMode="auto">
          <a:xfrm rot="5400000">
            <a:off x="3132931" y="1772444"/>
            <a:ext cx="360363" cy="3241675"/>
          </a:xfrm>
          <a:prstGeom prst="rightBrace">
            <a:avLst>
              <a:gd name="adj1" fmla="val 74963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331913" y="3573463"/>
            <a:ext cx="364074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r-T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Constant value at a fixed temperature</a:t>
            </a:r>
          </a:p>
        </p:txBody>
      </p:sp>
      <p:graphicFrame>
        <p:nvGraphicFramePr>
          <p:cNvPr id="29699" name="Object 13"/>
          <p:cNvGraphicFramePr>
            <a:graphicFrameLocks noChangeAspect="1"/>
          </p:cNvGraphicFramePr>
          <p:nvPr/>
        </p:nvGraphicFramePr>
        <p:xfrm>
          <a:off x="1109663" y="4076700"/>
          <a:ext cx="7067550" cy="1079500"/>
        </p:xfrm>
        <a:graphic>
          <a:graphicData uri="http://schemas.openxmlformats.org/presentationml/2006/ole">
            <p:oleObj spid="_x0000_s33011" name="Equation" r:id="rId4" imgW="4203700" imgH="660400" progId="">
              <p:embed/>
            </p:oleObj>
          </a:graphicData>
        </a:graphic>
      </p:graphicFrame>
      <p:graphicFrame>
        <p:nvGraphicFramePr>
          <p:cNvPr id="2970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58464840"/>
              </p:ext>
            </p:extLst>
          </p:nvPr>
        </p:nvGraphicFramePr>
        <p:xfrm>
          <a:off x="2057400" y="5445125"/>
          <a:ext cx="4572000" cy="863600"/>
        </p:xfrm>
        <a:graphic>
          <a:graphicData uri="http://schemas.openxmlformats.org/presentationml/2006/ole">
            <p:oleObj spid="_x0000_s33012" name="Equation" r:id="rId5" imgW="3365500" imgH="6223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9629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23622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Current Density: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i="1" dirty="0" smtClean="0">
                <a:latin typeface="Times New Roman" pitchFamily="18" charset="0"/>
                <a:cs typeface="Times New Roman" pitchFamily="18" charset="0"/>
              </a:rPr>
              <a:t>Diffusion current density = charge 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700" b="1" i="1" dirty="0" smtClean="0">
                <a:latin typeface="Times New Roman" pitchFamily="18" charset="0"/>
                <a:cs typeface="Times New Roman" pitchFamily="18" charset="0"/>
              </a:rPr>
              <a:t> carrier flux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Total Current: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Diffusion Current within a semiconductor consists of:</a:t>
            </a:r>
          </a:p>
          <a:p>
            <a:pPr>
              <a:buClr>
                <a:srgbClr val="FF0000"/>
              </a:buClr>
              <a:buSzPct val="12500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914400" lvl="1" indent="-514350">
              <a:buClr>
                <a:srgbClr val="FF0000"/>
              </a:buClr>
              <a:buSzPct val="125000"/>
              <a:buFont typeface="+mj-lt"/>
              <a:buAutoNum type="romanLcPeriod"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hole component and </a:t>
            </a:r>
          </a:p>
          <a:p>
            <a:pPr marL="914400" lvl="1" indent="-514350">
              <a:buClr>
                <a:srgbClr val="FF0000"/>
              </a:buClr>
              <a:buSzPct val="125000"/>
              <a:buFont typeface="+mj-lt"/>
              <a:buAutoNum type="romanLcPeriod"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electron component</a:t>
            </a:r>
          </a:p>
          <a:p>
            <a:pPr>
              <a:buClr>
                <a:srgbClr val="FF0000"/>
              </a:buClr>
              <a:buSzPct val="12500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Total Current flowing in a semiconductor is the sum of:</a:t>
            </a:r>
          </a:p>
          <a:p>
            <a:pPr>
              <a:buClr>
                <a:srgbClr val="FF0000"/>
              </a:buClr>
              <a:buSzPct val="12500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914400" lvl="1" indent="-514350">
              <a:buClr>
                <a:srgbClr val="FF0000"/>
              </a:buClr>
              <a:buSzPct val="125000"/>
              <a:buFont typeface="+mj-lt"/>
              <a:buAutoNum type="romanLcPeriod"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drift current and </a:t>
            </a:r>
          </a:p>
          <a:p>
            <a:pPr marL="914400" lvl="1" indent="-514350">
              <a:buClr>
                <a:srgbClr val="FF0000"/>
              </a:buClr>
              <a:buSzPct val="125000"/>
              <a:buFont typeface="+mj-lt"/>
              <a:buAutoNum type="romanLcPeriod"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diffusion current: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9"/>
          <p:cNvSpPr>
            <a:spLocks noChangeArrowheads="1"/>
          </p:cNvSpPr>
          <p:nvPr/>
        </p:nvSpPr>
        <p:spPr bwMode="auto">
          <a:xfrm>
            <a:off x="1187450" y="4148138"/>
            <a:ext cx="4392613" cy="12969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1187450" y="2708275"/>
            <a:ext cx="4392613" cy="129698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0" y="1989138"/>
            <a:ext cx="7740650" cy="503237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tr-TR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0" y="-26988"/>
            <a:ext cx="91440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Current Densities: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674" name="Object 5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="" xmlns:p14="http://schemas.microsoft.com/office/powerpoint/2010/main" val="2485565951"/>
              </p:ext>
            </p:extLst>
          </p:nvPr>
        </p:nvGraphicFramePr>
        <p:xfrm>
          <a:off x="1371600" y="990600"/>
          <a:ext cx="5786438" cy="5368925"/>
        </p:xfrm>
        <a:graphic>
          <a:graphicData uri="http://schemas.openxmlformats.org/presentationml/2006/ole">
            <p:oleObj spid="_x0000_s31827" name="Equation" r:id="rId3" imgW="4229100" imgH="39243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232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Total </a:t>
            </a:r>
            <a:r>
              <a:rPr lang="tr-TR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Current Density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010400" cy="5059363"/>
          </a:xfrm>
        </p:spPr>
        <p:txBody>
          <a:bodyPr/>
          <a:lstStyle/>
          <a:p>
            <a:pPr marL="0" lv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When both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 field 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tr-TR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concentration gradient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present,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total current density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for the electron, is given as:</a:t>
            </a:r>
            <a:endParaRPr lang="tr-TR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3661122969"/>
              </p:ext>
            </p:extLst>
          </p:nvPr>
        </p:nvGraphicFramePr>
        <p:xfrm>
          <a:off x="2438400" y="2438400"/>
          <a:ext cx="3159125" cy="3116263"/>
        </p:xfrm>
        <a:graphic>
          <a:graphicData uri="http://schemas.openxmlformats.org/presentationml/2006/ole">
            <p:oleObj spid="_x0000_s36893" name="Equation" r:id="rId3" imgW="2057400" imgH="22606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8208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</a:p>
        </p:txBody>
      </p:sp>
      <p:sp>
        <p:nvSpPr>
          <p:cNvPr id="18438" name="Content Placeholder 3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Current flowing in a semiconductor consists of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drift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components: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Mobility and Conductivity are highly temperature dependent.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Generation and Recombination processes were discussed.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1600200" y="2667000"/>
          <a:ext cx="4648200" cy="762000"/>
        </p:xfrm>
        <a:graphic>
          <a:graphicData uri="http://schemas.openxmlformats.org/presentationml/2006/ole">
            <p:oleObj spid="_x0000_s2163" name="Equation" r:id="rId3" imgW="25781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82E88-47FB-45C9-94EF-D49926BB35E3}" type="slidenum">
              <a:rPr lang="en-US"/>
              <a:pPr/>
              <a:t>19</a:t>
            </a:fld>
            <a:endParaRPr lang="en-US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638550" y="990600"/>
            <a:ext cx="2686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Resistivity formula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533400" y="3733800"/>
          <a:ext cx="5353050" cy="1771650"/>
        </p:xfrm>
        <a:graphic>
          <a:graphicData uri="http://schemas.openxmlformats.org/presentationml/2006/ole">
            <p:oleObj spid="_x0000_s293890" name="Equation" r:id="rId3" imgW="3187440" imgH="1041120" progId="Equation.3">
              <p:embed/>
            </p:oleObj>
          </a:graphicData>
        </a:graphic>
      </p:graphicFrame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838200" y="5867400"/>
            <a:ext cx="1899879" cy="52322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 dirty="0"/>
              <a:t>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baseline="-25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304800" y="838200"/>
          <a:ext cx="2379663" cy="800100"/>
        </p:xfrm>
        <a:graphic>
          <a:graphicData uri="http://schemas.openxmlformats.org/presentationml/2006/ole">
            <p:oleObj spid="_x0000_s293891" name="Equation" r:id="rId4" imgW="1447560" imgH="457200" progId="Equation.3">
              <p:embed/>
            </p:oleObj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457201" y="1981200"/>
          <a:ext cx="5105400" cy="466725"/>
        </p:xfrm>
        <a:graphic>
          <a:graphicData uri="http://schemas.openxmlformats.org/presentationml/2006/ole">
            <p:oleObj spid="_x0000_s293892" name="Equation" r:id="rId5" imgW="3009600" imgH="266400" progId="Equation.3">
              <p:embed/>
            </p:oleObj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457201" y="2743200"/>
          <a:ext cx="5257800" cy="685800"/>
        </p:xfrm>
        <a:graphic>
          <a:graphicData uri="http://schemas.openxmlformats.org/presentationml/2006/ole">
            <p:oleObj spid="_x0000_s293893" name="Equation" r:id="rId6" imgW="3111480" imgH="393480" progId="Equation.3">
              <p:embed/>
            </p:oleObj>
          </a:graphicData>
        </a:graphic>
      </p:graphicFrame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5886450" y="1916113"/>
            <a:ext cx="23455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Drift current density</a:t>
            </a:r>
            <a:endParaRPr lang="en-US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5915025" y="2770188"/>
            <a:ext cx="2839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Diffusion current density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5943600" y="4125913"/>
            <a:ext cx="27098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Total hole and electron current density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2895600" y="5867400"/>
            <a:ext cx="2936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Total current density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152400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597</Words>
  <Application>Microsoft Office PowerPoint</Application>
  <PresentationFormat>On-screen Show (4:3)</PresentationFormat>
  <Paragraphs>129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Office Theme</vt:lpstr>
      <vt:lpstr>1_Office Theme</vt:lpstr>
      <vt:lpstr>2_Office Theme</vt:lpstr>
      <vt:lpstr>Varsayılan Tasarım</vt:lpstr>
      <vt:lpstr>2_Varsayılan Tasarım</vt:lpstr>
      <vt:lpstr>3_Varsayılan Tasarım</vt:lpstr>
      <vt:lpstr>Equation</vt:lpstr>
      <vt:lpstr>COMSATS Institute of Information Technology Virtual campus Islamabad</vt:lpstr>
      <vt:lpstr>  Carrier Transport in Semiconductors</vt:lpstr>
      <vt:lpstr> Carrier Diffusion:</vt:lpstr>
      <vt:lpstr>Carrier Diffusion:</vt:lpstr>
      <vt:lpstr>Carrier Diffusion:</vt:lpstr>
      <vt:lpstr>Carrier Diffusion: </vt:lpstr>
      <vt:lpstr>Slide 7</vt:lpstr>
      <vt:lpstr>Photo Generation and Diffusion:</vt:lpstr>
      <vt:lpstr>Diffusion Flux :</vt:lpstr>
      <vt:lpstr>Diffusion Flux :</vt:lpstr>
      <vt:lpstr>Einstein Relationship:</vt:lpstr>
      <vt:lpstr>Slide 12</vt:lpstr>
      <vt:lpstr>  Diffusion Current Density: J  Diffusion current density = charge x carrier flux   </vt:lpstr>
      <vt:lpstr>Total Current:</vt:lpstr>
      <vt:lpstr>Slide 15</vt:lpstr>
      <vt:lpstr>Total Current Density:</vt:lpstr>
      <vt:lpstr>Slide 17</vt:lpstr>
      <vt:lpstr>Summary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Carrier Transport in Semiconductors.</dc:title>
  <dc:subject>Electronics 1: EEE231</dc:subject>
  <dc:creator>Dr. Nasim Zafar.</dc:creator>
  <cp:lastModifiedBy>NTS</cp:lastModifiedBy>
  <cp:revision>254</cp:revision>
  <dcterms:created xsi:type="dcterms:W3CDTF">2006-08-16T00:00:00Z</dcterms:created>
  <dcterms:modified xsi:type="dcterms:W3CDTF">2012-08-30T05:35:42Z</dcterms:modified>
</cp:coreProperties>
</file>