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3.xml" ContentType="application/vnd.openxmlformats-officedocument.presentationml.tags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1"/>
  </p:notesMasterIdLst>
  <p:sldIdLst>
    <p:sldId id="325" r:id="rId2"/>
    <p:sldId id="260" r:id="rId3"/>
    <p:sldId id="261" r:id="rId4"/>
    <p:sldId id="309" r:id="rId5"/>
    <p:sldId id="263" r:id="rId6"/>
    <p:sldId id="312" r:id="rId7"/>
    <p:sldId id="313" r:id="rId8"/>
    <p:sldId id="327" r:id="rId9"/>
    <p:sldId id="264" r:id="rId10"/>
    <p:sldId id="328" r:id="rId11"/>
    <p:sldId id="272" r:id="rId12"/>
    <p:sldId id="318" r:id="rId13"/>
    <p:sldId id="311" r:id="rId14"/>
    <p:sldId id="310" r:id="rId15"/>
    <p:sldId id="314" r:id="rId16"/>
    <p:sldId id="315" r:id="rId17"/>
    <p:sldId id="316" r:id="rId18"/>
    <p:sldId id="329" r:id="rId19"/>
    <p:sldId id="320" r:id="rId20"/>
    <p:sldId id="321" r:id="rId21"/>
    <p:sldId id="304" r:id="rId22"/>
    <p:sldId id="319" r:id="rId23"/>
    <p:sldId id="331" r:id="rId24"/>
    <p:sldId id="307" r:id="rId25"/>
    <p:sldId id="269" r:id="rId26"/>
    <p:sldId id="288" r:id="rId27"/>
    <p:sldId id="268" r:id="rId28"/>
    <p:sldId id="267" r:id="rId29"/>
    <p:sldId id="332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9900"/>
    <a:srgbClr val="FF000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860" autoAdjust="0"/>
  </p:normalViewPr>
  <p:slideViewPr>
    <p:cSldViewPr>
      <p:cViewPr>
        <p:scale>
          <a:sx n="50" d="100"/>
          <a:sy n="50" d="100"/>
        </p:scale>
        <p:origin x="-710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221"/>
    </p:cViewPr>
  </p:sorterViewPr>
  <p:notesViewPr>
    <p:cSldViewPr>
      <p:cViewPr varScale="1">
        <p:scale>
          <a:sx n="34" d="100"/>
          <a:sy n="34" d="100"/>
        </p:scale>
        <p:origin x="-2491" y="-67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Relationship Id="rId5" Type="http://schemas.openxmlformats.org/officeDocument/2006/relationships/image" Target="../media/image15.wmf"/><Relationship Id="rId4" Type="http://schemas.openxmlformats.org/officeDocument/2006/relationships/image" Target="../media/image14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7" Type="http://schemas.openxmlformats.org/officeDocument/2006/relationships/image" Target="../media/image22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2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image" Target="../media/image3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38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33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6029F-C197-490A-9595-157D9E3AEB1E}" type="datetimeFigureOut">
              <a:rPr lang="en-US" smtClean="0"/>
              <a:pPr/>
              <a:t>8/27/2012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26B48D-4490-46EE-9190-D0F97CE255A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4524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6B48D-4490-46EE-9190-D0F97CE255A3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900966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34F43EA0-35DD-442B-AB35-8343C8FD67A9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4E14F9-AFA1-430E-8D7F-C447758F6E52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1052CC9-48F4-4ECC-8E57-79EE03815D72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8D40EA-81D0-4666-BB06-8708941041EA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6B48D-4490-46EE-9190-D0F97CE255A3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26B48D-4490-46EE-9190-D0F97CE255A3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C4E14F9-AFA1-430E-8D7F-C447758F6E52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6175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3"/>
          <p:cNvSpPr>
            <a:spLocks noGrp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25B6E50-FCE4-40E3-AB52-63A27CFF1F6E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07FE27B3-046F-4FF1-A020-5255BD03D68C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EA0BAFF-5881-4545-A91F-EBF08BF1FDBB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dirty="0" smtClean="0"/>
              <a:t>Click to edit Master text styles</a:t>
            </a:r>
          </a:p>
          <a:p>
            <a:pPr lvl="1" eaLnBrk="1" latinLnBrk="0" hangingPunct="1"/>
            <a:r>
              <a:rPr lang="en-US" dirty="0" smtClean="0"/>
              <a:t>Second level</a:t>
            </a:r>
          </a:p>
          <a:p>
            <a:pPr lvl="2" eaLnBrk="1" latinLnBrk="0" hangingPunct="1"/>
            <a:r>
              <a:rPr lang="en-US" dirty="0" smtClean="0"/>
              <a:t>Third level</a:t>
            </a:r>
          </a:p>
          <a:p>
            <a:pPr lvl="3" eaLnBrk="1" latinLnBrk="0" hangingPunct="1"/>
            <a:r>
              <a:rPr lang="en-US" dirty="0" smtClean="0"/>
              <a:t>Fourth level</a:t>
            </a:r>
          </a:p>
          <a:p>
            <a:pPr lvl="4" eaLnBrk="1" latinLnBrk="0" hangingPunct="1"/>
            <a:r>
              <a:rPr lang="en-US" dirty="0" smtClean="0"/>
              <a:t>Fifth level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9"/>
          <p:cNvSpPr>
            <a:spLocks noChangeArrowheads="1"/>
          </p:cNvSpPr>
          <p:nvPr userDrawn="1"/>
        </p:nvSpPr>
        <p:spPr bwMode="auto">
          <a:xfrm>
            <a:off x="-180975" y="6381750"/>
            <a:ext cx="9361488" cy="503238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" name="Text Box 30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 lab.</a:t>
            </a:r>
          </a:p>
        </p:txBody>
      </p:sp>
      <p:pic>
        <p:nvPicPr>
          <p:cNvPr id="4" name="Picture 31" descr="chip"/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8459788" y="6343650"/>
            <a:ext cx="6858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33"/>
          <p:cNvGrpSpPr>
            <a:grpSpLocks/>
          </p:cNvGrpSpPr>
          <p:nvPr userDrawn="1"/>
        </p:nvGrpSpPr>
        <p:grpSpPr bwMode="auto">
          <a:xfrm>
            <a:off x="546100" y="6407150"/>
            <a:ext cx="1311275" cy="425450"/>
            <a:chOff x="1862" y="2736"/>
            <a:chExt cx="826" cy="268"/>
          </a:xfrm>
        </p:grpSpPr>
        <p:sp>
          <p:nvSpPr>
            <p:cNvPr id="6" name="Text Box 34"/>
            <p:cNvSpPr txBox="1">
              <a:spLocks noChangeArrowheads="1"/>
            </p:cNvSpPr>
            <p:nvPr userDrawn="1"/>
          </p:nvSpPr>
          <p:spPr bwMode="auto">
            <a:xfrm>
              <a:off x="1872" y="2736"/>
              <a:ext cx="816" cy="1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600" i="1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ea typeface="굴림" pitchFamily="50" charset="-127"/>
                </a:rPr>
                <a:t>Kwangwoon</a:t>
              </a:r>
              <a:endParaRPr lang="en-US" altLang="ko-KR" sz="1600" b="0" i="1">
                <a:solidFill>
                  <a:srgbClr val="8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ea typeface="굴림" pitchFamily="50" charset="-127"/>
              </a:endParaRPr>
            </a:p>
          </p:txBody>
        </p:sp>
        <p:sp>
          <p:nvSpPr>
            <p:cNvPr id="7" name="Text Box 35"/>
            <p:cNvSpPr txBox="1">
              <a:spLocks noChangeArrowheads="1"/>
            </p:cNvSpPr>
            <p:nvPr userDrawn="1"/>
          </p:nvSpPr>
          <p:spPr bwMode="auto">
            <a:xfrm>
              <a:off x="1862" y="2852"/>
              <a:ext cx="768" cy="1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dist">
                <a:lnSpc>
                  <a:spcPct val="70000"/>
                </a:lnSpc>
                <a:spcBef>
                  <a:spcPct val="50000"/>
                </a:spcBef>
                <a:defRPr/>
              </a:pPr>
              <a:r>
                <a:rPr lang="en-US" altLang="ko-KR" sz="1400" b="0" i="1" dirty="0">
                  <a:solidFill>
                    <a:srgbClr val="800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</a:rPr>
                <a:t>University</a:t>
              </a:r>
              <a:endParaRPr lang="en-US" altLang="ko-KR" sz="1400" b="0" dirty="0">
                <a:solidFill>
                  <a:srgbClr val="800000"/>
                </a:solidFill>
              </a:endParaRPr>
            </a:p>
          </p:txBody>
        </p:sp>
      </p:grpSp>
      <p:sp>
        <p:nvSpPr>
          <p:cNvPr id="8" name="Rectangle 36"/>
          <p:cNvSpPr>
            <a:spLocks noChangeArrowheads="1"/>
          </p:cNvSpPr>
          <p:nvPr userDrawn="1"/>
        </p:nvSpPr>
        <p:spPr bwMode="auto">
          <a:xfrm>
            <a:off x="0" y="692150"/>
            <a:ext cx="9144000" cy="73025"/>
          </a:xfrm>
          <a:prstGeom prst="rect">
            <a:avLst/>
          </a:prstGeom>
          <a:gradFill rotWithShape="1">
            <a:gsLst>
              <a:gs pos="0">
                <a:schemeClr val="tx1"/>
              </a:gs>
              <a:gs pos="100000">
                <a:srgbClr val="66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AutoShape 29"/>
          <p:cNvSpPr>
            <a:spLocks noChangeArrowheads="1"/>
          </p:cNvSpPr>
          <p:nvPr userDrawn="1"/>
        </p:nvSpPr>
        <p:spPr bwMode="auto">
          <a:xfrm>
            <a:off x="0" y="6354763"/>
            <a:ext cx="9180513" cy="503237"/>
          </a:xfrm>
          <a:prstGeom prst="roundRect">
            <a:avLst>
              <a:gd name="adj" fmla="val 50000"/>
            </a:avLst>
          </a:prstGeom>
          <a:gradFill rotWithShape="0">
            <a:gsLst>
              <a:gs pos="0">
                <a:srgbClr val="660066">
                  <a:gamma/>
                  <a:tint val="0"/>
                  <a:invGamma/>
                </a:srgbClr>
              </a:gs>
              <a:gs pos="100000">
                <a:srgbClr val="660066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Freeform 30"/>
          <p:cNvSpPr>
            <a:spLocks/>
          </p:cNvSpPr>
          <p:nvPr userDrawn="1"/>
        </p:nvSpPr>
        <p:spPr bwMode="auto">
          <a:xfrm>
            <a:off x="0" y="0"/>
            <a:ext cx="3392488" cy="4495800"/>
          </a:xfrm>
          <a:custGeom>
            <a:avLst/>
            <a:gdLst/>
            <a:ahLst/>
            <a:cxnLst>
              <a:cxn ang="0">
                <a:pos x="1803" y="1365"/>
              </a:cxn>
              <a:cxn ang="0">
                <a:pos x="1418" y="0"/>
              </a:cxn>
              <a:cxn ang="0">
                <a:pos x="0" y="0"/>
              </a:cxn>
              <a:cxn ang="0">
                <a:pos x="0" y="2448"/>
              </a:cxn>
              <a:cxn ang="0">
                <a:pos x="1803" y="1365"/>
              </a:cxn>
            </a:cxnLst>
            <a:rect l="0" t="0" r="r" b="b"/>
            <a:pathLst>
              <a:path w="1803" h="2448">
                <a:moveTo>
                  <a:pt x="1803" y="1365"/>
                </a:moveTo>
                <a:lnTo>
                  <a:pt x="1418" y="0"/>
                </a:lnTo>
                <a:lnTo>
                  <a:pt x="0" y="0"/>
                </a:lnTo>
                <a:lnTo>
                  <a:pt x="0" y="2448"/>
                </a:lnTo>
                <a:lnTo>
                  <a:pt x="1803" y="1365"/>
                </a:lnTo>
                <a:close/>
              </a:path>
            </a:pathLst>
          </a:custGeom>
          <a:gradFill rotWithShape="1">
            <a:gsLst>
              <a:gs pos="0">
                <a:srgbClr val="FFFFFF"/>
              </a:gs>
              <a:gs pos="100000">
                <a:schemeClr val="accent1"/>
              </a:gs>
            </a:gsLst>
            <a:path path="rect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Rectangle 31"/>
          <p:cNvSpPr>
            <a:spLocks noChangeArrowheads="1"/>
          </p:cNvSpPr>
          <p:nvPr userDrawn="1"/>
        </p:nvSpPr>
        <p:spPr bwMode="auto">
          <a:xfrm>
            <a:off x="11652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Rectangle 32"/>
          <p:cNvSpPr>
            <a:spLocks noChangeArrowheads="1"/>
          </p:cNvSpPr>
          <p:nvPr userDrawn="1"/>
        </p:nvSpPr>
        <p:spPr bwMode="auto">
          <a:xfrm>
            <a:off x="148431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Rectangle 33"/>
          <p:cNvSpPr>
            <a:spLocks noChangeArrowheads="1"/>
          </p:cNvSpPr>
          <p:nvPr userDrawn="1"/>
        </p:nvSpPr>
        <p:spPr bwMode="auto">
          <a:xfrm>
            <a:off x="18065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Rectangle 34"/>
          <p:cNvSpPr>
            <a:spLocks noChangeArrowheads="1"/>
          </p:cNvSpPr>
          <p:nvPr userDrawn="1"/>
        </p:nvSpPr>
        <p:spPr bwMode="auto">
          <a:xfrm>
            <a:off x="21256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Rectangle 35"/>
          <p:cNvSpPr>
            <a:spLocks noChangeArrowheads="1"/>
          </p:cNvSpPr>
          <p:nvPr userDrawn="1"/>
        </p:nvSpPr>
        <p:spPr bwMode="auto">
          <a:xfrm>
            <a:off x="24463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Rectangle 36"/>
          <p:cNvSpPr>
            <a:spLocks noChangeArrowheads="1"/>
          </p:cNvSpPr>
          <p:nvPr userDrawn="1"/>
        </p:nvSpPr>
        <p:spPr bwMode="auto">
          <a:xfrm>
            <a:off x="27654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Rectangle 37"/>
          <p:cNvSpPr>
            <a:spLocks noChangeArrowheads="1"/>
          </p:cNvSpPr>
          <p:nvPr userDrawn="1"/>
        </p:nvSpPr>
        <p:spPr bwMode="auto">
          <a:xfrm>
            <a:off x="3086100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Rectangle 38"/>
          <p:cNvSpPr>
            <a:spLocks noChangeArrowheads="1"/>
          </p:cNvSpPr>
          <p:nvPr userDrawn="1"/>
        </p:nvSpPr>
        <p:spPr bwMode="auto">
          <a:xfrm>
            <a:off x="340518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Rectangle 39"/>
          <p:cNvSpPr>
            <a:spLocks noChangeArrowheads="1"/>
          </p:cNvSpPr>
          <p:nvPr userDrawn="1"/>
        </p:nvSpPr>
        <p:spPr bwMode="auto">
          <a:xfrm>
            <a:off x="3725863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0" name="Rectangle 40"/>
          <p:cNvSpPr>
            <a:spLocks noChangeArrowheads="1"/>
          </p:cNvSpPr>
          <p:nvPr userDrawn="1"/>
        </p:nvSpPr>
        <p:spPr bwMode="auto">
          <a:xfrm>
            <a:off x="404495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1" name="Rectangle 41"/>
          <p:cNvSpPr>
            <a:spLocks noChangeArrowheads="1"/>
          </p:cNvSpPr>
          <p:nvPr userDrawn="1"/>
        </p:nvSpPr>
        <p:spPr bwMode="auto">
          <a:xfrm>
            <a:off x="4367213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2" name="Rectangle 42"/>
          <p:cNvSpPr>
            <a:spLocks noChangeArrowheads="1"/>
          </p:cNvSpPr>
          <p:nvPr userDrawn="1"/>
        </p:nvSpPr>
        <p:spPr bwMode="auto">
          <a:xfrm>
            <a:off x="468630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3" name="Rectangle 43"/>
          <p:cNvSpPr>
            <a:spLocks noChangeArrowheads="1"/>
          </p:cNvSpPr>
          <p:nvPr userDrawn="1"/>
        </p:nvSpPr>
        <p:spPr bwMode="auto">
          <a:xfrm>
            <a:off x="5006975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4" name="Rectangle 44"/>
          <p:cNvSpPr>
            <a:spLocks noChangeArrowheads="1"/>
          </p:cNvSpPr>
          <p:nvPr userDrawn="1"/>
        </p:nvSpPr>
        <p:spPr bwMode="auto">
          <a:xfrm>
            <a:off x="5326063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5" name="Rectangle 45"/>
          <p:cNvSpPr>
            <a:spLocks noChangeArrowheads="1"/>
          </p:cNvSpPr>
          <p:nvPr userDrawn="1"/>
        </p:nvSpPr>
        <p:spPr bwMode="auto">
          <a:xfrm>
            <a:off x="5646738" y="1052513"/>
            <a:ext cx="66675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6" name="Rectangle 46"/>
          <p:cNvSpPr>
            <a:spLocks noChangeArrowheads="1"/>
          </p:cNvSpPr>
          <p:nvPr userDrawn="1"/>
        </p:nvSpPr>
        <p:spPr bwMode="auto">
          <a:xfrm>
            <a:off x="5965825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7" name="Rectangle 47"/>
          <p:cNvSpPr>
            <a:spLocks noChangeArrowheads="1"/>
          </p:cNvSpPr>
          <p:nvPr userDrawn="1"/>
        </p:nvSpPr>
        <p:spPr bwMode="auto">
          <a:xfrm>
            <a:off x="6286500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8" name="Rectangle 48"/>
          <p:cNvSpPr>
            <a:spLocks noChangeArrowheads="1"/>
          </p:cNvSpPr>
          <p:nvPr userDrawn="1"/>
        </p:nvSpPr>
        <p:spPr bwMode="auto">
          <a:xfrm>
            <a:off x="6605588" y="1052513"/>
            <a:ext cx="69850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Rectangle 49"/>
          <p:cNvSpPr>
            <a:spLocks noChangeArrowheads="1"/>
          </p:cNvSpPr>
          <p:nvPr userDrawn="1"/>
        </p:nvSpPr>
        <p:spPr bwMode="auto">
          <a:xfrm>
            <a:off x="6927850" y="1052513"/>
            <a:ext cx="68263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0" name="Rectangle 50"/>
          <p:cNvSpPr>
            <a:spLocks noChangeArrowheads="1"/>
          </p:cNvSpPr>
          <p:nvPr userDrawn="1"/>
        </p:nvSpPr>
        <p:spPr bwMode="auto">
          <a:xfrm>
            <a:off x="7246938" y="1052513"/>
            <a:ext cx="68262" cy="10636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1" name="Text Box 51"/>
          <p:cNvSpPr txBox="1">
            <a:spLocks noChangeArrowheads="1"/>
          </p:cNvSpPr>
          <p:nvPr userDrawn="1"/>
        </p:nvSpPr>
        <p:spPr bwMode="auto">
          <a:xfrm>
            <a:off x="5795963" y="6472238"/>
            <a:ext cx="26670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ko-KR" i="1" dirty="0">
                <a:solidFill>
                  <a:schemeClr val="hlink"/>
                </a:solidFill>
                <a:latin typeface="Times New Roman" pitchFamily="18" charset="0"/>
                <a:ea typeface="MS Gothic" pitchFamily="49" charset="-128"/>
              </a:rPr>
              <a:t>Semiconductor Devices.</a:t>
            </a:r>
          </a:p>
        </p:txBody>
      </p:sp>
      <p:grpSp>
        <p:nvGrpSpPr>
          <p:cNvPr id="32" name="Group 53"/>
          <p:cNvGrpSpPr>
            <a:grpSpLocks/>
          </p:cNvGrpSpPr>
          <p:nvPr userDrawn="1"/>
        </p:nvGrpSpPr>
        <p:grpSpPr bwMode="auto">
          <a:xfrm>
            <a:off x="3922713" y="2438400"/>
            <a:ext cx="5257800" cy="4038600"/>
            <a:chOff x="2928" y="1536"/>
            <a:chExt cx="3312" cy="2544"/>
          </a:xfrm>
        </p:grpSpPr>
        <p:sp>
          <p:nvSpPr>
            <p:cNvPr id="33" name="Freeform 54"/>
            <p:cNvSpPr>
              <a:spLocks/>
            </p:cNvSpPr>
            <p:nvPr userDrawn="1"/>
          </p:nvSpPr>
          <p:spPr bwMode="auto">
            <a:xfrm>
              <a:off x="4525" y="1536"/>
              <a:ext cx="1715" cy="2544"/>
            </a:xfrm>
            <a:custGeom>
              <a:avLst/>
              <a:gdLst/>
              <a:ahLst/>
              <a:cxnLst>
                <a:cxn ang="0">
                  <a:pos x="1712" y="0"/>
                </a:cxn>
                <a:cxn ang="0">
                  <a:pos x="0" y="518"/>
                </a:cxn>
                <a:cxn ang="0">
                  <a:pos x="1034" y="2544"/>
                </a:cxn>
                <a:cxn ang="0">
                  <a:pos x="1715" y="2337"/>
                </a:cxn>
                <a:cxn ang="0">
                  <a:pos x="1715" y="8"/>
                </a:cxn>
                <a:cxn ang="0">
                  <a:pos x="1712" y="0"/>
                </a:cxn>
              </a:cxnLst>
              <a:rect l="0" t="0" r="r" b="b"/>
              <a:pathLst>
                <a:path w="1715" h="2544">
                  <a:moveTo>
                    <a:pt x="1712" y="0"/>
                  </a:moveTo>
                  <a:lnTo>
                    <a:pt x="0" y="518"/>
                  </a:lnTo>
                  <a:lnTo>
                    <a:pt x="1034" y="2544"/>
                  </a:lnTo>
                  <a:lnTo>
                    <a:pt x="1715" y="2337"/>
                  </a:lnTo>
                  <a:lnTo>
                    <a:pt x="1715" y="8"/>
                  </a:lnTo>
                  <a:lnTo>
                    <a:pt x="1712" y="0"/>
                  </a:lnTo>
                  <a:close/>
                </a:path>
              </a:pathLst>
            </a:cu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rect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4" name="Rectangle 55"/>
            <p:cNvSpPr>
              <a:spLocks noChangeArrowheads="1"/>
            </p:cNvSpPr>
            <p:nvPr userDrawn="1"/>
          </p:nvSpPr>
          <p:spPr bwMode="auto">
            <a:xfrm>
              <a:off x="292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5" name="Rectangle 56"/>
            <p:cNvSpPr>
              <a:spLocks noChangeArrowheads="1"/>
            </p:cNvSpPr>
            <p:nvPr userDrawn="1"/>
          </p:nvSpPr>
          <p:spPr bwMode="auto">
            <a:xfrm>
              <a:off x="3175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6" name="Rectangle 57"/>
            <p:cNvSpPr>
              <a:spLocks noChangeArrowheads="1"/>
            </p:cNvSpPr>
            <p:nvPr userDrawn="1"/>
          </p:nvSpPr>
          <p:spPr bwMode="auto">
            <a:xfrm>
              <a:off x="3422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7" name="Rectangle 58"/>
            <p:cNvSpPr>
              <a:spLocks noChangeArrowheads="1"/>
            </p:cNvSpPr>
            <p:nvPr userDrawn="1"/>
          </p:nvSpPr>
          <p:spPr bwMode="auto">
            <a:xfrm>
              <a:off x="3669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8" name="Rectangle 59"/>
            <p:cNvSpPr>
              <a:spLocks noChangeArrowheads="1"/>
            </p:cNvSpPr>
            <p:nvPr userDrawn="1"/>
          </p:nvSpPr>
          <p:spPr bwMode="auto">
            <a:xfrm>
              <a:off x="3916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9" name="Rectangle 60"/>
            <p:cNvSpPr>
              <a:spLocks noChangeArrowheads="1"/>
            </p:cNvSpPr>
            <p:nvPr userDrawn="1"/>
          </p:nvSpPr>
          <p:spPr bwMode="auto">
            <a:xfrm>
              <a:off x="4163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0" name="Rectangle 61"/>
            <p:cNvSpPr>
              <a:spLocks noChangeArrowheads="1"/>
            </p:cNvSpPr>
            <p:nvPr userDrawn="1"/>
          </p:nvSpPr>
          <p:spPr bwMode="auto">
            <a:xfrm>
              <a:off x="4410" y="2780"/>
              <a:ext cx="52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" name="Rectangle 62"/>
            <p:cNvSpPr>
              <a:spLocks noChangeArrowheads="1"/>
            </p:cNvSpPr>
            <p:nvPr userDrawn="1"/>
          </p:nvSpPr>
          <p:spPr bwMode="auto">
            <a:xfrm>
              <a:off x="4656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" name="Rectangle 63"/>
            <p:cNvSpPr>
              <a:spLocks noChangeArrowheads="1"/>
            </p:cNvSpPr>
            <p:nvPr userDrawn="1"/>
          </p:nvSpPr>
          <p:spPr bwMode="auto">
            <a:xfrm>
              <a:off x="4903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3" name="Rectangle 64"/>
            <p:cNvSpPr>
              <a:spLocks noChangeArrowheads="1"/>
            </p:cNvSpPr>
            <p:nvPr userDrawn="1"/>
          </p:nvSpPr>
          <p:spPr bwMode="auto">
            <a:xfrm>
              <a:off x="5150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4" name="Rectangle 65"/>
            <p:cNvSpPr>
              <a:spLocks noChangeArrowheads="1"/>
            </p:cNvSpPr>
            <p:nvPr userDrawn="1"/>
          </p:nvSpPr>
          <p:spPr bwMode="auto">
            <a:xfrm>
              <a:off x="5397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5" name="Rectangle 66"/>
            <p:cNvSpPr>
              <a:spLocks noChangeArrowheads="1"/>
            </p:cNvSpPr>
            <p:nvPr userDrawn="1"/>
          </p:nvSpPr>
          <p:spPr bwMode="auto">
            <a:xfrm>
              <a:off x="5644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6" name="Rectangle 67"/>
            <p:cNvSpPr>
              <a:spLocks noChangeArrowheads="1"/>
            </p:cNvSpPr>
            <p:nvPr userDrawn="1"/>
          </p:nvSpPr>
          <p:spPr bwMode="auto">
            <a:xfrm>
              <a:off x="5891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7" name="Rectangle 68"/>
            <p:cNvSpPr>
              <a:spLocks noChangeArrowheads="1"/>
            </p:cNvSpPr>
            <p:nvPr userDrawn="1"/>
          </p:nvSpPr>
          <p:spPr bwMode="auto">
            <a:xfrm>
              <a:off x="6138" y="2780"/>
              <a:ext cx="53" cy="43"/>
            </a:xfrm>
            <a:prstGeom prst="rect">
              <a:avLst/>
            </a:prstGeom>
            <a:gradFill rotWithShape="0">
              <a:gsLst>
                <a:gs pos="0">
                  <a:srgbClr val="6666FF">
                    <a:gamma/>
                    <a:tint val="0"/>
                    <a:invGamma/>
                  </a:srgbClr>
                </a:gs>
                <a:gs pos="100000">
                  <a:srgbClr val="6666FF"/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8" name="Rectangle 27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r>
              <a:rPr lang="en-US" altLang="ko-KR" smtClean="0"/>
              <a:t>Nasim Zafar</a:t>
            </a:r>
            <a:endParaRPr lang="en-US" altLang="ko-KR"/>
          </a:p>
        </p:txBody>
      </p:sp>
      <p:sp>
        <p:nvSpPr>
          <p:cNvPr id="49" name="Rectangle 28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5715000" y="6400800"/>
            <a:ext cx="257175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/>
              <a:t>Nasim Zafar</a:t>
            </a: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EEB86F-7C92-452D-95FF-E253D3C5C66C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Başlık, Metin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/>
              <a:t>Nasim Zafar</a:t>
            </a:r>
            <a:endParaRPr lang="tr-T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F7855-78C9-40DF-A752-568F6643656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İçerik Yer Tutucusu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/>
              <a:t>Nasim Zafar</a:t>
            </a:r>
            <a:endParaRPr lang="tr-T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284255-829C-4557-AC55-9197450C088E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Başlık, İçerik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tr-TR" smtClean="0"/>
              <a:t>Nasim Zafar</a:t>
            </a: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996EC6-DD67-4FED-BAE9-5C26BBB5F57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5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1.bin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Relationship Id="rId9" Type="http://schemas.openxmlformats.org/officeDocument/2006/relationships/oleObject" Target="../embeddings/oleObject14.bin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9.xml"/><Relationship Id="rId7" Type="http://schemas.openxmlformats.org/officeDocument/2006/relationships/oleObject" Target="../embeddings/oleObject18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23.emf"/><Relationship Id="rId5" Type="http://schemas.openxmlformats.org/officeDocument/2006/relationships/oleObject" Target="../embeddings/oleObject16.bin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15.bin"/><Relationship Id="rId9" Type="http://schemas.openxmlformats.org/officeDocument/2006/relationships/oleObject" Target="../embeddings/oleObject20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5.bin"/><Relationship Id="rId5" Type="http://schemas.openxmlformats.org/officeDocument/2006/relationships/oleObject" Target="../embeddings/oleObject24.bin"/><Relationship Id="rId4" Type="http://schemas.openxmlformats.org/officeDocument/2006/relationships/oleObject" Target="../embeddings/oleObject23.bin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wmf"/><Relationship Id="rId4" Type="http://schemas.openxmlformats.org/officeDocument/2006/relationships/image" Target="../media/image36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9.bin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8.bin"/><Relationship Id="rId5" Type="http://schemas.openxmlformats.org/officeDocument/2006/relationships/oleObject" Target="../embeddings/oleObject37.bin"/><Relationship Id="rId4" Type="http://schemas.openxmlformats.org/officeDocument/2006/relationships/oleObject" Target="../embeddings/oleObject36.bin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oleObject" Target="../embeddings/oleObject42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3810000"/>
            <a:ext cx="6553200" cy="16002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Nasim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Zafar</a:t>
            </a: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Electronics 1</a:t>
            </a: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EEE 231 – BS Electrical Engineering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Fall Semester – 2012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133600"/>
            <a:ext cx="9144000" cy="15240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COMSATS Institute of Information Technology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Virtual campus</a:t>
            </a:r>
            <a:b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en-US" sz="2400" b="1" dirty="0" smtClean="0"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Islamabad</a:t>
            </a:r>
            <a:endParaRPr lang="en-US" sz="2400" b="1" dirty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609600"/>
            <a:ext cx="13716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825259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ctrTitle" sz="quarter" idx="4294967295"/>
          </p:nvPr>
        </p:nvSpPr>
        <p:spPr>
          <a:xfrm>
            <a:off x="0" y="0"/>
            <a:ext cx="9144000" cy="9286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txBody>
          <a:bodyPr>
            <a:normAutofit/>
          </a:bodyPr>
          <a:lstStyle/>
          <a:p>
            <a:pPr algn="l">
              <a:defRPr/>
            </a:pPr>
            <a:r>
              <a:rPr lang="en-US" altLang="ko-KR" sz="3600" dirty="0" smtClean="0">
                <a:solidFill>
                  <a:srgbClr val="FF9900"/>
                </a:solidFill>
                <a:ea typeface="+mj-ea"/>
              </a:rPr>
              <a:t>	</a:t>
            </a:r>
            <a:r>
              <a:rPr lang="en-US" sz="3200" b="1" dirty="0" smtClean="0">
                <a:solidFill>
                  <a:srgbClr val="CC00CC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Carrier Transport in Semiconductors</a:t>
            </a:r>
            <a:endParaRPr lang="en-US" altLang="ko-KR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1556" name="Rectangle 4"/>
          <p:cNvSpPr>
            <a:spLocks noChangeArrowheads="1"/>
          </p:cNvSpPr>
          <p:nvPr/>
        </p:nvSpPr>
        <p:spPr bwMode="auto">
          <a:xfrm>
            <a:off x="0" y="1676400"/>
            <a:ext cx="9144000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buClr>
                <a:schemeClr val="hlink"/>
              </a:buClr>
              <a:defRPr/>
            </a:pPr>
            <a:endParaRPr lang="en-US" altLang="ko-KR" sz="2800" b="1" dirty="0" smtClean="0">
              <a:solidFill>
                <a:srgbClr val="C00000"/>
              </a:solidFill>
              <a:latin typeface="Times New Roman" pitchFamily="18" charset="0"/>
              <a:ea typeface="굴림" pitchFamily="50" charset="-127"/>
            </a:endParaRPr>
          </a:p>
          <a:p>
            <a:pPr algn="ctr">
              <a:buClr>
                <a:schemeClr val="hlink"/>
              </a:buClr>
              <a:defRPr/>
            </a:pPr>
            <a:r>
              <a:rPr lang="en-US" altLang="ko-KR" sz="2800" b="1" dirty="0" smtClean="0">
                <a:latin typeface="Times New Roman" pitchFamily="18" charset="0"/>
                <a:ea typeface="굴림" pitchFamily="50" charset="-127"/>
              </a:rPr>
              <a:t>Lecture No: </a:t>
            </a:r>
            <a:r>
              <a:rPr lang="en-US" altLang="ko-KR" sz="2800" b="1" dirty="0" smtClean="0">
                <a:latin typeface="Times New Roman" pitchFamily="18" charset="0"/>
                <a:ea typeface="굴림" pitchFamily="50" charset="-127"/>
              </a:rPr>
              <a:t>4</a:t>
            </a:r>
            <a:endParaRPr lang="en-US" altLang="ko-KR" sz="2800" b="1" dirty="0" smtClean="0">
              <a:latin typeface="Times New Roman" pitchFamily="18" charset="0"/>
              <a:ea typeface="굴림" pitchFamily="50" charset="-127"/>
            </a:endParaRPr>
          </a:p>
          <a:p>
            <a:pPr marL="0" lvl="1" algn="ctr">
              <a:lnSpc>
                <a:spcPct val="150000"/>
              </a:lnSpc>
              <a:buClr>
                <a:schemeClr val="hlink"/>
              </a:buClr>
              <a:buFont typeface="Wingdings" pitchFamily="2" charset="2"/>
              <a:buChar char="v"/>
              <a:defRPr/>
            </a:pPr>
            <a:r>
              <a:rPr lang="en-US" altLang="ko-KR" sz="2800" b="1" dirty="0" smtClean="0">
                <a:solidFill>
                  <a:srgbClr val="FF0000"/>
                </a:solidFill>
                <a:latin typeface="Times New Roman" pitchFamily="18" charset="0"/>
                <a:ea typeface="굴림" pitchFamily="50" charset="-127"/>
              </a:rPr>
              <a:t> </a:t>
            </a:r>
            <a:r>
              <a:rPr lang="en-US" altLang="ko-KR" sz="2400" b="1" dirty="0" smtClean="0">
                <a:solidFill>
                  <a:srgbClr val="FF0000"/>
                </a:solidFill>
                <a:latin typeface="Times New Roman" pitchFamily="18" charset="0"/>
                <a:ea typeface="굴림" pitchFamily="50" charset="-127"/>
              </a:rPr>
              <a:t>Drift and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Mobility </a:t>
            </a:r>
          </a:p>
          <a:p>
            <a:pPr marL="0" lvl="1" algn="ctr">
              <a:lnSpc>
                <a:spcPct val="150000"/>
              </a:lnSpc>
              <a:buClr>
                <a:schemeClr val="hlink"/>
              </a:buClr>
              <a:buFont typeface="Wingdings" pitchFamily="2" charset="2"/>
              <a:buChar char="v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Conductivity and Resistance</a:t>
            </a:r>
          </a:p>
          <a:p>
            <a:pPr marL="0" lvl="1" algn="ctr">
              <a:lnSpc>
                <a:spcPct val="150000"/>
              </a:lnSpc>
              <a:buClr>
                <a:schemeClr val="hlink"/>
              </a:buClr>
              <a:buFont typeface="Wingdings" pitchFamily="2" charset="2"/>
              <a:buChar char="v"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Continuity Equations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1" algn="ctr">
              <a:lnSpc>
                <a:spcPct val="150000"/>
              </a:lnSpc>
              <a:buClr>
                <a:schemeClr val="hlink"/>
              </a:buClr>
              <a:buFont typeface="Wingdings" pitchFamily="2" charset="2"/>
              <a:buChar char="v"/>
              <a:defRPr/>
            </a:pPr>
            <a:r>
              <a:rPr lang="en-US" sz="2400" b="1" dirty="0" smtClean="0">
                <a:solidFill>
                  <a:srgbClr val="0070C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Einstein Relation </a:t>
            </a:r>
          </a:p>
          <a:p>
            <a:pPr>
              <a:buFont typeface="Wingdings" pitchFamily="2" charset="2"/>
              <a:buNone/>
              <a:defRPr/>
            </a:pPr>
            <a:endParaRPr lang="en-US" altLang="ko-KR" sz="2400" b="1" dirty="0">
              <a:latin typeface="Times New Roman" pitchFamily="18" charset="0"/>
              <a:ea typeface="굴림" pitchFamily="50" charset="-127"/>
            </a:endParaRPr>
          </a:p>
          <a:p>
            <a:pPr>
              <a:buFont typeface="Wingdings" pitchFamily="2" charset="2"/>
              <a:buNone/>
              <a:defRPr/>
            </a:pPr>
            <a:r>
              <a:rPr lang="en-US" altLang="ko-KR" sz="2400" b="1" dirty="0">
                <a:latin typeface="Times New Roman" pitchFamily="18" charset="0"/>
                <a:ea typeface="굴림" pitchFamily="50" charset="-127"/>
              </a:rPr>
              <a:t>        </a:t>
            </a:r>
            <a:endParaRPr lang="en-US" altLang="ko-KR" sz="2400" b="1" dirty="0" smtClean="0">
              <a:latin typeface="Times New Roman" pitchFamily="18" charset="0"/>
              <a:ea typeface="굴림" pitchFamily="50" charset="-127"/>
            </a:endParaRPr>
          </a:p>
          <a:p>
            <a:pPr>
              <a:buFont typeface="Wingdings" pitchFamily="2" charset="2"/>
              <a:buNone/>
              <a:defRPr/>
            </a:pPr>
            <a:endParaRPr lang="en-US" altLang="ko-KR" sz="2400" b="1" dirty="0">
              <a:solidFill>
                <a:srgbClr val="00B050"/>
              </a:solidFill>
              <a:latin typeface="Times New Roman" pitchFamily="18" charset="0"/>
              <a:ea typeface="굴림" pitchFamily="50" charset="-127"/>
            </a:endParaRPr>
          </a:p>
          <a:p>
            <a:pPr>
              <a:buFont typeface="Wingdings" pitchFamily="2" charset="2"/>
              <a:buNone/>
              <a:defRPr/>
            </a:pPr>
            <a:endParaRPr lang="en-US" altLang="ko-KR" sz="2400" b="1" dirty="0">
              <a:solidFill>
                <a:srgbClr val="00B050"/>
              </a:solidFill>
              <a:latin typeface="Times New Roman" pitchFamily="18" charset="0"/>
              <a:ea typeface="굴림" pitchFamily="50" charset="-127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 err="1" smtClean="0"/>
              <a:t>Nasim</a:t>
            </a:r>
            <a:r>
              <a:rPr lang="en-US" altLang="ko-KR" dirty="0" smtClean="0"/>
              <a:t> </a:t>
            </a:r>
            <a:r>
              <a:rPr lang="en-US" altLang="ko-KR" dirty="0" err="1" smtClean="0"/>
              <a:t>Zafar</a:t>
            </a:r>
            <a:endParaRPr lang="en-US" altLang="ko-K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4"/>
          <p:cNvSpPr txBox="1">
            <a:spLocks noChangeArrowheads="1"/>
          </p:cNvSpPr>
          <p:nvPr/>
        </p:nvSpPr>
        <p:spPr bwMode="auto">
          <a:xfrm>
            <a:off x="914400" y="1143000"/>
            <a:ext cx="7391400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 the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first few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lectures we discussed and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calculated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equilibrium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distribution of charges in a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semiconductor.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dirty="0">
              <a:latin typeface="Comic Sans MS" pitchFamily="66" charset="0"/>
            </a:endParaRPr>
          </a:p>
          <a:p>
            <a:pPr>
              <a:defRPr/>
            </a:pPr>
            <a:r>
              <a:rPr lang="en-US" dirty="0">
                <a:latin typeface="Comic Sans MS" pitchFamily="66" charset="0"/>
              </a:rPr>
              <a:t>		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n.p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= n</a:t>
            </a:r>
            <a:r>
              <a:rPr lang="en-US" sz="24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400" b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 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n ~ 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400" b="1" baseline="-25000" dirty="0" smtClean="0">
                <a:latin typeface="Times New Roman" pitchFamily="18" charset="0"/>
                <a:cs typeface="Times New Roman" pitchFamily="18" charset="0"/>
              </a:rPr>
              <a:t>D   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for n-type</a:t>
            </a:r>
          </a:p>
          <a:p>
            <a:pPr>
              <a:buFont typeface="Arial" charset="0"/>
              <a:buChar char="•"/>
              <a:defRPr/>
            </a:pPr>
            <a:endParaRPr lang="en-US" dirty="0">
              <a:latin typeface="Comic Sans MS" pitchFamily="66" charset="0"/>
            </a:endParaRPr>
          </a:p>
          <a:p>
            <a:pPr>
              <a:buFont typeface="Arial" charset="0"/>
              <a:buChar char="•"/>
              <a:defRPr/>
            </a:pPr>
            <a:endParaRPr lang="en-US" dirty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Comic Sans MS" pitchFamily="66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last lecture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showed how the system tries to restore itself </a:t>
            </a: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back to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equilibrium when perturbed, through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R- G processes.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Char char="•"/>
              <a:defRPr/>
            </a:pPr>
            <a:endParaRPr lang="en-US" dirty="0">
              <a:latin typeface="Comic Sans MS" pitchFamily="66" charset="0"/>
            </a:endParaRPr>
          </a:p>
          <a:p>
            <a:pPr>
              <a:defRPr/>
            </a:pPr>
            <a:r>
              <a:rPr lang="en-US" dirty="0">
                <a:latin typeface="Comic Sans MS" pitchFamily="66" charset="0"/>
              </a:rPr>
              <a:t>		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 = (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 p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n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b="1" baseline="30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)/[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="1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(n+n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 +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b="1" baseline="-250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(p+p</a:t>
            </a:r>
            <a:r>
              <a:rPr lang="en-US" sz="2000" b="1" baseline="-250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)]</a:t>
            </a:r>
          </a:p>
          <a:p>
            <a:pPr>
              <a:defRPr/>
            </a:pPr>
            <a:endParaRPr lang="en-US" dirty="0">
              <a:latin typeface="Comic Sans MS" pitchFamily="66" charset="0"/>
            </a:endParaRPr>
          </a:p>
          <a:p>
            <a:pPr>
              <a:buFont typeface="Arial" charset="0"/>
              <a:buChar char="•"/>
              <a:defRPr/>
            </a:pPr>
            <a:endParaRPr lang="en-US" dirty="0">
              <a:latin typeface="Comic Sans MS" pitchFamily="66" charset="0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dirty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lecture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we will explore the processes that drive the system</a:t>
            </a:r>
          </a:p>
          <a:p>
            <a:pPr>
              <a:defRPr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away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from equilibrium.</a:t>
            </a:r>
          </a:p>
          <a:p>
            <a:pPr>
              <a:buFont typeface="Arial" charset="0"/>
              <a:buChar char="•"/>
              <a:defRPr/>
            </a:pPr>
            <a:endParaRPr lang="en-US" dirty="0">
              <a:latin typeface="Comic Sans MS" pitchFamily="66" charset="0"/>
            </a:endParaRPr>
          </a:p>
          <a:p>
            <a:pPr>
              <a:buFont typeface="Arial" charset="0"/>
              <a:buChar char="•"/>
              <a:defRPr/>
            </a:pPr>
            <a:endParaRPr lang="en-US" dirty="0">
              <a:latin typeface="Comic Sans MS" pitchFamily="66" charset="0"/>
            </a:endParaRPr>
          </a:p>
          <a:p>
            <a:pPr>
              <a:defRPr/>
            </a:pPr>
            <a:endParaRPr 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</a:t>
            </a:r>
          </a:p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Introduction: 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09800" y="1600200"/>
            <a:ext cx="34290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81200" y="3276600"/>
            <a:ext cx="41148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304800" y="762000"/>
            <a:ext cx="8610600" cy="5867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Nasim Zafar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066800"/>
            <a:ext cx="7772400" cy="5105400"/>
          </a:xfrm>
        </p:spPr>
        <p:txBody>
          <a:bodyPr>
            <a:normAutofit fontScale="85000" lnSpcReduction="10000"/>
          </a:bodyPr>
          <a:lstStyle/>
          <a:p>
            <a:pPr algn="just" eaLnBrk="1" hangingPunct="1">
              <a:lnSpc>
                <a:spcPct val="80000"/>
              </a:lnSpc>
              <a:buNone/>
              <a:defRPr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buNone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The carrier transport or the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mechanisms which </a:t>
            </a: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cause charges to move in semiconductors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can be classified into two categories. Both these mechanisms will be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discuss in this lecture. </a:t>
            </a:r>
          </a:p>
          <a:p>
            <a:pPr algn="just">
              <a:lnSpc>
                <a:spcPct val="80000"/>
              </a:lnSpc>
              <a:defRPr/>
            </a:pPr>
            <a:endParaRPr lang="en-US" sz="2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0000"/>
              </a:lnSpc>
              <a:buNone/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two mechanisms are: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  <a:defRPr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Drift:</a:t>
            </a:r>
            <a:r>
              <a:rPr lang="en-US" sz="26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Drift-Motion</a:t>
            </a:r>
            <a:r>
              <a:rPr lang="en-US" sz="2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under an applied electric field.</a:t>
            </a:r>
          </a:p>
          <a:p>
            <a:pPr algn="just">
              <a:lnSpc>
                <a:spcPct val="160000"/>
              </a:lnSpc>
              <a:buNone/>
              <a:defRPr/>
            </a:pPr>
            <a:endParaRPr lang="en-US" sz="26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buFont typeface="Wingdings" pitchFamily="2" charset="2"/>
              <a:buChar char="Ø"/>
              <a:defRPr/>
            </a:pPr>
            <a:r>
              <a:rPr lang="en-US" sz="2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diffusion:</a:t>
            </a:r>
            <a:r>
              <a:rPr lang="en-US" sz="26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6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Diffusion-Motion 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due to the concentration 			gradient of the charges. </a:t>
            </a:r>
          </a:p>
          <a:p>
            <a:pPr>
              <a:buNone/>
              <a:defRPr/>
            </a:pPr>
            <a:endParaRPr lang="en-US" sz="2800" b="1" i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Ø"/>
              <a:defRPr/>
            </a:pP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An applied electric field will cause </a:t>
            </a:r>
            <a:r>
              <a:rPr lang="en-US" sz="26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drift,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 while thermal motion and the carrier concentration gradient will cause </a:t>
            </a:r>
            <a:r>
              <a:rPr lang="en-US" sz="26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diffusion. </a:t>
            </a:r>
          </a:p>
          <a:p>
            <a:pPr algn="just">
              <a:lnSpc>
                <a:spcPct val="160000"/>
              </a:lnSpc>
              <a:buFont typeface="Wingdings" pitchFamily="2" charset="2"/>
              <a:buChar char="Ø"/>
              <a:defRPr/>
            </a:pPr>
            <a:endParaRPr lang="en-US" sz="2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0" y="-26988"/>
            <a:ext cx="9144000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Introduction: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501650"/>
          </a:xfrm>
        </p:spPr>
        <p:txBody>
          <a:bodyPr/>
          <a:lstStyle/>
          <a:p>
            <a:r>
              <a:rPr lang="en-US" dirty="0" smtClean="0"/>
              <a:t>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9"/>
          <p:cNvSpPr txBox="1">
            <a:spLocks noChangeArrowheads="1"/>
          </p:cNvSpPr>
          <p:nvPr/>
        </p:nvSpPr>
        <p:spPr bwMode="auto">
          <a:xfrm>
            <a:off x="2362200" y="2286000"/>
            <a:ext cx="4419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The Drift Motion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Nasim Zafar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38"/>
          <p:cNvSpPr>
            <a:spLocks noChangeArrowheads="1"/>
          </p:cNvSpPr>
          <p:nvPr/>
        </p:nvSpPr>
        <p:spPr bwMode="auto">
          <a:xfrm>
            <a:off x="7235825" y="1916113"/>
            <a:ext cx="1296988" cy="1296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935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tr-TR" sz="280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9144000" cy="12192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	   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 Applied Electric Field Across: </a:t>
            </a:r>
            <a:r>
              <a:rPr lang="tr-TR" sz="28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n-type Si</a:t>
            </a:r>
          </a:p>
        </p:txBody>
      </p:sp>
      <p:sp>
        <p:nvSpPr>
          <p:cNvPr id="3081" name="Rectangle 5"/>
          <p:cNvSpPr>
            <a:spLocks noChangeArrowheads="1"/>
          </p:cNvSpPr>
          <p:nvPr/>
        </p:nvSpPr>
        <p:spPr bwMode="auto">
          <a:xfrm>
            <a:off x="2859088" y="2857500"/>
            <a:ext cx="3240087" cy="12255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82" name="Rectangle 6"/>
          <p:cNvSpPr>
            <a:spLocks noChangeArrowheads="1"/>
          </p:cNvSpPr>
          <p:nvPr/>
        </p:nvSpPr>
        <p:spPr bwMode="auto">
          <a:xfrm>
            <a:off x="2859088" y="2857500"/>
            <a:ext cx="576262" cy="1225550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083" name="AutoShape 10"/>
          <p:cNvCxnSpPr>
            <a:cxnSpLocks noChangeShapeType="1"/>
            <a:stCxn id="3082" idx="1"/>
          </p:cNvCxnSpPr>
          <p:nvPr/>
        </p:nvCxnSpPr>
        <p:spPr bwMode="auto">
          <a:xfrm rot="10800000">
            <a:off x="2268538" y="1922463"/>
            <a:ext cx="576262" cy="1547812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3084" name="AutoShape 11"/>
          <p:cNvCxnSpPr>
            <a:cxnSpLocks noChangeShapeType="1"/>
          </p:cNvCxnSpPr>
          <p:nvPr/>
        </p:nvCxnSpPr>
        <p:spPr bwMode="auto">
          <a:xfrm rot="-5400000">
            <a:off x="5593556" y="2355057"/>
            <a:ext cx="1584325" cy="719138"/>
          </a:xfrm>
          <a:prstGeom prst="bentConnector3">
            <a:avLst>
              <a:gd name="adj1" fmla="val 1699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3085" name="Line 12"/>
          <p:cNvSpPr>
            <a:spLocks noChangeShapeType="1"/>
          </p:cNvSpPr>
          <p:nvPr/>
        </p:nvSpPr>
        <p:spPr bwMode="auto">
          <a:xfrm>
            <a:off x="2282825" y="1922463"/>
            <a:ext cx="1944688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6" name="Line 13"/>
          <p:cNvSpPr>
            <a:spLocks noChangeShapeType="1"/>
          </p:cNvSpPr>
          <p:nvPr/>
        </p:nvSpPr>
        <p:spPr bwMode="auto">
          <a:xfrm>
            <a:off x="4586288" y="1922463"/>
            <a:ext cx="21605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7" name="Line 14"/>
          <p:cNvSpPr>
            <a:spLocks noChangeShapeType="1"/>
          </p:cNvSpPr>
          <p:nvPr/>
        </p:nvSpPr>
        <p:spPr bwMode="auto">
          <a:xfrm>
            <a:off x="4227513" y="1706563"/>
            <a:ext cx="15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8" name="Line 15"/>
          <p:cNvSpPr>
            <a:spLocks noChangeShapeType="1"/>
          </p:cNvSpPr>
          <p:nvPr/>
        </p:nvSpPr>
        <p:spPr bwMode="auto">
          <a:xfrm>
            <a:off x="4586288" y="1779588"/>
            <a:ext cx="1587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89" name="Text Box 17"/>
          <p:cNvSpPr txBox="1">
            <a:spLocks noChangeArrowheads="1"/>
          </p:cNvSpPr>
          <p:nvPr/>
        </p:nvSpPr>
        <p:spPr bwMode="auto">
          <a:xfrm>
            <a:off x="3794125" y="1562100"/>
            <a:ext cx="361950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/>
              <a:t>+</a:t>
            </a:r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4643438" y="1511300"/>
            <a:ext cx="303212" cy="5191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800"/>
              <a:t>-</a:t>
            </a:r>
          </a:p>
        </p:txBody>
      </p:sp>
      <p:sp>
        <p:nvSpPr>
          <p:cNvPr id="3091" name="Rectangle 8"/>
          <p:cNvSpPr>
            <a:spLocks noChangeArrowheads="1"/>
          </p:cNvSpPr>
          <p:nvPr/>
        </p:nvSpPr>
        <p:spPr bwMode="auto">
          <a:xfrm>
            <a:off x="5522913" y="2857500"/>
            <a:ext cx="576262" cy="1225550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2" name="Text Box 19"/>
          <p:cNvSpPr txBox="1">
            <a:spLocks noChangeArrowheads="1"/>
          </p:cNvSpPr>
          <p:nvPr/>
        </p:nvSpPr>
        <p:spPr bwMode="auto">
          <a:xfrm>
            <a:off x="4249738" y="1412875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  <p:sp>
        <p:nvSpPr>
          <p:cNvPr id="3093" name="Text Box 20"/>
          <p:cNvSpPr txBox="1">
            <a:spLocks noChangeArrowheads="1"/>
          </p:cNvSpPr>
          <p:nvPr/>
        </p:nvSpPr>
        <p:spPr bwMode="auto">
          <a:xfrm>
            <a:off x="3630613" y="2446338"/>
            <a:ext cx="11785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n – type Si</a:t>
            </a:r>
          </a:p>
        </p:txBody>
      </p:sp>
      <p:sp>
        <p:nvSpPr>
          <p:cNvPr id="3094" name="Oval 21"/>
          <p:cNvSpPr>
            <a:spLocks noChangeArrowheads="1"/>
          </p:cNvSpPr>
          <p:nvPr/>
        </p:nvSpPr>
        <p:spPr bwMode="auto">
          <a:xfrm>
            <a:off x="4946650" y="3506788"/>
            <a:ext cx="144463" cy="144462"/>
          </a:xfrm>
          <a:prstGeom prst="ellipse">
            <a:avLst/>
          </a:prstGeom>
          <a:solidFill>
            <a:schemeClr val="tx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95" name="Text Box 22"/>
          <p:cNvSpPr txBox="1">
            <a:spLocks noChangeArrowheads="1"/>
          </p:cNvSpPr>
          <p:nvPr/>
        </p:nvSpPr>
        <p:spPr bwMode="auto">
          <a:xfrm>
            <a:off x="4875213" y="3121025"/>
            <a:ext cx="381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/>
              <a:t>e</a:t>
            </a:r>
            <a:r>
              <a:rPr lang="tr-TR" sz="2000" baseline="30000"/>
              <a:t>-</a:t>
            </a:r>
            <a:endParaRPr lang="tr-TR" sz="2000"/>
          </a:p>
        </p:txBody>
      </p:sp>
      <p:sp>
        <p:nvSpPr>
          <p:cNvPr id="3096" name="Line 23"/>
          <p:cNvSpPr>
            <a:spLocks noChangeShapeType="1"/>
          </p:cNvSpPr>
          <p:nvPr/>
        </p:nvSpPr>
        <p:spPr bwMode="auto">
          <a:xfrm flipH="1">
            <a:off x="4500563" y="3573463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3074" name="Object 26"/>
          <p:cNvGraphicFramePr>
            <a:graphicFrameLocks noChangeAspect="1"/>
          </p:cNvGraphicFramePr>
          <p:nvPr/>
        </p:nvGraphicFramePr>
        <p:xfrm>
          <a:off x="3995738" y="3284538"/>
          <a:ext cx="452437" cy="581025"/>
        </p:xfrm>
        <a:graphic>
          <a:graphicData uri="http://schemas.openxmlformats.org/presentationml/2006/ole">
            <p:oleObj spid="_x0000_s64608" name="Denklem" r:id="rId3" imgW="177646" imgH="228402" progId="Equation.3">
              <p:embed/>
            </p:oleObj>
          </a:graphicData>
        </a:graphic>
      </p:graphicFrame>
      <p:sp>
        <p:nvSpPr>
          <p:cNvPr id="3097" name="Line 27"/>
          <p:cNvSpPr>
            <a:spLocks noChangeShapeType="1"/>
          </p:cNvSpPr>
          <p:nvPr/>
        </p:nvSpPr>
        <p:spPr bwMode="auto">
          <a:xfrm>
            <a:off x="2843213" y="4365625"/>
            <a:ext cx="32416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098" name="Line 28"/>
          <p:cNvSpPr>
            <a:spLocks noChangeShapeType="1"/>
          </p:cNvSpPr>
          <p:nvPr/>
        </p:nvSpPr>
        <p:spPr bwMode="auto">
          <a:xfrm>
            <a:off x="2843213" y="4797425"/>
            <a:ext cx="324167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stealth" w="lg" len="lg"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099" name="Line 29"/>
          <p:cNvSpPr>
            <a:spLocks noChangeShapeType="1"/>
          </p:cNvSpPr>
          <p:nvPr/>
        </p:nvSpPr>
        <p:spPr bwMode="auto">
          <a:xfrm>
            <a:off x="2843213" y="5300663"/>
            <a:ext cx="32416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3100" name="Text Box 30"/>
          <p:cNvSpPr txBox="1">
            <a:spLocks noChangeArrowheads="1"/>
          </p:cNvSpPr>
          <p:nvPr/>
        </p:nvSpPr>
        <p:spPr bwMode="auto">
          <a:xfrm>
            <a:off x="6227763" y="4111625"/>
            <a:ext cx="1554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Electric field</a:t>
            </a:r>
          </a:p>
        </p:txBody>
      </p:sp>
      <p:sp>
        <p:nvSpPr>
          <p:cNvPr id="3101" name="Text Box 31"/>
          <p:cNvSpPr txBox="1">
            <a:spLocks noChangeArrowheads="1"/>
          </p:cNvSpPr>
          <p:nvPr/>
        </p:nvSpPr>
        <p:spPr bwMode="auto">
          <a:xfrm>
            <a:off x="6234113" y="4616450"/>
            <a:ext cx="2196435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Electron movement</a:t>
            </a:r>
          </a:p>
        </p:txBody>
      </p:sp>
      <p:sp>
        <p:nvSpPr>
          <p:cNvPr id="3102" name="Text Box 32"/>
          <p:cNvSpPr txBox="1">
            <a:spLocks noChangeArrowheads="1"/>
          </p:cNvSpPr>
          <p:nvPr/>
        </p:nvSpPr>
        <p:spPr bwMode="auto">
          <a:xfrm>
            <a:off x="6227763" y="5119688"/>
            <a:ext cx="1552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Current flow</a:t>
            </a:r>
          </a:p>
        </p:txBody>
      </p:sp>
      <p:sp>
        <p:nvSpPr>
          <p:cNvPr id="3103" name="Text Box 33"/>
          <p:cNvSpPr txBox="1">
            <a:spLocks noChangeArrowheads="1"/>
          </p:cNvSpPr>
          <p:nvPr/>
        </p:nvSpPr>
        <p:spPr bwMode="auto">
          <a:xfrm>
            <a:off x="2286000" y="5638800"/>
            <a:ext cx="47516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Current carriers are mostly electrons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3075" name="Object 35"/>
          <p:cNvGraphicFramePr>
            <a:graphicFrameLocks noGrp="1" noChangeAspect="1"/>
          </p:cNvGraphicFramePr>
          <p:nvPr>
            <p:ph sz="half" idx="2"/>
          </p:nvPr>
        </p:nvGraphicFramePr>
        <p:xfrm>
          <a:off x="7308850" y="2060575"/>
          <a:ext cx="1079500" cy="984250"/>
        </p:xfrm>
        <a:graphic>
          <a:graphicData uri="http://schemas.openxmlformats.org/presentationml/2006/ole">
            <p:oleObj spid="_x0000_s64609" name="Denklem" r:id="rId4" imgW="431613" imgH="393529" progId="Equation.3">
              <p:embed/>
            </p:oleObj>
          </a:graphicData>
        </a:graphic>
      </p:graphicFrame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F7855-78C9-40DF-A752-568F66436567}" type="slidenum">
              <a:rPr lang="tr-TR" smtClean="0"/>
              <a:pPr>
                <a:defRPr/>
              </a:pPr>
              <a:t>6</a:t>
            </a:fld>
            <a:endParaRPr lang="tr-TR" dirty="0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501650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>Nasim Zafar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935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tr-TR" sz="280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4102" name="Rectangle 5"/>
          <p:cNvSpPr>
            <a:spLocks noChangeArrowheads="1"/>
          </p:cNvSpPr>
          <p:nvPr/>
        </p:nvSpPr>
        <p:spPr bwMode="auto">
          <a:xfrm>
            <a:off x="2124075" y="5734050"/>
            <a:ext cx="5400675" cy="5746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6"/>
          <p:cNvSpPr>
            <a:spLocks noChangeArrowheads="1"/>
          </p:cNvSpPr>
          <p:nvPr/>
        </p:nvSpPr>
        <p:spPr bwMode="auto">
          <a:xfrm>
            <a:off x="2859088" y="2857500"/>
            <a:ext cx="3240087" cy="122555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7"/>
          <p:cNvSpPr>
            <a:spLocks noChangeArrowheads="1"/>
          </p:cNvSpPr>
          <p:nvPr/>
        </p:nvSpPr>
        <p:spPr bwMode="auto">
          <a:xfrm>
            <a:off x="2859088" y="2857500"/>
            <a:ext cx="576262" cy="1225550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4105" name="AutoShape 8"/>
          <p:cNvCxnSpPr>
            <a:cxnSpLocks noChangeShapeType="1"/>
            <a:stCxn id="4104" idx="1"/>
          </p:cNvCxnSpPr>
          <p:nvPr/>
        </p:nvCxnSpPr>
        <p:spPr bwMode="auto">
          <a:xfrm rot="10800000">
            <a:off x="2268538" y="1922463"/>
            <a:ext cx="576262" cy="1547812"/>
          </a:xfrm>
          <a:prstGeom prst="bentConnector2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cxnSp>
        <p:nvCxnSpPr>
          <p:cNvPr id="4106" name="AutoShape 9"/>
          <p:cNvCxnSpPr>
            <a:cxnSpLocks noChangeShapeType="1"/>
          </p:cNvCxnSpPr>
          <p:nvPr/>
        </p:nvCxnSpPr>
        <p:spPr bwMode="auto">
          <a:xfrm rot="-5400000">
            <a:off x="5593556" y="2355057"/>
            <a:ext cx="1584325" cy="719138"/>
          </a:xfrm>
          <a:prstGeom prst="bentConnector3">
            <a:avLst>
              <a:gd name="adj1" fmla="val 1699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cxnSp>
      <p:sp>
        <p:nvSpPr>
          <p:cNvPr id="4107" name="Line 10"/>
          <p:cNvSpPr>
            <a:spLocks noChangeShapeType="1"/>
          </p:cNvSpPr>
          <p:nvPr/>
        </p:nvSpPr>
        <p:spPr bwMode="auto">
          <a:xfrm>
            <a:off x="2282825" y="1922463"/>
            <a:ext cx="1944688" cy="158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11"/>
          <p:cNvSpPr>
            <a:spLocks noChangeShapeType="1"/>
          </p:cNvSpPr>
          <p:nvPr/>
        </p:nvSpPr>
        <p:spPr bwMode="auto">
          <a:xfrm>
            <a:off x="4586288" y="1922463"/>
            <a:ext cx="21605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12"/>
          <p:cNvSpPr>
            <a:spLocks noChangeShapeType="1"/>
          </p:cNvSpPr>
          <p:nvPr/>
        </p:nvSpPr>
        <p:spPr bwMode="auto">
          <a:xfrm>
            <a:off x="4227513" y="1706563"/>
            <a:ext cx="1587" cy="4318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0" name="Line 13"/>
          <p:cNvSpPr>
            <a:spLocks noChangeShapeType="1"/>
          </p:cNvSpPr>
          <p:nvPr/>
        </p:nvSpPr>
        <p:spPr bwMode="auto">
          <a:xfrm>
            <a:off x="4586288" y="1779588"/>
            <a:ext cx="1587" cy="2873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11" name="Text Box 14"/>
          <p:cNvSpPr txBox="1">
            <a:spLocks noChangeArrowheads="1"/>
          </p:cNvSpPr>
          <p:nvPr/>
        </p:nvSpPr>
        <p:spPr bwMode="auto">
          <a:xfrm>
            <a:off x="3794125" y="1562100"/>
            <a:ext cx="361950" cy="4572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400"/>
              <a:t>+</a:t>
            </a:r>
          </a:p>
        </p:txBody>
      </p:sp>
      <p:sp>
        <p:nvSpPr>
          <p:cNvPr id="4112" name="Text Box 15"/>
          <p:cNvSpPr txBox="1">
            <a:spLocks noChangeArrowheads="1"/>
          </p:cNvSpPr>
          <p:nvPr/>
        </p:nvSpPr>
        <p:spPr bwMode="auto">
          <a:xfrm>
            <a:off x="4643438" y="1511300"/>
            <a:ext cx="303212" cy="519113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800"/>
              <a:t>-</a:t>
            </a:r>
          </a:p>
        </p:txBody>
      </p:sp>
      <p:sp>
        <p:nvSpPr>
          <p:cNvPr id="4113" name="Rectangle 16"/>
          <p:cNvSpPr>
            <a:spLocks noChangeArrowheads="1"/>
          </p:cNvSpPr>
          <p:nvPr/>
        </p:nvSpPr>
        <p:spPr bwMode="auto">
          <a:xfrm>
            <a:off x="5522913" y="2857500"/>
            <a:ext cx="576262" cy="1225550"/>
          </a:xfrm>
          <a:prstGeom prst="rect">
            <a:avLst/>
          </a:prstGeom>
          <a:pattFill prst="dkUpDiag">
            <a:fgClr>
              <a:schemeClr val="accent1"/>
            </a:fgClr>
            <a:bgClr>
              <a:schemeClr val="bg1"/>
            </a:bgClr>
          </a:patt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Text Box 17"/>
          <p:cNvSpPr txBox="1">
            <a:spLocks noChangeArrowheads="1"/>
          </p:cNvSpPr>
          <p:nvPr/>
        </p:nvSpPr>
        <p:spPr bwMode="auto">
          <a:xfrm>
            <a:off x="4249738" y="1412875"/>
            <a:ext cx="35137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b="1" dirty="0">
                <a:latin typeface="Times New Roman" pitchFamily="18" charset="0"/>
                <a:cs typeface="Times New Roman" pitchFamily="18" charset="0"/>
              </a:rPr>
              <a:t>V</a:t>
            </a:r>
          </a:p>
        </p:txBody>
      </p:sp>
      <p:sp>
        <p:nvSpPr>
          <p:cNvPr id="4115" name="Text Box 18"/>
          <p:cNvSpPr txBox="1">
            <a:spLocks noChangeArrowheads="1"/>
          </p:cNvSpPr>
          <p:nvPr/>
        </p:nvSpPr>
        <p:spPr bwMode="auto">
          <a:xfrm>
            <a:off x="3630613" y="2446338"/>
            <a:ext cx="11208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tr-TR" dirty="0" smtClean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tr-TR" dirty="0">
                <a:latin typeface="Times New Roman" pitchFamily="18" charset="0"/>
                <a:cs typeface="Times New Roman" pitchFamily="18" charset="0"/>
              </a:rPr>
              <a:t>type Si</a:t>
            </a:r>
          </a:p>
        </p:txBody>
      </p:sp>
      <p:sp>
        <p:nvSpPr>
          <p:cNvPr id="4116" name="Text Box 20"/>
          <p:cNvSpPr txBox="1">
            <a:spLocks noChangeArrowheads="1"/>
          </p:cNvSpPr>
          <p:nvPr/>
        </p:nvSpPr>
        <p:spPr bwMode="auto">
          <a:xfrm>
            <a:off x="3779838" y="3121025"/>
            <a:ext cx="86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hole</a:t>
            </a:r>
          </a:p>
        </p:txBody>
      </p:sp>
      <p:graphicFrame>
        <p:nvGraphicFramePr>
          <p:cNvPr id="4098" name="Object 22"/>
          <p:cNvGraphicFramePr>
            <a:graphicFrameLocks noChangeAspect="1"/>
          </p:cNvGraphicFramePr>
          <p:nvPr/>
        </p:nvGraphicFramePr>
        <p:xfrm>
          <a:off x="4643438" y="3284538"/>
          <a:ext cx="452437" cy="581025"/>
        </p:xfrm>
        <a:graphic>
          <a:graphicData uri="http://schemas.openxmlformats.org/presentationml/2006/ole">
            <p:oleObj spid="_x0000_s65632" name="Denklem" r:id="rId3" imgW="177646" imgH="228402" progId="Equation.3">
              <p:embed/>
            </p:oleObj>
          </a:graphicData>
        </a:graphic>
      </p:graphicFrame>
      <p:sp>
        <p:nvSpPr>
          <p:cNvPr id="4117" name="Line 23"/>
          <p:cNvSpPr>
            <a:spLocks noChangeShapeType="1"/>
          </p:cNvSpPr>
          <p:nvPr/>
        </p:nvSpPr>
        <p:spPr bwMode="auto">
          <a:xfrm>
            <a:off x="2843213" y="4365625"/>
            <a:ext cx="32416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18" name="Line 24"/>
          <p:cNvSpPr>
            <a:spLocks noChangeShapeType="1"/>
          </p:cNvSpPr>
          <p:nvPr/>
        </p:nvSpPr>
        <p:spPr bwMode="auto">
          <a:xfrm>
            <a:off x="2843213" y="4797425"/>
            <a:ext cx="3241675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none" w="lg" len="lg"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19" name="Line 25"/>
          <p:cNvSpPr>
            <a:spLocks noChangeShapeType="1"/>
          </p:cNvSpPr>
          <p:nvPr/>
        </p:nvSpPr>
        <p:spPr bwMode="auto">
          <a:xfrm>
            <a:off x="2843213" y="5300663"/>
            <a:ext cx="32416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20" name="Text Box 26"/>
          <p:cNvSpPr txBox="1">
            <a:spLocks noChangeArrowheads="1"/>
          </p:cNvSpPr>
          <p:nvPr/>
        </p:nvSpPr>
        <p:spPr bwMode="auto">
          <a:xfrm>
            <a:off x="6227763" y="4111625"/>
            <a:ext cx="15541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Electric field</a:t>
            </a:r>
          </a:p>
        </p:txBody>
      </p:sp>
      <p:sp>
        <p:nvSpPr>
          <p:cNvPr id="4121" name="Text Box 27"/>
          <p:cNvSpPr txBox="1">
            <a:spLocks noChangeArrowheads="1"/>
          </p:cNvSpPr>
          <p:nvPr/>
        </p:nvSpPr>
        <p:spPr bwMode="auto">
          <a:xfrm>
            <a:off x="6234113" y="4616450"/>
            <a:ext cx="1827744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Hole movement</a:t>
            </a:r>
          </a:p>
        </p:txBody>
      </p:sp>
      <p:sp>
        <p:nvSpPr>
          <p:cNvPr id="4122" name="Text Box 28"/>
          <p:cNvSpPr txBox="1">
            <a:spLocks noChangeArrowheads="1"/>
          </p:cNvSpPr>
          <p:nvPr/>
        </p:nvSpPr>
        <p:spPr bwMode="auto">
          <a:xfrm>
            <a:off x="6227763" y="5119688"/>
            <a:ext cx="15525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Current flow</a:t>
            </a:r>
          </a:p>
        </p:txBody>
      </p:sp>
      <p:sp>
        <p:nvSpPr>
          <p:cNvPr id="4123" name="Text Box 29"/>
          <p:cNvSpPr txBox="1">
            <a:spLocks noChangeArrowheads="1"/>
          </p:cNvSpPr>
          <p:nvPr/>
        </p:nvSpPr>
        <p:spPr bwMode="auto">
          <a:xfrm>
            <a:off x="2133600" y="5715000"/>
            <a:ext cx="54102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Current carriers are mostly holes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8702" name="Rectangle 30"/>
          <p:cNvSpPr>
            <a:spLocks noGrp="1" noChangeArrowheads="1"/>
          </p:cNvSpPr>
          <p:nvPr>
            <p:ph type="body" idx="1"/>
          </p:nvPr>
        </p:nvSpPr>
        <p:spPr>
          <a:xfrm>
            <a:off x="0" y="0"/>
            <a:ext cx="9144000" cy="114300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    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	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     </a:t>
            </a:r>
            <a:r>
              <a:rPr lang="en-US" sz="5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 Applied Electric Field Across: </a:t>
            </a:r>
            <a:r>
              <a:rPr lang="en-US" sz="51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tr-TR" sz="51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-type Si</a:t>
            </a:r>
          </a:p>
          <a:p>
            <a:pPr eaLnBrk="1" hangingPunct="1">
              <a:lnSpc>
                <a:spcPct val="90000"/>
              </a:lnSpc>
              <a:buNone/>
              <a:defRPr/>
            </a:pPr>
            <a:endParaRPr lang="tr-TR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25" name="Rectangle 31"/>
          <p:cNvSpPr>
            <a:spLocks noChangeArrowheads="1"/>
          </p:cNvSpPr>
          <p:nvPr/>
        </p:nvSpPr>
        <p:spPr bwMode="auto">
          <a:xfrm>
            <a:off x="7235825" y="1916113"/>
            <a:ext cx="1296988" cy="1296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4099" name="Object 32"/>
          <p:cNvGraphicFramePr>
            <a:graphicFrameLocks noChangeAspect="1"/>
          </p:cNvGraphicFramePr>
          <p:nvPr/>
        </p:nvGraphicFramePr>
        <p:xfrm>
          <a:off x="7308850" y="2060575"/>
          <a:ext cx="1079500" cy="984250"/>
        </p:xfrm>
        <a:graphic>
          <a:graphicData uri="http://schemas.openxmlformats.org/presentationml/2006/ole">
            <p:oleObj spid="_x0000_s65633" name="Denklem" r:id="rId4" imgW="431613" imgH="393529" progId="Equation.3">
              <p:embed/>
            </p:oleObj>
          </a:graphicData>
        </a:graphic>
      </p:graphicFrame>
      <p:sp>
        <p:nvSpPr>
          <p:cNvPr id="4126" name="Line 33"/>
          <p:cNvSpPr>
            <a:spLocks noChangeShapeType="1"/>
          </p:cNvSpPr>
          <p:nvPr/>
        </p:nvSpPr>
        <p:spPr bwMode="auto">
          <a:xfrm>
            <a:off x="4140200" y="3573463"/>
            <a:ext cx="5048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27" name="Oval 38"/>
          <p:cNvSpPr>
            <a:spLocks noChangeArrowheads="1"/>
          </p:cNvSpPr>
          <p:nvPr/>
        </p:nvSpPr>
        <p:spPr bwMode="auto">
          <a:xfrm>
            <a:off x="3995738" y="3500438"/>
            <a:ext cx="144462" cy="144462"/>
          </a:xfrm>
          <a:prstGeom prst="ellipse">
            <a:avLst/>
          </a:prstGeom>
          <a:solidFill>
            <a:srgbClr val="00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066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Thermal Velocity:</a:t>
            </a:r>
          </a:p>
        </p:txBody>
      </p:sp>
      <p:sp>
        <p:nvSpPr>
          <p:cNvPr id="11268" name="Rectangle 3"/>
          <p:cNvSpPr>
            <a:spLocks noGrp="1"/>
          </p:cNvSpPr>
          <p:nvPr>
            <p:ph type="body" sz="half" idx="4294967295"/>
          </p:nvPr>
        </p:nvSpPr>
        <p:spPr>
          <a:xfrm>
            <a:off x="685800" y="1143000"/>
            <a:ext cx="7772400" cy="5257800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For free charge carriers the thermal energy and the thermal velocity is given by:</a:t>
            </a:r>
            <a:endParaRPr lang="en-US" sz="2400" i="1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From classical thermal physics,</a:t>
            </a:r>
          </a:p>
          <a:p>
            <a:pPr algn="ctr" eaLnBrk="1" hangingPunct="1">
              <a:buFont typeface="Arial" charset="0"/>
              <a:buNone/>
            </a:pPr>
            <a:endParaRPr lang="en-US" sz="2800" dirty="0" smtClean="0">
              <a:sym typeface="Symbol" pitchFamily="18" charset="2"/>
            </a:endParaRPr>
          </a:p>
          <a:p>
            <a:pPr algn="ctr" eaLnBrk="1" hangingPunct="1">
              <a:buFont typeface="Arial" charset="0"/>
              <a:buNone/>
            </a:pPr>
            <a:endParaRPr lang="en-US" sz="2800" dirty="0" smtClean="0">
              <a:sym typeface="Symbol" pitchFamily="18" charset="2"/>
            </a:endParaRPr>
          </a:p>
          <a:p>
            <a:pPr eaLnBrk="1" hangingPunct="1">
              <a:buFont typeface="Arial" charset="0"/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or</a:t>
            </a:r>
            <a:r>
              <a:rPr lang="en-US" sz="2800" dirty="0" smtClean="0">
                <a:sym typeface="Symbol" pitchFamily="18" charset="2"/>
              </a:rPr>
              <a:t>			</a:t>
            </a:r>
            <a:endParaRPr lang="en-US" sz="20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buNone/>
            </a:pPr>
            <a:r>
              <a:rPr lang="en-US" sz="2800" dirty="0" smtClean="0">
                <a:sym typeface="Symbol" pitchFamily="18" charset="2"/>
              </a:rPr>
              <a:t>			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  10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7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cm/s  in Si</a:t>
            </a:r>
            <a:endParaRPr lang="en-US" sz="2000" dirty="0" smtClean="0">
              <a:sym typeface="Symbol" pitchFamily="18" charset="2"/>
            </a:endParaRPr>
          </a:p>
          <a:p>
            <a:pPr eaLnBrk="1" hangingPunct="1">
              <a:buFont typeface="Arial" charset="0"/>
              <a:buNone/>
            </a:pPr>
            <a:endParaRPr lang="en-US" sz="2800" dirty="0" smtClean="0">
              <a:sym typeface="Symbol" pitchFamily="18" charset="2"/>
            </a:endParaRPr>
          </a:p>
          <a:p>
            <a:pPr eaLnBrk="1" hangingPunct="1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where</a:t>
            </a: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v</a:t>
            </a:r>
            <a:r>
              <a:rPr lang="en-US" sz="2400" b="1" i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is the thermal velocity, which is the average  velocity </a:t>
            </a:r>
          </a:p>
          <a:p>
            <a:pPr eaLnBrk="1" hangingPunct="1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of carriers due to thermal excitation.</a:t>
            </a:r>
          </a:p>
          <a:p>
            <a:pPr eaLnBrk="1" hangingPunct="1">
              <a:buFont typeface="Arial" charset="0"/>
              <a:buNone/>
            </a:pPr>
            <a:endParaRPr lang="en-US" sz="20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buFont typeface="Arial" charset="0"/>
              <a:buNone/>
            </a:pPr>
            <a:endParaRPr lang="en-US" sz="2800" dirty="0" smtClean="0">
              <a:sym typeface="Symbol" pitchFamily="18" charset="2"/>
            </a:endParaRPr>
          </a:p>
        </p:txBody>
      </p:sp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2667000"/>
            <a:ext cx="2743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3581400"/>
            <a:ext cx="152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Line 7"/>
          <p:cNvSpPr>
            <a:spLocks noChangeShapeType="1"/>
          </p:cNvSpPr>
          <p:nvPr/>
        </p:nvSpPr>
        <p:spPr bwMode="auto">
          <a:xfrm>
            <a:off x="7391400" y="3657600"/>
            <a:ext cx="609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 flipV="1">
            <a:off x="8001000" y="3276600"/>
            <a:ext cx="381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3" name="Line 9"/>
          <p:cNvSpPr>
            <a:spLocks noChangeShapeType="1"/>
          </p:cNvSpPr>
          <p:nvPr/>
        </p:nvSpPr>
        <p:spPr bwMode="auto">
          <a:xfrm flipH="1">
            <a:off x="7239000" y="3276600"/>
            <a:ext cx="11430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4" name="Line 10"/>
          <p:cNvSpPr>
            <a:spLocks noChangeShapeType="1"/>
          </p:cNvSpPr>
          <p:nvPr/>
        </p:nvSpPr>
        <p:spPr bwMode="auto">
          <a:xfrm flipV="1">
            <a:off x="7315200" y="3048000"/>
            <a:ext cx="838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5" name="Line 11"/>
          <p:cNvSpPr>
            <a:spLocks noChangeShapeType="1"/>
          </p:cNvSpPr>
          <p:nvPr/>
        </p:nvSpPr>
        <p:spPr bwMode="auto">
          <a:xfrm flipH="1">
            <a:off x="7086600" y="3048000"/>
            <a:ext cx="10668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276" name="Oval 12"/>
          <p:cNvSpPr>
            <a:spLocks noChangeArrowheads="1"/>
          </p:cNvSpPr>
          <p:nvPr/>
        </p:nvSpPr>
        <p:spPr bwMode="auto">
          <a:xfrm>
            <a:off x="7162800" y="3505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	</a:t>
            </a:r>
          </a:p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The Concept of Drift-under an applied Electric Field: 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5" descr="F:\my documents\EE763\drift.bmp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43000" y="1524000"/>
            <a:ext cx="6629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9" name="TextBox 11"/>
          <p:cNvSpPr txBox="1">
            <a:spLocks noChangeArrowheads="1"/>
          </p:cNvSpPr>
          <p:nvPr/>
        </p:nvSpPr>
        <p:spPr bwMode="auto">
          <a:xfrm>
            <a:off x="762000" y="4191000"/>
            <a:ext cx="3352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Random scattering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events (R-G centers)</a:t>
            </a:r>
          </a:p>
        </p:txBody>
      </p:sp>
      <p:sp>
        <p:nvSpPr>
          <p:cNvPr id="1030" name="TextBox 13"/>
          <p:cNvSpPr txBox="1">
            <a:spLocks noChangeArrowheads="1"/>
          </p:cNvSpPr>
          <p:nvPr/>
        </p:nvSpPr>
        <p:spPr bwMode="auto">
          <a:xfrm>
            <a:off x="4343400" y="4191000"/>
            <a:ext cx="31242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electric field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gives a net</a:t>
            </a:r>
          </a:p>
          <a:p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drift,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superposed on top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>
          <a:xfrm>
            <a:off x="3124200" y="6096001"/>
            <a:ext cx="2895600" cy="457200"/>
          </a:xfrm>
        </p:spPr>
        <p:txBody>
          <a:bodyPr/>
          <a:lstStyle/>
          <a:p>
            <a:r>
              <a:rPr lang="en-US" dirty="0" smtClean="0"/>
              <a:t>Nasim Zafar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 idx="4294967295"/>
          </p:nvPr>
        </p:nvSpPr>
        <p:spPr>
          <a:xfrm>
            <a:off x="0" y="304800"/>
            <a:ext cx="9144000" cy="990600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Concept of Drift-under an Electric Field: 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Rectangle 3"/>
          <p:cNvSpPr>
            <a:spLocks noGrp="1"/>
          </p:cNvSpPr>
          <p:nvPr>
            <p:ph type="body" idx="4294967295"/>
          </p:nvPr>
        </p:nvSpPr>
        <p:spPr>
          <a:xfrm>
            <a:off x="523875" y="1258888"/>
            <a:ext cx="8229600" cy="4913312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If an electric field, E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is applied along the x-direction to the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Si sample, each electron will experience a net force -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qE</a:t>
            </a:r>
            <a:r>
              <a:rPr lang="en-US" sz="2400" baseline="-25000" dirty="0" err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from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    the field, given by:</a:t>
            </a:r>
          </a:p>
          <a:p>
            <a:pPr eaLnBrk="1" hangingPunct="1">
              <a:lnSpc>
                <a:spcPct val="9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This force may be insufficient to alter, appreciably, the 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random thermal motion of an individual electron, however, there is a </a:t>
            </a:r>
            <a:r>
              <a:rPr lang="en-US" sz="2400" b="1" i="1" dirty="0" smtClean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net motion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of the group in the x-direction.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When electrons collide with the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lattice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and 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impurity atoms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there is a loss of energy associated with them.</a:t>
            </a:r>
          </a:p>
          <a:p>
            <a:pPr>
              <a:lnSpc>
                <a:spcPct val="90000"/>
              </a:lnSpc>
              <a:buNone/>
            </a:pPr>
            <a:endParaRPr lang="en-US" dirty="0" smtClean="0"/>
          </a:p>
        </p:txBody>
      </p:sp>
      <p:graphicFrame>
        <p:nvGraphicFramePr>
          <p:cNvPr id="96257" name="Object 7"/>
          <p:cNvGraphicFramePr>
            <a:graphicFrameLocks noChangeAspect="1"/>
          </p:cNvGraphicFramePr>
          <p:nvPr/>
        </p:nvGraphicFramePr>
        <p:xfrm>
          <a:off x="3352800" y="2743200"/>
          <a:ext cx="1655763" cy="457200"/>
        </p:xfrm>
        <a:graphic>
          <a:graphicData uri="http://schemas.openxmlformats.org/presentationml/2006/ole">
            <p:oleObj spid="_x0000_s96304" name="Equation" r:id="rId4" imgW="710891" imgH="26658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152400"/>
            <a:ext cx="9144000" cy="1570038"/>
          </a:xfrm>
        </p:spPr>
        <p:txBody>
          <a:bodyPr/>
          <a:lstStyle/>
          <a:p>
            <a:pPr eaLnBrk="1" hangingPunct="1"/>
            <a:r>
              <a:rPr lang="en-US" sz="2800" b="1" i="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Scattering Processes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2209800"/>
            <a:ext cx="6858000" cy="28956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Phonon Scattering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Ionized Impurity Scattering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Neutral Atom/Defect Scattering</a:t>
            </a:r>
          </a:p>
          <a:p>
            <a:pPr eaLnBrk="1" hangingPunct="1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Carrier-Carrier Scattering</a:t>
            </a:r>
          </a:p>
          <a:p>
            <a:pPr eaLnBrk="1" hangingPunct="1">
              <a:lnSpc>
                <a:spcPct val="150000"/>
              </a:lnSpc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7"/>
          <p:cNvSpPr>
            <a:spLocks noChangeArrowheads="1"/>
          </p:cNvSpPr>
          <p:nvPr/>
        </p:nvSpPr>
        <p:spPr bwMode="auto">
          <a:xfrm>
            <a:off x="755650" y="981075"/>
            <a:ext cx="7559675" cy="863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Rectangle 8"/>
          <p:cNvSpPr>
            <a:spLocks noChangeArrowheads="1"/>
          </p:cNvSpPr>
          <p:nvPr/>
        </p:nvSpPr>
        <p:spPr bwMode="auto">
          <a:xfrm>
            <a:off x="1042988" y="2743200"/>
            <a:ext cx="7200900" cy="762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0242" name="Object 5"/>
          <p:cNvGraphicFramePr>
            <a:graphicFrameLocks noChangeAspect="1"/>
          </p:cNvGraphicFramePr>
          <p:nvPr/>
        </p:nvGraphicFramePr>
        <p:xfrm>
          <a:off x="1828800" y="2286000"/>
          <a:ext cx="3498850" cy="863600"/>
        </p:xfrm>
        <a:graphic>
          <a:graphicData uri="http://schemas.openxmlformats.org/presentationml/2006/ole">
            <p:oleObj spid="_x0000_s69728" name="Equation" r:id="rId4" imgW="1993900" imgH="571500" progId="">
              <p:embed/>
            </p:oleObj>
          </a:graphicData>
        </a:graphic>
      </p:graphicFrame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0" y="228600"/>
            <a:ext cx="9144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tr-TR" sz="280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6873" name="Rectangle 9"/>
          <p:cNvSpPr>
            <a:spLocks noChangeArrowheads="1"/>
          </p:cNvSpPr>
          <p:nvPr/>
        </p:nvSpPr>
        <p:spPr bwMode="auto">
          <a:xfrm>
            <a:off x="0" y="0"/>
            <a:ext cx="9144000" cy="9905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Drift Velocity and Mobility:</a:t>
            </a:r>
            <a:endParaRPr lang="tr-TR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43" name="Object 10"/>
          <p:cNvGraphicFramePr>
            <a:graphicFrameLocks noGrp="1" noChangeAspect="1"/>
          </p:cNvGraphicFramePr>
          <p:nvPr>
            <p:ph/>
          </p:nvPr>
        </p:nvGraphicFramePr>
        <p:xfrm>
          <a:off x="838201" y="4343400"/>
          <a:ext cx="5029199" cy="1600200"/>
        </p:xfrm>
        <a:graphic>
          <a:graphicData uri="http://schemas.openxmlformats.org/presentationml/2006/ole">
            <p:oleObj spid="_x0000_s69729" name="Equation" r:id="rId5" imgW="2095500" imgH="1536700" progId="">
              <p:embed/>
            </p:oleObj>
          </a:graphicData>
        </a:graphic>
      </p:graphicFrame>
      <p:sp>
        <p:nvSpPr>
          <p:cNvPr id="10249" name="Text Box 12"/>
          <p:cNvSpPr txBox="1">
            <a:spLocks noChangeArrowheads="1"/>
          </p:cNvSpPr>
          <p:nvPr/>
        </p:nvSpPr>
        <p:spPr bwMode="auto">
          <a:xfrm>
            <a:off x="0" y="1196975"/>
            <a:ext cx="914400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Net carrier velocity in an applied field is the drift velocity </a:t>
            </a:r>
            <a:r>
              <a:rPr lang="en-US" sz="28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v</a:t>
            </a:r>
            <a:r>
              <a:rPr lang="en-US" sz="2800" b="1" baseline="-25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d</a:t>
            </a:r>
            <a:endParaRPr lang="en-US" sz="2800" b="1" baseline="-250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lnSpc>
                <a:spcPct val="80000"/>
              </a:lnSpc>
            </a:pPr>
            <a:endParaRPr lang="en-US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Drift velocity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=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Acceleration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x Mean free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time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400" dirty="0" smtClean="0">
              <a:sym typeface="Symbol" pitchFamily="18" charset="2"/>
            </a:endParaRPr>
          </a:p>
        </p:txBody>
      </p:sp>
      <p:sp>
        <p:nvSpPr>
          <p:cNvPr id="10250" name="Text Box 13"/>
          <p:cNvSpPr txBox="1">
            <a:spLocks noChangeArrowheads="1"/>
          </p:cNvSpPr>
          <p:nvPr/>
        </p:nvSpPr>
        <p:spPr bwMode="auto">
          <a:xfrm>
            <a:off x="0" y="3068639"/>
            <a:ext cx="9144000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400" dirty="0" smtClean="0">
                <a:latin typeface="Times New Roman" pitchFamily="18" charset="0"/>
                <a:cs typeface="Times New Roman" pitchFamily="18" charset="0"/>
              </a:rPr>
              <a:t>Force </a:t>
            </a:r>
            <a:r>
              <a:rPr lang="tr-TR" sz="2400" dirty="0">
                <a:latin typeface="Times New Roman" pitchFamily="18" charset="0"/>
                <a:cs typeface="Times New Roman" pitchFamily="18" charset="0"/>
              </a:rPr>
              <a:t>is due to the applied field,  F=qE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284255-829C-4557-AC55-9197450C088E}" type="slidenum">
              <a:rPr lang="tr-TR" smtClean="0"/>
              <a:pPr>
                <a:defRPr/>
              </a:pPr>
              <a:t>12</a:t>
            </a:fld>
            <a:endParaRPr lang="tr-T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dirty="0" smtClean="0"/>
              <a:t>Nasim Zafar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9" name="Rectangle 45"/>
          <p:cNvSpPr>
            <a:spLocks noChangeArrowheads="1"/>
          </p:cNvSpPr>
          <p:nvPr/>
        </p:nvSpPr>
        <p:spPr bwMode="auto">
          <a:xfrm>
            <a:off x="2057400" y="3886201"/>
            <a:ext cx="31242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2" name="Rectangle 5"/>
          <p:cNvSpPr>
            <a:spLocks noChangeArrowheads="1"/>
          </p:cNvSpPr>
          <p:nvPr/>
        </p:nvSpPr>
        <p:spPr bwMode="auto">
          <a:xfrm>
            <a:off x="2555875" y="1125538"/>
            <a:ext cx="338455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Rectangle 7"/>
          <p:cNvSpPr>
            <a:spLocks noChangeArrowheads="1"/>
          </p:cNvSpPr>
          <p:nvPr/>
        </p:nvSpPr>
        <p:spPr bwMode="auto">
          <a:xfrm>
            <a:off x="1" y="-26988"/>
            <a:ext cx="9144000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		</a:t>
            </a:r>
            <a:r>
              <a:rPr lang="tr-TR" sz="3200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Carrier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Mobility 	     :</a:t>
            </a:r>
            <a:r>
              <a:rPr lang="tr-T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50" name="Object 11"/>
          <p:cNvGraphicFramePr>
            <a:graphicFrameLocks noGrp="1" noChangeAspect="1"/>
          </p:cNvGraphicFramePr>
          <p:nvPr>
            <p:ph sz="half" idx="1"/>
          </p:nvPr>
        </p:nvGraphicFramePr>
        <p:xfrm>
          <a:off x="4495800" y="381000"/>
          <a:ext cx="533400" cy="609600"/>
        </p:xfrm>
        <a:graphic>
          <a:graphicData uri="http://schemas.openxmlformats.org/presentationml/2006/ole">
            <p:oleObj spid="_x0000_s63821" name="Denklem" r:id="rId3" imgW="152268" imgH="164957" progId="Equation.3">
              <p:embed/>
            </p:oleObj>
          </a:graphicData>
        </a:graphic>
      </p:graphicFrame>
      <p:graphicFrame>
        <p:nvGraphicFramePr>
          <p:cNvPr id="2051" name="Object 13"/>
          <p:cNvGraphicFramePr>
            <a:graphicFrameLocks noGrp="1" noChangeAspect="1"/>
          </p:cNvGraphicFramePr>
          <p:nvPr>
            <p:ph sz="half" idx="2"/>
          </p:nvPr>
        </p:nvGraphicFramePr>
        <p:xfrm>
          <a:off x="2133600" y="1447800"/>
          <a:ext cx="1495425" cy="581025"/>
        </p:xfrm>
        <a:graphic>
          <a:graphicData uri="http://schemas.openxmlformats.org/presentationml/2006/ole">
            <p:oleObj spid="_x0000_s63822" name="Equation" r:id="rId4" imgW="799753" imgH="291973" progId="">
              <p:embed/>
            </p:oleObj>
          </a:graphicData>
        </a:graphic>
      </p:graphicFrame>
      <p:graphicFrame>
        <p:nvGraphicFramePr>
          <p:cNvPr id="2054" name="Object 32"/>
          <p:cNvGraphicFramePr>
            <a:graphicFrameLocks noChangeAspect="1"/>
          </p:cNvGraphicFramePr>
          <p:nvPr/>
        </p:nvGraphicFramePr>
        <p:xfrm>
          <a:off x="2286000" y="3505200"/>
          <a:ext cx="1752600" cy="1066800"/>
        </p:xfrm>
        <a:graphic>
          <a:graphicData uri="http://schemas.openxmlformats.org/presentationml/2006/ole">
            <p:oleObj spid="_x0000_s63823" name="Denklem" r:id="rId5" imgW="1016000" imgH="533400" progId="Equation.3">
              <p:embed/>
            </p:oleObj>
          </a:graphicData>
        </a:graphic>
      </p:graphicFrame>
      <p:graphicFrame>
        <p:nvGraphicFramePr>
          <p:cNvPr id="2055" name="Object 38"/>
          <p:cNvGraphicFramePr>
            <a:graphicFrameLocks noChangeAspect="1"/>
          </p:cNvGraphicFramePr>
          <p:nvPr/>
        </p:nvGraphicFramePr>
        <p:xfrm>
          <a:off x="2057400" y="2590800"/>
          <a:ext cx="465138" cy="503238"/>
        </p:xfrm>
        <a:graphic>
          <a:graphicData uri="http://schemas.openxmlformats.org/presentationml/2006/ole">
            <p:oleObj spid="_x0000_s63824" name="Denklem" r:id="rId6" imgW="152268" imgH="164957" progId="Equation.3">
              <p:embed/>
            </p:oleObj>
          </a:graphicData>
        </a:graphic>
      </p:graphicFrame>
      <p:sp>
        <p:nvSpPr>
          <p:cNvPr id="2066" name="Text Box 39"/>
          <p:cNvSpPr txBox="1">
            <a:spLocks noChangeArrowheads="1"/>
          </p:cNvSpPr>
          <p:nvPr/>
        </p:nvSpPr>
        <p:spPr bwMode="auto">
          <a:xfrm>
            <a:off x="2667000" y="1219200"/>
            <a:ext cx="5562599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 proportionality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factor and is defined as mobility 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the  charge  carriers.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56" name="Object 43"/>
          <p:cNvGraphicFramePr>
            <a:graphicFrameLocks noChangeAspect="1"/>
          </p:cNvGraphicFramePr>
          <p:nvPr/>
        </p:nvGraphicFramePr>
        <p:xfrm>
          <a:off x="4267200" y="1066800"/>
          <a:ext cx="1600200" cy="1241425"/>
        </p:xfrm>
        <a:graphic>
          <a:graphicData uri="http://schemas.openxmlformats.org/presentationml/2006/ole">
            <p:oleObj spid="_x0000_s63825" name="Denklem" r:id="rId7" imgW="609336" imgH="431613" progId="Equation.3">
              <p:embed/>
            </p:oleObj>
          </a:graphicData>
        </a:graphic>
      </p:graphicFrame>
      <p:sp>
        <p:nvSpPr>
          <p:cNvPr id="2067" name="Text Box 46"/>
          <p:cNvSpPr txBox="1">
            <a:spLocks noChangeArrowheads="1"/>
          </p:cNvSpPr>
          <p:nvPr/>
        </p:nvSpPr>
        <p:spPr bwMode="auto">
          <a:xfrm>
            <a:off x="304800" y="4800600"/>
            <a:ext cx="821055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1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       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is 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 measure </a:t>
            </a:r>
            <a:r>
              <a:rPr lang="en-US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how </a:t>
            </a:r>
            <a:r>
              <a:rPr lang="en-US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easily charge carriers move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under the influence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of 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 applied field or        determines 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how mobile</a:t>
            </a:r>
            <a:r>
              <a:rPr lang="tr-TR" sz="2000" i="1" dirty="0">
                <a:latin typeface="Times New Roman" pitchFamily="18" charset="0"/>
                <a:cs typeface="Times New Roman" pitchFamily="18" charset="0"/>
              </a:rPr>
              <a:t> the</a:t>
            </a:r>
            <a:r>
              <a:rPr lang="en-US" sz="2000" i="1" dirty="0">
                <a:latin typeface="Times New Roman" pitchFamily="18" charset="0"/>
                <a:cs typeface="Times New Roman" pitchFamily="18" charset="0"/>
              </a:rPr>
              <a:t> charge carriers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are.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057" name="Object 50"/>
          <p:cNvGraphicFramePr>
            <a:graphicFrameLocks noChangeAspect="1"/>
          </p:cNvGraphicFramePr>
          <p:nvPr/>
        </p:nvGraphicFramePr>
        <p:xfrm>
          <a:off x="1143000" y="5105400"/>
          <a:ext cx="396875" cy="430213"/>
        </p:xfrm>
        <a:graphic>
          <a:graphicData uri="http://schemas.openxmlformats.org/presentationml/2006/ole">
            <p:oleObj spid="_x0000_s63826" name="Denklem" r:id="rId8" imgW="152268" imgH="164957" progId="Equation.3">
              <p:embed/>
            </p:oleObj>
          </a:graphicData>
        </a:graphic>
      </p:graphicFrame>
      <p:graphicFrame>
        <p:nvGraphicFramePr>
          <p:cNvPr id="2058" name="Object 54"/>
          <p:cNvGraphicFramePr>
            <a:graphicFrameLocks noChangeAspect="1"/>
          </p:cNvGraphicFramePr>
          <p:nvPr/>
        </p:nvGraphicFramePr>
        <p:xfrm>
          <a:off x="4038600" y="5410200"/>
          <a:ext cx="396875" cy="430212"/>
        </p:xfrm>
        <a:graphic>
          <a:graphicData uri="http://schemas.openxmlformats.org/presentationml/2006/ole">
            <p:oleObj spid="_x0000_s63827" name="Denklem" r:id="rId9" imgW="152268" imgH="164957" progId="Equation.3">
              <p:embed/>
            </p:oleObj>
          </a:graphicData>
        </a:graphic>
      </p:graphicFrame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Nasim Zafar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981075"/>
            <a:ext cx="8686800" cy="534352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 force exerted by the field, on n electrons/cm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3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is: </a:t>
            </a:r>
          </a:p>
          <a:p>
            <a:pPr>
              <a:lnSpc>
                <a:spcPct val="90000"/>
              </a:lnSpc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(where p</a:t>
            </a:r>
            <a:r>
              <a:rPr lang="en-US" sz="2000" baseline="-25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x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momentum of the group) </a:t>
            </a:r>
          </a:p>
          <a:p>
            <a:pPr>
              <a:lnSpc>
                <a:spcPct val="90000"/>
              </a:lnSpc>
              <a:buNone/>
            </a:pPr>
            <a:r>
              <a:rPr lang="en-US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				</a:t>
            </a:r>
            <a:r>
              <a:rPr lang="en-US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							Is this a continuous acceleration of </a:t>
            </a:r>
          </a:p>
          <a:p>
            <a:pPr>
              <a:lnSpc>
                <a:spcPct val="90000"/>
              </a:lnSpc>
              <a:buNone/>
            </a:pPr>
            <a:r>
              <a:rPr lang="en-US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			electrons in the–x direction?</a:t>
            </a:r>
          </a:p>
          <a:p>
            <a:pPr>
              <a:lnSpc>
                <a:spcPct val="90000"/>
              </a:lnSpc>
              <a:buNone/>
            </a:pPr>
            <a:endParaRPr lang="en-US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The drift motion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of these electrons, gives a 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drift current  </a:t>
            </a:r>
            <a:r>
              <a:rPr lang="tr-TR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tr-TR" sz="24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90000"/>
              </a:lnSpc>
              <a:buNone/>
            </a:pPr>
            <a:endParaRPr lang="el-GR" sz="2400" i="1" dirty="0" smtClean="0">
              <a:solidFill>
                <a:schemeClr val="hlink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algn="just" eaLnBrk="1" hangingPunct="1">
              <a:buNone/>
            </a:pPr>
            <a:endParaRPr lang="en-US" sz="2400" dirty="0" smtClean="0"/>
          </a:p>
          <a:p>
            <a:pPr algn="just" eaLnBrk="1" hangingPunct="1">
              <a:buNone/>
            </a:pPr>
            <a:endParaRPr lang="en-US" sz="2400" dirty="0" smtClean="0"/>
          </a:p>
          <a:p>
            <a:pPr algn="just" eaLnBrk="1" hangingPunct="1">
              <a:buNone/>
            </a:pPr>
            <a:endParaRPr lang="en-US" sz="2400" dirty="0" smtClean="0"/>
          </a:p>
          <a:p>
            <a:pPr algn="just" eaLnBrk="1" hangingPunct="1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 eaLnBrk="1" hangingPunct="1">
              <a:buNone/>
            </a:pPr>
            <a:endParaRPr lang="en-US" sz="2400" b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5" name="Rectangle 27"/>
          <p:cNvSpPr>
            <a:spLocks noChangeArrowheads="1"/>
          </p:cNvSpPr>
          <p:nvPr/>
        </p:nvSpPr>
        <p:spPr bwMode="auto">
          <a:xfrm>
            <a:off x="3352800" y="1676400"/>
            <a:ext cx="5410200" cy="914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Rectangle 26"/>
          <p:cNvSpPr>
            <a:spLocks noChangeArrowheads="1"/>
          </p:cNvSpPr>
          <p:nvPr/>
        </p:nvSpPr>
        <p:spPr bwMode="auto">
          <a:xfrm>
            <a:off x="2667000" y="3657600"/>
            <a:ext cx="3048000" cy="720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1" y="-26988"/>
            <a:ext cx="9144000" cy="93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3200" b="1" dirty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 Concept of Drift Motion and Drift Current: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7" name="Object 10"/>
          <p:cNvGraphicFramePr>
            <a:graphicFrameLocks noGrp="1" noChangeAspect="1"/>
          </p:cNvGraphicFramePr>
          <p:nvPr>
            <p:ph sz="quarter" idx="3"/>
          </p:nvPr>
        </p:nvGraphicFramePr>
        <p:xfrm>
          <a:off x="7543800" y="3048000"/>
          <a:ext cx="468312" cy="457200"/>
        </p:xfrm>
        <a:graphic>
          <a:graphicData uri="http://schemas.openxmlformats.org/presentationml/2006/ole">
            <p:oleObj spid="_x0000_s62796" name="Denklem" r:id="rId4" imgW="165028" imgH="228501" progId="Equation.3">
              <p:embed/>
            </p:oleObj>
          </a:graphicData>
        </a:graphic>
      </p:graphicFrame>
      <p:graphicFrame>
        <p:nvGraphicFramePr>
          <p:cNvPr id="1028" name="Object 13"/>
          <p:cNvGraphicFramePr>
            <a:graphicFrameLocks noChangeAspect="1"/>
          </p:cNvGraphicFramePr>
          <p:nvPr/>
        </p:nvGraphicFramePr>
        <p:xfrm>
          <a:off x="2819400" y="3733800"/>
          <a:ext cx="2286000" cy="446087"/>
        </p:xfrm>
        <a:graphic>
          <a:graphicData uri="http://schemas.openxmlformats.org/presentationml/2006/ole">
            <p:oleObj spid="_x0000_s62797" name="Equation" r:id="rId5" imgW="1079032" imgH="291973" progId="">
              <p:embed/>
            </p:oleObj>
          </a:graphicData>
        </a:graphic>
      </p:graphicFrame>
      <p:graphicFrame>
        <p:nvGraphicFramePr>
          <p:cNvPr id="1029" name="Object 14"/>
          <p:cNvGraphicFramePr>
            <a:graphicFrameLocks noChangeAspect="1"/>
          </p:cNvGraphicFramePr>
          <p:nvPr/>
        </p:nvGraphicFramePr>
        <p:xfrm>
          <a:off x="457201" y="4495800"/>
          <a:ext cx="533400" cy="546100"/>
        </p:xfrm>
        <a:graphic>
          <a:graphicData uri="http://schemas.openxmlformats.org/presentationml/2006/ole">
            <p:oleObj spid="_x0000_s62798" name="Denklem" r:id="rId6" imgW="241300" imgH="228600" progId="Equation.3">
              <p:embed/>
            </p:oleObj>
          </a:graphicData>
        </a:graphic>
      </p:graphicFrame>
      <p:graphicFrame>
        <p:nvGraphicFramePr>
          <p:cNvPr id="1030" name="Object 15"/>
          <p:cNvGraphicFramePr>
            <a:graphicFrameLocks noChangeAspect="1"/>
          </p:cNvGraphicFramePr>
          <p:nvPr/>
        </p:nvGraphicFramePr>
        <p:xfrm>
          <a:off x="457200" y="5105400"/>
          <a:ext cx="511175" cy="458788"/>
        </p:xfrm>
        <a:graphic>
          <a:graphicData uri="http://schemas.openxmlformats.org/presentationml/2006/ole">
            <p:oleObj spid="_x0000_s62799" name="Denklem" r:id="rId7" imgW="253890" imgH="228501" progId="Equation.3">
              <p:embed/>
            </p:oleObj>
          </a:graphicData>
        </a:graphic>
      </p:graphicFrame>
      <p:sp>
        <p:nvSpPr>
          <p:cNvPr id="1039" name="Text Box 17"/>
          <p:cNvSpPr txBox="1">
            <a:spLocks noChangeArrowheads="1"/>
          </p:cNvSpPr>
          <p:nvPr/>
        </p:nvSpPr>
        <p:spPr bwMode="auto">
          <a:xfrm>
            <a:off x="838200" y="4572000"/>
            <a:ext cx="134684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dirty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drift current</a:t>
            </a:r>
          </a:p>
        </p:txBody>
      </p:sp>
      <p:sp>
        <p:nvSpPr>
          <p:cNvPr id="1040" name="Text Box 18"/>
          <p:cNvSpPr txBox="1">
            <a:spLocks noChangeArrowheads="1"/>
          </p:cNvSpPr>
          <p:nvPr/>
        </p:nvSpPr>
        <p:spPr bwMode="auto">
          <a:xfrm>
            <a:off x="4876800" y="4876800"/>
            <a:ext cx="369800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number of charge carriers per unit volume</a:t>
            </a:r>
          </a:p>
        </p:txBody>
      </p:sp>
      <p:sp>
        <p:nvSpPr>
          <p:cNvPr id="1041" name="Text Box 19"/>
          <p:cNvSpPr txBox="1">
            <a:spLocks noChangeArrowheads="1"/>
          </p:cNvSpPr>
          <p:nvPr/>
        </p:nvSpPr>
        <p:spPr bwMode="auto">
          <a:xfrm>
            <a:off x="4876800" y="5562600"/>
            <a:ext cx="2667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charge of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 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electron</a:t>
            </a:r>
          </a:p>
        </p:txBody>
      </p:sp>
      <p:sp>
        <p:nvSpPr>
          <p:cNvPr id="1042" name="Text Box 20"/>
          <p:cNvSpPr txBox="1">
            <a:spLocks noChangeArrowheads="1"/>
          </p:cNvSpPr>
          <p:nvPr/>
        </p:nvSpPr>
        <p:spPr bwMode="auto">
          <a:xfrm>
            <a:off x="914400" y="5181600"/>
            <a:ext cx="29633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drift velocity of charge carrier</a:t>
            </a:r>
          </a:p>
        </p:txBody>
      </p:sp>
      <p:sp>
        <p:nvSpPr>
          <p:cNvPr id="1043" name="Text Box 21"/>
          <p:cNvSpPr txBox="1">
            <a:spLocks noChangeArrowheads="1"/>
          </p:cNvSpPr>
          <p:nvPr/>
        </p:nvSpPr>
        <p:spPr bwMode="auto">
          <a:xfrm>
            <a:off x="838200" y="5638800"/>
            <a:ext cx="262924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dirty="0"/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area of the semiconductor</a:t>
            </a:r>
          </a:p>
        </p:txBody>
      </p:sp>
      <p:graphicFrame>
        <p:nvGraphicFramePr>
          <p:cNvPr id="1031" name="Object 22"/>
          <p:cNvGraphicFramePr>
            <a:graphicFrameLocks noChangeAspect="1"/>
          </p:cNvGraphicFramePr>
          <p:nvPr/>
        </p:nvGraphicFramePr>
        <p:xfrm>
          <a:off x="533400" y="5638800"/>
          <a:ext cx="304800" cy="349250"/>
        </p:xfrm>
        <a:graphic>
          <a:graphicData uri="http://schemas.openxmlformats.org/presentationml/2006/ole">
            <p:oleObj spid="_x0000_s62800" name="Denklem" r:id="rId8" imgW="202936" imgH="177569" progId="Equation.3">
              <p:embed/>
            </p:oleObj>
          </a:graphicData>
        </a:graphic>
      </p:graphicFrame>
      <p:graphicFrame>
        <p:nvGraphicFramePr>
          <p:cNvPr id="1032" name="Object 23"/>
          <p:cNvGraphicFramePr>
            <a:graphicFrameLocks noChangeAspect="1"/>
          </p:cNvGraphicFramePr>
          <p:nvPr/>
        </p:nvGraphicFramePr>
        <p:xfrm>
          <a:off x="4495800" y="5562600"/>
          <a:ext cx="423862" cy="393700"/>
        </p:xfrm>
        <a:graphic>
          <a:graphicData uri="http://schemas.openxmlformats.org/presentationml/2006/ole">
            <p:oleObj spid="_x0000_s62801" name="Denklem" r:id="rId9" imgW="177492" imgH="164814" progId="Equation.3">
              <p:embed/>
            </p:oleObj>
          </a:graphicData>
        </a:graphic>
      </p:graphicFrame>
      <p:graphicFrame>
        <p:nvGraphicFramePr>
          <p:cNvPr id="1033" name="Object 24"/>
          <p:cNvGraphicFramePr>
            <a:graphicFrameLocks noChangeAspect="1"/>
          </p:cNvGraphicFramePr>
          <p:nvPr/>
        </p:nvGraphicFramePr>
        <p:xfrm>
          <a:off x="4419600" y="5029200"/>
          <a:ext cx="423863" cy="333375"/>
        </p:xfrm>
        <a:graphic>
          <a:graphicData uri="http://schemas.openxmlformats.org/presentationml/2006/ole">
            <p:oleObj spid="_x0000_s62802" name="Denklem" r:id="rId10" imgW="177646" imgH="139579" progId="Equation.3">
              <p:embed/>
            </p:oleObj>
          </a:graphicData>
        </a:graphic>
      </p:graphicFrame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EEB86F-7C92-452D-95FF-E253D3C5C66C}" type="slidenum">
              <a:rPr lang="tr-TR" smtClean="0"/>
              <a:pPr>
                <a:defRPr/>
              </a:pPr>
              <a:t>14</a:t>
            </a:fld>
            <a:endParaRPr lang="tr-TR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1"/>
          </p:nvPr>
        </p:nvSpPr>
        <p:spPr>
          <a:xfrm>
            <a:off x="3124200" y="6172200"/>
            <a:ext cx="2895600" cy="685800"/>
          </a:xfrm>
        </p:spPr>
        <p:txBody>
          <a:bodyPr/>
          <a:lstStyle/>
          <a:p>
            <a:pPr>
              <a:defRPr/>
            </a:pPr>
            <a:r>
              <a:rPr lang="tr-TR" dirty="0" smtClean="0"/>
              <a:t>Nasim Zafar</a:t>
            </a:r>
            <a:endParaRPr lang="tr-TR" dirty="0"/>
          </a:p>
        </p:txBody>
      </p:sp>
      <p:pic>
        <p:nvPicPr>
          <p:cNvPr id="25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990600" y="1905000"/>
            <a:ext cx="2360613" cy="6858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935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tr-TR" sz="280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-26988"/>
            <a:ext cx="9144000" cy="1474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tr-TR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		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		Carrier Mobility		</a:t>
            </a:r>
            <a:r>
              <a:rPr lang="en-US" sz="3200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		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			</a:t>
            </a:r>
            <a:endParaRPr lang="tr-TR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122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2019300" y="3754438"/>
          <a:ext cx="914400" cy="215900"/>
        </p:xfrm>
        <a:graphic>
          <a:graphicData uri="http://schemas.openxmlformats.org/presentationml/2006/ole">
            <p:oleObj spid="_x0000_s66752" name="Denklem" r:id="rId3" imgW="391303" imgH="739129" progId="Equation.3">
              <p:embed/>
            </p:oleObj>
          </a:graphicData>
        </a:graphic>
      </p:graphicFrame>
      <p:sp>
        <p:nvSpPr>
          <p:cNvPr id="5135" name="Rectangle 20"/>
          <p:cNvSpPr>
            <a:spLocks noChangeArrowheads="1"/>
          </p:cNvSpPr>
          <p:nvPr/>
        </p:nvSpPr>
        <p:spPr bwMode="auto">
          <a:xfrm>
            <a:off x="2514600" y="908050"/>
            <a:ext cx="4038600" cy="56165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5125" name="Object 22"/>
          <p:cNvGraphicFramePr>
            <a:graphicFrameLocks noChangeAspect="1"/>
          </p:cNvGraphicFramePr>
          <p:nvPr/>
        </p:nvGraphicFramePr>
        <p:xfrm>
          <a:off x="2819400" y="1828800"/>
          <a:ext cx="2822575" cy="1952625"/>
        </p:xfrm>
        <a:graphic>
          <a:graphicData uri="http://schemas.openxmlformats.org/presentationml/2006/ole">
            <p:oleObj spid="_x0000_s66753" name="Equation" r:id="rId4" imgW="710891" imgH="571252" progId="">
              <p:embed/>
            </p:oleObj>
          </a:graphicData>
        </a:graphic>
      </p:graphicFrame>
      <p:graphicFrame>
        <p:nvGraphicFramePr>
          <p:cNvPr id="5126" name="Object 25"/>
          <p:cNvGraphicFramePr>
            <a:graphicFrameLocks noChangeAspect="1"/>
          </p:cNvGraphicFramePr>
          <p:nvPr/>
        </p:nvGraphicFramePr>
        <p:xfrm>
          <a:off x="3276600" y="4038600"/>
          <a:ext cx="2952750" cy="542925"/>
        </p:xfrm>
        <a:graphic>
          <a:graphicData uri="http://schemas.openxmlformats.org/presentationml/2006/ole">
            <p:oleObj spid="_x0000_s66754" name="Denklem" r:id="rId5" imgW="1180588" imgH="241195" progId="Equation.3">
              <p:embed/>
            </p:oleObj>
          </a:graphicData>
        </a:graphic>
      </p:graphicFrame>
      <p:graphicFrame>
        <p:nvGraphicFramePr>
          <p:cNvPr id="5127" name="Object 28"/>
          <p:cNvGraphicFramePr>
            <a:graphicFrameLocks noChangeAspect="1"/>
          </p:cNvGraphicFramePr>
          <p:nvPr/>
        </p:nvGraphicFramePr>
        <p:xfrm>
          <a:off x="3276600" y="4572000"/>
          <a:ext cx="2419350" cy="1408112"/>
        </p:xfrm>
        <a:graphic>
          <a:graphicData uri="http://schemas.openxmlformats.org/presentationml/2006/ole">
            <p:oleObj spid="_x0000_s66755" name="Equation" r:id="rId6" imgW="1143000" imgH="698500" progId="">
              <p:embed/>
            </p:oleObj>
          </a:graphicData>
        </a:graphic>
      </p:graphicFrame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21" name="Content Placeholder 20"/>
          <p:cNvSpPr>
            <a:spLocks noGrp="1"/>
          </p:cNvSpPr>
          <p:nvPr>
            <p:ph sz="half" idx="2"/>
          </p:nvPr>
        </p:nvSpPr>
        <p:spPr>
          <a:xfrm>
            <a:off x="2438400" y="1447800"/>
            <a:ext cx="4114800" cy="4648200"/>
          </a:xfrm>
        </p:spPr>
        <p:txBody>
          <a:bodyPr/>
          <a:lstStyle/>
          <a:p>
            <a:pPr>
              <a:buNone/>
            </a:pPr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Thus: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3"/>
          <p:cNvSpPr>
            <a:spLocks noChangeArrowheads="1"/>
          </p:cNvSpPr>
          <p:nvPr/>
        </p:nvSpPr>
        <p:spPr bwMode="auto">
          <a:xfrm>
            <a:off x="5867400" y="3502025"/>
            <a:ext cx="2808288" cy="1296988"/>
          </a:xfrm>
          <a:prstGeom prst="rect">
            <a:avLst/>
          </a:prstGeom>
          <a:solidFill>
            <a:srgbClr val="CCECFF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1" name="Rectangle 12"/>
          <p:cNvSpPr>
            <a:spLocks noChangeArrowheads="1"/>
          </p:cNvSpPr>
          <p:nvPr/>
        </p:nvSpPr>
        <p:spPr bwMode="auto">
          <a:xfrm>
            <a:off x="381000" y="3276600"/>
            <a:ext cx="2808288" cy="1371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	Carrier Mobility 	     :</a:t>
            </a:r>
            <a:r>
              <a:rPr lang="tr-T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tr-TR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5" name="AutoShape 8"/>
          <p:cNvSpPr>
            <a:spLocks/>
          </p:cNvSpPr>
          <p:nvPr/>
        </p:nvSpPr>
        <p:spPr bwMode="auto">
          <a:xfrm rot="5400000">
            <a:off x="3888582" y="80169"/>
            <a:ext cx="647700" cy="5329237"/>
          </a:xfrm>
          <a:prstGeom prst="leftBrace">
            <a:avLst>
              <a:gd name="adj1" fmla="val 68566"/>
              <a:gd name="adj2" fmla="val 50000"/>
            </a:avLst>
          </a:prstGeom>
          <a:noFill/>
          <a:ln w="28575">
            <a:solidFill>
              <a:srgbClr val="FF0000"/>
            </a:solidFill>
            <a:round/>
            <a:headEnd type="stealth" w="lg" len="lg"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Rectangle 9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endParaRPr lang="en-US" sz="2800" b="1" dirty="0" smtClean="0"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	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897" name="Rectangle 10"/>
          <p:cNvSpPr>
            <a:spLocks noChangeArrowheads="1"/>
          </p:cNvSpPr>
          <p:nvPr/>
        </p:nvSpPr>
        <p:spPr bwMode="auto">
          <a:xfrm>
            <a:off x="5867400" y="3505200"/>
            <a:ext cx="2881313" cy="12953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Impurity interaction component</a:t>
            </a:r>
          </a:p>
        </p:txBody>
      </p:sp>
      <p:sp>
        <p:nvSpPr>
          <p:cNvPr id="37898" name="Rectangle 11"/>
          <p:cNvSpPr>
            <a:spLocks noChangeArrowheads="1"/>
          </p:cNvSpPr>
          <p:nvPr/>
        </p:nvSpPr>
        <p:spPr bwMode="auto">
          <a:xfrm>
            <a:off x="395288" y="3717925"/>
            <a:ext cx="266382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/>
              <a:t>Lattice interaction component</a:t>
            </a: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Nasim Zafar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19100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0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There are the two basic types of scattering mechanisms that hinder mobility.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Thus t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he mobility has two components:</a:t>
            </a:r>
          </a:p>
          <a:p>
            <a:pPr>
              <a:lnSpc>
                <a:spcPct val="150000"/>
              </a:lnSpc>
              <a:buNone/>
            </a:pPr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endParaRPr lang="en-US" sz="2400" i="1" dirty="0" smtClean="0">
              <a:solidFill>
                <a:schemeClr val="hlink"/>
              </a:solidFill>
              <a:sym typeface="Symbol" pitchFamily="18" charset="2"/>
            </a:endParaRPr>
          </a:p>
          <a:p>
            <a:pPr>
              <a:buNone/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0353" name="Object 11"/>
          <p:cNvGraphicFramePr>
            <a:graphicFrameLocks noChangeAspect="1"/>
          </p:cNvGraphicFramePr>
          <p:nvPr/>
        </p:nvGraphicFramePr>
        <p:xfrm>
          <a:off x="5410200" y="609600"/>
          <a:ext cx="533400" cy="609600"/>
        </p:xfrm>
        <a:graphic>
          <a:graphicData uri="http://schemas.openxmlformats.org/presentationml/2006/ole">
            <p:oleObj spid="_x0000_s100400" name="Denklem" r:id="rId3" imgW="152268" imgH="164957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11"/>
          <p:cNvSpPr>
            <a:spLocks noChangeArrowheads="1"/>
          </p:cNvSpPr>
          <p:nvPr/>
        </p:nvSpPr>
        <p:spPr bwMode="auto">
          <a:xfrm>
            <a:off x="2987675" y="5445125"/>
            <a:ext cx="2592388" cy="6477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6" name="Rectangle 9"/>
          <p:cNvSpPr>
            <a:spLocks noChangeArrowheads="1"/>
          </p:cNvSpPr>
          <p:nvPr/>
        </p:nvSpPr>
        <p:spPr bwMode="auto">
          <a:xfrm>
            <a:off x="3563938" y="4221163"/>
            <a:ext cx="3024187" cy="7207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471851460"/>
              </p:ext>
            </p:extLst>
          </p:nvPr>
        </p:nvGraphicFramePr>
        <p:xfrm>
          <a:off x="1403350" y="2636838"/>
          <a:ext cx="6769100" cy="3459162"/>
        </p:xfrm>
        <a:graphic>
          <a:graphicData uri="http://schemas.openxmlformats.org/presentationml/2006/ole">
            <p:oleObj spid="_x0000_s67633" name="Equation" r:id="rId3" imgW="4292600" imgH="2425700" progId="">
              <p:embed/>
            </p:oleObj>
          </a:graphicData>
        </a:graphic>
      </p:graphicFrame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935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tr-TR" sz="280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8199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52512"/>
            <a:ext cx="8362950" cy="5805487"/>
          </a:xfrm>
          <a:noFill/>
        </p:spPr>
        <p:txBody>
          <a:bodyPr/>
          <a:lstStyle/>
          <a:p>
            <a:pPr algn="just" eaLnBrk="1" hangingPunct="1"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Calculate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velocity of an electron in an  n-type silicon sample due to its thermal energy at room temperature.</a:t>
            </a: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2400" dirty="0" smtClean="0"/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and due to the application of an electric field of 1000 V/m across the </a:t>
            </a:r>
          </a:p>
          <a:p>
            <a:pPr algn="just" eaLnBrk="1" hangingPunct="1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Silicon sample.</a:t>
            </a:r>
          </a:p>
        </p:txBody>
      </p:sp>
      <p:sp>
        <p:nvSpPr>
          <p:cNvPr id="34821" name="Rectangle 5"/>
          <p:cNvSpPr>
            <a:spLocks noChangeArrowheads="1"/>
          </p:cNvSpPr>
          <p:nvPr/>
        </p:nvSpPr>
        <p:spPr bwMode="auto">
          <a:xfrm>
            <a:off x="0" y="0"/>
            <a:ext cx="9144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Lets Solve a Problem: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EF7855-78C9-40DF-A752-568F66436567}" type="slidenum">
              <a:rPr lang="tr-TR" smtClean="0"/>
              <a:pPr>
                <a:defRPr/>
              </a:pPr>
              <a:t>17</a:t>
            </a:fld>
            <a:endParaRPr lang="tr-TR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Nasim Zafar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Box 9"/>
          <p:cNvSpPr txBox="1">
            <a:spLocks noChangeArrowheads="1"/>
          </p:cNvSpPr>
          <p:nvPr/>
        </p:nvSpPr>
        <p:spPr bwMode="auto">
          <a:xfrm>
            <a:off x="1752600" y="2133600"/>
            <a:ext cx="5334000" cy="130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Temperature Dependence </a:t>
            </a:r>
          </a:p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      of Mobility</a:t>
            </a:r>
            <a:endParaRPr lang="tr-TR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Rectangle 18"/>
          <p:cNvSpPr>
            <a:spLocks noChangeArrowheads="1"/>
          </p:cNvSpPr>
          <p:nvPr/>
        </p:nvSpPr>
        <p:spPr bwMode="auto">
          <a:xfrm>
            <a:off x="1619250" y="3500438"/>
            <a:ext cx="4681538" cy="12969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362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62755932"/>
              </p:ext>
            </p:extLst>
          </p:nvPr>
        </p:nvGraphicFramePr>
        <p:xfrm>
          <a:off x="1752600" y="3352800"/>
          <a:ext cx="3872560" cy="685800"/>
        </p:xfrm>
        <a:graphic>
          <a:graphicData uri="http://schemas.openxmlformats.org/presentationml/2006/ole">
            <p:oleObj spid="_x0000_s71872" name="Equation" r:id="rId3" imgW="1295400" imgH="330200" progId="">
              <p:embed/>
            </p:oleObj>
          </a:graphicData>
        </a:graphic>
      </p:graphicFrame>
      <p:sp>
        <p:nvSpPr>
          <p:cNvPr id="15367" name="Rectangle 26"/>
          <p:cNvSpPr>
            <a:spLocks noChangeArrowheads="1"/>
          </p:cNvSpPr>
          <p:nvPr/>
        </p:nvSpPr>
        <p:spPr bwMode="auto">
          <a:xfrm>
            <a:off x="684213" y="5805488"/>
            <a:ext cx="7632700" cy="57626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682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93503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tr-TR" sz="280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0" y="0"/>
            <a:ext cx="9144000" cy="1219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en-US" sz="3200" b="1" dirty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342900" indent="-342900">
              <a:spcBef>
                <a:spcPct val="20000"/>
              </a:spcBef>
              <a:defRPr/>
            </a:pPr>
            <a:r>
              <a:rPr lang="en-US" sz="3200" b="1" dirty="0" smtClean="0">
                <a:solidFill>
                  <a:schemeClr val="bg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Variation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mobility with temperature</a:t>
            </a:r>
          </a:p>
        </p:txBody>
      </p:sp>
      <p:sp>
        <p:nvSpPr>
          <p:cNvPr id="15371" name="Text Box 6"/>
          <p:cNvSpPr txBox="1">
            <a:spLocks noChangeArrowheads="1"/>
          </p:cNvSpPr>
          <p:nvPr/>
        </p:nvSpPr>
        <p:spPr bwMode="auto">
          <a:xfrm>
            <a:off x="838200" y="1341438"/>
            <a:ext cx="2870200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At 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high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temperature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</a:t>
            </a:r>
            <a:endParaRPr lang="tr-TR" sz="2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5363" name="Object 7"/>
          <p:cNvGraphicFramePr>
            <a:graphicFrameLocks noGrp="1" noChangeAspect="1"/>
          </p:cNvGraphicFramePr>
          <p:nvPr>
            <p:ph sz="half" idx="1"/>
          </p:nvPr>
        </p:nvGraphicFramePr>
        <p:xfrm>
          <a:off x="4932363" y="1341438"/>
          <a:ext cx="473075" cy="503237"/>
        </p:xfrm>
        <a:graphic>
          <a:graphicData uri="http://schemas.openxmlformats.org/presentationml/2006/ole">
            <p:oleObj spid="_x0000_s71873" name="Denklem" r:id="rId4" imgW="203024" imgH="215713" progId="Equation.3">
              <p:embed/>
            </p:oleObj>
          </a:graphicData>
        </a:graphic>
      </p:graphicFrame>
      <p:sp>
        <p:nvSpPr>
          <p:cNvPr id="15372" name="Text Box 9"/>
          <p:cNvSpPr txBox="1">
            <a:spLocks noChangeArrowheads="1"/>
          </p:cNvSpPr>
          <p:nvPr/>
        </p:nvSpPr>
        <p:spPr bwMode="auto">
          <a:xfrm>
            <a:off x="4572001" y="1412875"/>
            <a:ext cx="3657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component becomes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significant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graphicFrame>
        <p:nvGraphicFramePr>
          <p:cNvPr id="15364" name="Object 13"/>
          <p:cNvGraphicFramePr>
            <a:graphicFrameLocks noChangeAspect="1"/>
          </p:cNvGraphicFramePr>
          <p:nvPr/>
        </p:nvGraphicFramePr>
        <p:xfrm>
          <a:off x="1404938" y="2347913"/>
          <a:ext cx="476250" cy="504825"/>
        </p:xfrm>
        <a:graphic>
          <a:graphicData uri="http://schemas.openxmlformats.org/presentationml/2006/ole">
            <p:oleObj spid="_x0000_s71874" name="Denklem" r:id="rId5" imgW="203024" imgH="215713" progId="Equation.3">
              <p:embed/>
            </p:oleObj>
          </a:graphicData>
        </a:graphic>
      </p:graphicFrame>
      <p:sp>
        <p:nvSpPr>
          <p:cNvPr id="15373" name="Text Box 14"/>
          <p:cNvSpPr txBox="1">
            <a:spLocks noChangeArrowheads="1"/>
          </p:cNvSpPr>
          <p:nvPr/>
        </p:nvSpPr>
        <p:spPr bwMode="auto">
          <a:xfrm>
            <a:off x="1889125" y="2454275"/>
            <a:ext cx="4176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decreases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 when temperature </a:t>
            </a:r>
            <a:r>
              <a:rPr lang="tr-TR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increases.</a:t>
            </a:r>
          </a:p>
        </p:txBody>
      </p:sp>
      <p:sp>
        <p:nvSpPr>
          <p:cNvPr id="15374" name="Text Box 19"/>
          <p:cNvSpPr txBox="1">
            <a:spLocks noChangeArrowheads="1"/>
          </p:cNvSpPr>
          <p:nvPr/>
        </p:nvSpPr>
        <p:spPr bwMode="auto">
          <a:xfrm>
            <a:off x="1828800" y="4495800"/>
            <a:ext cx="37963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It is  called as </a:t>
            </a:r>
            <a:r>
              <a:rPr lang="tr-TR" sz="2000" dirty="0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tr-TR" sz="2000" b="1" i="1" dirty="0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power law.</a:t>
            </a:r>
          </a:p>
          <a:p>
            <a:endParaRPr lang="tr-TR" sz="2000" b="1" i="1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00" name="Text Box 20"/>
          <p:cNvSpPr txBox="1">
            <a:spLocks noChangeArrowheads="1"/>
          </p:cNvSpPr>
          <p:nvPr/>
        </p:nvSpPr>
        <p:spPr bwMode="auto">
          <a:xfrm>
            <a:off x="6248400" y="3581400"/>
            <a:ext cx="2339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tr-TR" sz="24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tr-TR" sz="2400" i="1" baseline="-25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  <a:r>
              <a:rPr lang="tr-TR" sz="2400" i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tr-TR" sz="2000" dirty="0"/>
              <a:t>is a constant.</a:t>
            </a:r>
          </a:p>
        </p:txBody>
      </p:sp>
      <p:sp>
        <p:nvSpPr>
          <p:cNvPr id="15376" name="AutoShape 21"/>
          <p:cNvSpPr>
            <a:spLocks noChangeArrowheads="1"/>
          </p:cNvSpPr>
          <p:nvPr/>
        </p:nvSpPr>
        <p:spPr bwMode="auto">
          <a:xfrm>
            <a:off x="3505200" y="1495516"/>
            <a:ext cx="647700" cy="215900"/>
          </a:xfrm>
          <a:prstGeom prst="rightArrow">
            <a:avLst>
              <a:gd name="adj1" fmla="val 50000"/>
              <a:gd name="adj2" fmla="val 7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5365" name="Object 22"/>
          <p:cNvGraphicFramePr>
            <a:graphicFrameLocks noGrp="1" noChangeAspect="1"/>
          </p:cNvGraphicFramePr>
          <p:nvPr>
            <p:ph sz="half" idx="2"/>
          </p:nvPr>
        </p:nvGraphicFramePr>
        <p:xfrm>
          <a:off x="3581400" y="4495800"/>
          <a:ext cx="657225" cy="360362"/>
        </p:xfrm>
        <a:graphic>
          <a:graphicData uri="http://schemas.openxmlformats.org/presentationml/2006/ole">
            <p:oleObj spid="_x0000_s71875" name="Equation" r:id="rId6" imgW="431425" imgH="266469" progId="">
              <p:embed/>
            </p:oleObj>
          </a:graphicData>
        </a:graphic>
      </p:graphicFrame>
      <p:sp>
        <p:nvSpPr>
          <p:cNvPr id="15377" name="Text Box 25"/>
          <p:cNvSpPr txBox="1">
            <a:spLocks noChangeArrowheads="1"/>
          </p:cNvSpPr>
          <p:nvPr/>
        </p:nvSpPr>
        <p:spPr bwMode="auto">
          <a:xfrm>
            <a:off x="323850" y="5715000"/>
            <a:ext cx="828675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tr-TR" sz="2400" dirty="0"/>
              <a:t>      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Carriers are more likely scattered by the lattice atoms.</a:t>
            </a:r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pic>
        <p:nvPicPr>
          <p:cNvPr id="71727" name="Picture 4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29100" y="1358899"/>
            <a:ext cx="476250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0" name="Rectangle 20"/>
          <p:cNvSpPr>
            <a:spLocks noChangeArrowheads="1"/>
          </p:cNvSpPr>
          <p:nvPr/>
        </p:nvSpPr>
        <p:spPr bwMode="auto">
          <a:xfrm>
            <a:off x="2195513" y="3933825"/>
            <a:ext cx="3529012" cy="11525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9350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tr-TR" sz="280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6393" name="Text Box 5"/>
          <p:cNvSpPr txBox="1">
            <a:spLocks noChangeArrowheads="1"/>
          </p:cNvSpPr>
          <p:nvPr/>
        </p:nvSpPr>
        <p:spPr bwMode="auto">
          <a:xfrm>
            <a:off x="323850" y="1472406"/>
            <a:ext cx="3024188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At low temperatures</a:t>
            </a:r>
          </a:p>
        </p:txBody>
      </p:sp>
      <p:sp>
        <p:nvSpPr>
          <p:cNvPr id="72710" name="Rectangle 6"/>
          <p:cNvSpPr>
            <a:spLocks noChangeArrowheads="1"/>
          </p:cNvSpPr>
          <p:nvPr/>
        </p:nvSpPr>
        <p:spPr bwMode="auto">
          <a:xfrm>
            <a:off x="0" y="-76200"/>
            <a:ext cx="9144000" cy="9905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tr-TR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Variation </a:t>
            </a:r>
            <a:r>
              <a:rPr lang="tr-TR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mobility with temperature</a:t>
            </a:r>
          </a:p>
        </p:txBody>
      </p:sp>
      <p:graphicFrame>
        <p:nvGraphicFramePr>
          <p:cNvPr id="16386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907029809"/>
              </p:ext>
            </p:extLst>
          </p:nvPr>
        </p:nvGraphicFramePr>
        <p:xfrm>
          <a:off x="3654425" y="1374805"/>
          <a:ext cx="508000" cy="576262"/>
        </p:xfrm>
        <a:graphic>
          <a:graphicData uri="http://schemas.openxmlformats.org/presentationml/2006/ole">
            <p:oleObj spid="_x0000_s72847" name="Denklem" r:id="rId3" imgW="190335" imgH="215713" progId="Equation.3">
              <p:embed/>
            </p:oleObj>
          </a:graphicData>
        </a:graphic>
      </p:graphicFrame>
      <p:sp>
        <p:nvSpPr>
          <p:cNvPr id="16395" name="Text Box 10"/>
          <p:cNvSpPr txBox="1">
            <a:spLocks noChangeArrowheads="1"/>
          </p:cNvSpPr>
          <p:nvPr/>
        </p:nvSpPr>
        <p:spPr bwMode="auto">
          <a:xfrm>
            <a:off x="4162425" y="1458852"/>
            <a:ext cx="276389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component is significant.</a:t>
            </a:r>
          </a:p>
        </p:txBody>
      </p:sp>
      <p:graphicFrame>
        <p:nvGraphicFramePr>
          <p:cNvPr id="16387" name="Object 13"/>
          <p:cNvGraphicFramePr>
            <a:graphicFrameLocks noChangeAspect="1"/>
          </p:cNvGraphicFramePr>
          <p:nvPr/>
        </p:nvGraphicFramePr>
        <p:xfrm>
          <a:off x="1403350" y="2708275"/>
          <a:ext cx="508000" cy="576263"/>
        </p:xfrm>
        <a:graphic>
          <a:graphicData uri="http://schemas.openxmlformats.org/presentationml/2006/ole">
            <p:oleObj spid="_x0000_s72848" name="Denklem" r:id="rId4" imgW="190335" imgH="215713" progId="Equation.3">
              <p:embed/>
            </p:oleObj>
          </a:graphicData>
        </a:graphic>
      </p:graphicFrame>
      <p:sp>
        <p:nvSpPr>
          <p:cNvPr id="16396" name="Text Box 14"/>
          <p:cNvSpPr txBox="1">
            <a:spLocks noChangeArrowheads="1"/>
          </p:cNvSpPr>
          <p:nvPr/>
        </p:nvSpPr>
        <p:spPr bwMode="auto">
          <a:xfrm>
            <a:off x="1908175" y="2781300"/>
            <a:ext cx="421968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tr-TR" sz="2000" b="1" i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decreases</a:t>
            </a:r>
            <a:r>
              <a:rPr lang="tr-TR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when temperature </a:t>
            </a:r>
            <a:r>
              <a:rPr lang="tr-TR" sz="20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decreases.</a:t>
            </a:r>
          </a:p>
        </p:txBody>
      </p:sp>
      <p:graphicFrame>
        <p:nvGraphicFramePr>
          <p:cNvPr id="16388" name="Object 19"/>
          <p:cNvGraphicFramePr>
            <a:graphicFrameLocks noChangeAspect="1"/>
          </p:cNvGraphicFramePr>
          <p:nvPr/>
        </p:nvGraphicFramePr>
        <p:xfrm>
          <a:off x="2438400" y="3505200"/>
          <a:ext cx="2549525" cy="990600"/>
        </p:xfrm>
        <a:graphic>
          <a:graphicData uri="http://schemas.openxmlformats.org/presentationml/2006/ole">
            <p:oleObj spid="_x0000_s72849" name="Denklem" r:id="rId5" imgW="799753" imgH="330057" progId="Equation.3">
              <p:embed/>
            </p:oleObj>
          </a:graphicData>
        </a:graphic>
      </p:graphicFrame>
      <p:sp>
        <p:nvSpPr>
          <p:cNvPr id="72725" name="Text Box 21"/>
          <p:cNvSpPr txBox="1">
            <a:spLocks noChangeArrowheads="1"/>
          </p:cNvSpPr>
          <p:nvPr/>
        </p:nvSpPr>
        <p:spPr bwMode="auto">
          <a:xfrm>
            <a:off x="5257800" y="3962400"/>
            <a:ext cx="23399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tr-TR" sz="2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C</a:t>
            </a:r>
            <a:r>
              <a:rPr lang="tr-TR" sz="2400" i="1" baseline="-25000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tr-TR" sz="2400" i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>
                <a:latin typeface="Times New Roman" pitchFamily="18" charset="0"/>
                <a:cs typeface="Times New Roman" pitchFamily="18" charset="0"/>
              </a:rPr>
              <a:t>is a constant.</a:t>
            </a:r>
          </a:p>
        </p:txBody>
      </p:sp>
      <p:sp>
        <p:nvSpPr>
          <p:cNvPr id="16398" name="AutoShape 22"/>
          <p:cNvSpPr>
            <a:spLocks noChangeArrowheads="1"/>
          </p:cNvSpPr>
          <p:nvPr/>
        </p:nvSpPr>
        <p:spPr bwMode="auto">
          <a:xfrm>
            <a:off x="3348038" y="1557338"/>
            <a:ext cx="287337" cy="287337"/>
          </a:xfrm>
          <a:prstGeom prst="right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8382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Mobility and Scattering:</a:t>
            </a:r>
            <a:r>
              <a:rPr lang="en-US" sz="2800" dirty="0" smtClean="0">
                <a:sym typeface="Symbol" pitchFamily="18" charset="2"/>
              </a:rPr>
              <a:t> 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Lattice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and</a:t>
            </a:r>
            <a:r>
              <a:rPr lang="en-US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</a:t>
            </a:r>
            <a:r>
              <a:rPr lang="en-US" sz="2800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Impurity </a:t>
            </a:r>
            <a:endParaRPr lang="en-US" sz="2800" b="1" i="1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8" name="Rectangle 3"/>
          <p:cNvSpPr>
            <a:spLocks noGrp="1"/>
          </p:cNvSpPr>
          <p:nvPr>
            <p:ph type="body" sz="half" idx="4294967295"/>
          </p:nvPr>
        </p:nvSpPr>
        <p:spPr>
          <a:xfrm>
            <a:off x="304800" y="1219200"/>
            <a:ext cx="4343400" cy="5295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Lattice vibrations: due to temperature.</a:t>
            </a:r>
          </a:p>
          <a:p>
            <a:pPr marL="0" indent="0" eaLnBrk="1" hangingPunct="1">
              <a:lnSpc>
                <a:spcPct val="90000"/>
              </a:lnSpc>
              <a:buNone/>
            </a:pPr>
            <a:endParaRPr lang="en-US" sz="24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400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Ionized impurity scattering: slow moving carriers are easily affected by a charged ion.</a:t>
            </a:r>
            <a:endParaRPr lang="en-US" sz="2400" b="1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	Net Mobility</a:t>
            </a: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sz="2800" b="1" dirty="0" smtClean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r>
              <a:rPr lang="en-US" sz="2800" b="1" dirty="0" smtClean="0">
                <a:sym typeface="Symbol" pitchFamily="18" charset="2"/>
              </a:rPr>
              <a:t>                            ~</a:t>
            </a:r>
            <a:endParaRPr lang="en-US" sz="2800" dirty="0" smtClean="0">
              <a:sym typeface="Symbol" pitchFamily="18" charset="2"/>
            </a:endParaRPr>
          </a:p>
        </p:txBody>
      </p:sp>
      <p:pic>
        <p:nvPicPr>
          <p:cNvPr id="16389" name="Picture 4" descr="streetman3-22"/>
          <p:cNvPicPr>
            <a:picLocks noChangeAspect="1" noChangeArrowheads="1"/>
          </p:cNvPicPr>
          <p:nvPr/>
        </p:nvPicPr>
        <p:blipFill>
          <a:blip r:embed="rId3" cstate="print"/>
          <a:srcRect l="23680" r="10312" b="6056"/>
          <a:stretch>
            <a:fillRect/>
          </a:stretch>
        </p:blipFill>
        <p:spPr bwMode="auto">
          <a:xfrm>
            <a:off x="4810125" y="1981200"/>
            <a:ext cx="4029075" cy="3182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66800" y="4648200"/>
            <a:ext cx="1371600" cy="101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0" y="4495800"/>
            <a:ext cx="1447800" cy="117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4" name="Rectangle 52"/>
          <p:cNvSpPr>
            <a:spLocks noChangeArrowheads="1"/>
          </p:cNvSpPr>
          <p:nvPr/>
        </p:nvSpPr>
        <p:spPr bwMode="auto">
          <a:xfrm>
            <a:off x="179388" y="4500563"/>
            <a:ext cx="2232025" cy="10795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-26988"/>
            <a:ext cx="9144000" cy="935038"/>
          </a:xfrm>
          <a:prstGeom prst="rect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tr-TR" sz="2800">
              <a:solidFill>
                <a:schemeClr val="tx2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70661" name="Rectangle 5"/>
          <p:cNvSpPr>
            <a:spLocks noChangeArrowheads="1"/>
          </p:cNvSpPr>
          <p:nvPr/>
        </p:nvSpPr>
        <p:spPr bwMode="auto">
          <a:xfrm>
            <a:off x="0" y="0"/>
            <a:ext cx="91440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Temperature Dependence of Mobility</a:t>
            </a:r>
            <a:endParaRPr lang="tr-TR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8" name="Line 6"/>
          <p:cNvSpPr>
            <a:spLocks noChangeShapeType="1"/>
          </p:cNvSpPr>
          <p:nvPr/>
        </p:nvSpPr>
        <p:spPr bwMode="auto">
          <a:xfrm>
            <a:off x="1331913" y="1477963"/>
            <a:ext cx="0" cy="16557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stealth" w="lg" len="lg"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4349" name="Line 7"/>
          <p:cNvSpPr>
            <a:spLocks noChangeShapeType="1"/>
          </p:cNvSpPr>
          <p:nvPr/>
        </p:nvSpPr>
        <p:spPr bwMode="auto">
          <a:xfrm>
            <a:off x="1331913" y="3133725"/>
            <a:ext cx="1871662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4350" name="Line 8"/>
          <p:cNvSpPr>
            <a:spLocks noChangeShapeType="1"/>
          </p:cNvSpPr>
          <p:nvPr/>
        </p:nvSpPr>
        <p:spPr bwMode="auto">
          <a:xfrm>
            <a:off x="5219700" y="1477963"/>
            <a:ext cx="0" cy="1655762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stealth" w="lg" len="lg"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4351" name="Line 9"/>
          <p:cNvSpPr>
            <a:spLocks noChangeShapeType="1"/>
          </p:cNvSpPr>
          <p:nvPr/>
        </p:nvSpPr>
        <p:spPr bwMode="auto">
          <a:xfrm>
            <a:off x="5219700" y="3133725"/>
            <a:ext cx="1871663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4352" name="Line 10"/>
          <p:cNvSpPr>
            <a:spLocks noChangeShapeType="1"/>
          </p:cNvSpPr>
          <p:nvPr/>
        </p:nvSpPr>
        <p:spPr bwMode="auto">
          <a:xfrm>
            <a:off x="3419475" y="4260850"/>
            <a:ext cx="0" cy="1655763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 type="stealth" w="lg" len="lg"/>
            <a:tailEnd type="non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4353" name="Line 11"/>
          <p:cNvSpPr>
            <a:spLocks noChangeShapeType="1"/>
          </p:cNvSpPr>
          <p:nvPr/>
        </p:nvSpPr>
        <p:spPr bwMode="auto">
          <a:xfrm>
            <a:off x="3419475" y="5916613"/>
            <a:ext cx="2087563" cy="0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4338" name="Object 16"/>
          <p:cNvGraphicFramePr>
            <a:graphicFrameLocks noChangeAspect="1"/>
          </p:cNvGraphicFramePr>
          <p:nvPr/>
        </p:nvGraphicFramePr>
        <p:xfrm>
          <a:off x="827088" y="1406525"/>
          <a:ext cx="423862" cy="458788"/>
        </p:xfrm>
        <a:graphic>
          <a:graphicData uri="http://schemas.openxmlformats.org/presentationml/2006/ole">
            <p:oleObj spid="_x0000_s70940" name="Denklem" r:id="rId3" imgW="152268" imgH="164957" progId="Equation.3">
              <p:embed/>
            </p:oleObj>
          </a:graphicData>
        </a:graphic>
      </p:graphicFrame>
      <p:graphicFrame>
        <p:nvGraphicFramePr>
          <p:cNvPr id="14339" name="Object 19"/>
          <p:cNvGraphicFramePr>
            <a:graphicFrameLocks noChangeAspect="1"/>
          </p:cNvGraphicFramePr>
          <p:nvPr/>
        </p:nvGraphicFramePr>
        <p:xfrm>
          <a:off x="2482850" y="4221163"/>
          <a:ext cx="792163" cy="436562"/>
        </p:xfrm>
        <a:graphic>
          <a:graphicData uri="http://schemas.openxmlformats.org/presentationml/2006/ole">
            <p:oleObj spid="_x0000_s70941" name="Denklem" r:id="rId4" imgW="368140" imgH="203112" progId="Equation.3">
              <p:embed/>
            </p:oleObj>
          </a:graphicData>
        </a:graphic>
      </p:graphicFrame>
      <p:graphicFrame>
        <p:nvGraphicFramePr>
          <p:cNvPr id="14340" name="Object 22"/>
          <p:cNvGraphicFramePr>
            <a:graphicFrameLocks noChangeAspect="1"/>
          </p:cNvGraphicFramePr>
          <p:nvPr/>
        </p:nvGraphicFramePr>
        <p:xfrm>
          <a:off x="4643438" y="1295400"/>
          <a:ext cx="423862" cy="496888"/>
        </p:xfrm>
        <a:graphic>
          <a:graphicData uri="http://schemas.openxmlformats.org/presentationml/2006/ole">
            <p:oleObj spid="_x0000_s70942" name="Denklem" r:id="rId5" imgW="152268" imgH="164957" progId="Equation.3">
              <p:embed/>
            </p:oleObj>
          </a:graphicData>
        </a:graphic>
      </p:graphicFrame>
      <p:sp>
        <p:nvSpPr>
          <p:cNvPr id="70682" name="Text Box 26"/>
          <p:cNvSpPr txBox="1">
            <a:spLocks noChangeArrowheads="1"/>
          </p:cNvSpPr>
          <p:nvPr/>
        </p:nvSpPr>
        <p:spPr bwMode="auto">
          <a:xfrm>
            <a:off x="7164388" y="2846388"/>
            <a:ext cx="323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</a:p>
        </p:txBody>
      </p:sp>
      <p:sp>
        <p:nvSpPr>
          <p:cNvPr id="70683" name="Text Box 27"/>
          <p:cNvSpPr txBox="1">
            <a:spLocks noChangeArrowheads="1"/>
          </p:cNvSpPr>
          <p:nvPr/>
        </p:nvSpPr>
        <p:spPr bwMode="auto">
          <a:xfrm>
            <a:off x="3276600" y="2917825"/>
            <a:ext cx="323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T</a:t>
            </a:r>
          </a:p>
        </p:txBody>
      </p:sp>
      <p:sp>
        <p:nvSpPr>
          <p:cNvPr id="70684" name="Text Box 28"/>
          <p:cNvSpPr txBox="1">
            <a:spLocks noChangeArrowheads="1"/>
          </p:cNvSpPr>
          <p:nvPr/>
        </p:nvSpPr>
        <p:spPr bwMode="auto">
          <a:xfrm>
            <a:off x="5075238" y="5988050"/>
            <a:ext cx="806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b="1">
                <a:effectLst>
                  <a:outerShdw blurRad="38100" dist="38100" dir="2700000" algn="tl">
                    <a:srgbClr val="C0C0C0"/>
                  </a:outerShdw>
                </a:effectLst>
              </a:rPr>
              <a:t>ln( T )</a:t>
            </a:r>
          </a:p>
        </p:txBody>
      </p:sp>
      <p:sp>
        <p:nvSpPr>
          <p:cNvPr id="14357" name="Freeform 29"/>
          <p:cNvSpPr>
            <a:spLocks/>
          </p:cNvSpPr>
          <p:nvPr/>
        </p:nvSpPr>
        <p:spPr bwMode="auto">
          <a:xfrm>
            <a:off x="1547813" y="1693863"/>
            <a:ext cx="1223962" cy="1296987"/>
          </a:xfrm>
          <a:custGeom>
            <a:avLst/>
            <a:gdLst>
              <a:gd name="T0" fmla="*/ 0 w 771"/>
              <a:gd name="T1" fmla="*/ 0 h 817"/>
              <a:gd name="T2" fmla="*/ 1486891506 w 771"/>
              <a:gd name="T3" fmla="*/ 458668322 h 817"/>
              <a:gd name="T4" fmla="*/ 1943039060 w 771"/>
              <a:gd name="T5" fmla="*/ 2058966247 h 817"/>
              <a:gd name="T6" fmla="*/ 0 60000 65536"/>
              <a:gd name="T7" fmla="*/ 0 60000 65536"/>
              <a:gd name="T8" fmla="*/ 0 60000 65536"/>
              <a:gd name="T9" fmla="*/ 0 w 771"/>
              <a:gd name="T10" fmla="*/ 0 h 817"/>
              <a:gd name="T11" fmla="*/ 771 w 771"/>
              <a:gd name="T12" fmla="*/ 817 h 8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71" h="817">
                <a:moveTo>
                  <a:pt x="0" y="0"/>
                </a:moveTo>
                <a:cubicBezTo>
                  <a:pt x="230" y="23"/>
                  <a:pt x="461" y="46"/>
                  <a:pt x="590" y="182"/>
                </a:cubicBezTo>
                <a:cubicBezTo>
                  <a:pt x="719" y="318"/>
                  <a:pt x="745" y="567"/>
                  <a:pt x="771" y="81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8" name="Freeform 30"/>
          <p:cNvSpPr>
            <a:spLocks/>
          </p:cNvSpPr>
          <p:nvPr/>
        </p:nvSpPr>
        <p:spPr bwMode="auto">
          <a:xfrm flipH="1">
            <a:off x="5580063" y="1622425"/>
            <a:ext cx="1223962" cy="1296988"/>
          </a:xfrm>
          <a:custGeom>
            <a:avLst/>
            <a:gdLst>
              <a:gd name="T0" fmla="*/ 0 w 771"/>
              <a:gd name="T1" fmla="*/ 0 h 817"/>
              <a:gd name="T2" fmla="*/ 1486891506 w 771"/>
              <a:gd name="T3" fmla="*/ 458668676 h 817"/>
              <a:gd name="T4" fmla="*/ 1943039060 w 771"/>
              <a:gd name="T5" fmla="*/ 2058969422 h 817"/>
              <a:gd name="T6" fmla="*/ 0 60000 65536"/>
              <a:gd name="T7" fmla="*/ 0 60000 65536"/>
              <a:gd name="T8" fmla="*/ 0 60000 65536"/>
              <a:gd name="T9" fmla="*/ 0 w 771"/>
              <a:gd name="T10" fmla="*/ 0 h 817"/>
              <a:gd name="T11" fmla="*/ 771 w 771"/>
              <a:gd name="T12" fmla="*/ 817 h 81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71" h="817">
                <a:moveTo>
                  <a:pt x="0" y="0"/>
                </a:moveTo>
                <a:cubicBezTo>
                  <a:pt x="230" y="23"/>
                  <a:pt x="461" y="46"/>
                  <a:pt x="590" y="182"/>
                </a:cubicBezTo>
                <a:cubicBezTo>
                  <a:pt x="719" y="318"/>
                  <a:pt x="745" y="567"/>
                  <a:pt x="771" y="81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9" name="Freeform 34"/>
          <p:cNvSpPr>
            <a:spLocks/>
          </p:cNvSpPr>
          <p:nvPr/>
        </p:nvSpPr>
        <p:spPr bwMode="auto">
          <a:xfrm>
            <a:off x="3490913" y="4476750"/>
            <a:ext cx="1655762" cy="1368425"/>
          </a:xfrm>
          <a:custGeom>
            <a:avLst/>
            <a:gdLst>
              <a:gd name="T0" fmla="*/ 0 w 953"/>
              <a:gd name="T1" fmla="*/ 2147483647 h 862"/>
              <a:gd name="T2" fmla="*/ 1506296951 w 953"/>
              <a:gd name="T3" fmla="*/ 0 h 862"/>
              <a:gd name="T4" fmla="*/ 2147483647 w 953"/>
              <a:gd name="T5" fmla="*/ 2147483647 h 862"/>
              <a:gd name="T6" fmla="*/ 0 60000 65536"/>
              <a:gd name="T7" fmla="*/ 0 60000 65536"/>
              <a:gd name="T8" fmla="*/ 0 60000 65536"/>
              <a:gd name="T9" fmla="*/ 0 w 953"/>
              <a:gd name="T10" fmla="*/ 0 h 862"/>
              <a:gd name="T11" fmla="*/ 953 w 953"/>
              <a:gd name="T12" fmla="*/ 862 h 86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953" h="862">
                <a:moveTo>
                  <a:pt x="0" y="862"/>
                </a:moveTo>
                <a:cubicBezTo>
                  <a:pt x="170" y="431"/>
                  <a:pt x="340" y="0"/>
                  <a:pt x="499" y="0"/>
                </a:cubicBezTo>
                <a:cubicBezTo>
                  <a:pt x="658" y="0"/>
                  <a:pt x="805" y="431"/>
                  <a:pt x="953" y="86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0" name="Line 35"/>
          <p:cNvSpPr>
            <a:spLocks noChangeShapeType="1"/>
          </p:cNvSpPr>
          <p:nvPr/>
        </p:nvSpPr>
        <p:spPr bwMode="auto">
          <a:xfrm>
            <a:off x="3419475" y="4476750"/>
            <a:ext cx="935038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1" name="Line 36"/>
          <p:cNvSpPr>
            <a:spLocks noChangeShapeType="1"/>
          </p:cNvSpPr>
          <p:nvPr/>
        </p:nvSpPr>
        <p:spPr bwMode="auto">
          <a:xfrm>
            <a:off x="4354513" y="4476750"/>
            <a:ext cx="0" cy="14398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2" name="AutoShape 37"/>
          <p:cNvSpPr>
            <a:spLocks/>
          </p:cNvSpPr>
          <p:nvPr/>
        </p:nvSpPr>
        <p:spPr bwMode="auto">
          <a:xfrm>
            <a:off x="5737225" y="4837113"/>
            <a:ext cx="1930400" cy="935037"/>
          </a:xfrm>
          <a:prstGeom prst="accentBorderCallout2">
            <a:avLst>
              <a:gd name="adj1" fmla="val 15792"/>
              <a:gd name="adj2" fmla="val -3949"/>
              <a:gd name="adj3" fmla="val 15792"/>
              <a:gd name="adj4" fmla="val -21134"/>
              <a:gd name="adj5" fmla="val -38708"/>
              <a:gd name="adj6" fmla="val -74014"/>
            </a:avLst>
          </a:prstGeom>
          <a:solidFill>
            <a:schemeClr val="bg1"/>
          </a:solidFill>
          <a:ln w="9525">
            <a:solidFill>
              <a:srgbClr val="DDDDDD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dirty="0">
                <a:latin typeface="Times New Roman" pitchFamily="18" charset="0"/>
                <a:cs typeface="Times New Roman" pitchFamily="18" charset="0"/>
              </a:rPr>
              <a:t>Peak depends on the density of impurities</a:t>
            </a:r>
          </a:p>
        </p:txBody>
      </p:sp>
      <p:sp>
        <p:nvSpPr>
          <p:cNvPr id="14363" name="Text Box 40"/>
          <p:cNvSpPr txBox="1">
            <a:spLocks noChangeArrowheads="1"/>
          </p:cNvSpPr>
          <p:nvPr/>
        </p:nvSpPr>
        <p:spPr bwMode="auto">
          <a:xfrm>
            <a:off x="0" y="3349625"/>
            <a:ext cx="3059113" cy="3667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tr-TR" dirty="0">
                <a:latin typeface="Times New Roman" pitchFamily="18" charset="0"/>
                <a:cs typeface="Times New Roman" pitchFamily="18" charset="0"/>
              </a:rPr>
              <a:t>High temperature</a:t>
            </a:r>
          </a:p>
        </p:txBody>
      </p:sp>
      <p:sp>
        <p:nvSpPr>
          <p:cNvPr id="14364" name="Text Box 41"/>
          <p:cNvSpPr txBox="1">
            <a:spLocks noChangeArrowheads="1"/>
          </p:cNvSpPr>
          <p:nvPr/>
        </p:nvSpPr>
        <p:spPr bwMode="auto">
          <a:xfrm>
            <a:off x="5219700" y="3278188"/>
            <a:ext cx="3924300" cy="3667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dirty="0">
                <a:latin typeface="Times New Roman" pitchFamily="18" charset="0"/>
                <a:cs typeface="Times New Roman" pitchFamily="18" charset="0"/>
              </a:rPr>
              <a:t>Low temperature</a:t>
            </a:r>
          </a:p>
        </p:txBody>
      </p:sp>
      <p:graphicFrame>
        <p:nvGraphicFramePr>
          <p:cNvPr id="14341" name="Object 42"/>
          <p:cNvGraphicFramePr>
            <a:graphicFrameLocks noGrp="1" noChangeAspect="1"/>
          </p:cNvGraphicFramePr>
          <p:nvPr>
            <p:ph sz="half" idx="1"/>
          </p:nvPr>
        </p:nvGraphicFramePr>
        <p:xfrm>
          <a:off x="3644900" y="5300663"/>
          <a:ext cx="444500" cy="504825"/>
        </p:xfrm>
        <a:graphic>
          <a:graphicData uri="http://schemas.openxmlformats.org/presentationml/2006/ole">
            <p:oleObj spid="_x0000_s70943" name="Denklem" r:id="rId6" imgW="190335" imgH="215713" progId="Equation.3">
              <p:embed/>
            </p:oleObj>
          </a:graphicData>
        </a:graphic>
      </p:graphicFrame>
      <p:graphicFrame>
        <p:nvGraphicFramePr>
          <p:cNvPr id="14342" name="Object 44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5003800" y="5084763"/>
          <a:ext cx="431800" cy="360362"/>
        </p:xfrm>
        <a:graphic>
          <a:graphicData uri="http://schemas.openxmlformats.org/presentationml/2006/ole">
            <p:oleObj spid="_x0000_s70944" name="Equation" r:id="rId7" imgW="266469" imgH="291847" progId="">
              <p:embed/>
            </p:oleObj>
          </a:graphicData>
        </a:graphic>
      </p:graphicFrame>
      <p:sp>
        <p:nvSpPr>
          <p:cNvPr id="14365" name="Text Box 47"/>
          <p:cNvSpPr txBox="1">
            <a:spLocks noChangeArrowheads="1"/>
          </p:cNvSpPr>
          <p:nvPr/>
        </p:nvSpPr>
        <p:spPr bwMode="auto">
          <a:xfrm>
            <a:off x="179388" y="5222875"/>
            <a:ext cx="252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graphicFrame>
        <p:nvGraphicFramePr>
          <p:cNvPr id="14343" name="Object 49"/>
          <p:cNvGraphicFramePr>
            <a:graphicFrameLocks noGrp="1" noChangeAspect="1"/>
          </p:cNvGraphicFramePr>
          <p:nvPr>
            <p:ph sz="quarter" idx="3"/>
            <p:extLst>
              <p:ext uri="{D42A27DB-BD31-4B8C-83A1-F6EECF244321}">
                <p14:modId xmlns:p14="http://schemas.microsoft.com/office/powerpoint/2010/main" xmlns="" val="3471023692"/>
              </p:ext>
            </p:extLst>
          </p:nvPr>
        </p:nvGraphicFramePr>
        <p:xfrm>
          <a:off x="179388" y="4500563"/>
          <a:ext cx="2232025" cy="1089025"/>
        </p:xfrm>
        <a:graphic>
          <a:graphicData uri="http://schemas.openxmlformats.org/presentationml/2006/ole">
            <p:oleObj spid="_x0000_s70945" name="Equation" r:id="rId8" imgW="1320227" imgH="622030" progId="">
              <p:embed/>
            </p:oleObj>
          </a:graphicData>
        </a:graphic>
      </p:graphicFrame>
      <p:sp>
        <p:nvSpPr>
          <p:cNvPr id="34" name="Slide Number Placeholder 3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96EC6-DD67-4FED-BAE9-5C26BBB5F577}" type="slidenum">
              <a:rPr lang="tr-TR" smtClean="0"/>
              <a:pPr>
                <a:defRPr/>
              </a:pPr>
              <a:t>22</a:t>
            </a:fld>
            <a:endParaRPr lang="tr-TR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tr-TR" smtClean="0"/>
              <a:t>Nasim Zafar</a:t>
            </a:r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905000" y="1981200"/>
            <a:ext cx="5257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Current 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Density</a:t>
            </a:r>
          </a:p>
          <a:p>
            <a:pPr algn="ctr"/>
            <a:r>
              <a:rPr lang="en-US" sz="2800" b="1" dirty="0">
                <a:latin typeface="Times New Roman" pitchFamily="18" charset="0"/>
                <a:ea typeface="+mj-ea"/>
                <a:cs typeface="Times New Roman" pitchFamily="18" charset="0"/>
              </a:rPr>
              <a:t>a</a:t>
            </a:r>
            <a:r>
              <a:rPr lang="en-US" sz="28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nd</a:t>
            </a:r>
          </a:p>
          <a:p>
            <a:pPr algn="ctr"/>
            <a:r>
              <a:rPr lang="en-US" sz="2800" b="1" dirty="0" smtClean="0">
                <a:solidFill>
                  <a:srgbClr val="0099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Conductivity</a:t>
            </a:r>
            <a:endParaRPr lang="en-US" dirty="0">
              <a:solidFill>
                <a:srgbClr val="0099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2"/>
          <p:cNvSpPr>
            <a:spLocks noGrp="1"/>
          </p:cNvSpPr>
          <p:nvPr>
            <p:ph type="title" idx="4294967295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Conductivity and Resistance</a:t>
            </a:r>
          </a:p>
        </p:txBody>
      </p:sp>
      <p:sp>
        <p:nvSpPr>
          <p:cNvPr id="21508" name="Rectangle 3"/>
          <p:cNvSpPr>
            <a:spLocks noGrp="1"/>
          </p:cNvSpPr>
          <p:nvPr>
            <p:ph type="body" sz="half" idx="4294967295"/>
          </p:nvPr>
        </p:nvSpPr>
        <p:spPr>
          <a:xfrm>
            <a:off x="520700" y="1341438"/>
            <a:ext cx="4279900" cy="5195887"/>
          </a:xfrm>
        </p:spPr>
        <p:txBody>
          <a:bodyPr/>
          <a:lstStyle/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 semiconductor bar contains both electrons and holes, the conductivity is given by </a:t>
            </a:r>
          </a:p>
          <a:p>
            <a:pPr eaLnBrk="1" hangingPunct="1"/>
            <a:endParaRPr lang="en-US" sz="2800" dirty="0">
              <a:sym typeface="Symbol" pitchFamily="18" charset="2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The resistance of the bar is given by:</a:t>
            </a:r>
          </a:p>
          <a:p>
            <a:pPr marL="0" indent="0" eaLnBrk="1" hangingPunct="1">
              <a:buNone/>
            </a:pPr>
            <a:endParaRPr lang="en-US" sz="2800" dirty="0" smtClean="0">
              <a:sym typeface="Symbol" pitchFamily="18" charset="2"/>
            </a:endParaRPr>
          </a:p>
          <a:p>
            <a:pPr marL="0" indent="0" eaLnBrk="1" hangingPunct="1">
              <a:buNone/>
            </a:pPr>
            <a:endParaRPr lang="en-US" sz="2800" dirty="0" smtClean="0">
              <a:sym typeface="Symbol" pitchFamily="18" charset="2"/>
            </a:endParaRPr>
          </a:p>
          <a:p>
            <a:pPr eaLnBrk="1" hangingPunct="1"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Where </a:t>
            </a:r>
            <a:r>
              <a:rPr lang="el-GR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ρ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is the resistivity</a:t>
            </a:r>
            <a:endParaRPr lang="el-GR" sz="2400" dirty="0" smtClean="0">
              <a:latin typeface="Times New Roman" pitchFamily="18" charset="0"/>
              <a:cs typeface="Times New Roman" pitchFamily="18" charset="0"/>
              <a:sym typeface="Symbol" pitchFamily="18" charset="2"/>
            </a:endParaRPr>
          </a:p>
        </p:txBody>
      </p:sp>
      <p:sp>
        <p:nvSpPr>
          <p:cNvPr id="21509" name="AutoShape 13"/>
          <p:cNvSpPr>
            <a:spLocks noChangeArrowheads="1"/>
          </p:cNvSpPr>
          <p:nvPr/>
        </p:nvSpPr>
        <p:spPr bwMode="auto">
          <a:xfrm>
            <a:off x="5408613" y="2820988"/>
            <a:ext cx="3160712" cy="1133475"/>
          </a:xfrm>
          <a:prstGeom prst="cube">
            <a:avLst>
              <a:gd name="adj" fmla="val 7269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Line 14"/>
          <p:cNvSpPr>
            <a:spLocks noChangeShapeType="1"/>
          </p:cNvSpPr>
          <p:nvPr/>
        </p:nvSpPr>
        <p:spPr bwMode="auto">
          <a:xfrm>
            <a:off x="6135688" y="4660900"/>
            <a:ext cx="11112" cy="406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1" name="Line 15"/>
          <p:cNvSpPr>
            <a:spLocks noChangeShapeType="1"/>
          </p:cNvSpPr>
          <p:nvPr/>
        </p:nvSpPr>
        <p:spPr bwMode="auto">
          <a:xfrm>
            <a:off x="6364288" y="4659313"/>
            <a:ext cx="11112" cy="406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2" name="Line 16"/>
          <p:cNvSpPr>
            <a:spLocks noChangeShapeType="1"/>
          </p:cNvSpPr>
          <p:nvPr/>
        </p:nvSpPr>
        <p:spPr bwMode="auto">
          <a:xfrm flipH="1">
            <a:off x="6256338" y="4746625"/>
            <a:ext cx="1587" cy="2524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3" name="Line 18"/>
          <p:cNvSpPr>
            <a:spLocks noChangeShapeType="1"/>
          </p:cNvSpPr>
          <p:nvPr/>
        </p:nvSpPr>
        <p:spPr bwMode="auto">
          <a:xfrm flipH="1">
            <a:off x="6507163" y="4743450"/>
            <a:ext cx="1587" cy="2524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4" name="Line 20"/>
          <p:cNvSpPr>
            <a:spLocks noChangeShapeType="1"/>
          </p:cNvSpPr>
          <p:nvPr/>
        </p:nvSpPr>
        <p:spPr bwMode="auto">
          <a:xfrm flipH="1">
            <a:off x="5022850" y="4857750"/>
            <a:ext cx="11239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5" name="Line 21"/>
          <p:cNvSpPr>
            <a:spLocks noChangeShapeType="1"/>
          </p:cNvSpPr>
          <p:nvPr/>
        </p:nvSpPr>
        <p:spPr bwMode="auto">
          <a:xfrm flipV="1">
            <a:off x="5024438" y="3216275"/>
            <a:ext cx="0" cy="1631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6" name="Line 23"/>
          <p:cNvSpPr>
            <a:spLocks noChangeShapeType="1"/>
          </p:cNvSpPr>
          <p:nvPr/>
        </p:nvSpPr>
        <p:spPr bwMode="auto">
          <a:xfrm>
            <a:off x="5013325" y="3206750"/>
            <a:ext cx="82708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7" name="Line 24"/>
          <p:cNvSpPr>
            <a:spLocks noChangeShapeType="1"/>
          </p:cNvSpPr>
          <p:nvPr/>
        </p:nvSpPr>
        <p:spPr bwMode="auto">
          <a:xfrm>
            <a:off x="6511925" y="4848225"/>
            <a:ext cx="18605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8" name="Line 25"/>
          <p:cNvSpPr>
            <a:spLocks noChangeShapeType="1"/>
          </p:cNvSpPr>
          <p:nvPr/>
        </p:nvSpPr>
        <p:spPr bwMode="auto">
          <a:xfrm flipV="1">
            <a:off x="8361363" y="3360738"/>
            <a:ext cx="0" cy="14541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19" name="Line 26"/>
          <p:cNvSpPr>
            <a:spLocks noChangeShapeType="1"/>
          </p:cNvSpPr>
          <p:nvPr/>
        </p:nvSpPr>
        <p:spPr bwMode="auto">
          <a:xfrm>
            <a:off x="8086725" y="3370263"/>
            <a:ext cx="274638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0" name="Line 27"/>
          <p:cNvSpPr>
            <a:spLocks noChangeShapeType="1"/>
          </p:cNvSpPr>
          <p:nvPr/>
        </p:nvSpPr>
        <p:spPr bwMode="auto">
          <a:xfrm>
            <a:off x="5977732" y="2644775"/>
            <a:ext cx="693737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1" name="Line 28"/>
          <p:cNvSpPr>
            <a:spLocks noChangeShapeType="1"/>
          </p:cNvSpPr>
          <p:nvPr/>
        </p:nvSpPr>
        <p:spPr bwMode="auto">
          <a:xfrm flipH="1" flipV="1">
            <a:off x="7545388" y="2654300"/>
            <a:ext cx="693737" cy="0"/>
          </a:xfrm>
          <a:prstGeom prst="line">
            <a:avLst/>
          </a:prstGeom>
          <a:noFill/>
          <a:ln w="2222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2" name="Line 29"/>
          <p:cNvSpPr>
            <a:spLocks noChangeShapeType="1"/>
          </p:cNvSpPr>
          <p:nvPr/>
        </p:nvSpPr>
        <p:spPr bwMode="auto">
          <a:xfrm>
            <a:off x="6896100" y="5045075"/>
            <a:ext cx="1036638" cy="0"/>
          </a:xfrm>
          <a:prstGeom prst="line">
            <a:avLst/>
          </a:prstGeom>
          <a:noFill/>
          <a:ln w="22225">
            <a:solidFill>
              <a:schemeClr val="hlink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3" name="Text Box 30"/>
          <p:cNvSpPr txBox="1">
            <a:spLocks noChangeArrowheads="1"/>
          </p:cNvSpPr>
          <p:nvPr/>
        </p:nvSpPr>
        <p:spPr bwMode="auto">
          <a:xfrm>
            <a:off x="6826250" y="5065713"/>
            <a:ext cx="160281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Electron motion</a:t>
            </a:r>
          </a:p>
        </p:txBody>
      </p:sp>
      <p:sp>
        <p:nvSpPr>
          <p:cNvPr id="21524" name="Text Box 31"/>
          <p:cNvSpPr txBox="1">
            <a:spLocks noChangeArrowheads="1"/>
          </p:cNvSpPr>
          <p:nvPr/>
        </p:nvSpPr>
        <p:spPr bwMode="auto">
          <a:xfrm>
            <a:off x="7265988" y="2265363"/>
            <a:ext cx="152625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Electron motion</a:t>
            </a:r>
          </a:p>
        </p:txBody>
      </p:sp>
      <p:sp>
        <p:nvSpPr>
          <p:cNvPr id="21525" name="Text Box 32"/>
          <p:cNvSpPr txBox="1">
            <a:spLocks noChangeArrowheads="1"/>
          </p:cNvSpPr>
          <p:nvPr/>
        </p:nvSpPr>
        <p:spPr bwMode="auto">
          <a:xfrm>
            <a:off x="5699125" y="1789113"/>
            <a:ext cx="154401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Electric field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Current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Hole motion</a:t>
            </a:r>
          </a:p>
        </p:txBody>
      </p:sp>
      <p:sp>
        <p:nvSpPr>
          <p:cNvPr id="21526" name="Line 33"/>
          <p:cNvSpPr>
            <a:spLocks noChangeShapeType="1"/>
          </p:cNvSpPr>
          <p:nvPr/>
        </p:nvSpPr>
        <p:spPr bwMode="auto">
          <a:xfrm flipH="1">
            <a:off x="5265738" y="5122863"/>
            <a:ext cx="715962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1527" name="Text Box 34"/>
          <p:cNvSpPr txBox="1">
            <a:spLocks noChangeArrowheads="1"/>
          </p:cNvSpPr>
          <p:nvPr/>
        </p:nvSpPr>
        <p:spPr bwMode="auto">
          <a:xfrm>
            <a:off x="5514975" y="5149850"/>
            <a:ext cx="2648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 b="1" dirty="0">
                <a:latin typeface="Times New Roman" pitchFamily="18" charset="0"/>
                <a:cs typeface="Times New Roman" pitchFamily="18" charset="0"/>
              </a:rPr>
              <a:t>I</a:t>
            </a:r>
          </a:p>
        </p:txBody>
      </p:sp>
      <p:pic>
        <p:nvPicPr>
          <p:cNvPr id="21528" name="Picture 3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12094" y="3321051"/>
            <a:ext cx="1804988" cy="76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	Ohm’s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Law</a:t>
            </a: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2534703" y="927675"/>
            <a:ext cx="2154757" cy="1447800"/>
            <a:chOff x="2622830" y="990600"/>
            <a:chExt cx="2153971" cy="1447800"/>
          </a:xfrm>
        </p:grpSpPr>
        <p:grpSp>
          <p:nvGrpSpPr>
            <p:cNvPr id="3" name="Group 13"/>
            <p:cNvGrpSpPr>
              <a:grpSpLocks/>
            </p:cNvGrpSpPr>
            <p:nvPr/>
          </p:nvGrpSpPr>
          <p:grpSpPr bwMode="auto">
            <a:xfrm>
              <a:off x="2622830" y="990600"/>
              <a:ext cx="2153971" cy="660975"/>
              <a:chOff x="2622830" y="990600"/>
              <a:chExt cx="2153971" cy="660975"/>
            </a:xfrm>
          </p:grpSpPr>
          <p:sp>
            <p:nvSpPr>
              <p:cNvPr id="12311" name="TextBox 10"/>
              <p:cNvSpPr txBox="1">
                <a:spLocks noChangeArrowheads="1"/>
              </p:cNvSpPr>
              <p:nvPr/>
            </p:nvSpPr>
            <p:spPr bwMode="auto">
              <a:xfrm>
                <a:off x="2622830" y="1066800"/>
                <a:ext cx="2153971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3200" dirty="0" err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3200" baseline="-25000" dirty="0" err="1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 </a:t>
                </a:r>
                <a:r>
                  <a:rPr lang="en-US" sz="3200" dirty="0">
                    <a:latin typeface="Comic Sans MS" pitchFamily="66" charset="0"/>
                  </a:rPr>
                  <a:t>    = </a:t>
                </a:r>
                <a:r>
                  <a:rPr lang="en-US" sz="3200" dirty="0">
                    <a:latin typeface="Script MT Bold" pitchFamily="66" charset="0"/>
                    <a:ea typeface="Shruti" pitchFamily="2"/>
                    <a:cs typeface="Shruti" pitchFamily="2"/>
                  </a:rPr>
                  <a:t>E/</a:t>
                </a:r>
                <a:r>
                  <a:rPr lang="en-US" sz="3200" dirty="0" err="1">
                    <a:latin typeface="Symbol" pitchFamily="18" charset="2"/>
                  </a:rPr>
                  <a:t>r</a:t>
                </a:r>
                <a:r>
                  <a:rPr lang="en-US" sz="3200" baseline="-25000" dirty="0" err="1">
                    <a:latin typeface="Comic Sans MS" pitchFamily="66" charset="0"/>
                  </a:rPr>
                  <a:t>n</a:t>
                </a:r>
                <a:endParaRPr lang="en-US" sz="3200" dirty="0">
                  <a:latin typeface="Comic Sans MS" pitchFamily="66" charset="0"/>
                  <a:ea typeface="Shruti" pitchFamily="2"/>
                  <a:cs typeface="Shruti" pitchFamily="2"/>
                </a:endParaRPr>
              </a:p>
            </p:txBody>
          </p:sp>
          <p:sp>
            <p:nvSpPr>
              <p:cNvPr id="12312" name="TextBox 11"/>
              <p:cNvSpPr txBox="1">
                <a:spLocks noChangeArrowheads="1"/>
              </p:cNvSpPr>
              <p:nvPr/>
            </p:nvSpPr>
            <p:spPr bwMode="auto">
              <a:xfrm>
                <a:off x="2952817" y="990600"/>
                <a:ext cx="58199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drift</a:t>
                </a:r>
              </a:p>
            </p:txBody>
          </p:sp>
        </p:grpSp>
        <p:grpSp>
          <p:nvGrpSpPr>
            <p:cNvPr id="4" name="Group 14"/>
            <p:cNvGrpSpPr>
              <a:grpSpLocks/>
            </p:cNvGrpSpPr>
            <p:nvPr/>
          </p:nvGrpSpPr>
          <p:grpSpPr bwMode="auto">
            <a:xfrm>
              <a:off x="2651800" y="1777425"/>
              <a:ext cx="2094681" cy="660975"/>
              <a:chOff x="2607630" y="990600"/>
              <a:chExt cx="2094681" cy="660975"/>
            </a:xfrm>
          </p:grpSpPr>
          <p:sp>
            <p:nvSpPr>
              <p:cNvPr id="12309" name="TextBox 15"/>
              <p:cNvSpPr txBox="1">
                <a:spLocks noChangeArrowheads="1"/>
              </p:cNvSpPr>
              <p:nvPr/>
            </p:nvSpPr>
            <p:spPr bwMode="auto">
              <a:xfrm>
                <a:off x="2607630" y="1066800"/>
                <a:ext cx="2094681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3200" dirty="0" err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3200" baseline="-25000" dirty="0" err="1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    </a:t>
                </a:r>
                <a:r>
                  <a:rPr lang="en-US" sz="3200" dirty="0">
                    <a:latin typeface="Comic Sans MS" pitchFamily="66" charset="0"/>
                  </a:rPr>
                  <a:t> = </a:t>
                </a:r>
                <a:r>
                  <a:rPr lang="en-US" sz="3200" dirty="0">
                    <a:latin typeface="Script MT Bold" pitchFamily="66" charset="0"/>
                    <a:ea typeface="Shruti" pitchFamily="2"/>
                    <a:cs typeface="Shruti" pitchFamily="2"/>
                  </a:rPr>
                  <a:t>E/</a:t>
                </a:r>
                <a:r>
                  <a:rPr lang="en-US" sz="3200" dirty="0" err="1">
                    <a:latin typeface="Symbol" pitchFamily="18" charset="2"/>
                  </a:rPr>
                  <a:t>r</a:t>
                </a:r>
                <a:r>
                  <a:rPr lang="en-US" sz="3200" baseline="-25000" dirty="0" err="1">
                    <a:latin typeface="Comic Sans MS" pitchFamily="66" charset="0"/>
                  </a:rPr>
                  <a:t>p</a:t>
                </a:r>
                <a:endParaRPr lang="en-US" sz="3200" dirty="0">
                  <a:latin typeface="Comic Sans MS" pitchFamily="66" charset="0"/>
                  <a:ea typeface="Shruti" pitchFamily="2"/>
                  <a:cs typeface="Shruti" pitchFamily="2"/>
                </a:endParaRPr>
              </a:p>
            </p:txBody>
          </p:sp>
          <p:sp>
            <p:nvSpPr>
              <p:cNvPr id="12310" name="TextBox 18"/>
              <p:cNvSpPr txBox="1">
                <a:spLocks noChangeArrowheads="1"/>
              </p:cNvSpPr>
              <p:nvPr/>
            </p:nvSpPr>
            <p:spPr bwMode="auto">
              <a:xfrm>
                <a:off x="2952817" y="990600"/>
                <a:ext cx="581999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drift</a:t>
                </a:r>
              </a:p>
            </p:txBody>
          </p:sp>
        </p:grpSp>
      </p:grpSp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5943600" y="1676400"/>
            <a:ext cx="2133600" cy="3124200"/>
            <a:chOff x="5943600" y="1828800"/>
            <a:chExt cx="2133600" cy="3124200"/>
          </a:xfrm>
        </p:grpSpPr>
        <p:sp>
          <p:nvSpPr>
            <p:cNvPr id="22" name="Trapezoid 21"/>
            <p:cNvSpPr/>
            <p:nvPr/>
          </p:nvSpPr>
          <p:spPr>
            <a:xfrm>
              <a:off x="5943600" y="1828800"/>
              <a:ext cx="2133600" cy="1676400"/>
            </a:xfrm>
            <a:prstGeom prst="trapezoi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5943600" y="3505200"/>
              <a:ext cx="2133600" cy="1447800"/>
            </a:xfrm>
            <a:prstGeom prst="rect">
              <a:avLst/>
            </a:prstGeom>
            <a:solidFill>
              <a:schemeClr val="accent1">
                <a:alpha val="53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27" name="Up Arrow 26"/>
          <p:cNvSpPr/>
          <p:nvPr/>
        </p:nvSpPr>
        <p:spPr>
          <a:xfrm>
            <a:off x="6553200" y="4724400"/>
            <a:ext cx="685799" cy="1524000"/>
          </a:xfrm>
          <a:prstGeom prst="upArrow">
            <a:avLst/>
          </a:prstGeom>
          <a:gradFill>
            <a:gsLst>
              <a:gs pos="0">
                <a:srgbClr val="FFF200"/>
              </a:gs>
              <a:gs pos="45000">
                <a:srgbClr val="FF7A00"/>
              </a:gs>
              <a:gs pos="70000">
                <a:srgbClr val="FF0300"/>
              </a:gs>
              <a:gs pos="100000">
                <a:srgbClr val="4D0808"/>
              </a:gs>
            </a:gsLst>
            <a:lin ang="5400000" scaled="0"/>
          </a:gradFill>
          <a:ln>
            <a:solidFill>
              <a:schemeClr val="tx1"/>
            </a:solidFill>
          </a:ln>
          <a:effectLst>
            <a:outerShdw blurRad="50800" dist="177800" dir="6840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17699988" lon="21599969" rev="0"/>
            </a:camera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294" name="TextBox 28"/>
          <p:cNvSpPr txBox="1">
            <a:spLocks noChangeArrowheads="1"/>
          </p:cNvSpPr>
          <p:nvPr/>
        </p:nvSpPr>
        <p:spPr bwMode="auto">
          <a:xfrm>
            <a:off x="5562600" y="2209800"/>
            <a:ext cx="411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Comic Sans MS" pitchFamily="66" charset="0"/>
              </a:rPr>
              <a:t>L</a:t>
            </a:r>
          </a:p>
        </p:txBody>
      </p:sp>
      <p:sp>
        <p:nvSpPr>
          <p:cNvPr id="12295" name="TextBox 29"/>
          <p:cNvSpPr txBox="1">
            <a:spLocks noChangeArrowheads="1"/>
          </p:cNvSpPr>
          <p:nvPr/>
        </p:nvSpPr>
        <p:spPr bwMode="auto">
          <a:xfrm>
            <a:off x="6446838" y="3454400"/>
            <a:ext cx="4841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Comic Sans MS" pitchFamily="66" charset="0"/>
              </a:rPr>
              <a:t>A</a:t>
            </a:r>
          </a:p>
        </p:txBody>
      </p:sp>
      <p:cxnSp>
        <p:nvCxnSpPr>
          <p:cNvPr id="32" name="Straight Arrow Connector 31"/>
          <p:cNvCxnSpPr/>
          <p:nvPr/>
        </p:nvCxnSpPr>
        <p:spPr>
          <a:xfrm rot="5400000" flipH="1" flipV="1">
            <a:off x="5257800" y="2209800"/>
            <a:ext cx="1524000" cy="457200"/>
          </a:xfrm>
          <a:prstGeom prst="straightConnector1">
            <a:avLst/>
          </a:prstGeom>
          <a:ln w="34925">
            <a:solidFill>
              <a:schemeClr val="tx2"/>
            </a:solidFill>
            <a:headEnd type="arrow" w="lg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304800" y="2590800"/>
            <a:ext cx="334078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 sz="3200" dirty="0">
              <a:latin typeface="Comic Sans MS" pitchFamily="66" charset="0"/>
            </a:endParaRPr>
          </a:p>
          <a:p>
            <a:r>
              <a:rPr lang="en-US" sz="3200" dirty="0" smtClean="0">
                <a:solidFill>
                  <a:prstClr val="black"/>
                </a:solidFill>
                <a:latin typeface="Script MT Bold" pitchFamily="66" charset="0"/>
                <a:ea typeface="Shruti" pitchFamily="2"/>
                <a:cs typeface="Shruti" pitchFamily="2"/>
              </a:rPr>
              <a:t>     E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= V/L </a:t>
            </a:r>
          </a:p>
          <a:p>
            <a:endParaRPr lang="en-US" sz="3200" dirty="0">
              <a:latin typeface="Comic Sans MS" pitchFamily="66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I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= JA = V/R</a:t>
            </a:r>
          </a:p>
          <a:p>
            <a:endParaRPr lang="en-US" sz="3200" dirty="0">
              <a:latin typeface="Comic Sans MS" pitchFamily="66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R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= </a:t>
            </a:r>
            <a:r>
              <a:rPr lang="el-GR" sz="3200" dirty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ρ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L/A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Ohms)</a:t>
            </a:r>
          </a:p>
        </p:txBody>
      </p:sp>
      <p:cxnSp>
        <p:nvCxnSpPr>
          <p:cNvPr id="35" name="Straight Connector 34"/>
          <p:cNvCxnSpPr/>
          <p:nvPr/>
        </p:nvCxnSpPr>
        <p:spPr>
          <a:xfrm rot="5400000">
            <a:off x="7352507" y="4609306"/>
            <a:ext cx="685800" cy="1587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392988" y="4953000"/>
            <a:ext cx="608012" cy="1588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7545388" y="5180013"/>
            <a:ext cx="303212" cy="1587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rot="16200000" flipH="1">
            <a:off x="7010400" y="5867400"/>
            <a:ext cx="1371600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02" name="TextBox 42"/>
          <p:cNvSpPr txBox="1">
            <a:spLocks noChangeArrowheads="1"/>
          </p:cNvSpPr>
          <p:nvPr/>
        </p:nvSpPr>
        <p:spPr bwMode="auto">
          <a:xfrm>
            <a:off x="8001000" y="4876800"/>
            <a:ext cx="4508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>
                <a:latin typeface="Comic Sans MS" pitchFamily="66" charset="0"/>
              </a:rPr>
              <a:t>V</a:t>
            </a:r>
          </a:p>
        </p:txBody>
      </p:sp>
      <p:cxnSp>
        <p:nvCxnSpPr>
          <p:cNvPr id="45" name="Straight Connector 44"/>
          <p:cNvCxnSpPr/>
          <p:nvPr/>
        </p:nvCxnSpPr>
        <p:spPr>
          <a:xfrm rot="16200000" flipH="1">
            <a:off x="6591300" y="5448300"/>
            <a:ext cx="1752600" cy="45720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Slide Number Placeholder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Current Density and Conductivity</a:t>
            </a:r>
          </a:p>
        </p:txBody>
      </p:sp>
      <p:sp>
        <p:nvSpPr>
          <p:cNvPr id="5126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a semiconductors, both electrons and holes conduct current:</a:t>
            </a:r>
          </a:p>
          <a:p>
            <a:pPr eaLnBrk="1" hangingPunct="1">
              <a:lnSpc>
                <a:spcPct val="90000"/>
              </a:lnSpc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 typeface="Arial" charset="0"/>
              <a:buNone/>
            </a:pPr>
            <a:endParaRPr lang="en-US" dirty="0" smtClean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0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000" b="1" i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The conductivity</a:t>
            </a: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is:</a:t>
            </a: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endParaRPr lang="en-US" sz="2000" b="1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 lvl="1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Unit: mho/cm</a:t>
            </a:r>
          </a:p>
          <a:p>
            <a:pPr marL="457200" lvl="1" indent="0" eaLnBrk="1" hangingPunct="1">
              <a:lnSpc>
                <a:spcPct val="90000"/>
              </a:lnSpc>
              <a:spcBef>
                <a:spcPct val="0"/>
              </a:spcBef>
              <a:buNone/>
            </a:pPr>
            <a:endParaRPr lang="en-US" dirty="0" smtClean="0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78610200"/>
              </p:ext>
            </p:extLst>
          </p:nvPr>
        </p:nvGraphicFramePr>
        <p:xfrm>
          <a:off x="914400" y="1828800"/>
          <a:ext cx="6934200" cy="1779587"/>
        </p:xfrm>
        <a:graphic>
          <a:graphicData uri="http://schemas.openxmlformats.org/presentationml/2006/ole">
            <p:oleObj spid="_x0000_s56438" name="Equation" r:id="rId3" imgW="2540000" imgH="736600" progId="Equation.3">
              <p:embed/>
            </p:oleObj>
          </a:graphicData>
        </a:graphic>
      </p:graphicFrame>
      <p:graphicFrame>
        <p:nvGraphicFramePr>
          <p:cNvPr id="5123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94211884"/>
              </p:ext>
            </p:extLst>
          </p:nvPr>
        </p:nvGraphicFramePr>
        <p:xfrm>
          <a:off x="3124200" y="4114800"/>
          <a:ext cx="2438400" cy="481012"/>
        </p:xfrm>
        <a:graphic>
          <a:graphicData uri="http://schemas.openxmlformats.org/presentationml/2006/ole">
            <p:oleObj spid="_x0000_s56439" name="Equation" r:id="rId4" imgW="0" imgH="0" progId="Equation.3">
              <p:embed/>
            </p:oleObj>
          </a:graphicData>
        </a:graphic>
      </p:graphicFrame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9"/>
          <p:cNvSpPr txBox="1">
            <a:spLocks noChangeArrowheads="1"/>
          </p:cNvSpPr>
          <p:nvPr/>
        </p:nvSpPr>
        <p:spPr bwMode="auto">
          <a:xfrm>
            <a:off x="0" y="1"/>
            <a:ext cx="9143999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Resistivity and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Conductivity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1863725" y="2789456"/>
            <a:ext cx="4800600" cy="1143000"/>
            <a:chOff x="3048000" y="3657600"/>
            <a:chExt cx="4800685" cy="1143000"/>
          </a:xfrm>
        </p:grpSpPr>
        <p:sp>
          <p:nvSpPr>
            <p:cNvPr id="11282" name="TextBox 16"/>
            <p:cNvSpPr txBox="1">
              <a:spLocks noChangeArrowheads="1"/>
            </p:cNvSpPr>
            <p:nvPr/>
          </p:nvSpPr>
          <p:spPr bwMode="auto">
            <a:xfrm>
              <a:off x="3276600" y="3810000"/>
              <a:ext cx="457208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 dirty="0" err="1">
                  <a:latin typeface="Symbol" pitchFamily="18" charset="2"/>
                </a:rPr>
                <a:t>s</a:t>
              </a:r>
              <a:r>
                <a:rPr lang="en-US" sz="3600" baseline="-25000" dirty="0" err="1">
                  <a:latin typeface="Comic Sans MS" pitchFamily="66" charset="0"/>
                </a:rPr>
                <a:t>n</a:t>
              </a:r>
              <a:r>
                <a:rPr lang="en-US" sz="3600" dirty="0">
                  <a:latin typeface="Script MT Bold" pitchFamily="66" charset="0"/>
                  <a:ea typeface="Shruti" pitchFamily="2"/>
                  <a:cs typeface="Shruti" pitchFamily="2"/>
                </a:rPr>
                <a:t> </a:t>
              </a:r>
              <a:r>
                <a:rPr lang="en-US" sz="3600" dirty="0">
                  <a:latin typeface="Comic Sans MS" pitchFamily="66" charset="0"/>
                  <a:ea typeface="Shruti" pitchFamily="2"/>
                  <a:cs typeface="Shruti" pitchFamily="2"/>
                </a:rPr>
                <a:t>= </a:t>
              </a:r>
              <a:r>
                <a:rPr lang="en-US" sz="3600" dirty="0" err="1">
                  <a:latin typeface="Comic Sans MS" pitchFamily="66" charset="0"/>
                  <a:ea typeface="Shruti" pitchFamily="2"/>
                  <a:cs typeface="Shruti" pitchFamily="2"/>
                </a:rPr>
                <a:t>nq</a:t>
              </a:r>
              <a:r>
                <a:rPr lang="en-US" sz="3600" dirty="0" err="1">
                  <a:latin typeface="Symbol" pitchFamily="18" charset="2"/>
                  <a:ea typeface="Shruti" pitchFamily="2"/>
                  <a:cs typeface="Shruti" pitchFamily="2"/>
                </a:rPr>
                <a:t>m</a:t>
              </a:r>
              <a:r>
                <a:rPr lang="en-US" sz="3600" baseline="-25000" dirty="0" err="1">
                  <a:latin typeface="Comic Sans MS" pitchFamily="66" charset="0"/>
                  <a:ea typeface="Shruti" pitchFamily="2"/>
                  <a:cs typeface="Shruti" pitchFamily="2"/>
                </a:rPr>
                <a:t>n</a:t>
              </a:r>
              <a:r>
                <a:rPr lang="en-US" sz="3600" dirty="0">
                  <a:latin typeface="Comic Sans MS" pitchFamily="66" charset="0"/>
                  <a:ea typeface="Shruti" pitchFamily="2"/>
                  <a:cs typeface="Shruti" pitchFamily="2"/>
                </a:rPr>
                <a:t> = nq</a:t>
              </a:r>
              <a:r>
                <a:rPr lang="en-US" sz="3600" baseline="30000" dirty="0">
                  <a:latin typeface="Comic Sans MS" pitchFamily="66" charset="0"/>
                  <a:ea typeface="Shruti" pitchFamily="2"/>
                  <a:cs typeface="Shruti" pitchFamily="2"/>
                </a:rPr>
                <a:t>2</a:t>
              </a:r>
              <a:r>
                <a:rPr lang="en-US" sz="3600" dirty="0">
                  <a:latin typeface="Symbol" pitchFamily="18" charset="2"/>
                  <a:ea typeface="Shruti" pitchFamily="2"/>
                  <a:cs typeface="Shruti" pitchFamily="2"/>
                </a:rPr>
                <a:t>t</a:t>
              </a:r>
              <a:r>
                <a:rPr lang="en-US" sz="3600" baseline="-25000" dirty="0">
                  <a:latin typeface="Comic Sans MS" pitchFamily="66" charset="0"/>
                  <a:ea typeface="Shruti" pitchFamily="2"/>
                  <a:cs typeface="Shruti" pitchFamily="2"/>
                </a:rPr>
                <a:t>n</a:t>
              </a:r>
              <a:r>
                <a:rPr lang="en-US" sz="3600" dirty="0">
                  <a:latin typeface="Comic Sans MS" pitchFamily="66" charset="0"/>
                  <a:ea typeface="Shruti" pitchFamily="2"/>
                  <a:cs typeface="Shruti" pitchFamily="2"/>
                </a:rPr>
                <a:t>/</a:t>
              </a:r>
              <a:r>
                <a:rPr lang="en-US" sz="3600" dirty="0" err="1">
                  <a:latin typeface="Comic Sans MS" pitchFamily="66" charset="0"/>
                  <a:ea typeface="Shruti" pitchFamily="2"/>
                  <a:cs typeface="Shruti" pitchFamily="2"/>
                </a:rPr>
                <a:t>m</a:t>
              </a:r>
              <a:r>
                <a:rPr lang="en-US" sz="3600" baseline="-25000" dirty="0" err="1">
                  <a:latin typeface="Comic Sans MS" pitchFamily="66" charset="0"/>
                  <a:ea typeface="Shruti" pitchFamily="2"/>
                  <a:cs typeface="Shruti" pitchFamily="2"/>
                </a:rPr>
                <a:t>n</a:t>
              </a:r>
              <a:r>
                <a:rPr lang="en-US" sz="3600" dirty="0">
                  <a:latin typeface="Comic Sans MS" pitchFamily="66" charset="0"/>
                  <a:ea typeface="Shruti" pitchFamily="2"/>
                  <a:cs typeface="Shruti" pitchFamily="2"/>
                </a:rPr>
                <a:t>*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048000" y="3657600"/>
              <a:ext cx="4800685" cy="1143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2622550" y="990600"/>
            <a:ext cx="2066715" cy="1447800"/>
            <a:chOff x="2622830" y="990600"/>
            <a:chExt cx="2066123" cy="1447800"/>
          </a:xfrm>
        </p:grpSpPr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2622830" y="990600"/>
              <a:ext cx="1950616" cy="660975"/>
              <a:chOff x="2622830" y="990600"/>
              <a:chExt cx="1950616" cy="660975"/>
            </a:xfrm>
          </p:grpSpPr>
          <p:sp>
            <p:nvSpPr>
              <p:cNvPr id="11280" name="TextBox 10"/>
              <p:cNvSpPr txBox="1">
                <a:spLocks noChangeArrowheads="1"/>
              </p:cNvSpPr>
              <p:nvPr/>
            </p:nvSpPr>
            <p:spPr bwMode="auto">
              <a:xfrm>
                <a:off x="2622830" y="1066800"/>
                <a:ext cx="1950616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3200" dirty="0" err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3200" baseline="-25000" dirty="0" err="1">
                    <a:latin typeface="Times New Roman" pitchFamily="18" charset="0"/>
                    <a:cs typeface="Times New Roman" pitchFamily="18" charset="0"/>
                  </a:rPr>
                  <a:t>n</a:t>
                </a:r>
                <a:r>
                  <a:rPr lang="en-US" sz="3200" dirty="0">
                    <a:latin typeface="Times New Roman" pitchFamily="18" charset="0"/>
                    <a:cs typeface="Times New Roman" pitchFamily="18" charset="0"/>
                  </a:rPr>
                  <a:t>     =</a:t>
                </a:r>
                <a:r>
                  <a:rPr lang="en-US" sz="3200" dirty="0">
                    <a:latin typeface="Comic Sans MS" pitchFamily="66" charset="0"/>
                  </a:rPr>
                  <a:t> </a:t>
                </a:r>
                <a:r>
                  <a:rPr lang="en-US" sz="3200" dirty="0" err="1">
                    <a:latin typeface="Symbol" pitchFamily="18" charset="2"/>
                  </a:rPr>
                  <a:t>s</a:t>
                </a:r>
                <a:r>
                  <a:rPr lang="en-US" sz="3200" baseline="-25000" dirty="0" err="1">
                    <a:latin typeface="Comic Sans MS" pitchFamily="66" charset="0"/>
                  </a:rPr>
                  <a:t>n</a:t>
                </a:r>
                <a:r>
                  <a:rPr lang="en-US" sz="3200" dirty="0" err="1">
                    <a:latin typeface="Script MT Bold" pitchFamily="66" charset="0"/>
                    <a:ea typeface="Shruti" pitchFamily="2"/>
                    <a:cs typeface="Shruti" pitchFamily="2"/>
                  </a:rPr>
                  <a:t>E</a:t>
                </a:r>
                <a:endParaRPr lang="en-US" sz="3200" dirty="0">
                  <a:latin typeface="Comic Sans MS" pitchFamily="66" charset="0"/>
                  <a:ea typeface="Shruti" pitchFamily="2"/>
                  <a:cs typeface="Shruti" pitchFamily="2"/>
                </a:endParaRPr>
              </a:p>
            </p:txBody>
          </p:sp>
          <p:sp>
            <p:nvSpPr>
              <p:cNvPr id="11281" name="TextBox 11"/>
              <p:cNvSpPr txBox="1">
                <a:spLocks noChangeArrowheads="1"/>
              </p:cNvSpPr>
              <p:nvPr/>
            </p:nvSpPr>
            <p:spPr bwMode="auto">
              <a:xfrm>
                <a:off x="2952817" y="990600"/>
                <a:ext cx="582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drift</a:t>
                </a:r>
              </a:p>
            </p:txBody>
          </p:sp>
        </p:grpSp>
        <p:grpSp>
          <p:nvGrpSpPr>
            <p:cNvPr id="5" name="Group 14"/>
            <p:cNvGrpSpPr>
              <a:grpSpLocks/>
            </p:cNvGrpSpPr>
            <p:nvPr/>
          </p:nvGrpSpPr>
          <p:grpSpPr bwMode="auto">
            <a:xfrm>
              <a:off x="2651800" y="1777425"/>
              <a:ext cx="2037153" cy="660975"/>
              <a:chOff x="2607630" y="990600"/>
              <a:chExt cx="2037153" cy="660975"/>
            </a:xfrm>
          </p:grpSpPr>
          <p:sp>
            <p:nvSpPr>
              <p:cNvPr id="11278" name="TextBox 15"/>
              <p:cNvSpPr txBox="1">
                <a:spLocks noChangeArrowheads="1"/>
              </p:cNvSpPr>
              <p:nvPr/>
            </p:nvSpPr>
            <p:spPr bwMode="auto">
              <a:xfrm>
                <a:off x="2607630" y="1066800"/>
                <a:ext cx="2037153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3200" dirty="0" err="1">
                    <a:latin typeface="Times New Roman" pitchFamily="18" charset="0"/>
                    <a:cs typeface="Times New Roman" pitchFamily="18" charset="0"/>
                  </a:rPr>
                  <a:t>J</a:t>
                </a:r>
                <a:r>
                  <a:rPr lang="en-US" sz="3200" baseline="-25000" dirty="0" err="1">
                    <a:latin typeface="Times New Roman" pitchFamily="18" charset="0"/>
                    <a:cs typeface="Times New Roman" pitchFamily="18" charset="0"/>
                  </a:rPr>
                  <a:t>p</a:t>
                </a:r>
                <a:r>
                  <a:rPr lang="en-US" sz="3200" dirty="0">
                    <a:latin typeface="Comic Sans MS" pitchFamily="66" charset="0"/>
                  </a:rPr>
                  <a:t>     = </a:t>
                </a:r>
                <a:r>
                  <a:rPr lang="en-US" sz="3200" dirty="0" err="1">
                    <a:latin typeface="Symbol" pitchFamily="18" charset="2"/>
                  </a:rPr>
                  <a:t>s</a:t>
                </a:r>
                <a:r>
                  <a:rPr lang="en-US" sz="3200" baseline="-25000" dirty="0" err="1">
                    <a:latin typeface="Comic Sans MS" pitchFamily="66" charset="0"/>
                  </a:rPr>
                  <a:t>p</a:t>
                </a:r>
                <a:r>
                  <a:rPr lang="en-US" sz="3200" dirty="0" err="1">
                    <a:latin typeface="Script MT Bold" pitchFamily="66" charset="0"/>
                    <a:ea typeface="Shruti" pitchFamily="2"/>
                    <a:cs typeface="Shruti" pitchFamily="2"/>
                  </a:rPr>
                  <a:t>E</a:t>
                </a:r>
                <a:endParaRPr lang="en-US" sz="3200" dirty="0">
                  <a:latin typeface="Comic Sans MS" pitchFamily="66" charset="0"/>
                  <a:ea typeface="Shruti" pitchFamily="2"/>
                  <a:cs typeface="Shruti" pitchFamily="2"/>
                </a:endParaRPr>
              </a:p>
            </p:txBody>
          </p:sp>
          <p:sp>
            <p:nvSpPr>
              <p:cNvPr id="11279" name="TextBox 18"/>
              <p:cNvSpPr txBox="1">
                <a:spLocks noChangeArrowheads="1"/>
              </p:cNvSpPr>
              <p:nvPr/>
            </p:nvSpPr>
            <p:spPr bwMode="auto">
              <a:xfrm>
                <a:off x="2952817" y="990600"/>
                <a:ext cx="582044" cy="36933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dirty="0">
                    <a:latin typeface="Times New Roman" pitchFamily="18" charset="0"/>
                    <a:cs typeface="Times New Roman" pitchFamily="18" charset="0"/>
                  </a:rPr>
                  <a:t>drift</a:t>
                </a:r>
              </a:p>
            </p:txBody>
          </p:sp>
        </p:grpSp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1847850" y="4075331"/>
            <a:ext cx="4816475" cy="1143000"/>
            <a:chOff x="3048000" y="3657600"/>
            <a:chExt cx="4816715" cy="1143000"/>
          </a:xfrm>
        </p:grpSpPr>
        <p:sp>
          <p:nvSpPr>
            <p:cNvPr id="11274" name="TextBox 19"/>
            <p:cNvSpPr txBox="1">
              <a:spLocks noChangeArrowheads="1"/>
            </p:cNvSpPr>
            <p:nvPr/>
          </p:nvSpPr>
          <p:spPr bwMode="auto">
            <a:xfrm>
              <a:off x="3276600" y="3810000"/>
              <a:ext cx="4588115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>
                  <a:latin typeface="Symbol" pitchFamily="18" charset="2"/>
                </a:rPr>
                <a:t>s</a:t>
              </a:r>
              <a:r>
                <a:rPr lang="en-US" sz="3600" baseline="-25000">
                  <a:latin typeface="Comic Sans MS" pitchFamily="66" charset="0"/>
                </a:rPr>
                <a:t>p</a:t>
              </a:r>
              <a:r>
                <a:rPr lang="en-US" sz="3600">
                  <a:latin typeface="Script MT Bold" pitchFamily="66" charset="0"/>
                  <a:ea typeface="Shruti" pitchFamily="2"/>
                  <a:cs typeface="Shruti" pitchFamily="2"/>
                </a:rPr>
                <a:t> </a:t>
              </a:r>
              <a:r>
                <a:rPr lang="en-US" sz="3600">
                  <a:latin typeface="Comic Sans MS" pitchFamily="66" charset="0"/>
                  <a:ea typeface="Shruti" pitchFamily="2"/>
                  <a:cs typeface="Shruti" pitchFamily="2"/>
                </a:rPr>
                <a:t>= pq</a:t>
              </a:r>
              <a:r>
                <a:rPr lang="en-US" sz="3600">
                  <a:latin typeface="Symbol" pitchFamily="18" charset="2"/>
                  <a:ea typeface="Shruti" pitchFamily="2"/>
                  <a:cs typeface="Shruti" pitchFamily="2"/>
                </a:rPr>
                <a:t>m</a:t>
              </a:r>
              <a:r>
                <a:rPr lang="en-US" sz="3600" baseline="-25000">
                  <a:latin typeface="Comic Sans MS" pitchFamily="66" charset="0"/>
                  <a:ea typeface="Shruti" pitchFamily="2"/>
                  <a:cs typeface="Shruti" pitchFamily="2"/>
                </a:rPr>
                <a:t>p</a:t>
              </a:r>
              <a:r>
                <a:rPr lang="en-US" sz="3600">
                  <a:latin typeface="Comic Sans MS" pitchFamily="66" charset="0"/>
                  <a:ea typeface="Shruti" pitchFamily="2"/>
                  <a:cs typeface="Shruti" pitchFamily="2"/>
                </a:rPr>
                <a:t> = pq</a:t>
              </a:r>
              <a:r>
                <a:rPr lang="en-US" sz="3600" baseline="30000">
                  <a:latin typeface="Comic Sans MS" pitchFamily="66" charset="0"/>
                  <a:ea typeface="Shruti" pitchFamily="2"/>
                  <a:cs typeface="Shruti" pitchFamily="2"/>
                </a:rPr>
                <a:t>2</a:t>
              </a:r>
              <a:r>
                <a:rPr lang="en-US" sz="3600">
                  <a:latin typeface="Symbol" pitchFamily="18" charset="2"/>
                  <a:ea typeface="Shruti" pitchFamily="2"/>
                  <a:cs typeface="Shruti" pitchFamily="2"/>
                </a:rPr>
                <a:t>t</a:t>
              </a:r>
              <a:r>
                <a:rPr lang="en-US" sz="3600" baseline="-25000">
                  <a:latin typeface="Comic Sans MS" pitchFamily="66" charset="0"/>
                  <a:ea typeface="Shruti" pitchFamily="2"/>
                  <a:cs typeface="Shruti" pitchFamily="2"/>
                </a:rPr>
                <a:t>p</a:t>
              </a:r>
              <a:r>
                <a:rPr lang="en-US" sz="3600">
                  <a:latin typeface="Comic Sans MS" pitchFamily="66" charset="0"/>
                  <a:ea typeface="Shruti" pitchFamily="2"/>
                  <a:cs typeface="Shruti" pitchFamily="2"/>
                </a:rPr>
                <a:t>/m</a:t>
              </a:r>
              <a:r>
                <a:rPr lang="en-US" sz="3600" baseline="-25000">
                  <a:latin typeface="Comic Sans MS" pitchFamily="66" charset="0"/>
                  <a:ea typeface="Shruti" pitchFamily="2"/>
                  <a:cs typeface="Shruti" pitchFamily="2"/>
                </a:rPr>
                <a:t>p</a:t>
              </a:r>
              <a:r>
                <a:rPr lang="en-US" sz="3600">
                  <a:latin typeface="Comic Sans MS" pitchFamily="66" charset="0"/>
                  <a:ea typeface="Shruti" pitchFamily="2"/>
                  <a:cs typeface="Shruti" pitchFamily="2"/>
                </a:rPr>
                <a:t>*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048000" y="3657600"/>
              <a:ext cx="4800839" cy="1143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7" name="Group 18"/>
          <p:cNvGrpSpPr>
            <a:grpSpLocks/>
          </p:cNvGrpSpPr>
          <p:nvPr/>
        </p:nvGrpSpPr>
        <p:grpSpPr bwMode="auto">
          <a:xfrm>
            <a:off x="5943600" y="1219200"/>
            <a:ext cx="2057400" cy="838200"/>
            <a:chOff x="3048000" y="3657600"/>
            <a:chExt cx="2057400" cy="838200"/>
          </a:xfrm>
        </p:grpSpPr>
        <p:sp>
          <p:nvSpPr>
            <p:cNvPr id="11272" name="TextBox 24"/>
            <p:cNvSpPr txBox="1">
              <a:spLocks noChangeArrowheads="1"/>
            </p:cNvSpPr>
            <p:nvPr/>
          </p:nvSpPr>
          <p:spPr bwMode="auto">
            <a:xfrm>
              <a:off x="3276600" y="3810000"/>
              <a:ext cx="1649811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>
                  <a:latin typeface="Symbol" pitchFamily="18" charset="2"/>
                </a:rPr>
                <a:t>r</a:t>
              </a:r>
              <a:r>
                <a:rPr lang="en-US" sz="3600">
                  <a:latin typeface="Script MT Bold" pitchFamily="66" charset="0"/>
                  <a:ea typeface="Shruti" pitchFamily="2"/>
                  <a:cs typeface="Shruti" pitchFamily="2"/>
                </a:rPr>
                <a:t> </a:t>
              </a:r>
              <a:r>
                <a:rPr lang="en-US" sz="3600">
                  <a:latin typeface="Comic Sans MS" pitchFamily="66" charset="0"/>
                  <a:ea typeface="Shruti" pitchFamily="2"/>
                  <a:cs typeface="Shruti" pitchFamily="2"/>
                </a:rPr>
                <a:t>= 1/</a:t>
              </a:r>
              <a:r>
                <a:rPr lang="en-US" sz="3600">
                  <a:latin typeface="Symbol" pitchFamily="18" charset="2"/>
                  <a:ea typeface="Shruti" pitchFamily="2"/>
                  <a:cs typeface="Shruti" pitchFamily="2"/>
                </a:rPr>
                <a:t>s</a:t>
              </a:r>
              <a:endParaRPr lang="en-US" sz="3600">
                <a:latin typeface="Comic Sans MS" pitchFamily="66" charset="0"/>
                <a:ea typeface="Shruti" pitchFamily="2"/>
                <a:cs typeface="Shruti" pitchFamily="2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048000" y="3657600"/>
              <a:ext cx="2057400" cy="838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1271" name="TextBox 18"/>
          <p:cNvSpPr txBox="1">
            <a:spLocks noChangeArrowheads="1"/>
          </p:cNvSpPr>
          <p:nvPr/>
        </p:nvSpPr>
        <p:spPr bwMode="auto">
          <a:xfrm>
            <a:off x="2743200" y="5486399"/>
            <a:ext cx="32004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600" dirty="0">
                <a:latin typeface="Symbol" pitchFamily="18" charset="2"/>
              </a:rPr>
              <a:t>s</a:t>
            </a:r>
            <a:r>
              <a:rPr lang="en-US" sz="3600" dirty="0">
                <a:latin typeface="Comic Sans MS" pitchFamily="66" charset="0"/>
              </a:rPr>
              <a:t> = </a:t>
            </a:r>
            <a:r>
              <a:rPr lang="en-US" sz="3600" dirty="0" err="1">
                <a:latin typeface="Symbol" pitchFamily="18" charset="2"/>
              </a:rPr>
              <a:t>s</a:t>
            </a:r>
            <a:r>
              <a:rPr lang="en-US" sz="3600" baseline="-25000" dirty="0" err="1">
                <a:latin typeface="Comic Sans MS" pitchFamily="66" charset="0"/>
              </a:rPr>
              <a:t>n</a:t>
            </a:r>
            <a:r>
              <a:rPr lang="en-US" sz="3600" dirty="0">
                <a:latin typeface="Comic Sans MS" pitchFamily="66" charset="0"/>
              </a:rPr>
              <a:t> + </a:t>
            </a:r>
            <a:r>
              <a:rPr lang="en-US" sz="3600" dirty="0" err="1">
                <a:latin typeface="Symbol" pitchFamily="18" charset="2"/>
              </a:rPr>
              <a:t>s</a:t>
            </a:r>
            <a:r>
              <a:rPr lang="en-US" sz="3600" baseline="-25000" dirty="0" err="1">
                <a:latin typeface="Comic Sans MS" pitchFamily="66" charset="0"/>
              </a:rPr>
              <a:t>p</a:t>
            </a:r>
            <a:endParaRPr lang="en-US" sz="3600" baseline="-25000" dirty="0">
              <a:latin typeface="Comic Sans MS" pitchFamily="66" charset="0"/>
            </a:endParaRPr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5286016" y="2134739"/>
            <a:ext cx="2667718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1" indent="-285750">
              <a:lnSpc>
                <a:spcPct val="90000"/>
              </a:lnSpc>
              <a:spcBef>
                <a:spcPct val="0"/>
              </a:spcBef>
              <a:buFont typeface="Arial" pitchFamily="34" charset="0"/>
              <a:buChar char="–"/>
            </a:pPr>
            <a:r>
              <a:rPr lang="en-US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Unit: ohm-cm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9"/>
          <p:cNvSpPr txBox="1">
            <a:spLocks noChangeArrowheads="1"/>
          </p:cNvSpPr>
          <p:nvPr/>
        </p:nvSpPr>
        <p:spPr bwMode="auto">
          <a:xfrm>
            <a:off x="0" y="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		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obility and Drift 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urrent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048000" y="3657600"/>
            <a:ext cx="3200400" cy="1143000"/>
            <a:chOff x="3048000" y="3657600"/>
            <a:chExt cx="3200964" cy="1143000"/>
          </a:xfrm>
        </p:grpSpPr>
        <p:sp>
          <p:nvSpPr>
            <p:cNvPr id="10254" name="TextBox 16"/>
            <p:cNvSpPr txBox="1">
              <a:spLocks noChangeArrowheads="1"/>
            </p:cNvSpPr>
            <p:nvPr/>
          </p:nvSpPr>
          <p:spPr bwMode="auto">
            <a:xfrm>
              <a:off x="3276600" y="3810000"/>
              <a:ext cx="2708270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>
                  <a:latin typeface="Symbol" pitchFamily="18" charset="2"/>
                </a:rPr>
                <a:t>m</a:t>
              </a:r>
              <a:r>
                <a:rPr lang="en-US" sz="3600" baseline="-25000">
                  <a:latin typeface="Comic Sans MS" pitchFamily="66" charset="0"/>
                </a:rPr>
                <a:t>n</a:t>
              </a:r>
              <a:r>
                <a:rPr lang="en-US" sz="3600">
                  <a:latin typeface="Script MT Bold" pitchFamily="66" charset="0"/>
                  <a:ea typeface="Shruti" pitchFamily="2"/>
                  <a:cs typeface="Shruti" pitchFamily="2"/>
                </a:rPr>
                <a:t> </a:t>
              </a:r>
              <a:r>
                <a:rPr lang="en-US" sz="3600">
                  <a:latin typeface="Comic Sans MS" pitchFamily="66" charset="0"/>
                  <a:ea typeface="Shruti" pitchFamily="2"/>
                  <a:cs typeface="Shruti" pitchFamily="2"/>
                </a:rPr>
                <a:t>= q</a:t>
              </a:r>
              <a:r>
                <a:rPr lang="en-US" sz="3600">
                  <a:latin typeface="Symbol" pitchFamily="18" charset="2"/>
                  <a:ea typeface="Shruti" pitchFamily="2"/>
                  <a:cs typeface="Shruti" pitchFamily="2"/>
                </a:rPr>
                <a:t>t</a:t>
              </a:r>
              <a:r>
                <a:rPr lang="en-US" sz="3600" baseline="-25000">
                  <a:latin typeface="Comic Sans MS" pitchFamily="66" charset="0"/>
                  <a:ea typeface="Shruti" pitchFamily="2"/>
                  <a:cs typeface="Shruti" pitchFamily="2"/>
                </a:rPr>
                <a:t>n</a:t>
              </a:r>
              <a:r>
                <a:rPr lang="en-US" sz="3600">
                  <a:latin typeface="Comic Sans MS" pitchFamily="66" charset="0"/>
                  <a:ea typeface="Shruti" pitchFamily="2"/>
                  <a:cs typeface="Shruti" pitchFamily="2"/>
                </a:rPr>
                <a:t>/m</a:t>
              </a:r>
              <a:r>
                <a:rPr lang="en-US" sz="3600" baseline="-25000">
                  <a:latin typeface="Comic Sans MS" pitchFamily="66" charset="0"/>
                  <a:ea typeface="Shruti" pitchFamily="2"/>
                  <a:cs typeface="Shruti" pitchFamily="2"/>
                </a:rPr>
                <a:t>n</a:t>
              </a:r>
              <a:r>
                <a:rPr lang="en-US" sz="3600">
                  <a:latin typeface="Comic Sans MS" pitchFamily="66" charset="0"/>
                  <a:ea typeface="Shruti" pitchFamily="2"/>
                  <a:cs typeface="Shruti" pitchFamily="2"/>
                </a:rPr>
                <a:t>*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3048000" y="3657600"/>
              <a:ext cx="3200964" cy="1143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3048000" y="5257800"/>
            <a:ext cx="3200400" cy="1143000"/>
            <a:chOff x="3048000" y="3657600"/>
            <a:chExt cx="3200400" cy="1143000"/>
          </a:xfrm>
        </p:grpSpPr>
        <p:sp>
          <p:nvSpPr>
            <p:cNvPr id="10252" name="TextBox 20"/>
            <p:cNvSpPr txBox="1">
              <a:spLocks noChangeArrowheads="1"/>
            </p:cNvSpPr>
            <p:nvPr/>
          </p:nvSpPr>
          <p:spPr bwMode="auto">
            <a:xfrm>
              <a:off x="3276600" y="3810000"/>
              <a:ext cx="285526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600">
                  <a:latin typeface="Symbol" pitchFamily="18" charset="2"/>
                </a:rPr>
                <a:t>m</a:t>
              </a:r>
              <a:r>
                <a:rPr lang="en-US" sz="3600" baseline="-25000">
                  <a:latin typeface="Comic Sans MS" pitchFamily="66" charset="0"/>
                </a:rPr>
                <a:t>p</a:t>
              </a:r>
              <a:r>
                <a:rPr lang="en-US" sz="3600">
                  <a:latin typeface="Script MT Bold" pitchFamily="66" charset="0"/>
                  <a:ea typeface="Shruti" pitchFamily="2"/>
                  <a:cs typeface="Shruti" pitchFamily="2"/>
                </a:rPr>
                <a:t> </a:t>
              </a:r>
              <a:r>
                <a:rPr lang="en-US" sz="3600">
                  <a:latin typeface="Comic Sans MS" pitchFamily="66" charset="0"/>
                  <a:ea typeface="Shruti" pitchFamily="2"/>
                  <a:cs typeface="Shruti" pitchFamily="2"/>
                </a:rPr>
                <a:t>=  q</a:t>
              </a:r>
              <a:r>
                <a:rPr lang="en-US" sz="3600">
                  <a:latin typeface="Symbol" pitchFamily="18" charset="2"/>
                  <a:ea typeface="Shruti" pitchFamily="2"/>
                  <a:cs typeface="Shruti" pitchFamily="2"/>
                </a:rPr>
                <a:t>t</a:t>
              </a:r>
              <a:r>
                <a:rPr lang="en-US" sz="3600" baseline="-25000">
                  <a:latin typeface="Comic Sans MS" pitchFamily="66" charset="0"/>
                  <a:ea typeface="Shruti" pitchFamily="2"/>
                  <a:cs typeface="Shruti" pitchFamily="2"/>
                </a:rPr>
                <a:t>p</a:t>
              </a:r>
              <a:r>
                <a:rPr lang="en-US" sz="3600">
                  <a:latin typeface="Comic Sans MS" pitchFamily="66" charset="0"/>
                  <a:ea typeface="Shruti" pitchFamily="2"/>
                  <a:cs typeface="Shruti" pitchFamily="2"/>
                </a:rPr>
                <a:t>/m</a:t>
              </a:r>
              <a:r>
                <a:rPr lang="en-US" sz="3600" baseline="-25000">
                  <a:latin typeface="Comic Sans MS" pitchFamily="66" charset="0"/>
                  <a:ea typeface="Shruti" pitchFamily="2"/>
                  <a:cs typeface="Shruti" pitchFamily="2"/>
                </a:rPr>
                <a:t>p</a:t>
              </a:r>
              <a:r>
                <a:rPr lang="en-US" sz="3600">
                  <a:latin typeface="Comic Sans MS" pitchFamily="66" charset="0"/>
                  <a:ea typeface="Shruti" pitchFamily="2"/>
                  <a:cs typeface="Shruti" pitchFamily="2"/>
                </a:rPr>
                <a:t>*</a:t>
              </a: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048000" y="3657600"/>
              <a:ext cx="3200400" cy="114300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2622550" y="990600"/>
            <a:ext cx="3657600" cy="660400"/>
            <a:chOff x="2622830" y="990600"/>
            <a:chExt cx="3656770" cy="660975"/>
          </a:xfrm>
        </p:grpSpPr>
        <p:sp>
          <p:nvSpPr>
            <p:cNvPr id="10250" name="TextBox 10"/>
            <p:cNvSpPr txBox="1">
              <a:spLocks noChangeArrowheads="1"/>
            </p:cNvSpPr>
            <p:nvPr/>
          </p:nvSpPr>
          <p:spPr bwMode="auto">
            <a:xfrm>
              <a:off x="2622830" y="1066800"/>
              <a:ext cx="365677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 dirty="0" err="1">
                  <a:latin typeface="Comic Sans MS" pitchFamily="66" charset="0"/>
                </a:rPr>
                <a:t>J</a:t>
              </a:r>
              <a:r>
                <a:rPr lang="en-US" sz="3200" baseline="-25000" dirty="0" err="1">
                  <a:latin typeface="Comic Sans MS" pitchFamily="66" charset="0"/>
                </a:rPr>
                <a:t>n</a:t>
              </a:r>
              <a:r>
                <a:rPr lang="en-US" sz="3200" dirty="0">
                  <a:latin typeface="Comic Sans MS" pitchFamily="66" charset="0"/>
                </a:rPr>
                <a:t>     = </a:t>
              </a:r>
              <a:r>
                <a:rPr lang="en-US" sz="3200" dirty="0" err="1">
                  <a:latin typeface="Comic Sans MS" pitchFamily="66" charset="0"/>
                </a:rPr>
                <a:t>qnv</a:t>
              </a:r>
              <a:r>
                <a:rPr lang="en-US" sz="3200" dirty="0">
                  <a:latin typeface="Comic Sans MS" pitchFamily="66" charset="0"/>
                </a:rPr>
                <a:t> = </a:t>
              </a:r>
              <a:r>
                <a:rPr lang="en-US" sz="3200" dirty="0" err="1">
                  <a:latin typeface="Comic Sans MS" pitchFamily="66" charset="0"/>
                </a:rPr>
                <a:t>qn</a:t>
              </a:r>
              <a:r>
                <a:rPr lang="en-US" sz="3200" dirty="0" err="1">
                  <a:latin typeface="Symbol" pitchFamily="18" charset="2"/>
                </a:rPr>
                <a:t>m</a:t>
              </a:r>
              <a:r>
                <a:rPr lang="en-US" sz="3200" baseline="-25000" dirty="0" err="1">
                  <a:latin typeface="Comic Sans MS" pitchFamily="66" charset="0"/>
                </a:rPr>
                <a:t>n</a:t>
              </a:r>
              <a:r>
                <a:rPr lang="en-US" sz="3200" dirty="0" err="1">
                  <a:latin typeface="Script MT Bold" pitchFamily="66" charset="0"/>
                  <a:ea typeface="Shruti" pitchFamily="2"/>
                  <a:cs typeface="Shruti" pitchFamily="2"/>
                </a:rPr>
                <a:t>E</a:t>
              </a:r>
              <a:endParaRPr lang="en-US" sz="3200" dirty="0">
                <a:latin typeface="Comic Sans MS" pitchFamily="66" charset="0"/>
                <a:ea typeface="Shruti" pitchFamily="2"/>
                <a:cs typeface="Shruti" pitchFamily="2"/>
              </a:endParaRPr>
            </a:p>
          </p:txBody>
        </p:sp>
        <p:sp>
          <p:nvSpPr>
            <p:cNvPr id="10251" name="TextBox 11"/>
            <p:cNvSpPr txBox="1">
              <a:spLocks noChangeArrowheads="1"/>
            </p:cNvSpPr>
            <p:nvPr/>
          </p:nvSpPr>
          <p:spPr bwMode="auto">
            <a:xfrm>
              <a:off x="2952817" y="990600"/>
              <a:ext cx="78098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omic Sans MS" pitchFamily="66" charset="0"/>
                </a:rPr>
                <a:t>drift</a:t>
              </a: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>
            <a:off x="2651125" y="1778000"/>
            <a:ext cx="3673475" cy="660400"/>
            <a:chOff x="2607630" y="990600"/>
            <a:chExt cx="3672800" cy="660975"/>
          </a:xfrm>
        </p:grpSpPr>
        <p:sp>
          <p:nvSpPr>
            <p:cNvPr id="10248" name="TextBox 15"/>
            <p:cNvSpPr txBox="1">
              <a:spLocks noChangeArrowheads="1"/>
            </p:cNvSpPr>
            <p:nvPr/>
          </p:nvSpPr>
          <p:spPr bwMode="auto">
            <a:xfrm>
              <a:off x="2607630" y="1066800"/>
              <a:ext cx="3672800" cy="584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3200">
                  <a:latin typeface="Comic Sans MS" pitchFamily="66" charset="0"/>
                </a:rPr>
                <a:t>J</a:t>
              </a:r>
              <a:r>
                <a:rPr lang="en-US" sz="3200" baseline="-25000">
                  <a:latin typeface="Comic Sans MS" pitchFamily="66" charset="0"/>
                </a:rPr>
                <a:t>p</a:t>
              </a:r>
              <a:r>
                <a:rPr lang="en-US" sz="3200">
                  <a:latin typeface="Comic Sans MS" pitchFamily="66" charset="0"/>
                </a:rPr>
                <a:t>     = qpv = qp</a:t>
              </a:r>
              <a:r>
                <a:rPr lang="en-US" sz="3200">
                  <a:latin typeface="Symbol" pitchFamily="18" charset="2"/>
                </a:rPr>
                <a:t>m</a:t>
              </a:r>
              <a:r>
                <a:rPr lang="en-US" sz="3200" baseline="-25000">
                  <a:latin typeface="Comic Sans MS" pitchFamily="66" charset="0"/>
                </a:rPr>
                <a:t>p</a:t>
              </a:r>
              <a:r>
                <a:rPr lang="en-US" sz="3200">
                  <a:latin typeface="Script MT Bold" pitchFamily="66" charset="0"/>
                  <a:ea typeface="Shruti" pitchFamily="2"/>
                  <a:cs typeface="Shruti" pitchFamily="2"/>
                </a:rPr>
                <a:t>E</a:t>
              </a:r>
              <a:endParaRPr lang="en-US" sz="3200">
                <a:latin typeface="Comic Sans MS" pitchFamily="66" charset="0"/>
                <a:ea typeface="Shruti" pitchFamily="2"/>
                <a:cs typeface="Shruti" pitchFamily="2"/>
              </a:endParaRPr>
            </a:p>
          </p:txBody>
        </p:sp>
        <p:sp>
          <p:nvSpPr>
            <p:cNvPr id="10249" name="TextBox 18"/>
            <p:cNvSpPr txBox="1">
              <a:spLocks noChangeArrowheads="1"/>
            </p:cNvSpPr>
            <p:nvPr/>
          </p:nvSpPr>
          <p:spPr bwMode="auto">
            <a:xfrm>
              <a:off x="2952817" y="990600"/>
              <a:ext cx="780983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latin typeface="Comic Sans MS" pitchFamily="66" charset="0"/>
                </a:rPr>
                <a:t>drift</a:t>
              </a:r>
            </a:p>
          </p:txBody>
        </p:sp>
      </p:grpSp>
      <p:sp>
        <p:nvSpPr>
          <p:cNvPr id="10247" name="TextBox 19"/>
          <p:cNvSpPr txBox="1">
            <a:spLocks noChangeArrowheads="1"/>
          </p:cNvSpPr>
          <p:nvPr/>
        </p:nvSpPr>
        <p:spPr bwMode="auto">
          <a:xfrm>
            <a:off x="6858000" y="1371600"/>
            <a:ext cx="150336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latin typeface="Comic Sans MS" pitchFamily="66" charset="0"/>
              </a:rPr>
              <a:t>(A/cm</a:t>
            </a:r>
            <a:r>
              <a:rPr lang="en-US" sz="2800" baseline="30000">
                <a:latin typeface="Comic Sans MS" pitchFamily="66" charset="0"/>
              </a:rPr>
              <a:t>2</a:t>
            </a:r>
            <a:r>
              <a:rPr lang="en-US" sz="2800">
                <a:latin typeface="Comic Sans MS" pitchFamily="66" charset="0"/>
              </a:rPr>
              <a:t>)</a:t>
            </a:r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pPr marL="342900" lvl="0" indent="-342900" algn="l">
              <a:spcBef>
                <a:spcPct val="20000"/>
              </a:spcBef>
              <a:defRPr/>
            </a:pPr>
            <a:r>
              <a:rPr lang="en-US" sz="3200" b="1" smtClean="0">
                <a:solidFill>
                  <a:srgbClr val="FF0000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		Summary</a:t>
            </a:r>
            <a:endParaRPr lang="tr-TR" sz="2800" b="1" dirty="0">
              <a:solidFill>
                <a:srgbClr val="FF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/>
          <a:lstStyle/>
          <a:p>
            <a:pPr marL="0" lvl="0" indent="0" algn="just">
              <a:spcBef>
                <a:spcPts val="0"/>
              </a:spcBef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tr-T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peak of the mobility curve depends on the number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density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>
                <a:srgbClr val="FF0000"/>
              </a:buClr>
              <a:buSzPct val="100000"/>
              <a:buNone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ionized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impurities.</a:t>
            </a:r>
            <a:r>
              <a:rPr lang="tr-T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>
                <a:srgbClr val="009900"/>
              </a:buClr>
              <a:buSzPct val="100000"/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Highly </a:t>
            </a:r>
            <a:r>
              <a:rPr lang="tr-T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doped samples will therefore cause more scattering, 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tr-T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have a lower mobility, than low doped samples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tr-T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buNone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spcBef>
                <a:spcPts val="0"/>
              </a:spcBef>
              <a:buClr>
                <a:srgbClr val="FF0000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Mobility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and resistivity depend on the material properties </a:t>
            </a:r>
          </a:p>
          <a:p>
            <a:pPr marL="0" lvl="0" indent="0">
              <a:spcBef>
                <a:spcPts val="0"/>
              </a:spcBef>
              <a:buNone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  like m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* and sample properties (e.g. N</a:t>
            </a:r>
            <a:r>
              <a:rPr lang="en-US" sz="2000" baseline="-25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, which determines </a:t>
            </a:r>
            <a:r>
              <a:rPr lang="en-US" sz="2800" dirty="0" smtClean="0">
                <a:solidFill>
                  <a:prstClr val="black"/>
                </a:solidFill>
                <a:latin typeface="Symbol" pitchFamily="18" charset="2"/>
                <a:ea typeface="Shruti" pitchFamily="2"/>
                <a:cs typeface="Shruti" pitchFamily="2"/>
              </a:rPr>
              <a:t>t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en-US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>
                <a:srgbClr val="0000FF"/>
              </a:buClr>
              <a:buNone/>
            </a:pPr>
            <a:endParaRPr lang="en-US" sz="2000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algn="just">
              <a:spcBef>
                <a:spcPts val="0"/>
              </a:spcBef>
              <a:buClr>
                <a:srgbClr val="0000FF"/>
              </a:buClr>
              <a:buFont typeface="Wingdings" pitchFamily="2" charset="2"/>
              <a:buChar char="Ø"/>
            </a:pP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This </a:t>
            </a:r>
            <a:r>
              <a:rPr lang="tr-T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fact is used in high speed devices called High Electron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Mobility </a:t>
            </a:r>
            <a:r>
              <a:rPr lang="tr-T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Transistors (HEMTs) where electrons are made to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tr-T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move </a:t>
            </a:r>
            <a:r>
              <a:rPr lang="tr-T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in undoped material, with the resulting high </a:t>
            </a:r>
          </a:p>
          <a:p>
            <a:pPr marL="0" lvl="0" indent="0" algn="just">
              <a:spcBef>
                <a:spcPts val="0"/>
              </a:spcBef>
              <a:buNone/>
            </a:pPr>
            <a:r>
              <a:rPr lang="en-US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tr-TR" sz="20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carrier </a:t>
            </a:r>
            <a:r>
              <a:rPr lang="tr-TR" sz="20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mobilities!</a:t>
            </a:r>
          </a:p>
          <a:p>
            <a:pPr marL="0" lvl="0" indent="0" algn="just">
              <a:spcBef>
                <a:spcPts val="0"/>
              </a:spcBef>
              <a:buNone/>
            </a:pPr>
            <a:endParaRPr lang="tr-T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>
              <a:spcBef>
                <a:spcPts val="0"/>
              </a:spcBef>
              <a:buClr>
                <a:srgbClr val="009900"/>
              </a:buClr>
              <a:buFont typeface="Wingdings" pitchFamily="2" charset="2"/>
              <a:buChar char="Ø"/>
            </a:pPr>
            <a:endParaRPr lang="tr-TR" sz="20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Nasim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156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1,-874771433,C:\Toshiba_portege\Courses\ECE663\Lectures\Fall09\lec06_transport.ppc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3,-874771433,C:\Toshiba_portege\Courses\ECE663\Lectures\Fall09\lec06_transport.pp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5,-874771433,C:\Toshiba_portege\Courses\ECE663\Lectures\Fall09\lec06_transport.pp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3,-874771433,C:\Toshiba_portege\Courses\ECE663\Lectures\Fall09\lec06_transport.pp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3,-874771433,C:\Toshiba_portege\Courses\ECE663\Lectures\Fall09\lec06_transport.pp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20,-874771433,C:\Toshiba_portege\Courses\ECE663\Lectures\Fall09\lec06_transport.pp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9,-874771433,C:\Toshiba_portege\Courses\ECE663\Lectures\Fall09\lec06_transport.pp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PSNARRATION" val="18,-874771433,C:\Toshiba_portege\Courses\ECE663\Lectures\Fall09\lec06_transport.ppc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784</TotalTime>
  <Words>804</Words>
  <Application>Microsoft Office PowerPoint</Application>
  <PresentationFormat>On-screen Show (4:3)</PresentationFormat>
  <Paragraphs>315</Paragraphs>
  <Slides>29</Slides>
  <Notes>15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Office Theme</vt:lpstr>
      <vt:lpstr>Denklem</vt:lpstr>
      <vt:lpstr>Equation</vt:lpstr>
      <vt:lpstr>COMSATS Institute of Information Technology Virtual campus Islamabad</vt:lpstr>
      <vt:lpstr>  Carrier Transport in Semiconductors</vt:lpstr>
      <vt:lpstr>Slide 3</vt:lpstr>
      <vt:lpstr>Slide 4</vt:lpstr>
      <vt:lpstr>Slide 5</vt:lpstr>
      <vt:lpstr>Slide 6</vt:lpstr>
      <vt:lpstr>Slide 7</vt:lpstr>
      <vt:lpstr>The Thermal Velocity:</vt:lpstr>
      <vt:lpstr>Slide 9</vt:lpstr>
      <vt:lpstr>The Concept of Drift-under an Electric Field: </vt:lpstr>
      <vt:lpstr>Scattering Processes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Mobility and Scattering: Lattice and Impurity </vt:lpstr>
      <vt:lpstr>Slide 22</vt:lpstr>
      <vt:lpstr>Slide 23</vt:lpstr>
      <vt:lpstr>Conductivity and Resistance</vt:lpstr>
      <vt:lpstr>Slide 25</vt:lpstr>
      <vt:lpstr>  Current Density and Conductivity</vt:lpstr>
      <vt:lpstr>Slide 27</vt:lpstr>
      <vt:lpstr>Slide 28</vt:lpstr>
      <vt:lpstr>  Summary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Carrier Transport in Semiconductors.</dc:title>
  <dc:subject>Electronics 1:EEE231</dc:subject>
  <dc:creator>Dr. Nasim Zafar.</dc:creator>
  <cp:lastModifiedBy>NTS</cp:lastModifiedBy>
  <cp:revision>327</cp:revision>
  <dcterms:created xsi:type="dcterms:W3CDTF">2006-08-16T00:00:00Z</dcterms:created>
  <dcterms:modified xsi:type="dcterms:W3CDTF">2012-08-27T10:57:04Z</dcterms:modified>
</cp:coreProperties>
</file>