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67"/>
  </p:notesMasterIdLst>
  <p:sldIdLst>
    <p:sldId id="262" r:id="rId2"/>
    <p:sldId id="272" r:id="rId3"/>
    <p:sldId id="264" r:id="rId4"/>
    <p:sldId id="290" r:id="rId5"/>
    <p:sldId id="352" r:id="rId6"/>
    <p:sldId id="348" r:id="rId7"/>
    <p:sldId id="349" r:id="rId8"/>
    <p:sldId id="300" r:id="rId9"/>
    <p:sldId id="301" r:id="rId10"/>
    <p:sldId id="274" r:id="rId11"/>
    <p:sldId id="275" r:id="rId12"/>
    <p:sldId id="277" r:id="rId13"/>
    <p:sldId id="350" r:id="rId14"/>
    <p:sldId id="323" r:id="rId15"/>
    <p:sldId id="257" r:id="rId16"/>
    <p:sldId id="304" r:id="rId17"/>
    <p:sldId id="305" r:id="rId18"/>
    <p:sldId id="278" r:id="rId19"/>
    <p:sldId id="333" r:id="rId20"/>
    <p:sldId id="326" r:id="rId21"/>
    <p:sldId id="319" r:id="rId22"/>
    <p:sldId id="327" r:id="rId23"/>
    <p:sldId id="328" r:id="rId24"/>
    <p:sldId id="325" r:id="rId25"/>
    <p:sldId id="330" r:id="rId26"/>
    <p:sldId id="329" r:id="rId27"/>
    <p:sldId id="331" r:id="rId28"/>
    <p:sldId id="335" r:id="rId29"/>
    <p:sldId id="337" r:id="rId30"/>
    <p:sldId id="336" r:id="rId31"/>
    <p:sldId id="332" r:id="rId32"/>
    <p:sldId id="334" r:id="rId33"/>
    <p:sldId id="338" r:id="rId34"/>
    <p:sldId id="295" r:id="rId35"/>
    <p:sldId id="283" r:id="rId36"/>
    <p:sldId id="284" r:id="rId37"/>
    <p:sldId id="312" r:id="rId38"/>
    <p:sldId id="313" r:id="rId39"/>
    <p:sldId id="294" r:id="rId40"/>
    <p:sldId id="291" r:id="rId41"/>
    <p:sldId id="292" r:id="rId42"/>
    <p:sldId id="293" r:id="rId43"/>
    <p:sldId id="296" r:id="rId44"/>
    <p:sldId id="344" r:id="rId45"/>
    <p:sldId id="339" r:id="rId46"/>
    <p:sldId id="340" r:id="rId47"/>
    <p:sldId id="347" r:id="rId48"/>
    <p:sldId id="342" r:id="rId49"/>
    <p:sldId id="343" r:id="rId50"/>
    <p:sldId id="316" r:id="rId51"/>
    <p:sldId id="317" r:id="rId52"/>
    <p:sldId id="308" r:id="rId53"/>
    <p:sldId id="345" r:id="rId54"/>
    <p:sldId id="346" r:id="rId55"/>
    <p:sldId id="303" r:id="rId56"/>
    <p:sldId id="285" r:id="rId57"/>
    <p:sldId id="302" r:id="rId58"/>
    <p:sldId id="297" r:id="rId59"/>
    <p:sldId id="309" r:id="rId60"/>
    <p:sldId id="310" r:id="rId61"/>
    <p:sldId id="311" r:id="rId62"/>
    <p:sldId id="298" r:id="rId63"/>
    <p:sldId id="299" r:id="rId64"/>
    <p:sldId id="306" r:id="rId65"/>
    <p:sldId id="307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3399"/>
    <a:srgbClr val="0000FF"/>
    <a:srgbClr val="FF0000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A395F-FB7A-4EFB-AF3B-4EA841EA560E}" type="datetimeFigureOut">
              <a:rPr lang="en-US" smtClean="0"/>
              <a:pPr/>
              <a:t>12/6/2012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DC6207-6477-44A7-B602-5AB3787F5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1569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35298" indent="-282807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31227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583718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36209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488700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41190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393681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46172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862EEB8-D6C8-4A49-BBF4-771640829E90}" type="slidenum">
              <a:rPr lang="en-US">
                <a:solidFill>
                  <a:prstClr val="black"/>
                </a:solidFill>
              </a:rPr>
              <a:pPr eaLnBrk="1" hangingPunct="1"/>
              <a:t>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35298" indent="-282807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31227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583718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36209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488700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41190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393681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46172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73AFB27-FC74-41C6-A768-F7EB1B70B07C}" type="slidenum">
              <a:rPr lang="en-US">
                <a:solidFill>
                  <a:prstClr val="black"/>
                </a:solidFill>
              </a:rPr>
              <a:pPr eaLnBrk="1" hangingPunct="1"/>
              <a:t>7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35298" indent="-282807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31227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583718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36209" indent="-226245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488700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41190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393681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46172" indent="-226245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56509F-A4D7-45C1-8DA5-FFF246B18D11}" type="slidenum">
              <a:rPr lang="en-US"/>
              <a:pPr eaLnBrk="1" hangingPunct="1"/>
              <a:t>21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229D25F-3C37-4D90-9E87-7A9D5836ABA2}" type="slidenum">
              <a:rPr lang="en-US" altLang="en-US" sz="1200"/>
              <a:pPr/>
              <a:t>39</a:t>
            </a:fld>
            <a:endParaRPr lang="en-US" altLang="en-US" sz="1200" dirty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Fig 4-6a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763E4-A616-4CEF-8708-50EE0CB71799}" type="slidenum">
              <a:rPr lang="en-US" altLang="en-US">
                <a:solidFill>
                  <a:srgbClr val="C0504D"/>
                </a:solidFill>
              </a:rPr>
              <a:pPr/>
              <a:t>43</a:t>
            </a:fld>
            <a:endParaRPr lang="en-US" altLang="en-US" dirty="0">
              <a:solidFill>
                <a:srgbClr val="C0504D"/>
              </a:solidFill>
            </a:endParaRPr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Fig 4-7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329E85-6828-429F-BF67-E201E83CBF7E}" type="slidenum">
              <a:rPr lang="en-US"/>
              <a:pPr/>
              <a:t>45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F87837-45D1-4013-8562-C1B9EC9019F0}" type="slidenum">
              <a:rPr lang="en-US"/>
              <a:pPr/>
              <a:t>46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A9341E-2F90-4800-AF81-D3E1BC33B754}" type="slidenum">
              <a:rPr lang="en-US" altLang="en-US">
                <a:solidFill>
                  <a:prstClr val="black"/>
                </a:solidFill>
              </a:rPr>
              <a:pPr/>
              <a:t>47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5-2a &amp; Fig 5-4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24599E86-5205-4FA2-9DEF-6A3CCF1BB3CE}" type="slidenum">
              <a:rPr lang="en-US" altLang="en-US" sz="1200">
                <a:solidFill>
                  <a:prstClr val="black"/>
                </a:solidFill>
              </a:rPr>
              <a:pPr/>
              <a:t>50</a:t>
            </a:fld>
            <a:endParaRPr lang="en-US" altLang="en-US" sz="1200" dirty="0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Fig. 6-8 ce amp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EECD7A-E71D-448D-9F6C-0D5B44ADD006}" type="slidenum">
              <a:rPr lang="en-US" altLang="en-US"/>
              <a:pPr/>
              <a:t>54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 smtClean="0"/>
              <a:t>Fig 5-9 Voltage-Div. Bias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FE7D1-11A4-4B94-842B-B8F250BBA029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92B89-CB20-4D4D-9F41-50CBD2DA72A1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72B5B-F2D5-477A-A46F-2E8A8C38CFDB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7D85-6644-4D3B-89B2-B2B61F175134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2A749-2655-4B39-963A-0B61E22BDA1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84E2C-7A71-4756-AC52-0DCC319B69DD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7C5A-94BF-4C8F-A2A3-F9FCD2B0914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46339-9BFD-4D54-B5A7-135A8CEC5E0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9E083-7227-485C-9EF6-506DFEE77045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F997-1BDD-4B03-8499-C887B20A2F32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23FB5-2126-4466-A7EF-350B4449438D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FC08-EADD-45AC-AAAC-15E0E0B7F23F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12E84-378B-4441-B403-CCD18A573A1A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ED854-0364-4933-8FED-C88BBE49FEC0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210ED-E2CC-4BC3-A3AA-63259AD41280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FF967B-8D06-4D17-A347-26BEBD2E0B8D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9DFDB-5566-4CEF-9EF6-08440EF1A9E7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784F-2F6A-4250-B4E8-50C46A1DB5CE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C6D0-4D02-4AB7-B1F1-04BF0E7B93D5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DD39F-2DDE-48F3-A091-D8BBA125D597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6332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4873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90600"/>
            <a:ext cx="4191000" cy="5135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191000" cy="5135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Dr. Nasim Zafar.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DEF776-9108-4247-A4D2-E7C9A2A01A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2502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2561" y="1906761"/>
            <a:ext cx="3834720" cy="20896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2561" y="4134674"/>
            <a:ext cx="3834720" cy="2091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538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286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2F7B50-51A6-44DD-91AF-098DBB98E3A0}" type="datetime1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12/6/2012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44B2CF-0657-419B-A4CB-F9BF70408133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687" r:id="rId1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9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members.ozemail.com.au/~darrinwilson/Images/Clock2.jpg&amp;imgrefurl=http://members.ozemail.com.au/~darrinwilson/Pages/products.html&amp;h=513&amp;w=733&amp;sz=37&amp;tbnid=cg9UHu_V-XwJ:&amp;tbnh=97&amp;tbnw=138&amp;start=356&amp;prev=/images?q=digital+clock&amp;start=340&amp;hl=en&amp;lr=&amp;ie=UTF-8&amp;sa=N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>
              <a:buNone/>
              <a:defRPr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Electronics 1 - EEE 231</a:t>
            </a:r>
          </a:p>
          <a:p>
            <a:pPr algn="ctr">
              <a:buNone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609601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3036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 descr="Paper bag"/>
          <p:cNvSpPr>
            <a:spLocks noChangeArrowheads="1" noChangeShapeType="1" noTextEdit="1"/>
          </p:cNvSpPr>
          <p:nvPr/>
        </p:nvSpPr>
        <p:spPr bwMode="auto">
          <a:xfrm>
            <a:off x="609600" y="2123768"/>
            <a:ext cx="7924800" cy="23622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kern="10" dirty="0" smtClean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Cooper Black"/>
              </a:rPr>
              <a:t>Summary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B343-EDEB-4C3A-A4D3-1BB6FFC5707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Dr. </a:t>
            </a:r>
            <a:r>
              <a:rPr lang="en-US" dirty="0" err="1" smtClean="0">
                <a:solidFill>
                  <a:srgbClr val="000000"/>
                </a:solidFill>
              </a:rPr>
              <a:t>Nasim</a:t>
            </a:r>
            <a:r>
              <a:rPr lang="en-US" smtClean="0">
                <a:solidFill>
                  <a:srgbClr val="000000"/>
                </a:solidFill>
              </a:rPr>
              <a:t>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FC08-EADD-45AC-AAAC-15E0E0B7F23F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510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09600"/>
            <a:ext cx="6781800" cy="838200"/>
          </a:xfrm>
        </p:spPr>
        <p:txBody>
          <a:bodyPr>
            <a:normAutofit/>
          </a:bodyPr>
          <a:lstStyle/>
          <a:p>
            <a:pPr marL="609600" lvl="0" indent="-609600"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Lecture No. 32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609600" indent="-6096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Contents:	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Introduction to Semiconductor Materials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Summary of Basic semiconductor devices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Basics of IC processing</a:t>
            </a:r>
          </a:p>
          <a:p>
            <a:pPr marL="0" indent="0" eaLnBrk="1" hangingPunct="1">
              <a:spcBef>
                <a:spcPct val="50000"/>
              </a:spcBef>
              <a:buClr>
                <a:srgbClr val="FF0000"/>
              </a:buClr>
              <a:buNone/>
            </a:pPr>
            <a:endParaRPr lang="en-US" altLang="zh-CN" sz="2400" dirty="0" smtClean="0"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55FF-A1EE-4DA3-9FD2-B75159570104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WordArt 2" descr="Paper bag"/>
          <p:cNvSpPr>
            <a:spLocks noChangeArrowheads="1" noChangeShapeType="1" noTextEdit="1"/>
          </p:cNvSpPr>
          <p:nvPr/>
        </p:nvSpPr>
        <p:spPr bwMode="auto">
          <a:xfrm>
            <a:off x="2438400" y="685800"/>
            <a:ext cx="419100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kern="10" dirty="0" smtClean="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4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19200"/>
            <a:ext cx="6934200" cy="5334000"/>
          </a:xfrm>
        </p:spPr>
        <p:txBody>
          <a:bodyPr>
            <a:noAutofit/>
          </a:bodyPr>
          <a:lstStyle/>
          <a:p>
            <a:pPr marL="457200" indent="-457200" eaLnBrk="1" hangingPunct="1">
              <a:buSzPct val="124000"/>
              <a:buFont typeface="Wingdings" pitchFamily="2" charset="2"/>
              <a:buChar char="Ø"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>
              <a:buNone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000" b="1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indent="-457200">
              <a:buSzPct val="125000"/>
              <a:buFont typeface="Wingdings" pitchFamily="2" charset="2"/>
              <a:buChar char="Ø"/>
            </a:pPr>
            <a:endParaRPr lang="en-US" altLang="zh-TW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SzPct val="125000"/>
              <a:buFont typeface="Wingdings" pitchFamily="2" charset="2"/>
              <a:buChar char="Ø"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>
              <a:buNone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	  Thomas L. Floyd ( Prentice Hall ). </a:t>
            </a:r>
          </a:p>
          <a:p>
            <a:pPr>
              <a:buSzPct val="126000"/>
              <a:buFont typeface="Wingdings" pitchFamily="2" charset="2"/>
              <a:buChar char="Ø"/>
            </a:pPr>
            <a:endParaRPr lang="en-US" altLang="zh-TW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SzPct val="126000"/>
              <a:buFont typeface="Wingdings" pitchFamily="2" charset="2"/>
              <a:buChar char="Ø"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Integrated Electronics </a:t>
            </a:r>
          </a:p>
          <a:p>
            <a:pPr>
              <a:buNone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	Jacob </a:t>
            </a:r>
            <a:r>
              <a:rPr lang="en-US" altLang="zh-TW" sz="2000" b="1" dirty="0" err="1" smtClean="0"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2000" b="1" dirty="0" err="1" smtClean="0"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(McGraw-Hill).</a:t>
            </a:r>
          </a:p>
          <a:p>
            <a:pPr marL="457200" indent="-457200">
              <a:buSzPct val="125000"/>
              <a:buFont typeface="Wingdings" pitchFamily="2" charset="2"/>
              <a:buChar char="Ø"/>
            </a:pPr>
            <a:endParaRPr lang="en-US" altLang="zh-TW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SzPct val="125000"/>
              <a:buFont typeface="Wingdings" pitchFamily="2" charset="2"/>
              <a:buChar char="Ø"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buNone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	   Robert </a:t>
            </a:r>
            <a:r>
              <a:rPr lang="en-US" altLang="zh-TW" sz="2000" b="1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2000" b="1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( Prentice Hall ).</a:t>
            </a:r>
          </a:p>
          <a:p>
            <a:pPr eaLnBrk="1" hangingPunct="1">
              <a:buSzPct val="126000"/>
              <a:buNone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eaLnBrk="1" hangingPunct="1">
              <a:buSzPct val="126000"/>
              <a:buFont typeface="Wingdings" pitchFamily="2" charset="2"/>
              <a:buChar char="Ø"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Introductory Electronic Devices and Circuits: </a:t>
            </a:r>
          </a:p>
          <a:p>
            <a:pPr eaLnBrk="1" hangingPunct="1">
              <a:buNone/>
            </a:pP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        Robert T. </a:t>
            </a:r>
            <a:r>
              <a:rPr lang="en-US" altLang="zh-TW" sz="2000" b="1" dirty="0" err="1" smtClean="0">
                <a:latin typeface="Times New Roman" pitchFamily="18" charset="0"/>
                <a:cs typeface="Times New Roman" pitchFamily="18" charset="0"/>
              </a:rPr>
              <a:t>Paynter</a:t>
            </a:r>
            <a:r>
              <a:rPr lang="en-US" altLang="zh-TW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TW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altLang="zh-TW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64F5C-0585-4755-BD34-88474D227FE6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077200" cy="45259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From Discrete to Integrated!</a:t>
            </a:r>
            <a:r>
              <a:rPr lang="en-US" sz="3100" dirty="0">
                <a:ea typeface="ＭＳ Ｐゴシック" pitchFamily="34" charset="-128"/>
              </a:rPr>
              <a:t> </a:t>
            </a:r>
            <a:endParaRPr lang="en-US" sz="3100" dirty="0" smtClean="0">
              <a:ea typeface="ＭＳ Ｐゴシック" pitchFamily="34" charset="-128"/>
            </a:endParaRP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In 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1954, </a:t>
            </a:r>
            <a:r>
              <a:rPr lang="en-US" sz="2800" i="1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Texas Instruments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produced the first commercial silicon transistor</a:t>
            </a: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.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 </a:t>
            </a: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  <a:p>
            <a:pPr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Before 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the invention of the integrated </a:t>
            </a: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circuits, 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electronic equipment </a:t>
            </a: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was 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composed of discrete components such as transistors, resistors, and capacitors.  These components, often simply called </a:t>
            </a: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“discrete”, 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were manufactured separately and were wired or soldered together onto circuit boards. </a:t>
            </a:r>
            <a:endParaRPr lang="en-US" sz="2800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ea typeface="ＭＳ Ｐゴシック" pitchFamily="34" charset="-128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This took </a:t>
            </a:r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up a lot of room and were expensive and cumbersome to assemble,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4619-E3CC-4C30-92D3-81894BEB03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Dr. Nasim Zafar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5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Electronic Components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 active electronic component either amplifies or switches.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most common active components are </a:t>
            </a:r>
            <a:r>
              <a:rPr lang="en-US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diodes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Both diodes and transistors are easy to make with semiconductors.</a:t>
            </a:r>
          </a:p>
          <a:p>
            <a:pPr eaLnBrk="1" hangingPunct="1"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With semiconductor materials, it is possible to create complete circuits of active and/or passive components wired together. 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14FB4-7A1C-4133-9BE2-6BC0F34540E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648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Integrated Circuits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Integrated circuits (ICs) are semiconductor devices that are complete circuits made up of transistors, diodes, capacitors, resistors and inductors.  </a:t>
            </a: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complete circuit is made on a single piece of silicon called a chip.</a:t>
            </a: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Any circuit from a simple amplifier to a quad core microprocessor  used in a PC can be made.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EF776-9108-4247-A4D2-E7C9A2A01A8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2533" name="Picture 5" descr="C:\Documents and Settings\MATEC26.MATEC\My Documents\My Pictures\45nm_SRAM_TestWafer_Close-u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990600"/>
            <a:ext cx="4191000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805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 to Semiconductor Materials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0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Semiconductors are the materials with conductivity between conductor and insulator.</a:t>
            </a:r>
          </a:p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Its conductivity can be controlled by dopant concentration and applied voltage.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Elemental Semiconductors: Silicon and Germanium.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Compound Semiconductors:</a:t>
            </a:r>
          </a:p>
          <a:p>
            <a:pPr lvl="1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SiGe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SiC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GaAs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InP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etc.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3082-12BD-422B-BC97-57AB77063EFD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 to Semiconductor Materials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04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Boron doped semiconductor is p-type, majority carriers are holes.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P, As, or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doped semiconductor is n-type, the majority carriers are electrons.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Higher dopant concentration, lower resistivity.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At the same dopant concentration, n-type has lower resistivity than p-type.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54EF5-EC3C-4589-B342-021806C611F7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Energy Band Structure of an Atom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B7F54-4A85-45F5-87CB-9B9DA71EA9FF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390" name="Oval 3"/>
          <p:cNvSpPr>
            <a:spLocks noChangeArrowheads="1"/>
          </p:cNvSpPr>
          <p:nvPr/>
        </p:nvSpPr>
        <p:spPr bwMode="auto">
          <a:xfrm>
            <a:off x="946150" y="2627313"/>
            <a:ext cx="3114675" cy="3000375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Oval 4"/>
          <p:cNvSpPr>
            <a:spLocks noChangeArrowheads="1"/>
          </p:cNvSpPr>
          <p:nvPr/>
        </p:nvSpPr>
        <p:spPr bwMode="auto">
          <a:xfrm>
            <a:off x="2300288" y="3981450"/>
            <a:ext cx="406400" cy="39211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Oval 5"/>
          <p:cNvSpPr>
            <a:spLocks noChangeArrowheads="1"/>
          </p:cNvSpPr>
          <p:nvPr/>
        </p:nvSpPr>
        <p:spPr bwMode="auto">
          <a:xfrm>
            <a:off x="3060700" y="5411788"/>
            <a:ext cx="136525" cy="133350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Oval 6"/>
          <p:cNvSpPr>
            <a:spLocks noChangeArrowheads="1"/>
          </p:cNvSpPr>
          <p:nvPr/>
        </p:nvSpPr>
        <p:spPr bwMode="auto">
          <a:xfrm>
            <a:off x="2028825" y="2627313"/>
            <a:ext cx="136525" cy="1301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Oval 7"/>
          <p:cNvSpPr>
            <a:spLocks noChangeArrowheads="1"/>
          </p:cNvSpPr>
          <p:nvPr/>
        </p:nvSpPr>
        <p:spPr bwMode="auto">
          <a:xfrm>
            <a:off x="1400175" y="3062288"/>
            <a:ext cx="2265363" cy="21812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Oval 8"/>
          <p:cNvSpPr>
            <a:spLocks noChangeArrowheads="1"/>
          </p:cNvSpPr>
          <p:nvPr/>
        </p:nvSpPr>
        <p:spPr bwMode="auto">
          <a:xfrm>
            <a:off x="2924175" y="3078163"/>
            <a:ext cx="136525" cy="1301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Oval 9"/>
          <p:cNvSpPr>
            <a:spLocks noChangeArrowheads="1"/>
          </p:cNvSpPr>
          <p:nvPr/>
        </p:nvSpPr>
        <p:spPr bwMode="auto">
          <a:xfrm>
            <a:off x="2759075" y="5113338"/>
            <a:ext cx="136525" cy="130175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Rectangle 10"/>
          <p:cNvSpPr>
            <a:spLocks noChangeArrowheads="1"/>
          </p:cNvSpPr>
          <p:nvPr/>
        </p:nvSpPr>
        <p:spPr bwMode="auto">
          <a:xfrm>
            <a:off x="5284788" y="4879975"/>
            <a:ext cx="3173412" cy="29051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Rectangle 11"/>
          <p:cNvSpPr>
            <a:spLocks noChangeArrowheads="1"/>
          </p:cNvSpPr>
          <p:nvPr/>
        </p:nvSpPr>
        <p:spPr bwMode="auto">
          <a:xfrm>
            <a:off x="5284788" y="2844800"/>
            <a:ext cx="3173412" cy="290513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Text Box 12"/>
          <p:cNvSpPr txBox="1">
            <a:spLocks noChangeArrowheads="1"/>
          </p:cNvSpPr>
          <p:nvPr/>
        </p:nvSpPr>
        <p:spPr bwMode="auto">
          <a:xfrm>
            <a:off x="5891213" y="5286375"/>
            <a:ext cx="25669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dirty="0">
                <a:latin typeface="Times New Roman" pitchFamily="18" charset="0"/>
                <a:cs typeface="Times New Roman" pitchFamily="18" charset="0"/>
              </a:rPr>
              <a:t>Valence band, </a:t>
            </a:r>
            <a:r>
              <a:rPr lang="en-US" b="0" i="1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="0" i="1" baseline="-25000" dirty="0" err="1">
                <a:latin typeface="Times New Roman" pitchFamily="18" charset="0"/>
                <a:cs typeface="Times New Roman" pitchFamily="18" charset="0"/>
              </a:rPr>
              <a:t>v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00" name="Line 13"/>
          <p:cNvSpPr>
            <a:spLocks noChangeShapeType="1"/>
          </p:cNvSpPr>
          <p:nvPr/>
        </p:nvSpPr>
        <p:spPr bwMode="auto">
          <a:xfrm flipH="1">
            <a:off x="6427788" y="3124200"/>
            <a:ext cx="0" cy="1752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Text Box 14"/>
          <p:cNvSpPr txBox="1">
            <a:spLocks noChangeArrowheads="1"/>
          </p:cNvSpPr>
          <p:nvPr/>
        </p:nvSpPr>
        <p:spPr bwMode="auto">
          <a:xfrm>
            <a:off x="6494463" y="3703638"/>
            <a:ext cx="1963737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dirty="0">
                <a:latin typeface="Times New Roman" pitchFamily="18" charset="0"/>
                <a:cs typeface="Times New Roman" pitchFamily="18" charset="0"/>
              </a:rPr>
              <a:t>Band gap, </a:t>
            </a:r>
            <a:r>
              <a:rPr lang="en-US" b="0" i="1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="0" i="1" baseline="-25000" dirty="0" err="1">
                <a:latin typeface="Times New Roman" pitchFamily="18" charset="0"/>
                <a:cs typeface="Times New Roman" pitchFamily="18" charset="0"/>
              </a:rPr>
              <a:t>g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02" name="Line 15"/>
          <p:cNvSpPr>
            <a:spLocks noChangeShapeType="1"/>
          </p:cNvSpPr>
          <p:nvPr/>
        </p:nvSpPr>
        <p:spPr bwMode="auto">
          <a:xfrm flipH="1">
            <a:off x="3581400" y="2514600"/>
            <a:ext cx="301625" cy="457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3" name="Text Box 16"/>
          <p:cNvSpPr txBox="1">
            <a:spLocks noChangeArrowheads="1"/>
          </p:cNvSpPr>
          <p:nvPr/>
        </p:nvSpPr>
        <p:spPr bwMode="auto">
          <a:xfrm>
            <a:off x="2743200" y="1981200"/>
            <a:ext cx="21447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dirty="0">
                <a:latin typeface="Times New Roman" pitchFamily="18" charset="0"/>
                <a:cs typeface="Times New Roman" pitchFamily="18" charset="0"/>
              </a:rPr>
              <a:t>Valence shells</a:t>
            </a:r>
          </a:p>
        </p:txBody>
      </p:sp>
      <p:sp>
        <p:nvSpPr>
          <p:cNvPr id="16404" name="Line 17"/>
          <p:cNvSpPr>
            <a:spLocks noChangeShapeType="1"/>
          </p:cNvSpPr>
          <p:nvPr/>
        </p:nvSpPr>
        <p:spPr bwMode="auto">
          <a:xfrm flipH="1">
            <a:off x="2819400" y="2514600"/>
            <a:ext cx="5334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405" name="Text Box 18"/>
          <p:cNvSpPr txBox="1">
            <a:spLocks noChangeArrowheads="1"/>
          </p:cNvSpPr>
          <p:nvPr/>
        </p:nvSpPr>
        <p:spPr bwMode="auto">
          <a:xfrm>
            <a:off x="2003425" y="3587750"/>
            <a:ext cx="13589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/>
              <a:t>Nuclei</a:t>
            </a:r>
          </a:p>
        </p:txBody>
      </p:sp>
      <p:sp>
        <p:nvSpPr>
          <p:cNvPr id="16406" name="Text Box 19"/>
          <p:cNvSpPr txBox="1">
            <a:spLocks noChangeArrowheads="1"/>
          </p:cNvSpPr>
          <p:nvPr/>
        </p:nvSpPr>
        <p:spPr bwMode="auto">
          <a:xfrm>
            <a:off x="5357813" y="2251075"/>
            <a:ext cx="292893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dirty="0">
                <a:latin typeface="Times New Roman" pitchFamily="18" charset="0"/>
                <a:cs typeface="Times New Roman" pitchFamily="18" charset="0"/>
              </a:rPr>
              <a:t>Conducting band, </a:t>
            </a:r>
            <a:r>
              <a:rPr lang="en-US" b="0" i="1" dirty="0" err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="0" i="1" baseline="-25000" dirty="0" err="1">
                <a:latin typeface="Times New Roman" pitchFamily="18" charset="0"/>
                <a:cs typeface="Times New Roman" pitchFamily="18" charset="0"/>
              </a:rPr>
              <a:t>c</a:t>
            </a:r>
            <a:endParaRPr lang="en-US" b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Energy Bands and Band Gap in Solids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0C92F-4571-4B86-B30D-753F6BE5DF8F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304800" y="3048000"/>
            <a:ext cx="1820863" cy="304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Rectangle 4"/>
          <p:cNvSpPr>
            <a:spLocks noChangeArrowheads="1"/>
          </p:cNvSpPr>
          <p:nvPr/>
        </p:nvSpPr>
        <p:spPr bwMode="auto">
          <a:xfrm>
            <a:off x="2370138" y="2895600"/>
            <a:ext cx="1820862" cy="304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6" name="Rectangle 5"/>
          <p:cNvSpPr>
            <a:spLocks noChangeArrowheads="1"/>
          </p:cNvSpPr>
          <p:nvPr/>
        </p:nvSpPr>
        <p:spPr bwMode="auto">
          <a:xfrm>
            <a:off x="2370138" y="3200400"/>
            <a:ext cx="1820862" cy="304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7" name="Rectangle 6"/>
          <p:cNvSpPr>
            <a:spLocks noChangeArrowheads="1"/>
          </p:cNvSpPr>
          <p:nvPr/>
        </p:nvSpPr>
        <p:spPr bwMode="auto">
          <a:xfrm>
            <a:off x="228600" y="2895600"/>
            <a:ext cx="1820863" cy="304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8" name="Rectangle 7"/>
          <p:cNvSpPr>
            <a:spLocks noChangeArrowheads="1"/>
          </p:cNvSpPr>
          <p:nvPr/>
        </p:nvSpPr>
        <p:spPr bwMode="auto">
          <a:xfrm>
            <a:off x="4572000" y="2590800"/>
            <a:ext cx="1820863" cy="304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9" name="Rectangle 8"/>
          <p:cNvSpPr>
            <a:spLocks noChangeArrowheads="1"/>
          </p:cNvSpPr>
          <p:nvPr/>
        </p:nvSpPr>
        <p:spPr bwMode="auto">
          <a:xfrm>
            <a:off x="4572000" y="3352800"/>
            <a:ext cx="1820863" cy="304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0" name="Rectangle 9"/>
          <p:cNvSpPr>
            <a:spLocks noChangeArrowheads="1"/>
          </p:cNvSpPr>
          <p:nvPr/>
        </p:nvSpPr>
        <p:spPr bwMode="auto">
          <a:xfrm>
            <a:off x="6789738" y="1981200"/>
            <a:ext cx="1820862" cy="3048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Rectangle 10"/>
          <p:cNvSpPr>
            <a:spLocks noChangeArrowheads="1"/>
          </p:cNvSpPr>
          <p:nvPr/>
        </p:nvSpPr>
        <p:spPr bwMode="auto">
          <a:xfrm>
            <a:off x="6789738" y="4114800"/>
            <a:ext cx="1820862" cy="304800"/>
          </a:xfrm>
          <a:prstGeom prst="rect">
            <a:avLst/>
          </a:prstGeom>
          <a:solidFill>
            <a:srgbClr val="969696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2" name="Line 11"/>
          <p:cNvSpPr>
            <a:spLocks noChangeShapeType="1"/>
          </p:cNvSpPr>
          <p:nvPr/>
        </p:nvSpPr>
        <p:spPr bwMode="auto">
          <a:xfrm>
            <a:off x="4852988" y="2895600"/>
            <a:ext cx="1587" cy="457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3" name="Text Box 12"/>
          <p:cNvSpPr txBox="1">
            <a:spLocks noChangeArrowheads="1"/>
          </p:cNvSpPr>
          <p:nvPr/>
        </p:nvSpPr>
        <p:spPr bwMode="auto">
          <a:xfrm>
            <a:off x="4876800" y="2895600"/>
            <a:ext cx="1658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i="1"/>
              <a:t>E</a:t>
            </a:r>
            <a:r>
              <a:rPr lang="en-US" b="0" i="1" baseline="-25000"/>
              <a:t>g</a:t>
            </a:r>
            <a:r>
              <a:rPr lang="en-US" b="0"/>
              <a:t> = 1.1 eV</a:t>
            </a:r>
          </a:p>
        </p:txBody>
      </p:sp>
      <p:sp>
        <p:nvSpPr>
          <p:cNvPr id="17424" name="Line 13"/>
          <p:cNvSpPr>
            <a:spLocks noChangeShapeType="1"/>
          </p:cNvSpPr>
          <p:nvPr/>
        </p:nvSpPr>
        <p:spPr bwMode="auto">
          <a:xfrm>
            <a:off x="7070725" y="2286000"/>
            <a:ext cx="1588" cy="1828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425" name="Text Box 14"/>
          <p:cNvSpPr txBox="1">
            <a:spLocks noChangeArrowheads="1"/>
          </p:cNvSpPr>
          <p:nvPr/>
        </p:nvSpPr>
        <p:spPr bwMode="auto">
          <a:xfrm>
            <a:off x="7210425" y="2895600"/>
            <a:ext cx="1400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0" i="1"/>
              <a:t>E</a:t>
            </a:r>
            <a:r>
              <a:rPr lang="en-US" b="0" i="1" baseline="-25000"/>
              <a:t>g</a:t>
            </a:r>
            <a:r>
              <a:rPr lang="en-US" b="0"/>
              <a:t> = 8 eV</a:t>
            </a:r>
          </a:p>
        </p:txBody>
      </p:sp>
      <p:sp>
        <p:nvSpPr>
          <p:cNvPr id="17426" name="Text Box 15"/>
          <p:cNvSpPr txBox="1">
            <a:spLocks noChangeArrowheads="1"/>
          </p:cNvSpPr>
          <p:nvPr/>
        </p:nvSpPr>
        <p:spPr bwMode="auto">
          <a:xfrm>
            <a:off x="228600" y="4495800"/>
            <a:ext cx="17526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Aluminum</a:t>
            </a:r>
          </a:p>
          <a:p>
            <a:pPr algn="ctr">
              <a:spcBef>
                <a:spcPct val="50000"/>
              </a:spcBef>
            </a:pPr>
            <a:r>
              <a:rPr lang="en-US" b="0" dirty="0"/>
              <a:t>2.7 </a:t>
            </a:r>
            <a:r>
              <a:rPr lang="en-US" b="0" dirty="0" err="1">
                <a:latin typeface="Symbol" pitchFamily="18" charset="2"/>
              </a:rPr>
              <a:t>mW</a:t>
            </a:r>
            <a:r>
              <a:rPr lang="en-US" b="0" dirty="0" err="1">
                <a:latin typeface="Symbol" pitchFamily="18" charset="2"/>
                <a:sym typeface="Symbol" pitchFamily="18" charset="2"/>
              </a:rPr>
              <a:t></a:t>
            </a:r>
            <a:r>
              <a:rPr lang="en-US" b="0" dirty="0" err="1"/>
              <a:t>cm</a:t>
            </a:r>
            <a:endParaRPr lang="en-US" b="0" dirty="0"/>
          </a:p>
        </p:txBody>
      </p:sp>
      <p:sp>
        <p:nvSpPr>
          <p:cNvPr id="17427" name="Text Box 16"/>
          <p:cNvSpPr txBox="1">
            <a:spLocks noChangeArrowheads="1"/>
          </p:cNvSpPr>
          <p:nvPr/>
        </p:nvSpPr>
        <p:spPr bwMode="auto">
          <a:xfrm>
            <a:off x="2362200" y="4495800"/>
            <a:ext cx="18288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 dirty="0"/>
              <a:t>Sodium</a:t>
            </a:r>
          </a:p>
          <a:p>
            <a:pPr algn="ctr">
              <a:spcBef>
                <a:spcPct val="50000"/>
              </a:spcBef>
            </a:pPr>
            <a:r>
              <a:rPr lang="en-US" b="0" dirty="0"/>
              <a:t>4.7 </a:t>
            </a:r>
            <a:r>
              <a:rPr lang="en-US" b="0" dirty="0" err="1">
                <a:latin typeface="Symbol" pitchFamily="18" charset="2"/>
              </a:rPr>
              <a:t>mW</a:t>
            </a:r>
            <a:r>
              <a:rPr lang="en-US" b="0" dirty="0" err="1">
                <a:latin typeface="Symbol" pitchFamily="18" charset="2"/>
                <a:sym typeface="Symbol" pitchFamily="18" charset="2"/>
              </a:rPr>
              <a:t></a:t>
            </a:r>
            <a:r>
              <a:rPr lang="en-US" b="0" dirty="0" err="1"/>
              <a:t>cm</a:t>
            </a:r>
            <a:endParaRPr lang="en-US" b="0" dirty="0"/>
          </a:p>
        </p:txBody>
      </p:sp>
      <p:sp>
        <p:nvSpPr>
          <p:cNvPr id="17428" name="Text Box 17"/>
          <p:cNvSpPr txBox="1">
            <a:spLocks noChangeArrowheads="1"/>
          </p:cNvSpPr>
          <p:nvPr/>
        </p:nvSpPr>
        <p:spPr bwMode="auto">
          <a:xfrm>
            <a:off x="4419600" y="4495800"/>
            <a:ext cx="2057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0"/>
              <a:t>Silicon</a:t>
            </a:r>
          </a:p>
          <a:p>
            <a:pPr algn="ctr">
              <a:spcBef>
                <a:spcPct val="50000"/>
              </a:spcBef>
            </a:pPr>
            <a:r>
              <a:rPr lang="en-US" b="0"/>
              <a:t>~ 10</a:t>
            </a:r>
            <a:r>
              <a:rPr lang="en-US" b="0" baseline="30000"/>
              <a:t>10 </a:t>
            </a:r>
            <a:r>
              <a:rPr lang="en-US" b="0">
                <a:latin typeface="Symbol" pitchFamily="18" charset="2"/>
              </a:rPr>
              <a:t>mW</a:t>
            </a:r>
            <a:r>
              <a:rPr lang="en-US" b="0">
                <a:latin typeface="Symbol" pitchFamily="18" charset="2"/>
                <a:sym typeface="Symbol" pitchFamily="18" charset="2"/>
              </a:rPr>
              <a:t></a:t>
            </a:r>
            <a:r>
              <a:rPr lang="en-US" b="0"/>
              <a:t>cm</a:t>
            </a:r>
          </a:p>
        </p:txBody>
      </p:sp>
      <p:sp>
        <p:nvSpPr>
          <p:cNvPr id="17429" name="Text Box 18"/>
          <p:cNvSpPr txBox="1">
            <a:spLocks noChangeArrowheads="1"/>
          </p:cNvSpPr>
          <p:nvPr/>
        </p:nvSpPr>
        <p:spPr bwMode="auto">
          <a:xfrm>
            <a:off x="6858000" y="4495800"/>
            <a:ext cx="20574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0" dirty="0"/>
              <a:t>Silicon dioxide</a:t>
            </a:r>
          </a:p>
          <a:p>
            <a:pPr>
              <a:spcBef>
                <a:spcPct val="50000"/>
              </a:spcBef>
            </a:pPr>
            <a:r>
              <a:rPr lang="en-US" b="0" dirty="0"/>
              <a:t>&gt; 10</a:t>
            </a:r>
            <a:r>
              <a:rPr lang="en-US" b="0" baseline="30000" dirty="0"/>
              <a:t>20</a:t>
            </a:r>
            <a:r>
              <a:rPr lang="en-US" b="0" dirty="0"/>
              <a:t> </a:t>
            </a:r>
            <a:r>
              <a:rPr lang="en-US" b="0" dirty="0" err="1">
                <a:latin typeface="Symbol" pitchFamily="18" charset="2"/>
              </a:rPr>
              <a:t>mW</a:t>
            </a:r>
            <a:r>
              <a:rPr lang="en-US" b="0" dirty="0" err="1">
                <a:latin typeface="Symbol" pitchFamily="18" charset="2"/>
                <a:sym typeface="Symbol" pitchFamily="18" charset="2"/>
              </a:rPr>
              <a:t></a:t>
            </a:r>
            <a:r>
              <a:rPr lang="en-US" b="0" dirty="0" err="1"/>
              <a:t>cm</a:t>
            </a:r>
            <a:endParaRPr lang="en-US" b="0" dirty="0"/>
          </a:p>
        </p:txBody>
      </p:sp>
      <p:sp>
        <p:nvSpPr>
          <p:cNvPr id="17430" name="Text Box 19"/>
          <p:cNvSpPr txBox="1">
            <a:spLocks noChangeArrowheads="1"/>
          </p:cNvSpPr>
          <p:nvPr/>
        </p:nvSpPr>
        <p:spPr bwMode="auto">
          <a:xfrm>
            <a:off x="1066800" y="5410200"/>
            <a:ext cx="2209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Conductors</a:t>
            </a:r>
          </a:p>
        </p:txBody>
      </p:sp>
      <p:sp>
        <p:nvSpPr>
          <p:cNvPr id="17431" name="Text Box 20"/>
          <p:cNvSpPr txBox="1">
            <a:spLocks noChangeArrowheads="1"/>
          </p:cNvSpPr>
          <p:nvPr/>
        </p:nvSpPr>
        <p:spPr bwMode="auto">
          <a:xfrm>
            <a:off x="4191000" y="5410200"/>
            <a:ext cx="2667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Semiconductor</a:t>
            </a:r>
          </a:p>
        </p:txBody>
      </p:sp>
      <p:sp>
        <p:nvSpPr>
          <p:cNvPr id="17432" name="Text Box 21"/>
          <p:cNvSpPr txBox="1">
            <a:spLocks noChangeArrowheads="1"/>
          </p:cNvSpPr>
          <p:nvPr/>
        </p:nvSpPr>
        <p:spPr bwMode="auto">
          <a:xfrm>
            <a:off x="6934200" y="541020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Insulator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Carrier Concentration and Mobility</a:t>
            </a:r>
          </a:p>
        </p:txBody>
      </p:sp>
      <p:sp>
        <p:nvSpPr>
          <p:cNvPr id="24582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001000" cy="4114800"/>
          </a:xfrm>
        </p:spPr>
        <p:txBody>
          <a:bodyPr/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Higher dopant concentration, more carriers: electrons or holes.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Electron mobility higher than holes.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Higher conductivity, lower resistivity.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N-type silicon has lower resistivity than p-type silicon at the same dopant concentration.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DD5C-17AA-4123-979A-0CE8E5BE044B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Silicon </a:t>
            </a:r>
          </a:p>
        </p:txBody>
      </p:sp>
      <p:sp>
        <p:nvSpPr>
          <p:cNvPr id="19462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057400"/>
            <a:ext cx="7239000" cy="3733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Abundant, inexpensive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Thermal stability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Silicon dioxide is a strong dielectric and relatively easy to form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Silicon dioxide can be used as diffusion doping mask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AE0C4-E7FD-4FF9-9494-E4CCF1DC5C1B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20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pPr lvl="2"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Summary-Semiconductor Materials</a:t>
            </a:r>
            <a:endParaRPr lang="en-US" sz="28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Semiconductor Materials: </a:t>
            </a:r>
          </a:p>
          <a:p>
            <a:pPr lvl="0">
              <a:buNone/>
            </a:pP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•   Elemental semiconductors</a:t>
            </a:r>
          </a:p>
          <a:p>
            <a:pPr>
              <a:lnSpc>
                <a:spcPct val="160000"/>
              </a:lnSpc>
              <a:buNone/>
            </a:pP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	    •   Intrinsic and Extrinsic Semiconductor</a:t>
            </a:r>
          </a:p>
          <a:p>
            <a:pPr lvl="0">
              <a:lnSpc>
                <a:spcPct val="160000"/>
              </a:lnSpc>
              <a:buNone/>
            </a:pP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	    •    Compound semiconductors</a:t>
            </a:r>
          </a:p>
          <a:p>
            <a:pPr>
              <a:buNone/>
            </a:pPr>
            <a:r>
              <a:rPr lang="en-US" sz="1700" dirty="0" smtClean="0"/>
              <a:t> 	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     	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III – V       Gap,  </a:t>
            </a:r>
            <a:r>
              <a:rPr lang="en-US" sz="1700" b="1" dirty="0" err="1" smtClean="0">
                <a:latin typeface="Times New Roman" pitchFamily="18" charset="0"/>
                <a:cs typeface="Times New Roman" pitchFamily="18" charset="0"/>
              </a:rPr>
              <a:t>GaAs</a:t>
            </a:r>
            <a:endParaRPr lang="en-US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             	 II – V        </a:t>
            </a:r>
            <a:r>
              <a:rPr lang="en-US" sz="1700" b="1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dirty="0" err="1" smtClean="0">
                <a:latin typeface="Times New Roman" pitchFamily="18" charset="0"/>
                <a:cs typeface="Times New Roman" pitchFamily="18" charset="0"/>
              </a:rPr>
              <a:t>ZnS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1700" b="1" dirty="0" err="1" smtClean="0">
                <a:latin typeface="Times New Roman" pitchFamily="18" charset="0"/>
                <a:cs typeface="Times New Roman" pitchFamily="18" charset="0"/>
              </a:rPr>
              <a:t>CdTe</a:t>
            </a:r>
            <a:endParaRPr lang="en-US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	    •   Mixed or Tertiary Compounds</a:t>
            </a:r>
            <a:endParaRPr lang="en-US" sz="17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             	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 e.g. </a:t>
            </a:r>
            <a:r>
              <a:rPr lang="en-US" sz="1700" b="1" dirty="0" err="1" smtClean="0">
                <a:latin typeface="Times New Roman" pitchFamily="18" charset="0"/>
                <a:cs typeface="Times New Roman" pitchFamily="18" charset="0"/>
              </a:rPr>
              <a:t>GaAsP</a:t>
            </a:r>
            <a:endParaRPr lang="en-US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Applications:</a:t>
            </a:r>
            <a:endParaRPr lang="en-US" sz="26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      Si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diodes, rectifiers, transistors and integrated circuits etc</a:t>
            </a:r>
          </a:p>
          <a:p>
            <a:pP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GaAs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GaP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emission and absorption of light</a:t>
            </a:r>
          </a:p>
          <a:p>
            <a:pP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2200" b="1" dirty="0" err="1" smtClean="0">
                <a:latin typeface="Times New Roman" pitchFamily="18" charset="0"/>
                <a:cs typeface="Times New Roman" pitchFamily="18" charset="0"/>
              </a:rPr>
              <a:t>ZnS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fluorescent materials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buNone/>
            </a:pPr>
            <a:endParaRPr lang="en-US" sz="2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7C66-F666-49AB-B99A-DEE30B554FBF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0"/>
            <a:ext cx="8229600" cy="2895600"/>
          </a:xfrm>
        </p:spPr>
        <p:txBody>
          <a:bodyPr>
            <a:norm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Summary of 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Semiconductor Devices </a:t>
            </a:r>
            <a:b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08CC1-CC18-4ED3-B276-C0D148C838B6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WordArt 2" descr="Paper bag"/>
          <p:cNvSpPr>
            <a:spLocks noChangeArrowheads="1" noChangeShapeType="1" noTextEdit="1"/>
          </p:cNvSpPr>
          <p:nvPr/>
        </p:nvSpPr>
        <p:spPr bwMode="auto">
          <a:xfrm>
            <a:off x="2438400" y="685800"/>
            <a:ext cx="495300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kern="10" dirty="0" smtClean="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Cooper Black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00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of Semiconductor Devices</a:t>
            </a:r>
            <a:endParaRPr lang="zh-CN" alt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942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Diodes, BJTs and FETs are nonlinear devices made of semiconductors, mostly silicon.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v"/>
            </a:pPr>
            <a:endParaRPr lang="en-US" altLang="zh-CN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Diodes: </a:t>
            </a:r>
          </a:p>
          <a:p>
            <a:pPr lvl="1" eaLnBrk="1" hangingPunct="1"/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 diode allows current to flow in the forward direction and hence can perform functions such as rectification, demodulation/detection, switch etc.</a:t>
            </a:r>
          </a:p>
          <a:p>
            <a:pPr lvl="1" eaLnBrk="1" hangingPunct="1"/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reverse current may become dramatically large at breakdown, such phenomena can be used as voltage regulator 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2758F-5778-4989-9706-65DEDEF9DDDF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58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524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Semiconductor Devices</a:t>
            </a:r>
            <a:endParaRPr lang="zh-CN" alt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95238" name="Rectangle 3"/>
          <p:cNvSpPr>
            <a:spLocks noGrp="1" noChangeArrowheads="1"/>
          </p:cNvSpPr>
          <p:nvPr>
            <p:ph idx="1"/>
          </p:nvPr>
        </p:nvSpPr>
        <p:spPr>
          <a:xfrm>
            <a:off x="288925" y="1409700"/>
            <a:ext cx="8686800" cy="5105400"/>
          </a:xfrm>
        </p:spPr>
        <p:txBody>
          <a:bodyPr/>
          <a:lstStyle/>
          <a:p>
            <a:pPr eaLnBrk="1" hangingPunct="1">
              <a:buClr>
                <a:srgbClr val="0000FF"/>
              </a:buClr>
              <a:buFont typeface="Wingdings" pitchFamily="2" charset="2"/>
              <a:buChar char="v"/>
            </a:pPr>
            <a:r>
              <a:rPr lang="en-US" altLang="zh-C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Bipolar Junction Transistors: </a:t>
            </a: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 BJT has three terminals: base, emitter and collector.   </a:t>
            </a: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collector current is controlled by voltage/ current on the base-emitter junction and is almost independent on collector voltage. </a:t>
            </a: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It can perform functions such as amplification and switch, etc.</a:t>
            </a: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 BJT should be properly biased for normal operation.  </a:t>
            </a:r>
          </a:p>
          <a:p>
            <a:pPr lvl="1" eaLnBrk="1" hangingPunct="1">
              <a:buClr>
                <a:srgbClr val="0000FF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There are three basic configurations, each has different. performance (input/output resistance, gain, high frequency response, etc.).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52AA3-04D5-4494-B508-AA3A79A243F0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79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1143000"/>
          </a:xfrm>
        </p:spPr>
        <p:txBody>
          <a:bodyPr/>
          <a:lstStyle/>
          <a:p>
            <a:r>
              <a:rPr lang="en-US" sz="4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Basic Devices:</a:t>
            </a:r>
          </a:p>
        </p:txBody>
      </p:sp>
      <p:sp>
        <p:nvSpPr>
          <p:cNvPr id="25606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133600"/>
            <a:ext cx="6553200" cy="32004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Diode: P-N Junction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Bipolar Junction Transistor: BJT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 Transistor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189AD-7BA9-4BEB-94B7-6330FCD77F67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2895600"/>
          </a:xfrm>
        </p:spPr>
        <p:txBody>
          <a:bodyPr>
            <a:normAutofit/>
          </a:bodyPr>
          <a:lstStyle/>
          <a:p>
            <a:r>
              <a:rPr lang="en-US" altLang="zh-CN" sz="4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Diode</a:t>
            </a:r>
            <a:endParaRPr lang="en-US" sz="4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92FC-6D52-4F98-BA28-126D07F05EC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WordArt 2" descr="Paper bag"/>
          <p:cNvSpPr>
            <a:spLocks noChangeArrowheads="1" noChangeShapeType="1" noTextEdit="1"/>
          </p:cNvSpPr>
          <p:nvPr/>
        </p:nvSpPr>
        <p:spPr bwMode="auto">
          <a:xfrm>
            <a:off x="2438400" y="685800"/>
            <a:ext cx="4953000" cy="762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600" kern="10" dirty="0" smtClean="0">
              <a:ln w="9525">
                <a:round/>
                <a:headEnd/>
                <a:tailEnd/>
              </a:ln>
              <a:blipFill dpi="0" rotWithShape="0">
                <a:blip r:embed="rId3"/>
                <a:srcRect/>
                <a:tile tx="0" ty="0" sx="100000" sy="100000" flip="none" algn="tl"/>
              </a:blipFill>
              <a:latin typeface="Cooper Black"/>
            </a:endParaRPr>
          </a:p>
        </p:txBody>
      </p:sp>
      <p:graphicFrame>
        <p:nvGraphicFramePr>
          <p:cNvPr id="51201" name="Object 1"/>
          <p:cNvGraphicFramePr>
            <a:graphicFrameLocks noChangeAspect="1"/>
          </p:cNvGraphicFramePr>
          <p:nvPr/>
        </p:nvGraphicFramePr>
        <p:xfrm>
          <a:off x="2362200" y="3810000"/>
          <a:ext cx="4267200" cy="889000"/>
        </p:xfrm>
        <a:graphic>
          <a:graphicData uri="http://schemas.openxmlformats.org/presentationml/2006/ole">
            <p:oleObj spid="_x0000_s88078" name="Visio" r:id="rId4" imgW="4104132" imgH="813816" progId="Visio.Drawing.11">
              <p:embed/>
            </p:oleObj>
          </a:graphicData>
        </a:graphic>
      </p:graphicFrame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2362200" y="3962400"/>
            <a:ext cx="144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Anode</a:t>
            </a:r>
            <a:endParaRPr lang="th-TH" sz="2400" b="1" dirty="0">
              <a:solidFill>
                <a:srgbClr val="008000"/>
              </a:solidFill>
              <a:latin typeface="Times New Roman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715000" y="3962400"/>
            <a:ext cx="129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Cathode</a:t>
            </a:r>
            <a:endParaRPr lang="th-TH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00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Line 8"/>
          <p:cNvSpPr>
            <a:spLocks noChangeShapeType="1"/>
          </p:cNvSpPr>
          <p:nvPr/>
        </p:nvSpPr>
        <p:spPr bwMode="auto">
          <a:xfrm>
            <a:off x="2667000" y="4772025"/>
            <a:ext cx="388620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Diode      </a:t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th-TH" sz="2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DB132-80FA-4546-8F42-F779EA11D8A4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914400" y="2514600"/>
          <a:ext cx="7315200" cy="1525588"/>
        </p:xfrm>
        <a:graphic>
          <a:graphicData uri="http://schemas.openxmlformats.org/presentationml/2006/ole">
            <p:oleObj spid="_x0000_s82958" name="Visio" r:id="rId3" imgW="4104132" imgH="813816" progId="Visio.Drawing.11">
              <p:embed/>
            </p:oleObj>
          </a:graphicData>
        </a:graphic>
      </p:graphicFrame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3657600" y="4343400"/>
            <a:ext cx="1066800" cy="838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th-TH" sz="3600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724400" y="4343400"/>
            <a:ext cx="1066800" cy="838200"/>
          </a:xfrm>
          <a:prstGeom prst="rect">
            <a:avLst/>
          </a:prstGeom>
          <a:solidFill>
            <a:srgbClr val="B2B2B2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lang="th-TH" sz="3600" dirty="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32" name="Text Box 9"/>
          <p:cNvSpPr txBox="1">
            <a:spLocks noChangeArrowheads="1"/>
          </p:cNvSpPr>
          <p:nvPr/>
        </p:nvSpPr>
        <p:spPr bwMode="auto">
          <a:xfrm>
            <a:off x="1524000" y="3657600"/>
            <a:ext cx="144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Anode</a:t>
            </a:r>
            <a:endParaRPr lang="th-TH" sz="2400" b="1" dirty="0">
              <a:solidFill>
                <a:srgbClr val="00B050"/>
              </a:solidFill>
              <a:latin typeface="Times New Roman" pitchFamily="18" charset="0"/>
            </a:endParaRP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6629400" y="3657600"/>
            <a:ext cx="1295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Cathode</a:t>
            </a:r>
            <a:endParaRPr lang="th-TH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1034" name="Line 11"/>
          <p:cNvSpPr>
            <a:spLocks noChangeShapeType="1"/>
          </p:cNvSpPr>
          <p:nvPr/>
        </p:nvSpPr>
        <p:spPr bwMode="auto">
          <a:xfrm flipV="1">
            <a:off x="2514600" y="3429000"/>
            <a:ext cx="9906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5" name="Line 12"/>
          <p:cNvSpPr>
            <a:spLocks noChangeShapeType="1"/>
          </p:cNvSpPr>
          <p:nvPr/>
        </p:nvSpPr>
        <p:spPr bwMode="auto">
          <a:xfrm>
            <a:off x="2514600" y="4267200"/>
            <a:ext cx="990600" cy="3810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6" name="Line 13"/>
          <p:cNvSpPr>
            <a:spLocks noChangeShapeType="1"/>
          </p:cNvSpPr>
          <p:nvPr/>
        </p:nvSpPr>
        <p:spPr bwMode="auto">
          <a:xfrm flipH="1" flipV="1">
            <a:off x="5943600" y="3429000"/>
            <a:ext cx="533400" cy="3810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7" name="Line 14"/>
          <p:cNvSpPr>
            <a:spLocks noChangeShapeType="1"/>
          </p:cNvSpPr>
          <p:nvPr/>
        </p:nvSpPr>
        <p:spPr bwMode="auto">
          <a:xfrm flipH="1">
            <a:off x="5943600" y="4191000"/>
            <a:ext cx="533400" cy="45720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828800" y="1143000"/>
            <a:ext cx="571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P-N Junction Diode Schematic Symbol: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61690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 PN Junction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 current flow in a PN junction or diode, we have to apply an external voltage called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ias.</a:t>
            </a: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this connection, current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flows freely from cathode across the junction to the anode.</a:t>
            </a: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we’d say the switch is closed when electrons can flow through the diode.</a:t>
            </a: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Note:  The current flow may be so high that an external resistance R is usually needed to minimize the current flow to a level a diode can withstand.</a:t>
            </a:r>
          </a:p>
          <a:p>
            <a:pPr eaLnBrk="1" hangingPunct="1">
              <a:lnSpc>
                <a:spcPct val="900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This arrangement is called forward bias.</a:t>
            </a:r>
          </a:p>
        </p:txBody>
      </p:sp>
      <p:pic>
        <p:nvPicPr>
          <p:cNvPr id="9221" name="Picture 5" descr="Figure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475436"/>
            <a:ext cx="4191000" cy="2165891"/>
          </a:xfr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Dr. Nasim Zafar.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DEF776-9108-4247-A4D2-E7C9A2A01A8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49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/>
          </a:bodyPr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Forward-Biased Diode Circuit</a:t>
            </a:r>
            <a:endParaRPr lang="th-TH" sz="2800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DA2DA-6926-44C9-9A6A-6CD7BCCF14A1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1371600" y="1600200"/>
          <a:ext cx="6400800" cy="4125913"/>
        </p:xfrm>
        <a:graphic>
          <a:graphicData uri="http://schemas.openxmlformats.org/presentationml/2006/ole">
            <p:oleObj spid="_x0000_s83982" name="Visio" r:id="rId3" imgW="4722876" imgH="3044038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85277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Reverse-Biased Diode Circuit</a:t>
            </a:r>
            <a:endParaRPr lang="th-TH" sz="2800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52D97-BDB1-42FB-A563-8AB73183F225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1371600" y="1600200"/>
          <a:ext cx="6400800" cy="4256088"/>
        </p:xfrm>
        <a:graphic>
          <a:graphicData uri="http://schemas.openxmlformats.org/presentationml/2006/ole">
            <p:oleObj spid="_x0000_s85006" name="Visio" r:id="rId3" imgW="4578401" imgH="3044038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482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012238" cy="1171575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rgbClr val="FF00FF"/>
                </a:solidFill>
              </a:rPr>
              <a:t>	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Diode  I-V characteristics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algn="ctr">
              <a:buFont typeface="Monotype Sorts" charset="2"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Voltage-Current relationship for a p-n junction (diode) </a:t>
            </a:r>
          </a:p>
          <a:p>
            <a:pPr algn="ctr">
              <a:buFont typeface="Monotype Sorts" charset="2"/>
              <a:buNone/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E322-592A-4989-8527-AD57594D6173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0180" name="Picture 4" descr="G:\frontiers\i-v char.gif"/>
          <p:cNvPicPr>
            <a:picLocks noChangeAspect="1" noChangeArrowheads="1"/>
          </p:cNvPicPr>
          <p:nvPr/>
        </p:nvPicPr>
        <p:blipFill>
          <a:blip r:embed="rId2" cstate="print"/>
          <a:srcRect l="3790" t="3999" r="7109" b="7098"/>
          <a:stretch>
            <a:fillRect/>
          </a:stretch>
        </p:blipFill>
        <p:spPr bwMode="auto">
          <a:xfrm>
            <a:off x="685800" y="2209800"/>
            <a:ext cx="3810000" cy="34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 descr="G:\frontiers\equations.gif"/>
          <p:cNvPicPr>
            <a:picLocks noChangeAspect="1" noChangeArrowheads="1"/>
          </p:cNvPicPr>
          <p:nvPr/>
        </p:nvPicPr>
        <p:blipFill>
          <a:blip r:embed="rId3" cstate="print"/>
          <a:srcRect l="3687" t="17021" r="5991" b="10638"/>
          <a:stretch>
            <a:fillRect/>
          </a:stretch>
        </p:blipFill>
        <p:spPr bwMode="auto">
          <a:xfrm>
            <a:off x="4800600" y="2362200"/>
            <a:ext cx="373380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2057400" indent="-2057400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Complete: Model Diode Curve</a:t>
            </a:r>
            <a:endParaRPr lang="th-TH" sz="2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D9CF7-5F58-418C-B9D3-B5B6EDB9C4FB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509" name="Text Box 4"/>
          <p:cNvSpPr txBox="1">
            <a:spLocks noChangeArrowheads="1"/>
          </p:cNvSpPr>
          <p:nvPr/>
        </p:nvSpPr>
        <p:spPr bwMode="auto">
          <a:xfrm>
            <a:off x="304800" y="4343400"/>
            <a:ext cx="1905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Reverse operating region (also called the reverse breakdown region)</a:t>
            </a:r>
            <a:endParaRPr lang="th-TH" sz="1800" dirty="0" smtClean="0">
              <a:latin typeface="Times New Roman" pitchFamily="18" charset="0"/>
            </a:endParaRPr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6777038" y="2665413"/>
            <a:ext cx="137636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800" dirty="0" smtClean="0">
                <a:solidFill>
                  <a:srgbClr val="800080"/>
                </a:solidFill>
                <a:latin typeface="Verdana" pitchFamily="34" charset="0"/>
              </a:rPr>
              <a:t>Forward </a:t>
            </a:r>
            <a:r>
              <a:rPr lang="en-US" sz="1800" dirty="0" smtClean="0">
                <a:solidFill>
                  <a:srgbClr val="800080"/>
                </a:solidFill>
                <a:latin typeface="Times New Roman" pitchFamily="18" charset="0"/>
                <a:cs typeface="Times New Roman" pitchFamily="18" charset="0"/>
              </a:rPr>
              <a:t>operating region</a:t>
            </a:r>
            <a:endParaRPr lang="th-TH" sz="1800" dirty="0" smtClean="0">
              <a:solidFill>
                <a:srgbClr val="800080"/>
              </a:solidFill>
              <a:latin typeface="Times New Roman" pitchFamily="18" charset="0"/>
            </a:endParaRPr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1295400" y="1524000"/>
          <a:ext cx="6477000" cy="5026025"/>
        </p:xfrm>
        <a:graphic>
          <a:graphicData uri="http://schemas.openxmlformats.org/presentationml/2006/ole">
            <p:oleObj spid="_x0000_s86030" name="Visio" r:id="rId3" imgW="4577791" imgH="3552749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4107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pPr marL="2119313" indent="-2119313"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Ideal diode characteristics</a:t>
            </a:r>
            <a:endParaRPr lang="th-TH" sz="2800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65C1F-7FD3-46D6-9F8B-EE630E9327C1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1378" name="Group 114"/>
          <p:cNvGraphicFramePr>
            <a:graphicFrameLocks noGrp="1"/>
          </p:cNvGraphicFramePr>
          <p:nvPr/>
        </p:nvGraphicFramePr>
        <p:xfrm>
          <a:off x="533400" y="1397000"/>
          <a:ext cx="8077200" cy="5079999"/>
        </p:xfrm>
        <a:graphic>
          <a:graphicData uri="http://schemas.openxmlformats.org/drawingml/2006/table">
            <a:tbl>
              <a:tblPr/>
              <a:tblGrid>
                <a:gridCol w="2209800"/>
                <a:gridCol w="2895600"/>
                <a:gridCol w="2971800"/>
              </a:tblGrid>
              <a:tr h="4318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Forward bias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Reverse Bias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1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Biasing polarities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5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Equivalent switch state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ON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ngsana New" pitchFamily="18" charset="-34"/>
                        </a:rPr>
                        <a:t>OFF</a:t>
                      </a:r>
                      <a:endParaRPr kumimoji="0" lang="th-TH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5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Device resistance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Zero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Infinite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3108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Device current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A-to-K current  determined by external resistance and voltage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Zero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35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A-to-K voltage</a:t>
                      </a:r>
                      <a:endParaRPr kumimoji="0" lang="th-TH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Zero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Equal to the applied voltage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0994" name="Line 41"/>
          <p:cNvSpPr>
            <a:spLocks noChangeShapeType="1"/>
          </p:cNvSpPr>
          <p:nvPr/>
        </p:nvSpPr>
        <p:spPr bwMode="auto">
          <a:xfrm>
            <a:off x="3429000" y="3276600"/>
            <a:ext cx="167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5" name="Oval 43"/>
          <p:cNvSpPr>
            <a:spLocks noChangeArrowheads="1"/>
          </p:cNvSpPr>
          <p:nvPr/>
        </p:nvSpPr>
        <p:spPr bwMode="auto">
          <a:xfrm>
            <a:off x="44196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6" name="Line 44"/>
          <p:cNvSpPr>
            <a:spLocks noChangeShapeType="1"/>
          </p:cNvSpPr>
          <p:nvPr/>
        </p:nvSpPr>
        <p:spPr bwMode="auto">
          <a:xfrm>
            <a:off x="3962400" y="3276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7" name="Oval 42"/>
          <p:cNvSpPr>
            <a:spLocks noChangeArrowheads="1"/>
          </p:cNvSpPr>
          <p:nvPr/>
        </p:nvSpPr>
        <p:spPr bwMode="auto">
          <a:xfrm>
            <a:off x="38862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8" name="Line 45"/>
          <p:cNvSpPr>
            <a:spLocks noChangeShapeType="1"/>
          </p:cNvSpPr>
          <p:nvPr/>
        </p:nvSpPr>
        <p:spPr bwMode="auto">
          <a:xfrm>
            <a:off x="6324600" y="3276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0999" name="Oval 46"/>
          <p:cNvSpPr>
            <a:spLocks noChangeArrowheads="1"/>
          </p:cNvSpPr>
          <p:nvPr/>
        </p:nvSpPr>
        <p:spPr bwMode="auto">
          <a:xfrm>
            <a:off x="73152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0" name="Line 47"/>
          <p:cNvSpPr>
            <a:spLocks noChangeShapeType="1"/>
          </p:cNvSpPr>
          <p:nvPr/>
        </p:nvSpPr>
        <p:spPr bwMode="auto">
          <a:xfrm flipV="1">
            <a:off x="6858000" y="3048000"/>
            <a:ext cx="3810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1" name="Oval 48"/>
          <p:cNvSpPr>
            <a:spLocks noChangeArrowheads="1"/>
          </p:cNvSpPr>
          <p:nvPr/>
        </p:nvSpPr>
        <p:spPr bwMode="auto">
          <a:xfrm>
            <a:off x="6781800" y="3200400"/>
            <a:ext cx="152400" cy="152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2" name="Line 53"/>
          <p:cNvSpPr>
            <a:spLocks noChangeShapeType="1"/>
          </p:cNvSpPr>
          <p:nvPr/>
        </p:nvSpPr>
        <p:spPr bwMode="auto">
          <a:xfrm>
            <a:off x="7467600" y="3276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3" name="Line 63"/>
          <p:cNvSpPr>
            <a:spLocks noChangeShapeType="1"/>
          </p:cNvSpPr>
          <p:nvPr/>
        </p:nvSpPr>
        <p:spPr bwMode="auto">
          <a:xfrm>
            <a:off x="3429000" y="20574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2" name="Group 65"/>
          <p:cNvGrpSpPr>
            <a:grpSpLocks/>
          </p:cNvGrpSpPr>
          <p:nvPr/>
        </p:nvGrpSpPr>
        <p:grpSpPr bwMode="auto">
          <a:xfrm>
            <a:off x="4038600" y="1905000"/>
            <a:ext cx="304800" cy="304800"/>
            <a:chOff x="2544" y="1200"/>
            <a:chExt cx="192" cy="192"/>
          </a:xfrm>
        </p:grpSpPr>
        <p:sp>
          <p:nvSpPr>
            <p:cNvPr id="41015" name="AutoShape 61"/>
            <p:cNvSpPr>
              <a:spLocks noChangeArrowheads="1"/>
            </p:cNvSpPr>
            <p:nvPr/>
          </p:nvSpPr>
          <p:spPr bwMode="auto">
            <a:xfrm rot="5400000">
              <a:off x="2544" y="1200"/>
              <a:ext cx="192" cy="19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1016" name="Line 64"/>
            <p:cNvSpPr>
              <a:spLocks noChangeShapeType="1"/>
            </p:cNvSpPr>
            <p:nvPr/>
          </p:nvSpPr>
          <p:spPr bwMode="auto">
            <a:xfrm>
              <a:off x="2736" y="120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05" name="Text Box 66"/>
          <p:cNvSpPr txBox="1">
            <a:spLocks noChangeArrowheads="1"/>
          </p:cNvSpPr>
          <p:nvPr/>
        </p:nvSpPr>
        <p:spPr bwMode="auto">
          <a:xfrm>
            <a:off x="2819400" y="1828800"/>
            <a:ext cx="68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(+)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41006" name="Text Box 67"/>
          <p:cNvSpPr txBox="1">
            <a:spLocks noChangeArrowheads="1"/>
          </p:cNvSpPr>
          <p:nvPr/>
        </p:nvSpPr>
        <p:spPr bwMode="auto">
          <a:xfrm>
            <a:off x="4876800" y="1828800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(-)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41007" name="Line 68"/>
          <p:cNvSpPr>
            <a:spLocks noChangeShapeType="1"/>
          </p:cNvSpPr>
          <p:nvPr/>
        </p:nvSpPr>
        <p:spPr bwMode="auto">
          <a:xfrm>
            <a:off x="3733800" y="2286000"/>
            <a:ext cx="838200" cy="0"/>
          </a:xfrm>
          <a:prstGeom prst="line">
            <a:avLst/>
          </a:prstGeom>
          <a:noFill/>
          <a:ln w="9525">
            <a:solidFill>
              <a:srgbClr val="8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41008" name="Text Box 69"/>
          <p:cNvSpPr txBox="1">
            <a:spLocks noChangeArrowheads="1"/>
          </p:cNvSpPr>
          <p:nvPr/>
        </p:nvSpPr>
        <p:spPr bwMode="auto">
          <a:xfrm>
            <a:off x="3962400" y="22098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800" b="1" i="1" dirty="0" smtClean="0"/>
              <a:t>I</a:t>
            </a:r>
            <a:r>
              <a:rPr lang="en-US" sz="1800" b="1" i="1" baseline="-25000" dirty="0" smtClean="0"/>
              <a:t>F</a:t>
            </a:r>
            <a:endParaRPr lang="th-TH" sz="1800" b="1" i="1" baseline="-25000" dirty="0" smtClean="0"/>
          </a:p>
        </p:txBody>
      </p:sp>
      <p:sp>
        <p:nvSpPr>
          <p:cNvPr id="41009" name="Line 106"/>
          <p:cNvSpPr>
            <a:spLocks noChangeShapeType="1"/>
          </p:cNvSpPr>
          <p:nvPr/>
        </p:nvSpPr>
        <p:spPr bwMode="auto">
          <a:xfrm>
            <a:off x="6324600" y="20574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3" name="Group 107"/>
          <p:cNvGrpSpPr>
            <a:grpSpLocks/>
          </p:cNvGrpSpPr>
          <p:nvPr/>
        </p:nvGrpSpPr>
        <p:grpSpPr bwMode="auto">
          <a:xfrm>
            <a:off x="6934200" y="1905000"/>
            <a:ext cx="304800" cy="304800"/>
            <a:chOff x="2544" y="1200"/>
            <a:chExt cx="192" cy="192"/>
          </a:xfrm>
        </p:grpSpPr>
        <p:sp>
          <p:nvSpPr>
            <p:cNvPr id="41013" name="AutoShape 108"/>
            <p:cNvSpPr>
              <a:spLocks noChangeArrowheads="1"/>
            </p:cNvSpPr>
            <p:nvPr/>
          </p:nvSpPr>
          <p:spPr bwMode="auto">
            <a:xfrm rot="5400000">
              <a:off x="2544" y="1200"/>
              <a:ext cx="192" cy="192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41014" name="Line 109"/>
            <p:cNvSpPr>
              <a:spLocks noChangeShapeType="1"/>
            </p:cNvSpPr>
            <p:nvPr/>
          </p:nvSpPr>
          <p:spPr bwMode="auto">
            <a:xfrm>
              <a:off x="2736" y="1200"/>
              <a:ext cx="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1011" name="Text Box 110"/>
          <p:cNvSpPr txBox="1">
            <a:spLocks noChangeArrowheads="1"/>
          </p:cNvSpPr>
          <p:nvPr/>
        </p:nvSpPr>
        <p:spPr bwMode="auto">
          <a:xfrm>
            <a:off x="5791200" y="1828800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(-)</a:t>
            </a:r>
            <a:endParaRPr lang="th-TH" sz="2000" smtClean="0">
              <a:solidFill>
                <a:srgbClr val="000000"/>
              </a:solidFill>
            </a:endParaRPr>
          </a:p>
        </p:txBody>
      </p:sp>
      <p:sp>
        <p:nvSpPr>
          <p:cNvPr id="41012" name="Text Box 111"/>
          <p:cNvSpPr txBox="1">
            <a:spLocks noChangeArrowheads="1"/>
          </p:cNvSpPr>
          <p:nvPr/>
        </p:nvSpPr>
        <p:spPr bwMode="auto">
          <a:xfrm>
            <a:off x="7696200" y="1828800"/>
            <a:ext cx="609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2000" smtClean="0">
                <a:solidFill>
                  <a:srgbClr val="000000"/>
                </a:solidFill>
              </a:rPr>
              <a:t>(+)</a:t>
            </a:r>
            <a:endParaRPr lang="th-TH" sz="2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056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marL="2057400" indent="-2057400"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Diode Capacitance:</a:t>
            </a:r>
            <a:endParaRPr lang="th-TH" sz="2800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D3835-4439-4087-AB8A-04D9EAE98D32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16452691"/>
              </p:ext>
            </p:extLst>
          </p:nvPr>
        </p:nvGraphicFramePr>
        <p:xfrm>
          <a:off x="2209800" y="1600200"/>
          <a:ext cx="4541838" cy="4572000"/>
        </p:xfrm>
        <a:graphic>
          <a:graphicData uri="http://schemas.openxmlformats.org/presentationml/2006/ole">
            <p:oleObj spid="_x0000_s87054" name="Visio" r:id="rId3" imgW="2548128" imgH="2778557" progId="Visio.Drawing.11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5076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001000" cy="1143000"/>
          </a:xfrm>
          <a:solidFill>
            <a:srgbClr val="FFFF00"/>
          </a:solidFill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Half-Wave Rectifier Circuit:</a:t>
            </a:r>
            <a:endParaRPr lang="en-US" altLang="zh-CN" sz="2800" b="1" dirty="0" smtClean="0">
              <a:solidFill>
                <a:srgbClr val="0000FF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144B-A56D-4EB6-BDC6-7B713A52F99C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2950" name="Picture 5" descr="c:\ch03_conv\sedr42021_0325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76400"/>
            <a:ext cx="2971800" cy="240640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82951" name="Picture 6" descr="c:\ch03_conv\sedr42021_0325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1" y="1676400"/>
            <a:ext cx="3124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2" name="Rectangle 9"/>
          <p:cNvSpPr>
            <a:spLocks noChangeArrowheads="1"/>
          </p:cNvSpPr>
          <p:nvPr/>
        </p:nvSpPr>
        <p:spPr bwMode="auto">
          <a:xfrm>
            <a:off x="914400" y="4267200"/>
            <a:ext cx="7848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14400" lvl="1" indent="-457200" eaLnBrk="0" hangingPunct="0">
              <a:spcBef>
                <a:spcPct val="50000"/>
              </a:spcBef>
              <a:buFontTx/>
              <a:buAutoNum type="alphaLcParenBoth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Half-Wave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ectifier Circuit </a:t>
            </a:r>
          </a:p>
          <a:p>
            <a:pPr marL="914400" lvl="1" indent="-457200" eaLnBrk="0" hangingPunct="0">
              <a:spcBef>
                <a:spcPct val="50000"/>
              </a:spcBef>
              <a:buFontTx/>
              <a:buAutoNum type="alphaLcParenBoth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Circuit</a:t>
            </a:r>
            <a:r>
              <a:rPr lang="en-US" sz="2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the half-wave rectifier with the diode replaced with its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barrier potential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plus-resistance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model. </a:t>
            </a:r>
            <a:endParaRPr lang="en-US" altLang="en-US" sz="2000" i="1" baseline="-25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03f34"/>
          <p:cNvPicPr preferRelativeResize="0"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01800"/>
            <a:ext cx="8229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4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c03f34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07D0-C0F4-4B7B-A27A-4512E9D0C92D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4876800" y="901700"/>
            <a:ext cx="0" cy="1600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6934200" y="901700"/>
            <a:ext cx="0" cy="1981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876800" y="1447800"/>
            <a:ext cx="2057400" cy="0"/>
          </a:xfrm>
          <a:prstGeom prst="line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5638800" y="1143000"/>
            <a:ext cx="407988" cy="369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T</a:t>
            </a:r>
            <a:r>
              <a:rPr lang="en-US" baseline="-25000" dirty="0">
                <a:latin typeface="+mn-lt"/>
              </a:rPr>
              <a:t>in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304800" y="304800"/>
            <a:ext cx="853440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kern="0" dirty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Half-Wave Rectifier </a:t>
            </a:r>
            <a:r>
              <a:rPr lang="en-GB" sz="2800" b="1" kern="0" dirty="0" smtClean="0">
                <a:solidFill>
                  <a:srgbClr val="FF0000"/>
                </a:solidFill>
                <a:latin typeface="Times New Roman"/>
                <a:ea typeface="+mj-ea"/>
                <a:cs typeface="+mj-cs"/>
              </a:rPr>
              <a:t>with </a:t>
            </a:r>
            <a:r>
              <a:rPr lang="en-GB" sz="2800" b="1" i="1" kern="0" dirty="0" smtClean="0">
                <a:solidFill>
                  <a:srgbClr val="0000FF"/>
                </a:solidFill>
                <a:latin typeface="Times New Roman"/>
                <a:ea typeface="+mj-ea"/>
                <a:cs typeface="+mj-cs"/>
              </a:rPr>
              <a:t>Capacitor </a:t>
            </a:r>
            <a:r>
              <a:rPr lang="en-GB" sz="2800" b="1" i="1" kern="0" dirty="0" smtClean="0">
                <a:solidFill>
                  <a:srgbClr val="008000"/>
                </a:solidFill>
                <a:latin typeface="Times New Roman"/>
                <a:ea typeface="+mj-ea"/>
                <a:cs typeface="+mj-cs"/>
              </a:rPr>
              <a:t>+ </a:t>
            </a:r>
            <a:r>
              <a:rPr lang="en-US" sz="2800" b="1" i="1" kern="0" dirty="0" smtClean="0">
                <a:solidFill>
                  <a:srgbClr val="0000FF"/>
                </a:solidFill>
                <a:latin typeface="Times New Roman"/>
                <a:ea typeface="+mj-ea"/>
                <a:cs typeface="+mj-cs"/>
              </a:rPr>
              <a:t>Load Resistor</a:t>
            </a:r>
            <a:endParaRPr lang="en-US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04800" y="5410200"/>
            <a:ext cx="8458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Cause of ripple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14600" y="5070157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kern="0" dirty="0">
                <a:solidFill>
                  <a:srgbClr val="000000"/>
                </a:solidFill>
                <a:latin typeface="Times New Roman"/>
              </a:rPr>
              <a:t>A path is available for capacitor to </a:t>
            </a:r>
            <a:r>
              <a:rPr lang="en-US" sz="2000" kern="0" dirty="0" smtClean="0">
                <a:solidFill>
                  <a:srgbClr val="000000"/>
                </a:solidFill>
                <a:latin typeface="Times New Roman"/>
              </a:rPr>
              <a:t>discharge.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kern="0" dirty="0" smtClean="0">
                <a:solidFill>
                  <a:srgbClr val="000000"/>
                </a:solidFill>
                <a:latin typeface="Times New Roman"/>
              </a:rPr>
              <a:t>Therefore, </a:t>
            </a:r>
            <a:r>
              <a:rPr lang="en-US" sz="2000" kern="0" dirty="0" err="1" smtClean="0">
                <a:solidFill>
                  <a:srgbClr val="000000"/>
                </a:solidFill>
                <a:latin typeface="Times New Roman"/>
              </a:rPr>
              <a:t>V</a:t>
            </a:r>
            <a:r>
              <a:rPr lang="en-US" sz="2000" kern="0" baseline="-25000" dirty="0" err="1" smtClean="0">
                <a:solidFill>
                  <a:srgbClr val="000000"/>
                </a:solidFill>
                <a:latin typeface="Times New Roman"/>
              </a:rPr>
              <a:t>out</a:t>
            </a:r>
            <a:r>
              <a:rPr lang="en-US" sz="2000" kern="0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en-US" sz="2000" kern="0" dirty="0">
                <a:solidFill>
                  <a:srgbClr val="000000"/>
                </a:solidFill>
                <a:latin typeface="Times New Roman"/>
              </a:rPr>
              <a:t>will not be constant and a </a:t>
            </a:r>
            <a:r>
              <a:rPr lang="en-US" sz="2400" b="1" i="1" kern="0" dirty="0">
                <a:solidFill>
                  <a:srgbClr val="008000"/>
                </a:solidFill>
                <a:latin typeface="Times New Roman"/>
              </a:rPr>
              <a:t>ripple</a:t>
            </a:r>
            <a:r>
              <a:rPr lang="en-US" sz="2000" kern="0" dirty="0">
                <a:solidFill>
                  <a:srgbClr val="000000"/>
                </a:solidFill>
                <a:latin typeface="Times New Roman"/>
              </a:rPr>
              <a:t> exists.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8001000" cy="1143000"/>
          </a:xfrm>
          <a:solidFill>
            <a:schemeClr val="bg1">
              <a:lumMod val="75000"/>
            </a:schemeClr>
          </a:solidFill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Full-Wave Rectifier</a:t>
            </a:r>
            <a:endParaRPr lang="en-US" altLang="zh-CN" sz="3200" b="1" dirty="0" smtClean="0">
              <a:solidFill>
                <a:srgbClr val="0000FF"/>
              </a:solidFill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BBF19-6B1E-4BE3-9F79-A564998D6CCB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90600" y="1905000"/>
            <a:ext cx="7162800" cy="2590800"/>
            <a:chOff x="624" y="432"/>
            <a:chExt cx="4790" cy="1358"/>
          </a:xfrm>
        </p:grpSpPr>
        <p:pic>
          <p:nvPicPr>
            <p:cNvPr id="85000" name="Picture 5" descr="c:\ch03_conv\sedr42021_0326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4" y="432"/>
              <a:ext cx="1934" cy="1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001" name="Picture 6" descr="c:\ch03_conv\sedr42021_0326b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20" y="504"/>
              <a:ext cx="2294" cy="12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4999" name="Rectangle 8"/>
          <p:cNvSpPr>
            <a:spLocks noChangeArrowheads="1"/>
          </p:cNvSpPr>
          <p:nvPr/>
        </p:nvSpPr>
        <p:spPr bwMode="auto">
          <a:xfrm>
            <a:off x="533400" y="4648200"/>
            <a:ext cx="8077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 eaLnBrk="0" hangingPunct="0">
              <a:buFontTx/>
              <a:buAutoNum type="alphaLcParenBoth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Circuit.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l" eaLnBrk="0" hangingPunct="0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l" eaLnBrk="0" hangingPunct="0">
              <a:buFontTx/>
              <a:buAutoNum type="alphaLcParenBoth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Transfer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characteristic assuming a constant-voltage-drop model for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diodes.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Applications of PN Junction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44675"/>
            <a:ext cx="649287" cy="3384550"/>
          </a:xfr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P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N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ko-KR" sz="2000" smtClean="0">
              <a:ea typeface="+mn-ea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J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U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N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C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T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I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O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smtClean="0">
                <a:ea typeface="+mn-ea"/>
              </a:rPr>
              <a:t>N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79613" y="3544888"/>
            <a:ext cx="2305050" cy="3905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PN Junction  diode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714875" y="24653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Junction  diode</a:t>
            </a:r>
          </a:p>
        </p:txBody>
      </p:sp>
      <p:sp>
        <p:nvSpPr>
          <p:cNvPr id="40966" name="AutoShape 9"/>
          <p:cNvSpPr>
            <a:spLocks/>
          </p:cNvSpPr>
          <p:nvPr/>
        </p:nvSpPr>
        <p:spPr bwMode="auto">
          <a:xfrm>
            <a:off x="6877050" y="1889125"/>
            <a:ext cx="287338" cy="1368425"/>
          </a:xfrm>
          <a:prstGeom prst="leftBrace">
            <a:avLst>
              <a:gd name="adj1" fmla="val 3968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7199313" y="1746250"/>
            <a:ext cx="1117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Rectifiers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7235825" y="2105025"/>
            <a:ext cx="16573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Switching diode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235825" y="2536825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Breakdown diode</a:t>
            </a:r>
          </a:p>
        </p:txBody>
      </p:sp>
      <p:sp>
        <p:nvSpPr>
          <p:cNvPr id="68622" name="Rectangle 14"/>
          <p:cNvSpPr>
            <a:spLocks noChangeArrowheads="1"/>
          </p:cNvSpPr>
          <p:nvPr/>
        </p:nvSpPr>
        <p:spPr bwMode="auto">
          <a:xfrm>
            <a:off x="7235825" y="3041650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 err="1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Varactor</a:t>
            </a: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 diode</a:t>
            </a:r>
          </a:p>
        </p:txBody>
      </p:sp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4859338" y="3184525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Tunnel  diode</a:t>
            </a: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4787900" y="39766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Photo-diode</a:t>
            </a:r>
          </a:p>
        </p:txBody>
      </p:sp>
      <p:sp>
        <p:nvSpPr>
          <p:cNvPr id="68625" name="Rectangle 17"/>
          <p:cNvSpPr>
            <a:spLocks noChangeArrowheads="1"/>
          </p:cNvSpPr>
          <p:nvPr/>
        </p:nvSpPr>
        <p:spPr bwMode="auto">
          <a:xfrm>
            <a:off x="4859338" y="4624388"/>
            <a:ext cx="4284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Light Emitting diode &amp; Laser Diode</a:t>
            </a:r>
          </a:p>
        </p:txBody>
      </p:sp>
      <p:sp>
        <p:nvSpPr>
          <p:cNvPr id="68626" name="Rectangle 18"/>
          <p:cNvSpPr>
            <a:spLocks noChangeArrowheads="1"/>
          </p:cNvSpPr>
          <p:nvPr/>
        </p:nvSpPr>
        <p:spPr bwMode="auto">
          <a:xfrm>
            <a:off x="1908175" y="1052513"/>
            <a:ext cx="4032250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BJT (Bipolar Junction Transistor)</a:t>
            </a:r>
          </a:p>
        </p:txBody>
      </p:sp>
      <p:sp>
        <p:nvSpPr>
          <p:cNvPr id="40975" name="AutoShape 19"/>
          <p:cNvSpPr>
            <a:spLocks/>
          </p:cNvSpPr>
          <p:nvPr/>
        </p:nvSpPr>
        <p:spPr bwMode="auto">
          <a:xfrm>
            <a:off x="6877050" y="3832225"/>
            <a:ext cx="287338" cy="647700"/>
          </a:xfrm>
          <a:prstGeom prst="leftBrace">
            <a:avLst>
              <a:gd name="adj1" fmla="val 1878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8628" name="Rectangle 20"/>
          <p:cNvSpPr>
            <a:spLocks noChangeArrowheads="1"/>
          </p:cNvSpPr>
          <p:nvPr/>
        </p:nvSpPr>
        <p:spPr bwMode="auto">
          <a:xfrm>
            <a:off x="7164388" y="3786190"/>
            <a:ext cx="190817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Solar cell</a:t>
            </a:r>
          </a:p>
        </p:txBody>
      </p:sp>
      <p:sp>
        <p:nvSpPr>
          <p:cNvPr id="68629" name="Rectangle 21"/>
          <p:cNvSpPr>
            <a:spLocks noChangeArrowheads="1"/>
          </p:cNvSpPr>
          <p:nvPr/>
        </p:nvSpPr>
        <p:spPr bwMode="auto">
          <a:xfrm>
            <a:off x="7164388" y="4143381"/>
            <a:ext cx="1908175" cy="40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1600" b="1" dirty="0" err="1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Photodetector</a:t>
            </a:r>
            <a:endParaRPr kumimoji="1" lang="en-US" altLang="ko-KR" sz="1600" b="1" dirty="0">
              <a:solidFill>
                <a:prstClr val="black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68630" name="Rectangle 22"/>
          <p:cNvSpPr>
            <a:spLocks noChangeArrowheads="1"/>
          </p:cNvSpPr>
          <p:nvPr/>
        </p:nvSpPr>
        <p:spPr bwMode="auto">
          <a:xfrm>
            <a:off x="1908175" y="1700213"/>
            <a:ext cx="4751388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HBT (</a:t>
            </a:r>
            <a:r>
              <a:rPr kumimoji="1" lang="en-US" altLang="ko-KR" sz="2000" b="1" dirty="0" err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Heterojunction</a:t>
            </a:r>
            <a:r>
              <a:rPr kumimoji="1" lang="en-US" altLang="ko-KR" sz="2000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Bipolar Transistor)</a:t>
            </a:r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1908175" y="5559425"/>
            <a:ext cx="3384550" cy="3905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FET (Field Effect Transistor)</a:t>
            </a:r>
          </a:p>
        </p:txBody>
      </p:sp>
      <p:sp>
        <p:nvSpPr>
          <p:cNvPr id="40980" name="AutoShape 24"/>
          <p:cNvSpPr>
            <a:spLocks/>
          </p:cNvSpPr>
          <p:nvPr/>
        </p:nvSpPr>
        <p:spPr bwMode="auto">
          <a:xfrm>
            <a:off x="5364163" y="5300663"/>
            <a:ext cx="287337" cy="936625"/>
          </a:xfrm>
          <a:prstGeom prst="leftBrace">
            <a:avLst>
              <a:gd name="adj1" fmla="val 2716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68634" name="Rectangle 26"/>
          <p:cNvSpPr>
            <a:spLocks noChangeArrowheads="1"/>
          </p:cNvSpPr>
          <p:nvPr/>
        </p:nvSpPr>
        <p:spPr bwMode="auto">
          <a:xfrm>
            <a:off x="5580063" y="5084763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JFET</a:t>
            </a:r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5580063" y="54879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MOSFET - </a:t>
            </a:r>
            <a:r>
              <a:rPr kumimoji="1" lang="en-US" altLang="ko-KR" sz="1600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memory</a:t>
            </a: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5651500" y="59197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 latinLnBrk="1"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r>
              <a:rPr kumimoji="1" lang="en-US" altLang="ko-KR" sz="2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kumimoji="1" lang="en-US" altLang="ko-KR" sz="20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MESFET - </a:t>
            </a:r>
            <a:r>
              <a:rPr kumimoji="1" lang="en-US" altLang="ko-KR" sz="1600" b="1" dirty="0">
                <a:solidFill>
                  <a:prstClr val="black"/>
                </a:solidFill>
                <a:latin typeface="Times New Roman" pitchFamily="18" charset="0"/>
                <a:ea typeface="굴림" pitchFamily="50" charset="-127"/>
              </a:rPr>
              <a:t>HEMT</a:t>
            </a:r>
          </a:p>
        </p:txBody>
      </p:sp>
      <p:sp>
        <p:nvSpPr>
          <p:cNvPr id="40984" name="AutoShape 29"/>
          <p:cNvSpPr>
            <a:spLocks/>
          </p:cNvSpPr>
          <p:nvPr/>
        </p:nvSpPr>
        <p:spPr bwMode="auto">
          <a:xfrm>
            <a:off x="4356100" y="2681288"/>
            <a:ext cx="287338" cy="2160587"/>
          </a:xfrm>
          <a:prstGeom prst="leftBrace">
            <a:avLst>
              <a:gd name="adj1" fmla="val 6266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  <p:sp>
        <p:nvSpPr>
          <p:cNvPr id="40985" name="AutoShape 38"/>
          <p:cNvSpPr>
            <a:spLocks/>
          </p:cNvSpPr>
          <p:nvPr/>
        </p:nvSpPr>
        <p:spPr bwMode="auto">
          <a:xfrm>
            <a:off x="1260475" y="1268413"/>
            <a:ext cx="503238" cy="4537075"/>
          </a:xfrm>
          <a:prstGeom prst="leftBrace">
            <a:avLst>
              <a:gd name="adj1" fmla="val 7513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</a:pPr>
            <a:endParaRPr kumimoji="1" lang="en-US">
              <a:solidFill>
                <a:prstClr val="black"/>
              </a:solidFill>
              <a:latin typeface="Gulim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98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marL="1997075" indent="-1997075"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Common Applications of Diodes</a:t>
            </a:r>
            <a:endParaRPr lang="th-TH" sz="2800" b="1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44ADB-B943-4954-9676-C996147C1C36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48243" name="Group 1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9413468"/>
              </p:ext>
            </p:extLst>
          </p:nvPr>
        </p:nvGraphicFramePr>
        <p:xfrm>
          <a:off x="304800" y="1335088"/>
          <a:ext cx="8534400" cy="4849129"/>
        </p:xfrm>
        <a:graphic>
          <a:graphicData uri="http://schemas.openxmlformats.org/drawingml/2006/table">
            <a:tbl>
              <a:tblPr/>
              <a:tblGrid>
                <a:gridCol w="2133600"/>
                <a:gridCol w="2133600"/>
                <a:gridCol w="2133600"/>
                <a:gridCol w="2133600"/>
              </a:tblGrid>
              <a:tr h="4318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Rectifier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Zener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LED</a:t>
                      </a:r>
                      <a:endParaRPr kumimoji="0" lang="th-TH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806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Schematic symbol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10668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Bias for normal operation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Switched back and forth between forward and reverse.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Reverse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Forward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823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Normal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endParaRPr kumimoji="0" lang="th-TH" sz="1800" b="0" i="1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Si: 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0.7 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Ge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0.3 V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0.7 V (not normally operated)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8065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Normal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8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endParaRPr kumimoji="0" lang="th-TH" sz="1800" b="0" i="1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Equal to applied voltage.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Equal to </a:t>
                      </a:r>
                      <a:r>
                        <a:rPr kumimoji="0" lang="en-US" sz="16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th-TH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Equal to applied voltage.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  <a:tr h="8230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Primary factors to consider for device substitution</a:t>
                      </a:r>
                      <a:endParaRPr kumimoji="0" lang="th-TH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and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RRM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ratings.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(max)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and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ratings.</a:t>
                      </a:r>
                      <a:endParaRPr kumimoji="0" lang="th-TH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(min)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(max)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and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en-US" sz="1600" b="0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BR</a:t>
                      </a:r>
                      <a:endParaRPr kumimoji="0" lang="th-TH" sz="1600" b="0" i="1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ngsana New" pitchFamily="18" charset="-34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858" name="Line 54"/>
          <p:cNvSpPr>
            <a:spLocks noChangeShapeType="1"/>
          </p:cNvSpPr>
          <p:nvPr/>
        </p:nvSpPr>
        <p:spPr bwMode="auto">
          <a:xfrm>
            <a:off x="3048000" y="20574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3467100" y="1828800"/>
            <a:ext cx="266700" cy="457200"/>
            <a:chOff x="2184" y="1152"/>
            <a:chExt cx="168" cy="288"/>
          </a:xfrm>
        </p:grpSpPr>
        <p:sp>
          <p:nvSpPr>
            <p:cNvPr id="34871" name="AutoShape 53"/>
            <p:cNvSpPr>
              <a:spLocks noChangeArrowheads="1"/>
            </p:cNvSpPr>
            <p:nvPr/>
          </p:nvSpPr>
          <p:spPr bwMode="auto">
            <a:xfrm rot="5400000">
              <a:off x="2124" y="1212"/>
              <a:ext cx="288" cy="16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34872" name="Line 55"/>
            <p:cNvSpPr>
              <a:spLocks noChangeShapeType="1"/>
            </p:cNvSpPr>
            <p:nvPr/>
          </p:nvSpPr>
          <p:spPr bwMode="auto">
            <a:xfrm>
              <a:off x="2352" y="115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4860" name="Line 98"/>
          <p:cNvSpPr>
            <a:spLocks noChangeShapeType="1"/>
          </p:cNvSpPr>
          <p:nvPr/>
        </p:nvSpPr>
        <p:spPr bwMode="auto">
          <a:xfrm>
            <a:off x="7239000" y="20574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pSp>
        <p:nvGrpSpPr>
          <p:cNvPr id="3" name="Group 99"/>
          <p:cNvGrpSpPr>
            <a:grpSpLocks/>
          </p:cNvGrpSpPr>
          <p:nvPr/>
        </p:nvGrpSpPr>
        <p:grpSpPr bwMode="auto">
          <a:xfrm>
            <a:off x="7658100" y="1828800"/>
            <a:ext cx="266700" cy="457200"/>
            <a:chOff x="2184" y="1152"/>
            <a:chExt cx="168" cy="288"/>
          </a:xfrm>
        </p:grpSpPr>
        <p:sp>
          <p:nvSpPr>
            <p:cNvPr id="34869" name="AutoShape 100"/>
            <p:cNvSpPr>
              <a:spLocks noChangeArrowheads="1"/>
            </p:cNvSpPr>
            <p:nvPr/>
          </p:nvSpPr>
          <p:spPr bwMode="auto">
            <a:xfrm rot="5400000">
              <a:off x="2124" y="1212"/>
              <a:ext cx="288" cy="168"/>
            </a:xfrm>
            <a:prstGeom prst="triangle">
              <a:avLst>
                <a:gd name="adj" fmla="val 500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  <p:sp>
          <p:nvSpPr>
            <p:cNvPr id="34870" name="Line 101"/>
            <p:cNvSpPr>
              <a:spLocks noChangeShapeType="1"/>
            </p:cNvSpPr>
            <p:nvPr/>
          </p:nvSpPr>
          <p:spPr bwMode="auto">
            <a:xfrm>
              <a:off x="2352" y="1152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8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4862" name="Line 102"/>
          <p:cNvSpPr>
            <a:spLocks noChangeShapeType="1"/>
          </p:cNvSpPr>
          <p:nvPr/>
        </p:nvSpPr>
        <p:spPr bwMode="auto">
          <a:xfrm flipV="1">
            <a:off x="8001000" y="17526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3" name="Line 103"/>
          <p:cNvSpPr>
            <a:spLocks noChangeShapeType="1"/>
          </p:cNvSpPr>
          <p:nvPr/>
        </p:nvSpPr>
        <p:spPr bwMode="auto">
          <a:xfrm flipV="1">
            <a:off x="8001000" y="1828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4" name="Line 104"/>
          <p:cNvSpPr>
            <a:spLocks noChangeShapeType="1"/>
          </p:cNvSpPr>
          <p:nvPr/>
        </p:nvSpPr>
        <p:spPr bwMode="auto">
          <a:xfrm>
            <a:off x="5029200" y="205740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5" name="AutoShape 106"/>
          <p:cNvSpPr>
            <a:spLocks noChangeArrowheads="1"/>
          </p:cNvSpPr>
          <p:nvPr/>
        </p:nvSpPr>
        <p:spPr bwMode="auto">
          <a:xfrm rot="5400000">
            <a:off x="5353050" y="1924050"/>
            <a:ext cx="457200" cy="2667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6" name="Line 107"/>
          <p:cNvSpPr>
            <a:spLocks noChangeShapeType="1"/>
          </p:cNvSpPr>
          <p:nvPr/>
        </p:nvSpPr>
        <p:spPr bwMode="auto">
          <a:xfrm>
            <a:off x="5715000" y="19050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7" name="Line 108"/>
          <p:cNvSpPr>
            <a:spLocks noChangeShapeType="1"/>
          </p:cNvSpPr>
          <p:nvPr/>
        </p:nvSpPr>
        <p:spPr bwMode="auto">
          <a:xfrm flipH="1" flipV="1">
            <a:off x="5638800" y="18288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sp>
        <p:nvSpPr>
          <p:cNvPr id="34868" name="Line 109"/>
          <p:cNvSpPr>
            <a:spLocks noChangeShapeType="1"/>
          </p:cNvSpPr>
          <p:nvPr/>
        </p:nvSpPr>
        <p:spPr bwMode="auto">
          <a:xfrm>
            <a:off x="5715000" y="22098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smtClean="0">
              <a:solidFill>
                <a:srgbClr val="000000"/>
              </a:solidFill>
            </a:endParaRPr>
          </a:p>
        </p:txBody>
      </p:sp>
      <p:graphicFrame>
        <p:nvGraphicFramePr>
          <p:cNvPr id="34818" name="Object 116"/>
          <p:cNvGraphicFramePr>
            <a:graphicFrameLocks noChangeAspect="1"/>
          </p:cNvGraphicFramePr>
          <p:nvPr/>
        </p:nvGraphicFramePr>
        <p:xfrm>
          <a:off x="6781800" y="3657600"/>
          <a:ext cx="1535113" cy="320675"/>
        </p:xfrm>
        <a:graphic>
          <a:graphicData uri="http://schemas.openxmlformats.org/presentationml/2006/ole">
            <p:oleObj spid="_x0000_s89102" name="Equation" r:id="rId3" imgW="1091726" imgH="228501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34188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US" sz="4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Types</a:t>
            </a:r>
            <a:endParaRPr lang="es-ES" sz="4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133600"/>
            <a:ext cx="7340600" cy="40084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MOS </a:t>
            </a:r>
            <a:r>
              <a:rPr lang="es-ES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Metal Oxide </a:t>
            </a:r>
            <a:r>
              <a:rPr lang="es-E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Semiconductor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s-E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FET </a:t>
            </a:r>
            <a:r>
              <a:rPr lang="es-ES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Field Effect </a:t>
            </a:r>
            <a:r>
              <a:rPr lang="es-E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endParaRPr lang="es-ES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BJT - Bipolar Junction </a:t>
            </a:r>
            <a:r>
              <a:rPr lang="es-ES" sz="2800" b="1" i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Transistor</a:t>
            </a:r>
            <a:endParaRPr lang="es-ES" sz="2800" b="1" i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D45D3-EC40-48E4-B990-E1421BF7237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Dr. </a:t>
            </a:r>
            <a:r>
              <a:rPr lang="en-US" dirty="0" err="1" smtClean="0">
                <a:solidFill>
                  <a:srgbClr val="000000"/>
                </a:solidFill>
              </a:rPr>
              <a:t>Nasim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Zafar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8372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529638" y="6289675"/>
            <a:ext cx="536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33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CN" sz="4000" b="1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Bipolar Junction Transistor BJT</a:t>
            </a:r>
            <a:endParaRPr lang="en-US" sz="4000" b="1" i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B66D4-ABC9-403B-876C-4627C8A982A9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3429409" y="2819725"/>
            <a:ext cx="1599790" cy="2290438"/>
            <a:chOff x="2230" y="1965"/>
            <a:chExt cx="1562" cy="2214"/>
          </a:xfrm>
        </p:grpSpPr>
        <p:sp>
          <p:nvSpPr>
            <p:cNvPr id="10" name="Oval 34"/>
            <p:cNvSpPr>
              <a:spLocks noChangeArrowheads="1"/>
            </p:cNvSpPr>
            <p:nvPr/>
          </p:nvSpPr>
          <p:spPr bwMode="auto">
            <a:xfrm>
              <a:off x="2880" y="2688"/>
              <a:ext cx="912" cy="91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Line 35"/>
            <p:cNvSpPr>
              <a:spLocks noChangeShapeType="1"/>
            </p:cNvSpPr>
            <p:nvPr/>
          </p:nvSpPr>
          <p:spPr bwMode="auto">
            <a:xfrm>
              <a:off x="3168" y="2832"/>
              <a:ext cx="0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Line 36"/>
            <p:cNvSpPr>
              <a:spLocks noChangeShapeType="1"/>
            </p:cNvSpPr>
            <p:nvPr/>
          </p:nvSpPr>
          <p:spPr bwMode="auto">
            <a:xfrm flipV="1">
              <a:off x="3168" y="2736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Line 37"/>
            <p:cNvSpPr>
              <a:spLocks noChangeShapeType="1"/>
            </p:cNvSpPr>
            <p:nvPr/>
          </p:nvSpPr>
          <p:spPr bwMode="auto">
            <a:xfrm>
              <a:off x="3168" y="3312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Line 38"/>
            <p:cNvSpPr>
              <a:spLocks noChangeShapeType="1"/>
            </p:cNvSpPr>
            <p:nvPr/>
          </p:nvSpPr>
          <p:spPr bwMode="auto">
            <a:xfrm flipV="1">
              <a:off x="3504" y="23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Line 39"/>
            <p:cNvSpPr>
              <a:spLocks noChangeShapeType="1"/>
            </p:cNvSpPr>
            <p:nvPr/>
          </p:nvSpPr>
          <p:spPr bwMode="auto">
            <a:xfrm flipH="1">
              <a:off x="2592" y="3168"/>
              <a:ext cx="57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Line 40"/>
            <p:cNvSpPr>
              <a:spLocks noChangeShapeType="1"/>
            </p:cNvSpPr>
            <p:nvPr/>
          </p:nvSpPr>
          <p:spPr bwMode="auto">
            <a:xfrm flipV="1">
              <a:off x="3504" y="35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Text Box 42"/>
            <p:cNvSpPr txBox="1">
              <a:spLocks noChangeArrowheads="1"/>
            </p:cNvSpPr>
            <p:nvPr/>
          </p:nvSpPr>
          <p:spPr bwMode="auto">
            <a:xfrm>
              <a:off x="2230" y="2922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18" name="Text Box 43"/>
            <p:cNvSpPr txBox="1">
              <a:spLocks noChangeArrowheads="1"/>
            </p:cNvSpPr>
            <p:nvPr/>
          </p:nvSpPr>
          <p:spPr bwMode="auto">
            <a:xfrm>
              <a:off x="3271" y="1965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19" name="Text Box 44"/>
            <p:cNvSpPr txBox="1">
              <a:spLocks noChangeArrowheads="1"/>
            </p:cNvSpPr>
            <p:nvPr/>
          </p:nvSpPr>
          <p:spPr bwMode="auto">
            <a:xfrm>
              <a:off x="3312" y="3888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00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Bipolar Junction Transistor-BJT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905000"/>
            <a:ext cx="4800600" cy="350520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PNP or NPN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Switch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Amplifier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Analog circuit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Fast, high power device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B4AF-6918-4D9C-930A-F2DCE7A07538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NPN and PNP Transistors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005FD-D8EE-408A-B543-1FB3B4BCA20A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1092200" y="1541463"/>
          <a:ext cx="1574800" cy="2039937"/>
        </p:xfrm>
        <a:graphic>
          <a:graphicData uri="http://schemas.openxmlformats.org/presentationml/2006/ole">
            <p:oleObj spid="_x0000_s42004" name="Picture" r:id="rId3" imgW="579120" imgH="731520" progId="Word.Picture.8">
              <p:embed/>
            </p:oleObj>
          </a:graphicData>
        </a:graphic>
      </p:graphicFrame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200400" y="1371600"/>
            <a:ext cx="5486400" cy="1636713"/>
            <a:chOff x="2016" y="864"/>
            <a:chExt cx="3456" cy="1031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2462" y="1333"/>
              <a:ext cx="1282" cy="562"/>
              <a:chOff x="8306" y="9702"/>
              <a:chExt cx="1768" cy="756"/>
            </a:xfrm>
          </p:grpSpPr>
          <p:sp>
            <p:nvSpPr>
              <p:cNvPr id="8256" name="Freeform 6"/>
              <p:cNvSpPr>
                <a:spLocks/>
              </p:cNvSpPr>
              <p:nvPr/>
            </p:nvSpPr>
            <p:spPr bwMode="auto">
              <a:xfrm>
                <a:off x="8306" y="9702"/>
                <a:ext cx="1768" cy="756"/>
              </a:xfrm>
              <a:custGeom>
                <a:avLst/>
                <a:gdLst>
                  <a:gd name="T0" fmla="*/ 190 w 1768"/>
                  <a:gd name="T1" fmla="*/ 0 h 756"/>
                  <a:gd name="T2" fmla="*/ 0 w 1768"/>
                  <a:gd name="T3" fmla="*/ 189 h 756"/>
                  <a:gd name="T4" fmla="*/ 0 w 1768"/>
                  <a:gd name="T5" fmla="*/ 756 h 756"/>
                  <a:gd name="T6" fmla="*/ 1578 w 1768"/>
                  <a:gd name="T7" fmla="*/ 756 h 756"/>
                  <a:gd name="T8" fmla="*/ 1768 w 1768"/>
                  <a:gd name="T9" fmla="*/ 567 h 756"/>
                  <a:gd name="T10" fmla="*/ 1768 w 1768"/>
                  <a:gd name="T11" fmla="*/ 0 h 756"/>
                  <a:gd name="T12" fmla="*/ 190 w 1768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8"/>
                  <a:gd name="T22" fmla="*/ 0 h 756"/>
                  <a:gd name="T23" fmla="*/ 1768 w 1768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8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8" y="567"/>
                    </a:lnTo>
                    <a:lnTo>
                      <a:pt x="1768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7" name="Freeform 7"/>
              <p:cNvSpPr>
                <a:spLocks/>
              </p:cNvSpPr>
              <p:nvPr/>
            </p:nvSpPr>
            <p:spPr bwMode="auto">
              <a:xfrm>
                <a:off x="8306" y="9702"/>
                <a:ext cx="1768" cy="189"/>
              </a:xfrm>
              <a:custGeom>
                <a:avLst/>
                <a:gdLst>
                  <a:gd name="T0" fmla="*/ 0 w 1768"/>
                  <a:gd name="T1" fmla="*/ 189 h 189"/>
                  <a:gd name="T2" fmla="*/ 1578 w 1768"/>
                  <a:gd name="T3" fmla="*/ 189 h 189"/>
                  <a:gd name="T4" fmla="*/ 1768 w 1768"/>
                  <a:gd name="T5" fmla="*/ 0 h 189"/>
                  <a:gd name="T6" fmla="*/ 190 w 1768"/>
                  <a:gd name="T7" fmla="*/ 0 h 189"/>
                  <a:gd name="T8" fmla="*/ 0 w 1768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8"/>
                  <a:gd name="T16" fmla="*/ 0 h 189"/>
                  <a:gd name="T17" fmla="*/ 1768 w 1768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8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8" y="0"/>
                    </a:lnTo>
                    <a:lnTo>
                      <a:pt x="190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8" name="Freeform 8"/>
              <p:cNvSpPr>
                <a:spLocks/>
              </p:cNvSpPr>
              <p:nvPr/>
            </p:nvSpPr>
            <p:spPr bwMode="auto">
              <a:xfrm>
                <a:off x="9884" y="9702"/>
                <a:ext cx="190" cy="756"/>
              </a:xfrm>
              <a:custGeom>
                <a:avLst/>
                <a:gdLst>
                  <a:gd name="T0" fmla="*/ 0 w 190"/>
                  <a:gd name="T1" fmla="*/ 189 h 756"/>
                  <a:gd name="T2" fmla="*/ 190 w 190"/>
                  <a:gd name="T3" fmla="*/ 0 h 756"/>
                  <a:gd name="T4" fmla="*/ 190 w 190"/>
                  <a:gd name="T5" fmla="*/ 567 h 756"/>
                  <a:gd name="T6" fmla="*/ 0 w 190"/>
                  <a:gd name="T7" fmla="*/ 756 h 756"/>
                  <a:gd name="T8" fmla="*/ 0 w 190"/>
                  <a:gd name="T9" fmla="*/ 189 h 7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756"/>
                  <a:gd name="T17" fmla="*/ 190 w 190"/>
                  <a:gd name="T18" fmla="*/ 756 h 7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756">
                    <a:moveTo>
                      <a:pt x="0" y="189"/>
                    </a:moveTo>
                    <a:lnTo>
                      <a:pt x="190" y="0"/>
                    </a:lnTo>
                    <a:lnTo>
                      <a:pt x="190" y="567"/>
                    </a:lnTo>
                    <a:lnTo>
                      <a:pt x="0" y="756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CDCD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9" name="Freeform 9"/>
              <p:cNvSpPr>
                <a:spLocks/>
              </p:cNvSpPr>
              <p:nvPr/>
            </p:nvSpPr>
            <p:spPr bwMode="auto">
              <a:xfrm>
                <a:off x="8306" y="9702"/>
                <a:ext cx="1768" cy="756"/>
              </a:xfrm>
              <a:custGeom>
                <a:avLst/>
                <a:gdLst>
                  <a:gd name="T0" fmla="*/ 190 w 1768"/>
                  <a:gd name="T1" fmla="*/ 0 h 756"/>
                  <a:gd name="T2" fmla="*/ 0 w 1768"/>
                  <a:gd name="T3" fmla="*/ 189 h 756"/>
                  <a:gd name="T4" fmla="*/ 0 w 1768"/>
                  <a:gd name="T5" fmla="*/ 756 h 756"/>
                  <a:gd name="T6" fmla="*/ 1578 w 1768"/>
                  <a:gd name="T7" fmla="*/ 756 h 756"/>
                  <a:gd name="T8" fmla="*/ 1768 w 1768"/>
                  <a:gd name="T9" fmla="*/ 567 h 756"/>
                  <a:gd name="T10" fmla="*/ 1768 w 1768"/>
                  <a:gd name="T11" fmla="*/ 0 h 756"/>
                  <a:gd name="T12" fmla="*/ 190 w 1768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8"/>
                  <a:gd name="T22" fmla="*/ 0 h 756"/>
                  <a:gd name="T23" fmla="*/ 1768 w 1768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8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8" y="567"/>
                    </a:lnTo>
                    <a:lnTo>
                      <a:pt x="1768" y="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0" name="Freeform 10"/>
              <p:cNvSpPr>
                <a:spLocks/>
              </p:cNvSpPr>
              <p:nvPr/>
            </p:nvSpPr>
            <p:spPr bwMode="auto">
              <a:xfrm>
                <a:off x="8306" y="9702"/>
                <a:ext cx="1768" cy="189"/>
              </a:xfrm>
              <a:custGeom>
                <a:avLst/>
                <a:gdLst>
                  <a:gd name="T0" fmla="*/ 0 w 1768"/>
                  <a:gd name="T1" fmla="*/ 189 h 189"/>
                  <a:gd name="T2" fmla="*/ 1578 w 1768"/>
                  <a:gd name="T3" fmla="*/ 189 h 189"/>
                  <a:gd name="T4" fmla="*/ 1768 w 1768"/>
                  <a:gd name="T5" fmla="*/ 0 h 189"/>
                  <a:gd name="T6" fmla="*/ 0 60000 65536"/>
                  <a:gd name="T7" fmla="*/ 0 60000 65536"/>
                  <a:gd name="T8" fmla="*/ 0 60000 65536"/>
                  <a:gd name="T9" fmla="*/ 0 w 1768"/>
                  <a:gd name="T10" fmla="*/ 0 h 189"/>
                  <a:gd name="T11" fmla="*/ 1768 w 1768"/>
                  <a:gd name="T12" fmla="*/ 189 h 1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68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8" y="0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61" name="Line 11"/>
              <p:cNvSpPr>
                <a:spLocks noChangeShapeType="1"/>
              </p:cNvSpPr>
              <p:nvPr/>
            </p:nvSpPr>
            <p:spPr bwMode="auto">
              <a:xfrm>
                <a:off x="9884" y="9891"/>
                <a:ext cx="1" cy="5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2"/>
            <p:cNvGrpSpPr>
              <a:grpSpLocks/>
            </p:cNvGrpSpPr>
            <p:nvPr/>
          </p:nvGrpSpPr>
          <p:grpSpPr bwMode="auto">
            <a:xfrm>
              <a:off x="3508" y="1333"/>
              <a:ext cx="421" cy="562"/>
              <a:chOff x="9821" y="9702"/>
              <a:chExt cx="581" cy="756"/>
            </a:xfrm>
          </p:grpSpPr>
          <p:sp>
            <p:nvSpPr>
              <p:cNvPr id="8250" name="Freeform 13"/>
              <p:cNvSpPr>
                <a:spLocks/>
              </p:cNvSpPr>
              <p:nvPr/>
            </p:nvSpPr>
            <p:spPr bwMode="auto">
              <a:xfrm>
                <a:off x="9821" y="9702"/>
                <a:ext cx="581" cy="756"/>
              </a:xfrm>
              <a:custGeom>
                <a:avLst/>
                <a:gdLst>
                  <a:gd name="T0" fmla="*/ 190 w 581"/>
                  <a:gd name="T1" fmla="*/ 0 h 756"/>
                  <a:gd name="T2" fmla="*/ 0 w 581"/>
                  <a:gd name="T3" fmla="*/ 189 h 756"/>
                  <a:gd name="T4" fmla="*/ 0 w 581"/>
                  <a:gd name="T5" fmla="*/ 756 h 756"/>
                  <a:gd name="T6" fmla="*/ 392 w 581"/>
                  <a:gd name="T7" fmla="*/ 756 h 756"/>
                  <a:gd name="T8" fmla="*/ 581 w 581"/>
                  <a:gd name="T9" fmla="*/ 567 h 756"/>
                  <a:gd name="T10" fmla="*/ 581 w 581"/>
                  <a:gd name="T11" fmla="*/ 0 h 756"/>
                  <a:gd name="T12" fmla="*/ 190 w 581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1"/>
                  <a:gd name="T22" fmla="*/ 0 h 756"/>
                  <a:gd name="T23" fmla="*/ 581 w 581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1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392" y="756"/>
                    </a:lnTo>
                    <a:lnTo>
                      <a:pt x="581" y="567"/>
                    </a:lnTo>
                    <a:lnTo>
                      <a:pt x="581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1" name="Freeform 14"/>
              <p:cNvSpPr>
                <a:spLocks/>
              </p:cNvSpPr>
              <p:nvPr/>
            </p:nvSpPr>
            <p:spPr bwMode="auto">
              <a:xfrm>
                <a:off x="9821" y="9702"/>
                <a:ext cx="581" cy="189"/>
              </a:xfrm>
              <a:custGeom>
                <a:avLst/>
                <a:gdLst>
                  <a:gd name="T0" fmla="*/ 0 w 581"/>
                  <a:gd name="T1" fmla="*/ 189 h 189"/>
                  <a:gd name="T2" fmla="*/ 392 w 581"/>
                  <a:gd name="T3" fmla="*/ 189 h 189"/>
                  <a:gd name="T4" fmla="*/ 581 w 581"/>
                  <a:gd name="T5" fmla="*/ 0 h 189"/>
                  <a:gd name="T6" fmla="*/ 190 w 581"/>
                  <a:gd name="T7" fmla="*/ 0 h 189"/>
                  <a:gd name="T8" fmla="*/ 0 w 581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1"/>
                  <a:gd name="T16" fmla="*/ 0 h 189"/>
                  <a:gd name="T17" fmla="*/ 581 w 581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1" h="189">
                    <a:moveTo>
                      <a:pt x="0" y="189"/>
                    </a:moveTo>
                    <a:lnTo>
                      <a:pt x="392" y="189"/>
                    </a:lnTo>
                    <a:lnTo>
                      <a:pt x="581" y="0"/>
                    </a:lnTo>
                    <a:lnTo>
                      <a:pt x="190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ADD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2" name="Freeform 15"/>
              <p:cNvSpPr>
                <a:spLocks/>
              </p:cNvSpPr>
              <p:nvPr/>
            </p:nvSpPr>
            <p:spPr bwMode="auto">
              <a:xfrm>
                <a:off x="10213" y="9702"/>
                <a:ext cx="189" cy="756"/>
              </a:xfrm>
              <a:custGeom>
                <a:avLst/>
                <a:gdLst>
                  <a:gd name="T0" fmla="*/ 0 w 189"/>
                  <a:gd name="T1" fmla="*/ 189 h 756"/>
                  <a:gd name="T2" fmla="*/ 189 w 189"/>
                  <a:gd name="T3" fmla="*/ 0 h 756"/>
                  <a:gd name="T4" fmla="*/ 189 w 189"/>
                  <a:gd name="T5" fmla="*/ 567 h 756"/>
                  <a:gd name="T6" fmla="*/ 0 w 189"/>
                  <a:gd name="T7" fmla="*/ 756 h 756"/>
                  <a:gd name="T8" fmla="*/ 0 w 189"/>
                  <a:gd name="T9" fmla="*/ 189 h 7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756"/>
                  <a:gd name="T17" fmla="*/ 189 w 189"/>
                  <a:gd name="T18" fmla="*/ 756 h 7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756">
                    <a:moveTo>
                      <a:pt x="0" y="189"/>
                    </a:moveTo>
                    <a:lnTo>
                      <a:pt x="189" y="0"/>
                    </a:lnTo>
                    <a:lnTo>
                      <a:pt x="189" y="567"/>
                    </a:lnTo>
                    <a:lnTo>
                      <a:pt x="0" y="756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7BA4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3" name="Freeform 16"/>
              <p:cNvSpPr>
                <a:spLocks/>
              </p:cNvSpPr>
              <p:nvPr/>
            </p:nvSpPr>
            <p:spPr bwMode="auto">
              <a:xfrm>
                <a:off x="9821" y="9702"/>
                <a:ext cx="581" cy="756"/>
              </a:xfrm>
              <a:custGeom>
                <a:avLst/>
                <a:gdLst>
                  <a:gd name="T0" fmla="*/ 190 w 581"/>
                  <a:gd name="T1" fmla="*/ 0 h 756"/>
                  <a:gd name="T2" fmla="*/ 0 w 581"/>
                  <a:gd name="T3" fmla="*/ 189 h 756"/>
                  <a:gd name="T4" fmla="*/ 0 w 581"/>
                  <a:gd name="T5" fmla="*/ 756 h 756"/>
                  <a:gd name="T6" fmla="*/ 392 w 581"/>
                  <a:gd name="T7" fmla="*/ 756 h 756"/>
                  <a:gd name="T8" fmla="*/ 581 w 581"/>
                  <a:gd name="T9" fmla="*/ 567 h 756"/>
                  <a:gd name="T10" fmla="*/ 581 w 581"/>
                  <a:gd name="T11" fmla="*/ 0 h 756"/>
                  <a:gd name="T12" fmla="*/ 190 w 581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1"/>
                  <a:gd name="T22" fmla="*/ 0 h 756"/>
                  <a:gd name="T23" fmla="*/ 581 w 581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1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392" y="756"/>
                    </a:lnTo>
                    <a:lnTo>
                      <a:pt x="581" y="567"/>
                    </a:lnTo>
                    <a:lnTo>
                      <a:pt x="581" y="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4" name="Freeform 17"/>
              <p:cNvSpPr>
                <a:spLocks/>
              </p:cNvSpPr>
              <p:nvPr/>
            </p:nvSpPr>
            <p:spPr bwMode="auto">
              <a:xfrm>
                <a:off x="9821" y="9702"/>
                <a:ext cx="581" cy="189"/>
              </a:xfrm>
              <a:custGeom>
                <a:avLst/>
                <a:gdLst>
                  <a:gd name="T0" fmla="*/ 0 w 581"/>
                  <a:gd name="T1" fmla="*/ 189 h 189"/>
                  <a:gd name="T2" fmla="*/ 392 w 581"/>
                  <a:gd name="T3" fmla="*/ 189 h 189"/>
                  <a:gd name="T4" fmla="*/ 581 w 581"/>
                  <a:gd name="T5" fmla="*/ 0 h 189"/>
                  <a:gd name="T6" fmla="*/ 0 60000 65536"/>
                  <a:gd name="T7" fmla="*/ 0 60000 65536"/>
                  <a:gd name="T8" fmla="*/ 0 60000 65536"/>
                  <a:gd name="T9" fmla="*/ 0 w 581"/>
                  <a:gd name="T10" fmla="*/ 0 h 189"/>
                  <a:gd name="T11" fmla="*/ 581 w 581"/>
                  <a:gd name="T12" fmla="*/ 189 h 1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1" h="189">
                    <a:moveTo>
                      <a:pt x="0" y="189"/>
                    </a:moveTo>
                    <a:lnTo>
                      <a:pt x="392" y="189"/>
                    </a:lnTo>
                    <a:lnTo>
                      <a:pt x="581" y="0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5" name="Line 18"/>
              <p:cNvSpPr>
                <a:spLocks noChangeShapeType="1"/>
              </p:cNvSpPr>
              <p:nvPr/>
            </p:nvSpPr>
            <p:spPr bwMode="auto">
              <a:xfrm>
                <a:off x="10213" y="9891"/>
                <a:ext cx="1" cy="5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3709" y="1333"/>
              <a:ext cx="1283" cy="562"/>
              <a:chOff x="10074" y="9702"/>
              <a:chExt cx="1767" cy="756"/>
            </a:xfrm>
          </p:grpSpPr>
          <p:sp>
            <p:nvSpPr>
              <p:cNvPr id="8244" name="Freeform 20"/>
              <p:cNvSpPr>
                <a:spLocks/>
              </p:cNvSpPr>
              <p:nvPr/>
            </p:nvSpPr>
            <p:spPr bwMode="auto">
              <a:xfrm>
                <a:off x="10074" y="9702"/>
                <a:ext cx="1767" cy="756"/>
              </a:xfrm>
              <a:custGeom>
                <a:avLst/>
                <a:gdLst>
                  <a:gd name="T0" fmla="*/ 189 w 1767"/>
                  <a:gd name="T1" fmla="*/ 0 h 756"/>
                  <a:gd name="T2" fmla="*/ 0 w 1767"/>
                  <a:gd name="T3" fmla="*/ 189 h 756"/>
                  <a:gd name="T4" fmla="*/ 0 w 1767"/>
                  <a:gd name="T5" fmla="*/ 756 h 756"/>
                  <a:gd name="T6" fmla="*/ 1578 w 1767"/>
                  <a:gd name="T7" fmla="*/ 756 h 756"/>
                  <a:gd name="T8" fmla="*/ 1767 w 1767"/>
                  <a:gd name="T9" fmla="*/ 567 h 756"/>
                  <a:gd name="T10" fmla="*/ 1767 w 1767"/>
                  <a:gd name="T11" fmla="*/ 0 h 756"/>
                  <a:gd name="T12" fmla="*/ 189 w 1767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7"/>
                  <a:gd name="T22" fmla="*/ 0 h 756"/>
                  <a:gd name="T23" fmla="*/ 1767 w 1767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7" h="756">
                    <a:moveTo>
                      <a:pt x="189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7" y="567"/>
                    </a:lnTo>
                    <a:lnTo>
                      <a:pt x="1767" y="0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5" name="Freeform 21"/>
              <p:cNvSpPr>
                <a:spLocks/>
              </p:cNvSpPr>
              <p:nvPr/>
            </p:nvSpPr>
            <p:spPr bwMode="auto">
              <a:xfrm>
                <a:off x="10074" y="9702"/>
                <a:ext cx="1767" cy="189"/>
              </a:xfrm>
              <a:custGeom>
                <a:avLst/>
                <a:gdLst>
                  <a:gd name="T0" fmla="*/ 0 w 1767"/>
                  <a:gd name="T1" fmla="*/ 189 h 189"/>
                  <a:gd name="T2" fmla="*/ 1578 w 1767"/>
                  <a:gd name="T3" fmla="*/ 189 h 189"/>
                  <a:gd name="T4" fmla="*/ 1767 w 1767"/>
                  <a:gd name="T5" fmla="*/ 0 h 189"/>
                  <a:gd name="T6" fmla="*/ 189 w 1767"/>
                  <a:gd name="T7" fmla="*/ 0 h 189"/>
                  <a:gd name="T8" fmla="*/ 0 w 1767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7"/>
                  <a:gd name="T16" fmla="*/ 0 h 189"/>
                  <a:gd name="T17" fmla="*/ 1767 w 1767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7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7" y="0"/>
                    </a:lnTo>
                    <a:lnTo>
                      <a:pt x="189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6" name="Freeform 22"/>
              <p:cNvSpPr>
                <a:spLocks/>
              </p:cNvSpPr>
              <p:nvPr/>
            </p:nvSpPr>
            <p:spPr bwMode="auto">
              <a:xfrm>
                <a:off x="11652" y="9702"/>
                <a:ext cx="189" cy="756"/>
              </a:xfrm>
              <a:custGeom>
                <a:avLst/>
                <a:gdLst>
                  <a:gd name="T0" fmla="*/ 0 w 189"/>
                  <a:gd name="T1" fmla="*/ 189 h 756"/>
                  <a:gd name="T2" fmla="*/ 189 w 189"/>
                  <a:gd name="T3" fmla="*/ 0 h 756"/>
                  <a:gd name="T4" fmla="*/ 189 w 189"/>
                  <a:gd name="T5" fmla="*/ 567 h 756"/>
                  <a:gd name="T6" fmla="*/ 0 w 189"/>
                  <a:gd name="T7" fmla="*/ 756 h 756"/>
                  <a:gd name="T8" fmla="*/ 0 w 189"/>
                  <a:gd name="T9" fmla="*/ 189 h 7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756"/>
                  <a:gd name="T17" fmla="*/ 189 w 189"/>
                  <a:gd name="T18" fmla="*/ 756 h 7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756">
                    <a:moveTo>
                      <a:pt x="0" y="189"/>
                    </a:moveTo>
                    <a:lnTo>
                      <a:pt x="189" y="0"/>
                    </a:lnTo>
                    <a:lnTo>
                      <a:pt x="189" y="567"/>
                    </a:lnTo>
                    <a:lnTo>
                      <a:pt x="0" y="756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CDCD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7" name="Freeform 23"/>
              <p:cNvSpPr>
                <a:spLocks/>
              </p:cNvSpPr>
              <p:nvPr/>
            </p:nvSpPr>
            <p:spPr bwMode="auto">
              <a:xfrm>
                <a:off x="10074" y="9702"/>
                <a:ext cx="1767" cy="756"/>
              </a:xfrm>
              <a:custGeom>
                <a:avLst/>
                <a:gdLst>
                  <a:gd name="T0" fmla="*/ 189 w 1767"/>
                  <a:gd name="T1" fmla="*/ 0 h 756"/>
                  <a:gd name="T2" fmla="*/ 0 w 1767"/>
                  <a:gd name="T3" fmla="*/ 189 h 756"/>
                  <a:gd name="T4" fmla="*/ 0 w 1767"/>
                  <a:gd name="T5" fmla="*/ 756 h 756"/>
                  <a:gd name="T6" fmla="*/ 1578 w 1767"/>
                  <a:gd name="T7" fmla="*/ 756 h 756"/>
                  <a:gd name="T8" fmla="*/ 1767 w 1767"/>
                  <a:gd name="T9" fmla="*/ 567 h 756"/>
                  <a:gd name="T10" fmla="*/ 1767 w 1767"/>
                  <a:gd name="T11" fmla="*/ 0 h 756"/>
                  <a:gd name="T12" fmla="*/ 189 w 1767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7"/>
                  <a:gd name="T22" fmla="*/ 0 h 756"/>
                  <a:gd name="T23" fmla="*/ 1767 w 1767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7" h="756">
                    <a:moveTo>
                      <a:pt x="189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7" y="567"/>
                    </a:lnTo>
                    <a:lnTo>
                      <a:pt x="1767" y="0"/>
                    </a:lnTo>
                    <a:lnTo>
                      <a:pt x="189" y="0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8" name="Freeform 24"/>
              <p:cNvSpPr>
                <a:spLocks/>
              </p:cNvSpPr>
              <p:nvPr/>
            </p:nvSpPr>
            <p:spPr bwMode="auto">
              <a:xfrm>
                <a:off x="10074" y="9702"/>
                <a:ext cx="1767" cy="189"/>
              </a:xfrm>
              <a:custGeom>
                <a:avLst/>
                <a:gdLst>
                  <a:gd name="T0" fmla="*/ 0 w 1767"/>
                  <a:gd name="T1" fmla="*/ 189 h 189"/>
                  <a:gd name="T2" fmla="*/ 1578 w 1767"/>
                  <a:gd name="T3" fmla="*/ 189 h 189"/>
                  <a:gd name="T4" fmla="*/ 1767 w 1767"/>
                  <a:gd name="T5" fmla="*/ 0 h 189"/>
                  <a:gd name="T6" fmla="*/ 0 60000 65536"/>
                  <a:gd name="T7" fmla="*/ 0 60000 65536"/>
                  <a:gd name="T8" fmla="*/ 0 60000 65536"/>
                  <a:gd name="T9" fmla="*/ 0 w 1767"/>
                  <a:gd name="T10" fmla="*/ 0 h 189"/>
                  <a:gd name="T11" fmla="*/ 1767 w 1767"/>
                  <a:gd name="T12" fmla="*/ 189 h 1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67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7" y="0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49" name="Line 25"/>
              <p:cNvSpPr>
                <a:spLocks noChangeShapeType="1"/>
              </p:cNvSpPr>
              <p:nvPr/>
            </p:nvSpPr>
            <p:spPr bwMode="auto">
              <a:xfrm>
                <a:off x="11652" y="9891"/>
                <a:ext cx="1" cy="5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35" name="Line 26"/>
            <p:cNvSpPr>
              <a:spLocks noChangeShapeType="1"/>
            </p:cNvSpPr>
            <p:nvPr/>
          </p:nvSpPr>
          <p:spPr bwMode="auto">
            <a:xfrm flipH="1" flipV="1">
              <a:off x="2016" y="1632"/>
              <a:ext cx="432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6" name="Line 27"/>
            <p:cNvSpPr>
              <a:spLocks noChangeShapeType="1"/>
            </p:cNvSpPr>
            <p:nvPr/>
          </p:nvSpPr>
          <p:spPr bwMode="auto">
            <a:xfrm flipV="1">
              <a:off x="4944" y="1584"/>
              <a:ext cx="288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7" name="Text Box 28"/>
            <p:cNvSpPr txBox="1">
              <a:spLocks noChangeArrowheads="1"/>
            </p:cNvSpPr>
            <p:nvPr/>
          </p:nvSpPr>
          <p:spPr bwMode="auto">
            <a:xfrm>
              <a:off x="2651" y="1507"/>
              <a:ext cx="522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0"/>
                <a:t>N</a:t>
              </a:r>
            </a:p>
          </p:txBody>
        </p:sp>
        <p:sp>
          <p:nvSpPr>
            <p:cNvPr id="8238" name="Text Box 29"/>
            <p:cNvSpPr txBox="1">
              <a:spLocks noChangeArrowheads="1"/>
            </p:cNvSpPr>
            <p:nvPr/>
          </p:nvSpPr>
          <p:spPr bwMode="auto">
            <a:xfrm>
              <a:off x="4009" y="1507"/>
              <a:ext cx="523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0"/>
                <a:t>N</a:t>
              </a:r>
            </a:p>
          </p:txBody>
        </p:sp>
        <p:sp>
          <p:nvSpPr>
            <p:cNvPr id="8239" name="Text Box 30"/>
            <p:cNvSpPr txBox="1">
              <a:spLocks noChangeArrowheads="1"/>
            </p:cNvSpPr>
            <p:nvPr/>
          </p:nvSpPr>
          <p:spPr bwMode="auto">
            <a:xfrm>
              <a:off x="3504" y="1507"/>
              <a:ext cx="453" cy="3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0"/>
                <a:t>P</a:t>
              </a:r>
            </a:p>
          </p:txBody>
        </p:sp>
        <p:sp>
          <p:nvSpPr>
            <p:cNvPr id="8240" name="Line 31"/>
            <p:cNvSpPr>
              <a:spLocks noChangeShapeType="1"/>
            </p:cNvSpPr>
            <p:nvPr/>
          </p:nvSpPr>
          <p:spPr bwMode="auto">
            <a:xfrm flipV="1">
              <a:off x="3696" y="1078"/>
              <a:ext cx="0" cy="32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1" name="Text Box 32"/>
            <p:cNvSpPr txBox="1">
              <a:spLocks noChangeArrowheads="1"/>
            </p:cNvSpPr>
            <p:nvPr/>
          </p:nvSpPr>
          <p:spPr bwMode="auto">
            <a:xfrm>
              <a:off x="2024" y="1078"/>
              <a:ext cx="313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US" sz="2800" dirty="0">
                  <a:latin typeface="+mj-lt"/>
                </a:rPr>
                <a:t>E</a:t>
              </a:r>
            </a:p>
          </p:txBody>
        </p:sp>
        <p:sp>
          <p:nvSpPr>
            <p:cNvPr id="8242" name="Text Box 33"/>
            <p:cNvSpPr txBox="1">
              <a:spLocks noChangeArrowheads="1"/>
            </p:cNvSpPr>
            <p:nvPr/>
          </p:nvSpPr>
          <p:spPr bwMode="auto">
            <a:xfrm>
              <a:off x="3696" y="864"/>
              <a:ext cx="627" cy="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US" sz="2800" dirty="0">
                  <a:latin typeface="+mj-lt"/>
                </a:rPr>
                <a:t>B</a:t>
              </a:r>
            </a:p>
          </p:txBody>
        </p:sp>
        <p:sp>
          <p:nvSpPr>
            <p:cNvPr id="8243" name="Text Box 34"/>
            <p:cNvSpPr txBox="1">
              <a:spLocks noChangeArrowheads="1"/>
            </p:cNvSpPr>
            <p:nvPr/>
          </p:nvSpPr>
          <p:spPr bwMode="auto">
            <a:xfrm>
              <a:off x="4950" y="1078"/>
              <a:ext cx="522" cy="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US" sz="2800" dirty="0">
                  <a:latin typeface="+mj-lt"/>
                </a:rPr>
                <a:t>C</a:t>
              </a:r>
            </a:p>
          </p:txBody>
        </p:sp>
      </p:grpSp>
      <p:pic>
        <p:nvPicPr>
          <p:cNvPr id="8200" name="Picture 3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3962400"/>
            <a:ext cx="1546225" cy="202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36"/>
          <p:cNvGrpSpPr>
            <a:grpSpLocks/>
          </p:cNvGrpSpPr>
          <p:nvPr/>
        </p:nvGrpSpPr>
        <p:grpSpPr bwMode="auto">
          <a:xfrm>
            <a:off x="3406775" y="3810000"/>
            <a:ext cx="5127625" cy="1565275"/>
            <a:chOff x="2146" y="2400"/>
            <a:chExt cx="3230" cy="986"/>
          </a:xfrm>
        </p:grpSpPr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2506" y="2848"/>
              <a:ext cx="1202" cy="538"/>
              <a:chOff x="8306" y="9702"/>
              <a:chExt cx="1768" cy="756"/>
            </a:xfrm>
          </p:grpSpPr>
          <p:sp>
            <p:nvSpPr>
              <p:cNvPr id="8226" name="Freeform 38"/>
              <p:cNvSpPr>
                <a:spLocks/>
              </p:cNvSpPr>
              <p:nvPr/>
            </p:nvSpPr>
            <p:spPr bwMode="auto">
              <a:xfrm>
                <a:off x="8306" y="9702"/>
                <a:ext cx="1768" cy="756"/>
              </a:xfrm>
              <a:custGeom>
                <a:avLst/>
                <a:gdLst>
                  <a:gd name="T0" fmla="*/ 190 w 1768"/>
                  <a:gd name="T1" fmla="*/ 0 h 756"/>
                  <a:gd name="T2" fmla="*/ 0 w 1768"/>
                  <a:gd name="T3" fmla="*/ 189 h 756"/>
                  <a:gd name="T4" fmla="*/ 0 w 1768"/>
                  <a:gd name="T5" fmla="*/ 756 h 756"/>
                  <a:gd name="T6" fmla="*/ 1578 w 1768"/>
                  <a:gd name="T7" fmla="*/ 756 h 756"/>
                  <a:gd name="T8" fmla="*/ 1768 w 1768"/>
                  <a:gd name="T9" fmla="*/ 567 h 756"/>
                  <a:gd name="T10" fmla="*/ 1768 w 1768"/>
                  <a:gd name="T11" fmla="*/ 0 h 756"/>
                  <a:gd name="T12" fmla="*/ 190 w 1768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8"/>
                  <a:gd name="T22" fmla="*/ 0 h 756"/>
                  <a:gd name="T23" fmla="*/ 1768 w 1768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8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8" y="567"/>
                    </a:lnTo>
                    <a:lnTo>
                      <a:pt x="1768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7" name="Freeform 39"/>
              <p:cNvSpPr>
                <a:spLocks/>
              </p:cNvSpPr>
              <p:nvPr/>
            </p:nvSpPr>
            <p:spPr bwMode="auto">
              <a:xfrm>
                <a:off x="8306" y="9702"/>
                <a:ext cx="1768" cy="189"/>
              </a:xfrm>
              <a:custGeom>
                <a:avLst/>
                <a:gdLst>
                  <a:gd name="T0" fmla="*/ 0 w 1768"/>
                  <a:gd name="T1" fmla="*/ 189 h 189"/>
                  <a:gd name="T2" fmla="*/ 1578 w 1768"/>
                  <a:gd name="T3" fmla="*/ 189 h 189"/>
                  <a:gd name="T4" fmla="*/ 1768 w 1768"/>
                  <a:gd name="T5" fmla="*/ 0 h 189"/>
                  <a:gd name="T6" fmla="*/ 190 w 1768"/>
                  <a:gd name="T7" fmla="*/ 0 h 189"/>
                  <a:gd name="T8" fmla="*/ 0 w 1768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8"/>
                  <a:gd name="T16" fmla="*/ 0 h 189"/>
                  <a:gd name="T17" fmla="*/ 1768 w 1768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8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8" y="0"/>
                    </a:lnTo>
                    <a:lnTo>
                      <a:pt x="190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8" name="Freeform 40"/>
              <p:cNvSpPr>
                <a:spLocks/>
              </p:cNvSpPr>
              <p:nvPr/>
            </p:nvSpPr>
            <p:spPr bwMode="auto">
              <a:xfrm>
                <a:off x="9884" y="9702"/>
                <a:ext cx="190" cy="756"/>
              </a:xfrm>
              <a:custGeom>
                <a:avLst/>
                <a:gdLst>
                  <a:gd name="T0" fmla="*/ 0 w 190"/>
                  <a:gd name="T1" fmla="*/ 189 h 756"/>
                  <a:gd name="T2" fmla="*/ 190 w 190"/>
                  <a:gd name="T3" fmla="*/ 0 h 756"/>
                  <a:gd name="T4" fmla="*/ 190 w 190"/>
                  <a:gd name="T5" fmla="*/ 567 h 756"/>
                  <a:gd name="T6" fmla="*/ 0 w 190"/>
                  <a:gd name="T7" fmla="*/ 756 h 756"/>
                  <a:gd name="T8" fmla="*/ 0 w 190"/>
                  <a:gd name="T9" fmla="*/ 189 h 7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"/>
                  <a:gd name="T16" fmla="*/ 0 h 756"/>
                  <a:gd name="T17" fmla="*/ 190 w 190"/>
                  <a:gd name="T18" fmla="*/ 756 h 7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" h="756">
                    <a:moveTo>
                      <a:pt x="0" y="189"/>
                    </a:moveTo>
                    <a:lnTo>
                      <a:pt x="190" y="0"/>
                    </a:lnTo>
                    <a:lnTo>
                      <a:pt x="190" y="567"/>
                    </a:lnTo>
                    <a:lnTo>
                      <a:pt x="0" y="756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CDCD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9" name="Freeform 41"/>
              <p:cNvSpPr>
                <a:spLocks/>
              </p:cNvSpPr>
              <p:nvPr/>
            </p:nvSpPr>
            <p:spPr bwMode="auto">
              <a:xfrm>
                <a:off x="8306" y="9702"/>
                <a:ext cx="1768" cy="756"/>
              </a:xfrm>
              <a:custGeom>
                <a:avLst/>
                <a:gdLst>
                  <a:gd name="T0" fmla="*/ 190 w 1768"/>
                  <a:gd name="T1" fmla="*/ 0 h 756"/>
                  <a:gd name="T2" fmla="*/ 0 w 1768"/>
                  <a:gd name="T3" fmla="*/ 189 h 756"/>
                  <a:gd name="T4" fmla="*/ 0 w 1768"/>
                  <a:gd name="T5" fmla="*/ 756 h 756"/>
                  <a:gd name="T6" fmla="*/ 1578 w 1768"/>
                  <a:gd name="T7" fmla="*/ 756 h 756"/>
                  <a:gd name="T8" fmla="*/ 1768 w 1768"/>
                  <a:gd name="T9" fmla="*/ 567 h 756"/>
                  <a:gd name="T10" fmla="*/ 1768 w 1768"/>
                  <a:gd name="T11" fmla="*/ 0 h 756"/>
                  <a:gd name="T12" fmla="*/ 190 w 1768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8"/>
                  <a:gd name="T22" fmla="*/ 0 h 756"/>
                  <a:gd name="T23" fmla="*/ 1768 w 1768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8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8" y="567"/>
                    </a:lnTo>
                    <a:lnTo>
                      <a:pt x="1768" y="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30" name="Freeform 42"/>
              <p:cNvSpPr>
                <a:spLocks/>
              </p:cNvSpPr>
              <p:nvPr/>
            </p:nvSpPr>
            <p:spPr bwMode="auto">
              <a:xfrm>
                <a:off x="8306" y="9702"/>
                <a:ext cx="1768" cy="189"/>
              </a:xfrm>
              <a:custGeom>
                <a:avLst/>
                <a:gdLst>
                  <a:gd name="T0" fmla="*/ 0 w 1768"/>
                  <a:gd name="T1" fmla="*/ 189 h 189"/>
                  <a:gd name="T2" fmla="*/ 1578 w 1768"/>
                  <a:gd name="T3" fmla="*/ 189 h 189"/>
                  <a:gd name="T4" fmla="*/ 1768 w 1768"/>
                  <a:gd name="T5" fmla="*/ 0 h 189"/>
                  <a:gd name="T6" fmla="*/ 0 60000 65536"/>
                  <a:gd name="T7" fmla="*/ 0 60000 65536"/>
                  <a:gd name="T8" fmla="*/ 0 60000 65536"/>
                  <a:gd name="T9" fmla="*/ 0 w 1768"/>
                  <a:gd name="T10" fmla="*/ 0 h 189"/>
                  <a:gd name="T11" fmla="*/ 1768 w 1768"/>
                  <a:gd name="T12" fmla="*/ 189 h 1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68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8" y="0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31" name="Line 43"/>
              <p:cNvSpPr>
                <a:spLocks noChangeShapeType="1"/>
              </p:cNvSpPr>
              <p:nvPr/>
            </p:nvSpPr>
            <p:spPr bwMode="auto">
              <a:xfrm>
                <a:off x="9884" y="9891"/>
                <a:ext cx="1" cy="5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3536" y="2848"/>
              <a:ext cx="395" cy="538"/>
              <a:chOff x="9821" y="9702"/>
              <a:chExt cx="581" cy="756"/>
            </a:xfrm>
          </p:grpSpPr>
          <p:sp>
            <p:nvSpPr>
              <p:cNvPr id="8220" name="Freeform 45"/>
              <p:cNvSpPr>
                <a:spLocks/>
              </p:cNvSpPr>
              <p:nvPr/>
            </p:nvSpPr>
            <p:spPr bwMode="auto">
              <a:xfrm>
                <a:off x="9821" y="9702"/>
                <a:ext cx="581" cy="756"/>
              </a:xfrm>
              <a:custGeom>
                <a:avLst/>
                <a:gdLst>
                  <a:gd name="T0" fmla="*/ 190 w 581"/>
                  <a:gd name="T1" fmla="*/ 0 h 756"/>
                  <a:gd name="T2" fmla="*/ 0 w 581"/>
                  <a:gd name="T3" fmla="*/ 189 h 756"/>
                  <a:gd name="T4" fmla="*/ 0 w 581"/>
                  <a:gd name="T5" fmla="*/ 756 h 756"/>
                  <a:gd name="T6" fmla="*/ 392 w 581"/>
                  <a:gd name="T7" fmla="*/ 756 h 756"/>
                  <a:gd name="T8" fmla="*/ 581 w 581"/>
                  <a:gd name="T9" fmla="*/ 567 h 756"/>
                  <a:gd name="T10" fmla="*/ 581 w 581"/>
                  <a:gd name="T11" fmla="*/ 0 h 756"/>
                  <a:gd name="T12" fmla="*/ 190 w 581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1"/>
                  <a:gd name="T22" fmla="*/ 0 h 756"/>
                  <a:gd name="T23" fmla="*/ 581 w 581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1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392" y="756"/>
                    </a:lnTo>
                    <a:lnTo>
                      <a:pt x="581" y="567"/>
                    </a:lnTo>
                    <a:lnTo>
                      <a:pt x="581" y="0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rgbClr val="99CC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1" name="Freeform 46"/>
              <p:cNvSpPr>
                <a:spLocks/>
              </p:cNvSpPr>
              <p:nvPr/>
            </p:nvSpPr>
            <p:spPr bwMode="auto">
              <a:xfrm>
                <a:off x="9821" y="9702"/>
                <a:ext cx="581" cy="189"/>
              </a:xfrm>
              <a:custGeom>
                <a:avLst/>
                <a:gdLst>
                  <a:gd name="T0" fmla="*/ 0 w 581"/>
                  <a:gd name="T1" fmla="*/ 189 h 189"/>
                  <a:gd name="T2" fmla="*/ 392 w 581"/>
                  <a:gd name="T3" fmla="*/ 189 h 189"/>
                  <a:gd name="T4" fmla="*/ 581 w 581"/>
                  <a:gd name="T5" fmla="*/ 0 h 189"/>
                  <a:gd name="T6" fmla="*/ 190 w 581"/>
                  <a:gd name="T7" fmla="*/ 0 h 189"/>
                  <a:gd name="T8" fmla="*/ 0 w 581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81"/>
                  <a:gd name="T16" fmla="*/ 0 h 189"/>
                  <a:gd name="T17" fmla="*/ 581 w 581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81" h="189">
                    <a:moveTo>
                      <a:pt x="0" y="189"/>
                    </a:moveTo>
                    <a:lnTo>
                      <a:pt x="392" y="189"/>
                    </a:lnTo>
                    <a:lnTo>
                      <a:pt x="581" y="0"/>
                    </a:lnTo>
                    <a:lnTo>
                      <a:pt x="190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ADD6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2" name="Freeform 47"/>
              <p:cNvSpPr>
                <a:spLocks/>
              </p:cNvSpPr>
              <p:nvPr/>
            </p:nvSpPr>
            <p:spPr bwMode="auto">
              <a:xfrm>
                <a:off x="10213" y="9702"/>
                <a:ext cx="189" cy="756"/>
              </a:xfrm>
              <a:custGeom>
                <a:avLst/>
                <a:gdLst>
                  <a:gd name="T0" fmla="*/ 0 w 189"/>
                  <a:gd name="T1" fmla="*/ 189 h 756"/>
                  <a:gd name="T2" fmla="*/ 189 w 189"/>
                  <a:gd name="T3" fmla="*/ 0 h 756"/>
                  <a:gd name="T4" fmla="*/ 189 w 189"/>
                  <a:gd name="T5" fmla="*/ 567 h 756"/>
                  <a:gd name="T6" fmla="*/ 0 w 189"/>
                  <a:gd name="T7" fmla="*/ 756 h 756"/>
                  <a:gd name="T8" fmla="*/ 0 w 189"/>
                  <a:gd name="T9" fmla="*/ 189 h 7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756"/>
                  <a:gd name="T17" fmla="*/ 189 w 189"/>
                  <a:gd name="T18" fmla="*/ 756 h 7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756">
                    <a:moveTo>
                      <a:pt x="0" y="189"/>
                    </a:moveTo>
                    <a:lnTo>
                      <a:pt x="189" y="0"/>
                    </a:lnTo>
                    <a:lnTo>
                      <a:pt x="189" y="567"/>
                    </a:lnTo>
                    <a:lnTo>
                      <a:pt x="0" y="756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7BA4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3" name="Freeform 48"/>
              <p:cNvSpPr>
                <a:spLocks/>
              </p:cNvSpPr>
              <p:nvPr/>
            </p:nvSpPr>
            <p:spPr bwMode="auto">
              <a:xfrm>
                <a:off x="9821" y="9702"/>
                <a:ext cx="581" cy="756"/>
              </a:xfrm>
              <a:custGeom>
                <a:avLst/>
                <a:gdLst>
                  <a:gd name="T0" fmla="*/ 190 w 581"/>
                  <a:gd name="T1" fmla="*/ 0 h 756"/>
                  <a:gd name="T2" fmla="*/ 0 w 581"/>
                  <a:gd name="T3" fmla="*/ 189 h 756"/>
                  <a:gd name="T4" fmla="*/ 0 w 581"/>
                  <a:gd name="T5" fmla="*/ 756 h 756"/>
                  <a:gd name="T6" fmla="*/ 392 w 581"/>
                  <a:gd name="T7" fmla="*/ 756 h 756"/>
                  <a:gd name="T8" fmla="*/ 581 w 581"/>
                  <a:gd name="T9" fmla="*/ 567 h 756"/>
                  <a:gd name="T10" fmla="*/ 581 w 581"/>
                  <a:gd name="T11" fmla="*/ 0 h 756"/>
                  <a:gd name="T12" fmla="*/ 190 w 581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81"/>
                  <a:gd name="T22" fmla="*/ 0 h 756"/>
                  <a:gd name="T23" fmla="*/ 581 w 581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81" h="756">
                    <a:moveTo>
                      <a:pt x="190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392" y="756"/>
                    </a:lnTo>
                    <a:lnTo>
                      <a:pt x="581" y="567"/>
                    </a:lnTo>
                    <a:lnTo>
                      <a:pt x="581" y="0"/>
                    </a:lnTo>
                    <a:lnTo>
                      <a:pt x="190" y="0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4" name="Freeform 49"/>
              <p:cNvSpPr>
                <a:spLocks/>
              </p:cNvSpPr>
              <p:nvPr/>
            </p:nvSpPr>
            <p:spPr bwMode="auto">
              <a:xfrm>
                <a:off x="9821" y="9702"/>
                <a:ext cx="581" cy="189"/>
              </a:xfrm>
              <a:custGeom>
                <a:avLst/>
                <a:gdLst>
                  <a:gd name="T0" fmla="*/ 0 w 581"/>
                  <a:gd name="T1" fmla="*/ 189 h 189"/>
                  <a:gd name="T2" fmla="*/ 392 w 581"/>
                  <a:gd name="T3" fmla="*/ 189 h 189"/>
                  <a:gd name="T4" fmla="*/ 581 w 581"/>
                  <a:gd name="T5" fmla="*/ 0 h 189"/>
                  <a:gd name="T6" fmla="*/ 0 60000 65536"/>
                  <a:gd name="T7" fmla="*/ 0 60000 65536"/>
                  <a:gd name="T8" fmla="*/ 0 60000 65536"/>
                  <a:gd name="T9" fmla="*/ 0 w 581"/>
                  <a:gd name="T10" fmla="*/ 0 h 189"/>
                  <a:gd name="T11" fmla="*/ 581 w 581"/>
                  <a:gd name="T12" fmla="*/ 189 h 1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81" h="189">
                    <a:moveTo>
                      <a:pt x="0" y="189"/>
                    </a:moveTo>
                    <a:lnTo>
                      <a:pt x="392" y="189"/>
                    </a:lnTo>
                    <a:lnTo>
                      <a:pt x="581" y="0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5" name="Line 50"/>
              <p:cNvSpPr>
                <a:spLocks noChangeShapeType="1"/>
              </p:cNvSpPr>
              <p:nvPr/>
            </p:nvSpPr>
            <p:spPr bwMode="auto">
              <a:xfrm>
                <a:off x="10213" y="9891"/>
                <a:ext cx="1" cy="5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51"/>
            <p:cNvGrpSpPr>
              <a:grpSpLocks/>
            </p:cNvGrpSpPr>
            <p:nvPr/>
          </p:nvGrpSpPr>
          <p:grpSpPr bwMode="auto">
            <a:xfrm>
              <a:off x="3708" y="2848"/>
              <a:ext cx="1201" cy="538"/>
              <a:chOff x="10074" y="9702"/>
              <a:chExt cx="1767" cy="756"/>
            </a:xfrm>
          </p:grpSpPr>
          <p:sp>
            <p:nvSpPr>
              <p:cNvPr id="8214" name="Freeform 52"/>
              <p:cNvSpPr>
                <a:spLocks/>
              </p:cNvSpPr>
              <p:nvPr/>
            </p:nvSpPr>
            <p:spPr bwMode="auto">
              <a:xfrm>
                <a:off x="10074" y="9702"/>
                <a:ext cx="1767" cy="756"/>
              </a:xfrm>
              <a:custGeom>
                <a:avLst/>
                <a:gdLst>
                  <a:gd name="T0" fmla="*/ 189 w 1767"/>
                  <a:gd name="T1" fmla="*/ 0 h 756"/>
                  <a:gd name="T2" fmla="*/ 0 w 1767"/>
                  <a:gd name="T3" fmla="*/ 189 h 756"/>
                  <a:gd name="T4" fmla="*/ 0 w 1767"/>
                  <a:gd name="T5" fmla="*/ 756 h 756"/>
                  <a:gd name="T6" fmla="*/ 1578 w 1767"/>
                  <a:gd name="T7" fmla="*/ 756 h 756"/>
                  <a:gd name="T8" fmla="*/ 1767 w 1767"/>
                  <a:gd name="T9" fmla="*/ 567 h 756"/>
                  <a:gd name="T10" fmla="*/ 1767 w 1767"/>
                  <a:gd name="T11" fmla="*/ 0 h 756"/>
                  <a:gd name="T12" fmla="*/ 189 w 1767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7"/>
                  <a:gd name="T22" fmla="*/ 0 h 756"/>
                  <a:gd name="T23" fmla="*/ 1767 w 1767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7" h="756">
                    <a:moveTo>
                      <a:pt x="189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7" y="567"/>
                    </a:lnTo>
                    <a:lnTo>
                      <a:pt x="1767" y="0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5" name="Freeform 53"/>
              <p:cNvSpPr>
                <a:spLocks/>
              </p:cNvSpPr>
              <p:nvPr/>
            </p:nvSpPr>
            <p:spPr bwMode="auto">
              <a:xfrm>
                <a:off x="10074" y="9702"/>
                <a:ext cx="1767" cy="189"/>
              </a:xfrm>
              <a:custGeom>
                <a:avLst/>
                <a:gdLst>
                  <a:gd name="T0" fmla="*/ 0 w 1767"/>
                  <a:gd name="T1" fmla="*/ 189 h 189"/>
                  <a:gd name="T2" fmla="*/ 1578 w 1767"/>
                  <a:gd name="T3" fmla="*/ 189 h 189"/>
                  <a:gd name="T4" fmla="*/ 1767 w 1767"/>
                  <a:gd name="T5" fmla="*/ 0 h 189"/>
                  <a:gd name="T6" fmla="*/ 189 w 1767"/>
                  <a:gd name="T7" fmla="*/ 0 h 189"/>
                  <a:gd name="T8" fmla="*/ 0 w 1767"/>
                  <a:gd name="T9" fmla="*/ 18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67"/>
                  <a:gd name="T16" fmla="*/ 0 h 189"/>
                  <a:gd name="T17" fmla="*/ 1767 w 1767"/>
                  <a:gd name="T18" fmla="*/ 189 h 1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67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7" y="0"/>
                    </a:lnTo>
                    <a:lnTo>
                      <a:pt x="189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6" name="Freeform 54"/>
              <p:cNvSpPr>
                <a:spLocks/>
              </p:cNvSpPr>
              <p:nvPr/>
            </p:nvSpPr>
            <p:spPr bwMode="auto">
              <a:xfrm>
                <a:off x="11652" y="9702"/>
                <a:ext cx="189" cy="756"/>
              </a:xfrm>
              <a:custGeom>
                <a:avLst/>
                <a:gdLst>
                  <a:gd name="T0" fmla="*/ 0 w 189"/>
                  <a:gd name="T1" fmla="*/ 189 h 756"/>
                  <a:gd name="T2" fmla="*/ 189 w 189"/>
                  <a:gd name="T3" fmla="*/ 0 h 756"/>
                  <a:gd name="T4" fmla="*/ 189 w 189"/>
                  <a:gd name="T5" fmla="*/ 567 h 756"/>
                  <a:gd name="T6" fmla="*/ 0 w 189"/>
                  <a:gd name="T7" fmla="*/ 756 h 756"/>
                  <a:gd name="T8" fmla="*/ 0 w 189"/>
                  <a:gd name="T9" fmla="*/ 189 h 7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9"/>
                  <a:gd name="T16" fmla="*/ 0 h 756"/>
                  <a:gd name="T17" fmla="*/ 189 w 189"/>
                  <a:gd name="T18" fmla="*/ 756 h 7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9" h="756">
                    <a:moveTo>
                      <a:pt x="0" y="189"/>
                    </a:moveTo>
                    <a:lnTo>
                      <a:pt x="189" y="0"/>
                    </a:lnTo>
                    <a:lnTo>
                      <a:pt x="189" y="567"/>
                    </a:lnTo>
                    <a:lnTo>
                      <a:pt x="0" y="756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rgbClr val="CDCDC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7" name="Freeform 55"/>
              <p:cNvSpPr>
                <a:spLocks/>
              </p:cNvSpPr>
              <p:nvPr/>
            </p:nvSpPr>
            <p:spPr bwMode="auto">
              <a:xfrm>
                <a:off x="10074" y="9702"/>
                <a:ext cx="1767" cy="756"/>
              </a:xfrm>
              <a:custGeom>
                <a:avLst/>
                <a:gdLst>
                  <a:gd name="T0" fmla="*/ 189 w 1767"/>
                  <a:gd name="T1" fmla="*/ 0 h 756"/>
                  <a:gd name="T2" fmla="*/ 0 w 1767"/>
                  <a:gd name="T3" fmla="*/ 189 h 756"/>
                  <a:gd name="T4" fmla="*/ 0 w 1767"/>
                  <a:gd name="T5" fmla="*/ 756 h 756"/>
                  <a:gd name="T6" fmla="*/ 1578 w 1767"/>
                  <a:gd name="T7" fmla="*/ 756 h 756"/>
                  <a:gd name="T8" fmla="*/ 1767 w 1767"/>
                  <a:gd name="T9" fmla="*/ 567 h 756"/>
                  <a:gd name="T10" fmla="*/ 1767 w 1767"/>
                  <a:gd name="T11" fmla="*/ 0 h 756"/>
                  <a:gd name="T12" fmla="*/ 189 w 1767"/>
                  <a:gd name="T13" fmla="*/ 0 h 7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67"/>
                  <a:gd name="T22" fmla="*/ 0 h 756"/>
                  <a:gd name="T23" fmla="*/ 1767 w 1767"/>
                  <a:gd name="T24" fmla="*/ 756 h 75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67" h="756">
                    <a:moveTo>
                      <a:pt x="189" y="0"/>
                    </a:moveTo>
                    <a:lnTo>
                      <a:pt x="0" y="189"/>
                    </a:lnTo>
                    <a:lnTo>
                      <a:pt x="0" y="756"/>
                    </a:lnTo>
                    <a:lnTo>
                      <a:pt x="1578" y="756"/>
                    </a:lnTo>
                    <a:lnTo>
                      <a:pt x="1767" y="567"/>
                    </a:lnTo>
                    <a:lnTo>
                      <a:pt x="1767" y="0"/>
                    </a:lnTo>
                    <a:lnTo>
                      <a:pt x="189" y="0"/>
                    </a:lnTo>
                    <a:close/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8" name="Freeform 56"/>
              <p:cNvSpPr>
                <a:spLocks/>
              </p:cNvSpPr>
              <p:nvPr/>
            </p:nvSpPr>
            <p:spPr bwMode="auto">
              <a:xfrm>
                <a:off x="10074" y="9702"/>
                <a:ext cx="1767" cy="189"/>
              </a:xfrm>
              <a:custGeom>
                <a:avLst/>
                <a:gdLst>
                  <a:gd name="T0" fmla="*/ 0 w 1767"/>
                  <a:gd name="T1" fmla="*/ 189 h 189"/>
                  <a:gd name="T2" fmla="*/ 1578 w 1767"/>
                  <a:gd name="T3" fmla="*/ 189 h 189"/>
                  <a:gd name="T4" fmla="*/ 1767 w 1767"/>
                  <a:gd name="T5" fmla="*/ 0 h 189"/>
                  <a:gd name="T6" fmla="*/ 0 60000 65536"/>
                  <a:gd name="T7" fmla="*/ 0 60000 65536"/>
                  <a:gd name="T8" fmla="*/ 0 60000 65536"/>
                  <a:gd name="T9" fmla="*/ 0 w 1767"/>
                  <a:gd name="T10" fmla="*/ 0 h 189"/>
                  <a:gd name="T11" fmla="*/ 1767 w 1767"/>
                  <a:gd name="T12" fmla="*/ 189 h 1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67" h="189">
                    <a:moveTo>
                      <a:pt x="0" y="189"/>
                    </a:moveTo>
                    <a:lnTo>
                      <a:pt x="1578" y="189"/>
                    </a:lnTo>
                    <a:lnTo>
                      <a:pt x="1767" y="0"/>
                    </a:lnTo>
                  </a:path>
                </a:pathLst>
              </a:cu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9" name="Line 57"/>
              <p:cNvSpPr>
                <a:spLocks noChangeShapeType="1"/>
              </p:cNvSpPr>
              <p:nvPr/>
            </p:nvSpPr>
            <p:spPr bwMode="auto">
              <a:xfrm>
                <a:off x="11652" y="9891"/>
                <a:ext cx="1" cy="567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05" name="Line 58"/>
            <p:cNvSpPr>
              <a:spLocks noChangeShapeType="1"/>
            </p:cNvSpPr>
            <p:nvPr/>
          </p:nvSpPr>
          <p:spPr bwMode="auto">
            <a:xfrm flipH="1">
              <a:off x="2146" y="3117"/>
              <a:ext cx="34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59"/>
            <p:cNvSpPr>
              <a:spLocks noChangeShapeType="1"/>
            </p:cNvSpPr>
            <p:nvPr/>
          </p:nvSpPr>
          <p:spPr bwMode="auto">
            <a:xfrm>
              <a:off x="4838" y="3117"/>
              <a:ext cx="34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Text Box 60"/>
            <p:cNvSpPr txBox="1">
              <a:spLocks noChangeArrowheads="1"/>
            </p:cNvSpPr>
            <p:nvPr/>
          </p:nvSpPr>
          <p:spPr bwMode="auto">
            <a:xfrm>
              <a:off x="2733" y="3015"/>
              <a:ext cx="490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0"/>
                <a:t>P</a:t>
              </a:r>
            </a:p>
          </p:txBody>
        </p:sp>
        <p:sp>
          <p:nvSpPr>
            <p:cNvPr id="8208" name="Text Box 61"/>
            <p:cNvSpPr txBox="1">
              <a:spLocks noChangeArrowheads="1"/>
            </p:cNvSpPr>
            <p:nvPr/>
          </p:nvSpPr>
          <p:spPr bwMode="auto">
            <a:xfrm>
              <a:off x="4006" y="3015"/>
              <a:ext cx="489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0"/>
                <a:t>P</a:t>
              </a:r>
            </a:p>
          </p:txBody>
        </p:sp>
        <p:sp>
          <p:nvSpPr>
            <p:cNvPr id="8209" name="Text Box 62"/>
            <p:cNvSpPr txBox="1">
              <a:spLocks noChangeArrowheads="1"/>
            </p:cNvSpPr>
            <p:nvPr/>
          </p:nvSpPr>
          <p:spPr bwMode="auto">
            <a:xfrm>
              <a:off x="3494" y="3015"/>
              <a:ext cx="490" cy="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b="0"/>
                <a:t>N</a:t>
              </a:r>
            </a:p>
          </p:txBody>
        </p:sp>
        <p:sp>
          <p:nvSpPr>
            <p:cNvPr id="8210" name="Line 63"/>
            <p:cNvSpPr>
              <a:spLocks noChangeShapeType="1"/>
            </p:cNvSpPr>
            <p:nvPr/>
          </p:nvSpPr>
          <p:spPr bwMode="auto">
            <a:xfrm flipV="1">
              <a:off x="3712" y="2605"/>
              <a:ext cx="0" cy="30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Text Box 64"/>
            <p:cNvSpPr txBox="1">
              <a:spLocks noChangeArrowheads="1"/>
            </p:cNvSpPr>
            <p:nvPr/>
          </p:nvSpPr>
          <p:spPr bwMode="auto">
            <a:xfrm>
              <a:off x="2146" y="2605"/>
              <a:ext cx="294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US" sz="2800" dirty="0">
                  <a:latin typeface="+mj-lt"/>
                </a:rPr>
                <a:t>E</a:t>
              </a:r>
            </a:p>
          </p:txBody>
        </p:sp>
        <p:sp>
          <p:nvSpPr>
            <p:cNvPr id="8212" name="Text Box 65"/>
            <p:cNvSpPr txBox="1">
              <a:spLocks noChangeArrowheads="1"/>
            </p:cNvSpPr>
            <p:nvPr/>
          </p:nvSpPr>
          <p:spPr bwMode="auto">
            <a:xfrm>
              <a:off x="3712" y="2400"/>
              <a:ext cx="587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US" sz="2800" dirty="0">
                  <a:latin typeface="+mj-lt"/>
                </a:rPr>
                <a:t>B</a:t>
              </a:r>
            </a:p>
          </p:txBody>
        </p:sp>
        <p:sp>
          <p:nvSpPr>
            <p:cNvPr id="8213" name="Text Box 66"/>
            <p:cNvSpPr txBox="1">
              <a:spLocks noChangeArrowheads="1"/>
            </p:cNvSpPr>
            <p:nvPr/>
          </p:nvSpPr>
          <p:spPr bwMode="auto">
            <a:xfrm>
              <a:off x="4887" y="2605"/>
              <a:ext cx="489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ts val="1200"/>
                </a:spcBef>
                <a:spcAft>
                  <a:spcPts val="300"/>
                </a:spcAft>
              </a:pPr>
              <a:r>
                <a:rPr lang="en-US" sz="2800" dirty="0">
                  <a:latin typeface="+mj-lt"/>
                </a:rPr>
                <a:t>C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Configurations:</a:t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19200"/>
            <a:ext cx="7162800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  <a:defRPr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 Configuration (CB) : </a:t>
            </a:r>
          </a:p>
          <a:p>
            <a:pPr marL="457200" indent="-457200"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Common-Emitter Configuration (CE): </a:t>
            </a: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Common-Collector Configuration (CC)</a:t>
            </a:r>
            <a:r>
              <a:rPr lang="en-US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&amp; I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endParaRPr lang="en-US" sz="2400" dirty="0" smtClean="0"/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02E97-18DB-4721-A018-9E69B61D5ED7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Operation Modes: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378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Most importance mode, e.g. for amplifier operation.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The region where current curves are practically flat.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Barrier potential of the junctions cancel each other out causing a virtual short.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Ideal transistor behaves like a closed switch.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Current reduced to zero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Ideal transistor behaves like an open </a:t>
            </a:r>
            <a:r>
              <a:rPr lang="en-US" sz="2400" dirty="0" smtClean="0"/>
              <a:t>switch.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EA3E2-4C56-4D14-9004-08C00FCF201A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01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Basic Transistor Operation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28AA7-E2F7-4B75-B1D0-C14FC4DEC83C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04800" y="1371600"/>
            <a:ext cx="51054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v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Consider </a:t>
            </a:r>
            <a:r>
              <a:rPr lang="en-US" alt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this circuit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as two separate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circuits: 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The Base-Emitter Circuit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The Collector-Emitter Circuit </a:t>
            </a: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amount of current flow in the base-emitter circuit controls the amount of current that flows in the collector circuit. </a:t>
            </a: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Small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changes in base-emitter current yields a large change in collector-current.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792714"/>
            <a:ext cx="36576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3153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/>
          <p:cNvSpPr>
            <a:spLocks noGrp="1"/>
          </p:cNvSpPr>
          <p:nvPr>
            <p:ph type="title"/>
          </p:nvPr>
        </p:nvSpPr>
        <p:spPr>
          <a:xfrm>
            <a:off x="457200" y="153988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BJT-Current and Voltage Analysis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base-emitter junction, in an NPN transistor is forward biased, </a:t>
            </a: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   it is like a forward biased diode and has a forward-voltage drop of: </a:t>
            </a:r>
          </a:p>
          <a:p>
            <a:pPr marL="0" indent="0"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= 0.7 V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D29B0-57B4-44E5-BA38-0E2C802029EA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9203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962400"/>
            <a:ext cx="2971800" cy="230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6" name="Rectangle 8"/>
          <p:cNvSpPr>
            <a:spLocks noChangeArrowheads="1"/>
          </p:cNvSpPr>
          <p:nvPr/>
        </p:nvSpPr>
        <p:spPr bwMode="auto">
          <a:xfrm>
            <a:off x="1981200" y="5029200"/>
            <a:ext cx="714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  <p:sp>
        <p:nvSpPr>
          <p:cNvPr id="10" name="Text Box 2052"/>
          <p:cNvSpPr txBox="1">
            <a:spLocks noChangeArrowheads="1"/>
          </p:cNvSpPr>
          <p:nvPr/>
        </p:nvSpPr>
        <p:spPr bwMode="auto">
          <a:xfrm>
            <a:off x="457200" y="1143000"/>
            <a:ext cx="8229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</a:rPr>
              <a:t>For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</a:rPr>
              <a:t>all circuits: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Assume the NPN transistor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operates in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the 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</a:rPr>
              <a:t>linear region: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write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B-E voltage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loop</a:t>
            </a:r>
          </a:p>
          <a:p>
            <a:pPr lvl="4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 write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C-E voltage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loop</a:t>
            </a:r>
          </a:p>
          <a:p>
            <a:pPr lvl="4">
              <a:lnSpc>
                <a:spcPct val="150000"/>
              </a:lnSpc>
            </a:pPr>
            <a:endParaRPr lang="en-US" sz="20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lvl="4"/>
            <a:endParaRPr lang="en-US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/>
          <p:cNvSpPr>
            <a:spLocks noGrp="1"/>
          </p:cNvSpPr>
          <p:nvPr>
            <p:ph type="title"/>
          </p:nvPr>
        </p:nvSpPr>
        <p:spPr>
          <a:xfrm>
            <a:off x="457200" y="153988"/>
            <a:ext cx="82296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BJT-Current and Voltage Analysis</a:t>
            </a: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 rtlCol="0">
            <a:normAutofit fontScale="32500" lnSpcReduction="20000"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7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Input Circuit: Forward Biased E-B Junction.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GB" sz="62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Since the emitter is grounded, by </a:t>
            </a:r>
            <a:r>
              <a:rPr lang="en-GB" sz="6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Kirchhoff’s  voltage law</a:t>
            </a:r>
            <a:r>
              <a:rPr lang="en-GB" sz="6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voltages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in the </a:t>
            </a:r>
            <a:r>
              <a:rPr lang="en-GB" sz="6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input circuit </a:t>
            </a:r>
            <a:r>
              <a:rPr lang="en-GB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6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fontAlgn="auto">
              <a:lnSpc>
                <a:spcPct val="1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+  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   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en-US" sz="6000" baseline="-25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RS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6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60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buClr>
                <a:srgbClr val="FF0000"/>
              </a:buClr>
              <a:buNone/>
            </a:pPr>
            <a:endParaRPr lang="en-US" sz="3600" b="1" i="1" baseline="-25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US" sz="6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Using Ohm’s law:  </a:t>
            </a:r>
          </a:p>
          <a:p>
            <a:pPr>
              <a:buClr>
                <a:srgbClr val="FF0000"/>
              </a:buClr>
              <a:buNone/>
            </a:pP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RS  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 I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 </a:t>
            </a:r>
          </a:p>
          <a:p>
            <a:pPr>
              <a:buClr>
                <a:srgbClr val="FF0000"/>
              </a:buClr>
              <a:buNone/>
            </a:pP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     </a:t>
            </a:r>
          </a:p>
          <a:p>
            <a:pPr>
              <a:buClr>
                <a:srgbClr val="FF0000"/>
              </a:buClr>
              <a:buNone/>
            </a:pPr>
            <a:r>
              <a:rPr lang="en-US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= V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sz="6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 V</a:t>
            </a:r>
            <a:r>
              <a:rPr lang="en-US" sz="62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</a:p>
          <a:p>
            <a:pPr>
              <a:buClr>
                <a:srgbClr val="FF0000"/>
              </a:buClr>
              <a:buNone/>
            </a:pPr>
            <a:r>
              <a:rPr lang="en-US" sz="6000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6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>
              <a:buClr>
                <a:srgbClr val="FF0000"/>
              </a:buClr>
              <a:buNone/>
            </a:pPr>
            <a:r>
              <a:rPr lang="en-US" sz="6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(V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– V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CA" sz="6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)/R</a:t>
            </a:r>
            <a:r>
              <a:rPr lang="en-CA" sz="6000" b="1" baseline="-20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  <a:p>
            <a:pPr>
              <a:buClr>
                <a:srgbClr val="FF0000"/>
              </a:buClr>
              <a:buNone/>
            </a:pP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Clr>
                <a:srgbClr val="FF0000"/>
              </a:buClr>
              <a:buNone/>
              <a:defRPr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33E3-AEB1-4869-B08A-B35EF099D185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9203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971800"/>
            <a:ext cx="363189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6" name="Rectangle 8"/>
          <p:cNvSpPr>
            <a:spLocks noChangeArrowheads="1"/>
          </p:cNvSpPr>
          <p:nvPr/>
        </p:nvSpPr>
        <p:spPr bwMode="auto">
          <a:xfrm>
            <a:off x="7543800" y="3733800"/>
            <a:ext cx="714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00CC"/>
                </a:solidFill>
                <a:latin typeface="Times New Roman" pitchFamily="18" charset="0"/>
              </a:rPr>
              <a:t>NPN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BJT-Current and Voltage Analysis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Circuit: Reverse Biased B-C Junction.</a:t>
            </a:r>
            <a:r>
              <a:rPr lang="en-GB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GB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Kirchhoff’s  voltage law</a:t>
            </a:r>
            <a:r>
              <a:rPr lang="en-GB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voltages  in the </a:t>
            </a:r>
            <a:r>
              <a:rPr lang="en-GB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 Circuit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14D28-1385-4B12-A865-F85505DC2B12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6" descr="np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2514600"/>
            <a:ext cx="378095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762000" y="2286001"/>
            <a:ext cx="4038600" cy="493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0000"/>
              </a:buClr>
              <a:buFont typeface="Arial" charset="0"/>
              <a:buNone/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2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RL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voltage drop across  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0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 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is: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RL  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  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 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GB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collector voltage is:</a:t>
            </a: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GB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-- I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en-US" sz="2400" b="1" dirty="0" smtClean="0">
              <a:solidFill>
                <a:srgbClr val="0000FF"/>
              </a:solidFill>
              <a:latin typeface="Calibri"/>
            </a:endParaRPr>
          </a:p>
          <a:p>
            <a:pPr marL="342900" lvl="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</a:pPr>
            <a:endParaRPr lang="en-GB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Arial" charset="0"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>DC Analysis of Transistor Circuits</a:t>
            </a:r>
            <a:r>
              <a:rPr lang="en-US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b="1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</a:rPr>
            </a:br>
            <a:endParaRPr lang="en-US" altLang="en-US" dirty="0">
              <a:solidFill>
                <a:srgbClr val="0000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5E18C-E11A-41A2-8BA5-B018FF6D782B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457200" y="1219200"/>
            <a:ext cx="3733800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  <a:buFont typeface="Wingdings" pitchFamily="2" charset="2"/>
              <a:buChar char="v"/>
            </a:pPr>
            <a:r>
              <a:rPr lang="en-US" alt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Kirchhoff’s voltage law: 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the Base Circuit: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BB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distributed across the 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base-emitter junction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en-US" altLang="en-US" sz="2400" b="1" baseline="-25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endParaRPr lang="en-US" altLang="en-US" sz="2400" b="1" baseline="-250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the collector circuit:</a:t>
            </a:r>
          </a:p>
          <a:p>
            <a:pPr eaLnBrk="0" hangingPunct="0">
              <a:spcBef>
                <a:spcPct val="50000"/>
              </a:spcBef>
              <a:buClr>
                <a:srgbClr val="FF0000"/>
              </a:buClr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We determine that </a:t>
            </a:r>
            <a:r>
              <a:rPr lang="en-US" altLang="en-US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is distributed proportionally across </a:t>
            </a:r>
            <a:r>
              <a:rPr lang="en-US" altLang="en-US" sz="2400" b="1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alt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transistor, 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en-US" sz="2400" b="1" baseline="-25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altLang="en-US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0" hangingPunct="0">
              <a:spcBef>
                <a:spcPct val="50000"/>
              </a:spcBef>
            </a:pPr>
            <a:endParaRPr lang="en-US" alt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51" r="8064"/>
          <a:stretch>
            <a:fillRect/>
          </a:stretch>
        </p:blipFill>
        <p:spPr bwMode="auto">
          <a:xfrm>
            <a:off x="4114800" y="1752600"/>
            <a:ext cx="4495800" cy="350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7589" name="Oval 5"/>
          <p:cNvSpPr>
            <a:spLocks noChangeArrowheads="1"/>
          </p:cNvSpPr>
          <p:nvPr/>
        </p:nvSpPr>
        <p:spPr bwMode="auto">
          <a:xfrm rot="-2210893">
            <a:off x="6172200" y="1981200"/>
            <a:ext cx="762000" cy="16764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spcBef>
                <a:spcPct val="15000"/>
              </a:spcBef>
            </a:pPr>
            <a:endParaRPr lang="en-US" sz="2000" dirty="0" smtClean="0">
              <a:solidFill>
                <a:srgbClr val="3333CC"/>
              </a:solidFill>
              <a:latin typeface="Tahoma" pitchFamily="34" charset="0"/>
            </a:endParaRPr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 rot="2334521">
            <a:off x="4951413" y="2974975"/>
            <a:ext cx="1752600" cy="803275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>
              <a:spcBef>
                <a:spcPct val="15000"/>
              </a:spcBef>
            </a:pPr>
            <a:endParaRPr lang="en-US" sz="2000" dirty="0" smtClean="0">
              <a:solidFill>
                <a:srgbClr val="3333CC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8713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DC-Current Gain Parameters</a:t>
            </a:r>
            <a:endParaRPr lang="en-GB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FF0000"/>
              </a:buCl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DC Beta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(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)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DC Alpha (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):</a:t>
            </a:r>
            <a:endParaRPr lang="en-GB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Clr>
                <a:srgbClr val="FF0000"/>
              </a:buCl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Two quantities of great importance in the characterization of the transistors are: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common-base current gain 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.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common-emitter current gain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.</a:t>
            </a:r>
            <a:endParaRPr lang="en-GB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Common-emitter current gain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       =  Common-base current gain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C37EC-5C36-4E8E-B1BE-422B70268018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772400" cy="1143000"/>
          </a:xfrm>
        </p:spPr>
        <p:txBody>
          <a:bodyPr/>
          <a:lstStyle/>
          <a:p>
            <a:r>
              <a:rPr lang="en-GB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BJT-Current Gain Parameters</a:t>
            </a:r>
            <a:endParaRPr lang="en-US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31232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676400" y="3467100"/>
          <a:ext cx="1738313" cy="706438"/>
        </p:xfrm>
        <a:graphic>
          <a:graphicData uri="http://schemas.openxmlformats.org/presentationml/2006/ole">
            <p:oleObj spid="_x0000_s90150" name="Equation" r:id="rId4" imgW="812447" imgH="330057" progId="Equation.3">
              <p:embed/>
            </p:oleObj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F0927-0A00-47B3-847D-4CE41A4641A6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7C5A-94BF-4C8F-A2A3-F9FCD2B09146}" type="slidenum">
              <a:rPr lang="en-US" smtClean="0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312328" name="Object 8"/>
          <p:cNvGraphicFramePr>
            <a:graphicFrameLocks noChangeAspect="1"/>
          </p:cNvGraphicFramePr>
          <p:nvPr/>
        </p:nvGraphicFramePr>
        <p:xfrm>
          <a:off x="1595480" y="4572000"/>
          <a:ext cx="2199684" cy="1066800"/>
        </p:xfrm>
        <a:graphic>
          <a:graphicData uri="http://schemas.openxmlformats.org/presentationml/2006/ole">
            <p:oleObj spid="_x0000_s90151" name="Equation" r:id="rId5" imgW="837836" imgH="406224" progId="Equation.3">
              <p:embed/>
            </p:oleObj>
          </a:graphicData>
        </a:graphic>
      </p:graphicFrame>
      <p:graphicFrame>
        <p:nvGraphicFramePr>
          <p:cNvPr id="312329" name="Object 9"/>
          <p:cNvGraphicFramePr>
            <a:graphicFrameLocks noChangeAspect="1"/>
          </p:cNvGraphicFramePr>
          <p:nvPr/>
        </p:nvGraphicFramePr>
        <p:xfrm>
          <a:off x="1600200" y="2057400"/>
          <a:ext cx="1216533" cy="1181100"/>
        </p:xfrm>
        <a:graphic>
          <a:graphicData uri="http://schemas.openxmlformats.org/presentationml/2006/ole">
            <p:oleObj spid="_x0000_s90152" name="Equation" r:id="rId6" imgW="444307" imgH="431613" progId="Equation.3">
              <p:embed/>
            </p:oleObj>
          </a:graphicData>
        </a:graphic>
      </p:graphicFrame>
      <p:sp>
        <p:nvSpPr>
          <p:cNvPr id="312334" name="Rectangle 14"/>
          <p:cNvSpPr>
            <a:spLocks noChangeArrowheads="1"/>
          </p:cNvSpPr>
          <p:nvPr/>
        </p:nvSpPr>
        <p:spPr bwMode="auto">
          <a:xfrm>
            <a:off x="1066800" y="1600200"/>
            <a:ext cx="685800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 =  Common-Base Current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G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ain (typical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0.99)</a:t>
            </a:r>
          </a:p>
        </p:txBody>
      </p:sp>
      <p:pic>
        <p:nvPicPr>
          <p:cNvPr id="312335" name="Picture 15" descr="sedr42021_0514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2362200"/>
            <a:ext cx="2971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BJT-Current Gain Parameters</a:t>
            </a:r>
            <a:endParaRPr lang="en-US" sz="2800" b="1" dirty="0">
              <a:solidFill>
                <a:srgbClr val="0000FF"/>
              </a:solidFill>
            </a:endParaRPr>
          </a:p>
        </p:txBody>
      </p:sp>
      <p:graphicFrame>
        <p:nvGraphicFramePr>
          <p:cNvPr id="314371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143000" y="3200400"/>
          <a:ext cx="2265363" cy="920750"/>
        </p:xfrm>
        <a:graphic>
          <a:graphicData uri="http://schemas.openxmlformats.org/presentationml/2006/ole">
            <p:oleObj spid="_x0000_s91174" name="Equation" r:id="rId4" imgW="812447" imgH="330057" progId="Equation.3">
              <p:embed/>
            </p:oleObj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C02F-8D07-451D-8F44-4A66DBFE57A8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D7C5A-94BF-4C8F-A2A3-F9FCD2B09146}" type="slidenum">
              <a:rPr lang="en-US" smtClean="0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314373" name="Object 5"/>
          <p:cNvGraphicFramePr>
            <a:graphicFrameLocks noChangeAspect="1"/>
          </p:cNvGraphicFramePr>
          <p:nvPr/>
        </p:nvGraphicFramePr>
        <p:xfrm>
          <a:off x="1219200" y="4564327"/>
          <a:ext cx="2057400" cy="1076233"/>
        </p:xfrm>
        <a:graphic>
          <a:graphicData uri="http://schemas.openxmlformats.org/presentationml/2006/ole">
            <p:oleObj spid="_x0000_s91175" name="Equation" r:id="rId5" imgW="825500" imgH="431800" progId="Equation.3">
              <p:embed/>
            </p:oleObj>
          </a:graphicData>
        </a:graphic>
      </p:graphicFrame>
      <p:graphicFrame>
        <p:nvGraphicFramePr>
          <p:cNvPr id="314374" name="Object 6"/>
          <p:cNvGraphicFramePr>
            <a:graphicFrameLocks noChangeAspect="1"/>
          </p:cNvGraphicFramePr>
          <p:nvPr/>
        </p:nvGraphicFramePr>
        <p:xfrm>
          <a:off x="1295400" y="2209800"/>
          <a:ext cx="981075" cy="952500"/>
        </p:xfrm>
        <a:graphic>
          <a:graphicData uri="http://schemas.openxmlformats.org/presentationml/2006/ole">
            <p:oleObj spid="_x0000_s91176" name="Equation" r:id="rId6" imgW="444307" imgH="431613" progId="Equation.3">
              <p:embed/>
            </p:oleObj>
          </a:graphicData>
        </a:graphic>
      </p:graphicFrame>
      <p:sp>
        <p:nvSpPr>
          <p:cNvPr id="314375" name="Rectangle 7"/>
          <p:cNvSpPr>
            <a:spLocks noChangeArrowheads="1"/>
          </p:cNvSpPr>
          <p:nvPr/>
        </p:nvSpPr>
        <p:spPr bwMode="auto">
          <a:xfrm>
            <a:off x="1143000" y="1524000"/>
            <a:ext cx="662232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Common-emitter current gain </a:t>
            </a:r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(10-1000; typical 50-200)</a:t>
            </a:r>
          </a:p>
        </p:txBody>
      </p:sp>
      <p:pic>
        <p:nvPicPr>
          <p:cNvPr id="314376" name="Picture 8" descr="sedr42021_0514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19600" y="2362200"/>
            <a:ext cx="2590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100" b="1" kern="1200" dirty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Modes of BJT Operation</a:t>
            </a:r>
            <a:r>
              <a:rPr lang="en-US" sz="3100" kern="1200" dirty="0">
                <a:solidFill>
                  <a:srgbClr val="0000FF"/>
                </a:solidFill>
                <a:ea typeface="+mn-ea"/>
                <a:cs typeface="+mn-cs"/>
              </a:rPr>
              <a:t/>
            </a:r>
            <a:br>
              <a:rPr lang="en-US" sz="3100" kern="1200" dirty="0">
                <a:solidFill>
                  <a:srgbClr val="0000FF"/>
                </a:solidFill>
                <a:ea typeface="+mn-ea"/>
                <a:cs typeface="+mn-cs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alt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3420F-1FA5-4C3B-8988-A76CC6F63FE9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6821" y="1219200"/>
            <a:ext cx="5410200" cy="399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857322" y="5410200"/>
            <a:ext cx="69342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Active: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BJT acts like an amplifier (most common use).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93938" y="5757480"/>
            <a:ext cx="43130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Saturation: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 short circuit. </a:t>
            </a:r>
          </a:p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an open circuit.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2246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Region: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Region where current curves are practically flat.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Bef>
                <a:spcPts val="300"/>
              </a:spcBef>
              <a:spcAft>
                <a:spcPts val="500"/>
              </a:spcAft>
              <a:buClr>
                <a:srgbClr val="FF0000"/>
              </a:buClr>
              <a:buSzPct val="154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Active Region,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transistor is on. The collector current is proportional to and controlled by the base current </a:t>
            </a:r>
            <a:r>
              <a:rPr lang="en-GB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 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GB" sz="2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βI</a:t>
            </a:r>
            <a:r>
              <a:rPr lang="en-GB" sz="2000" baseline="-17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and relatively insensitive to </a:t>
            </a:r>
            <a:r>
              <a:rPr lang="en-GB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lvl="0">
              <a:lnSpc>
                <a:spcPct val="110000"/>
              </a:lnSpc>
              <a:spcBef>
                <a:spcPts val="300"/>
              </a:spcBef>
              <a:spcAft>
                <a:spcPts val="500"/>
              </a:spcAft>
              <a:buClr>
                <a:srgbClr val="FF0000"/>
              </a:buClr>
              <a:buSzPct val="151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this region the transistor can be used as an </a:t>
            </a:r>
            <a:r>
              <a:rPr lang="en-GB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amplifier</a:t>
            </a:r>
            <a:r>
              <a:rPr lang="en-GB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 Region: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Current reduced to zero.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transistor is off. There is no conduction between the collector and the emitter.  (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= 0 therefore 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= 0).</a:t>
            </a:r>
          </a:p>
          <a:p>
            <a:pPr lvl="1">
              <a:lnSpc>
                <a:spcPct val="90000"/>
              </a:lnSpc>
              <a:buNone/>
            </a:pPr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to an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off-state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the transistor behaves like an open switch. Low current flow, High Voltage.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B2DCE-2496-4551-8D93-6E3A8F9A3BB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 Region:</a:t>
            </a:r>
          </a:p>
          <a:p>
            <a:pPr>
              <a:lnSpc>
                <a:spcPct val="90000"/>
              </a:lnSpc>
              <a:buNone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In Saturation region: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 The transistor is </a:t>
            </a:r>
            <a:r>
              <a:rPr lang="en-GB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on.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The collector current varies very little with a change in the base current in the saturation  region. </a:t>
            </a:r>
          </a:p>
          <a:p>
            <a:pPr lvl="1">
              <a:lnSpc>
                <a:spcPct val="90000"/>
              </a:lnSpc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output voltage 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is small, a few tenths of  a volt. </a:t>
            </a:r>
          </a:p>
          <a:p>
            <a:pPr lvl="1">
              <a:lnSpc>
                <a:spcPct val="90000"/>
              </a:lnSpc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collector current is strongly dependent on 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unlike in the active region.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Ideal transistor behaves like a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closed switch.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9DCA0-F31E-4203-B3D1-B2C7EC5719D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Common-Emitter Amplifier Circuit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27A44-A4FD-4929-AF54-54FC3D5A5630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371600" y="1447800"/>
            <a:ext cx="5715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altLang="en-US" i="1" dirty="0">
              <a:solidFill>
                <a:srgbClr val="000000"/>
              </a:solidFill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85800" y="990600"/>
            <a:ext cx="8001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common-emitter amplifier exhibits 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high </a:t>
            </a:r>
            <a:r>
              <a:rPr lang="en-US" alt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 and   current 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gain. </a:t>
            </a:r>
            <a:endParaRPr lang="en-US" alt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output signal is </a:t>
            </a:r>
            <a:r>
              <a:rPr lang="en-US" alt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180º out of phase </a:t>
            </a:r>
            <a:r>
              <a:rPr lang="en-US" altLang="en-US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with the </a:t>
            </a:r>
            <a:r>
              <a:rPr lang="en-US" alt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input.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514600"/>
            <a:ext cx="3733800" cy="3394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0001"/>
          <a:stretch>
            <a:fillRect/>
          </a:stretch>
        </p:blipFill>
        <p:spPr bwMode="auto">
          <a:xfrm>
            <a:off x="486843" y="3276600"/>
            <a:ext cx="2140113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407"/>
          <a:stretch>
            <a:fillRect/>
          </a:stretch>
        </p:blipFill>
        <p:spPr bwMode="auto">
          <a:xfrm>
            <a:off x="6324599" y="3276600"/>
            <a:ext cx="1997149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54106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2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1371600"/>
            <a:ext cx="10001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371600"/>
            <a:ext cx="1000125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962400"/>
            <a:ext cx="1752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1259" name="Text Box 11"/>
          <p:cNvSpPr txBox="1">
            <a:spLocks noChangeArrowheads="1"/>
          </p:cNvSpPr>
          <p:nvPr/>
        </p:nvSpPr>
        <p:spPr bwMode="auto">
          <a:xfrm>
            <a:off x="1676400" y="5257800"/>
            <a:ext cx="71628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Point A</a:t>
            </a: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</a:rPr>
              <a:t>corresponds to the positive peak. </a:t>
            </a:r>
            <a:endParaRPr lang="en-US" sz="2000" dirty="0" smtClean="0">
              <a:latin typeface="Times New Roman" pitchFamily="18" charset="0"/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</a:rPr>
              <a:t>Point B </a:t>
            </a:r>
            <a:r>
              <a:rPr lang="en-US" sz="2000" dirty="0">
                <a:latin typeface="Times New Roman" pitchFamily="18" charset="0"/>
              </a:rPr>
              <a:t>corresponds to the negative peak.  </a:t>
            </a:r>
          </a:p>
        </p:txBody>
      </p:sp>
      <p:pic>
        <p:nvPicPr>
          <p:cNvPr id="181260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857169"/>
            <a:ext cx="5105400" cy="2870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3810000"/>
            <a:ext cx="365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Region: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Q-point,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current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gain.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00200" y="228600"/>
            <a:ext cx="5801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Characteristic Curves with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DC Load Line</a:t>
            </a:r>
            <a:endParaRPr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2A423-43E0-4A17-B1FE-EFDBF85A1CD1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FC08-EADD-45AC-AAAC-15E0E0B7F23F}" type="slidenum">
              <a:rPr lang="en-US" smtClean="0">
                <a:solidFill>
                  <a:srgbClr val="000000"/>
                </a:solidFill>
              </a:rPr>
              <a:pPr/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1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Signals: Analog vs. Digital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94595-E3AA-4E1B-B79A-FE668154F6F3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366" name="Line 5"/>
          <p:cNvSpPr>
            <a:spLocks noChangeShapeType="1"/>
          </p:cNvSpPr>
          <p:nvPr/>
        </p:nvSpPr>
        <p:spPr bwMode="auto">
          <a:xfrm flipV="1">
            <a:off x="811213" y="1370013"/>
            <a:ext cx="0" cy="246380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6"/>
          <p:cNvSpPr>
            <a:spLocks noChangeShapeType="1"/>
          </p:cNvSpPr>
          <p:nvPr/>
        </p:nvSpPr>
        <p:spPr bwMode="auto">
          <a:xfrm>
            <a:off x="590550" y="2554288"/>
            <a:ext cx="382905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68" name="Text Box 11"/>
          <p:cNvSpPr txBox="1">
            <a:spLocks noChangeArrowheads="1"/>
          </p:cNvSpPr>
          <p:nvPr/>
        </p:nvSpPr>
        <p:spPr bwMode="auto">
          <a:xfrm>
            <a:off x="4332288" y="2573338"/>
            <a:ext cx="2714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15369" name="Freeform 12"/>
          <p:cNvSpPr>
            <a:spLocks/>
          </p:cNvSpPr>
          <p:nvPr/>
        </p:nvSpPr>
        <p:spPr bwMode="auto">
          <a:xfrm>
            <a:off x="838200" y="1447800"/>
            <a:ext cx="3035300" cy="2357437"/>
          </a:xfrm>
          <a:custGeom>
            <a:avLst/>
            <a:gdLst>
              <a:gd name="T0" fmla="*/ 0 w 1912"/>
              <a:gd name="T1" fmla="*/ 662 h 1485"/>
              <a:gd name="T2" fmla="*/ 172 w 1912"/>
              <a:gd name="T3" fmla="*/ 110 h 1485"/>
              <a:gd name="T4" fmla="*/ 326 w 1912"/>
              <a:gd name="T5" fmla="*/ 965 h 1485"/>
              <a:gd name="T6" fmla="*/ 552 w 1912"/>
              <a:gd name="T7" fmla="*/ 668 h 1485"/>
              <a:gd name="T8" fmla="*/ 748 w 1912"/>
              <a:gd name="T9" fmla="*/ 1446 h 1485"/>
              <a:gd name="T10" fmla="*/ 950 w 1912"/>
              <a:gd name="T11" fmla="*/ 431 h 1485"/>
              <a:gd name="T12" fmla="*/ 1080 w 1912"/>
              <a:gd name="T13" fmla="*/ 98 h 1485"/>
              <a:gd name="T14" fmla="*/ 1223 w 1912"/>
              <a:gd name="T15" fmla="*/ 1018 h 1485"/>
              <a:gd name="T16" fmla="*/ 1377 w 1912"/>
              <a:gd name="T17" fmla="*/ 1048 h 1485"/>
              <a:gd name="T18" fmla="*/ 1520 w 1912"/>
              <a:gd name="T19" fmla="*/ 1185 h 1485"/>
              <a:gd name="T20" fmla="*/ 1912 w 1912"/>
              <a:gd name="T21" fmla="*/ 532 h 148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912"/>
              <a:gd name="T34" fmla="*/ 0 h 1485"/>
              <a:gd name="T35" fmla="*/ 1912 w 1912"/>
              <a:gd name="T36" fmla="*/ 1485 h 148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912" h="1485">
                <a:moveTo>
                  <a:pt x="0" y="662"/>
                </a:moveTo>
                <a:cubicBezTo>
                  <a:pt x="59" y="361"/>
                  <a:pt x="118" y="60"/>
                  <a:pt x="172" y="110"/>
                </a:cubicBezTo>
                <a:cubicBezTo>
                  <a:pt x="226" y="160"/>
                  <a:pt x="263" y="872"/>
                  <a:pt x="326" y="965"/>
                </a:cubicBezTo>
                <a:cubicBezTo>
                  <a:pt x="389" y="1058"/>
                  <a:pt x="482" y="588"/>
                  <a:pt x="552" y="668"/>
                </a:cubicBezTo>
                <a:cubicBezTo>
                  <a:pt x="622" y="748"/>
                  <a:pt x="682" y="1485"/>
                  <a:pt x="748" y="1446"/>
                </a:cubicBezTo>
                <a:cubicBezTo>
                  <a:pt x="814" y="1407"/>
                  <a:pt x="895" y="656"/>
                  <a:pt x="950" y="431"/>
                </a:cubicBezTo>
                <a:cubicBezTo>
                  <a:pt x="1005" y="206"/>
                  <a:pt x="1035" y="0"/>
                  <a:pt x="1080" y="98"/>
                </a:cubicBezTo>
                <a:cubicBezTo>
                  <a:pt x="1125" y="196"/>
                  <a:pt x="1173" y="860"/>
                  <a:pt x="1223" y="1018"/>
                </a:cubicBezTo>
                <a:cubicBezTo>
                  <a:pt x="1273" y="1176"/>
                  <a:pt x="1328" y="1020"/>
                  <a:pt x="1377" y="1048"/>
                </a:cubicBezTo>
                <a:cubicBezTo>
                  <a:pt x="1426" y="1076"/>
                  <a:pt x="1431" y="1271"/>
                  <a:pt x="1520" y="1185"/>
                </a:cubicBezTo>
                <a:cubicBezTo>
                  <a:pt x="1609" y="1099"/>
                  <a:pt x="1760" y="815"/>
                  <a:pt x="1912" y="532"/>
                </a:cubicBezTo>
              </a:path>
            </a:pathLst>
          </a:cu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609600" y="914400"/>
            <a:ext cx="481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f(t)</a:t>
            </a:r>
          </a:p>
        </p:txBody>
      </p:sp>
      <p:sp>
        <p:nvSpPr>
          <p:cNvPr id="15371" name="Line 14"/>
          <p:cNvSpPr>
            <a:spLocks noChangeShapeType="1"/>
          </p:cNvSpPr>
          <p:nvPr/>
        </p:nvSpPr>
        <p:spPr bwMode="auto">
          <a:xfrm flipV="1">
            <a:off x="5108575" y="1362075"/>
            <a:ext cx="0" cy="246380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15"/>
          <p:cNvSpPr>
            <a:spLocks noChangeShapeType="1"/>
          </p:cNvSpPr>
          <p:nvPr/>
        </p:nvSpPr>
        <p:spPr bwMode="auto">
          <a:xfrm>
            <a:off x="4887913" y="2546350"/>
            <a:ext cx="3829050" cy="0"/>
          </a:xfrm>
          <a:prstGeom prst="line">
            <a:avLst/>
          </a:prstGeom>
          <a:noFill/>
          <a:ln w="28575">
            <a:solidFill>
              <a:srgbClr val="00008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Text Box 16"/>
          <p:cNvSpPr txBox="1">
            <a:spLocks noChangeArrowheads="1"/>
          </p:cNvSpPr>
          <p:nvPr/>
        </p:nvSpPr>
        <p:spPr bwMode="auto">
          <a:xfrm>
            <a:off x="8629650" y="2565400"/>
            <a:ext cx="271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t</a:t>
            </a:r>
          </a:p>
        </p:txBody>
      </p:sp>
      <p:sp>
        <p:nvSpPr>
          <p:cNvPr id="15374" name="Text Box 17"/>
          <p:cNvSpPr txBox="1">
            <a:spLocks noChangeArrowheads="1"/>
          </p:cNvSpPr>
          <p:nvPr/>
        </p:nvSpPr>
        <p:spPr bwMode="auto">
          <a:xfrm>
            <a:off x="4876800" y="914400"/>
            <a:ext cx="531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g(t)</a:t>
            </a:r>
          </a:p>
        </p:txBody>
      </p:sp>
      <p:sp>
        <p:nvSpPr>
          <p:cNvPr id="15375" name="Line 21"/>
          <p:cNvSpPr>
            <a:spLocks noChangeShapeType="1"/>
          </p:cNvSpPr>
          <p:nvPr/>
        </p:nvSpPr>
        <p:spPr bwMode="auto">
          <a:xfrm>
            <a:off x="5014913" y="1771650"/>
            <a:ext cx="461962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6" name="Line 22"/>
          <p:cNvSpPr>
            <a:spLocks noChangeShapeType="1"/>
          </p:cNvSpPr>
          <p:nvPr/>
        </p:nvSpPr>
        <p:spPr bwMode="auto">
          <a:xfrm>
            <a:off x="5467350" y="1779588"/>
            <a:ext cx="0" cy="1357312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7" name="Line 23"/>
          <p:cNvSpPr>
            <a:spLocks noChangeShapeType="1"/>
          </p:cNvSpPr>
          <p:nvPr/>
        </p:nvSpPr>
        <p:spPr bwMode="auto">
          <a:xfrm>
            <a:off x="5462588" y="3133725"/>
            <a:ext cx="461962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8" name="Line 24"/>
          <p:cNvSpPr>
            <a:spLocks noChangeShapeType="1"/>
          </p:cNvSpPr>
          <p:nvPr/>
        </p:nvSpPr>
        <p:spPr bwMode="auto">
          <a:xfrm>
            <a:off x="5921375" y="2159000"/>
            <a:ext cx="0" cy="969963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9" name="Line 25"/>
          <p:cNvSpPr>
            <a:spLocks noChangeShapeType="1"/>
          </p:cNvSpPr>
          <p:nvPr/>
        </p:nvSpPr>
        <p:spPr bwMode="auto">
          <a:xfrm>
            <a:off x="5921375" y="2160588"/>
            <a:ext cx="461963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0" name="Line 26"/>
          <p:cNvSpPr>
            <a:spLocks noChangeShapeType="1"/>
          </p:cNvSpPr>
          <p:nvPr/>
        </p:nvSpPr>
        <p:spPr bwMode="auto">
          <a:xfrm>
            <a:off x="6392863" y="2159000"/>
            <a:ext cx="0" cy="1357313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1" name="Line 27"/>
          <p:cNvSpPr>
            <a:spLocks noChangeShapeType="1"/>
          </p:cNvSpPr>
          <p:nvPr/>
        </p:nvSpPr>
        <p:spPr bwMode="auto">
          <a:xfrm>
            <a:off x="6394450" y="3521075"/>
            <a:ext cx="461963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2" name="Line 28"/>
          <p:cNvSpPr>
            <a:spLocks noChangeShapeType="1"/>
          </p:cNvSpPr>
          <p:nvPr/>
        </p:nvSpPr>
        <p:spPr bwMode="auto">
          <a:xfrm>
            <a:off x="6856413" y="2547938"/>
            <a:ext cx="0" cy="969962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3" name="Line 29"/>
          <p:cNvSpPr>
            <a:spLocks noChangeShapeType="1"/>
          </p:cNvSpPr>
          <p:nvPr/>
        </p:nvSpPr>
        <p:spPr bwMode="auto">
          <a:xfrm>
            <a:off x="6865938" y="2547938"/>
            <a:ext cx="461962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4" name="Line 30"/>
          <p:cNvSpPr>
            <a:spLocks noChangeShapeType="1"/>
          </p:cNvSpPr>
          <p:nvPr/>
        </p:nvSpPr>
        <p:spPr bwMode="auto">
          <a:xfrm>
            <a:off x="7337425" y="1574800"/>
            <a:ext cx="0" cy="969963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5" name="Line 31"/>
          <p:cNvSpPr>
            <a:spLocks noChangeShapeType="1"/>
          </p:cNvSpPr>
          <p:nvPr/>
        </p:nvSpPr>
        <p:spPr bwMode="auto">
          <a:xfrm>
            <a:off x="7337425" y="1577975"/>
            <a:ext cx="461963" cy="0"/>
          </a:xfrm>
          <a:prstGeom prst="line">
            <a:avLst/>
          </a:prstGeom>
          <a:noFill/>
          <a:ln w="3175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Text Box 32"/>
          <p:cNvSpPr txBox="1">
            <a:spLocks noChangeArrowheads="1"/>
          </p:cNvSpPr>
          <p:nvPr/>
        </p:nvSpPr>
        <p:spPr bwMode="auto">
          <a:xfrm>
            <a:off x="457200" y="3886200"/>
            <a:ext cx="395518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Analog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Analogous to some physical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quantity</a:t>
            </a:r>
          </a:p>
        </p:txBody>
      </p:sp>
      <p:sp>
        <p:nvSpPr>
          <p:cNvPr id="15387" name="Text Box 33"/>
          <p:cNvSpPr txBox="1">
            <a:spLocks noChangeArrowheads="1"/>
          </p:cNvSpPr>
          <p:nvPr/>
        </p:nvSpPr>
        <p:spPr bwMode="auto">
          <a:xfrm>
            <a:off x="4953000" y="3962400"/>
            <a:ext cx="355417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Digital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can be represented using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a finite number of digits</a:t>
            </a:r>
          </a:p>
        </p:txBody>
      </p:sp>
      <p:pic>
        <p:nvPicPr>
          <p:cNvPr id="15388" name="Picture 35" descr="The image “http://www.dsli.com/images/watch.jpg” cannot be displayed, because it contains error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24100" y="4895850"/>
            <a:ext cx="1252538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89" name="Picture 37" descr="Clock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4125" y="5032375"/>
            <a:ext cx="1647825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n-IN" sz="28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Transistor Biasing Circuits:</a:t>
            </a:r>
            <a:br>
              <a:rPr lang="en-IN" sz="28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Biasing - Circuit Configurations: </a:t>
            </a:r>
          </a:p>
          <a:p>
            <a:pPr marL="0" lvl="0" indent="0" algn="just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20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I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Fixed-Biased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Circuits.</a:t>
            </a:r>
          </a:p>
          <a:p>
            <a:pPr marL="457200" lvl="1" indent="0" algn="just">
              <a:lnSpc>
                <a:spcPct val="20000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IN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Fixed-Biased with Emitter Resistance Circuits.</a:t>
            </a:r>
          </a:p>
          <a:p>
            <a:pPr marL="457200" lvl="1" indent="0" algn="just">
              <a:lnSpc>
                <a:spcPct val="20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Voltage-Divider-Biased Transistor Circuits.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11201-B560-483C-82BB-3C279A3469DF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6445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15FBB-B50E-4E40-90DC-79BC6DFA0E8C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85800" y="1676400"/>
            <a:ext cx="396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 Voltage-divider biasing circuit is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the most widely used type of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transistor biasing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circuit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Only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one power supply is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needed. </a:t>
            </a:r>
          </a:p>
          <a:p>
            <a:pPr>
              <a:spcBef>
                <a:spcPct val="50000"/>
              </a:spcBef>
              <a:buClr>
                <a:srgbClr val="FF0000"/>
              </a:buClr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voltage-divider bias is more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stable (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 independent)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than other bias types. </a:t>
            </a:r>
            <a:endParaRPr lang="en-US" altLang="en-US" sz="2100" dirty="0"/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 cstate="print"/>
          <a:srcRect l="23750" r="31250"/>
          <a:stretch>
            <a:fillRect/>
          </a:stretch>
        </p:blipFill>
        <p:spPr bwMode="auto">
          <a:xfrm>
            <a:off x="4724400" y="1600200"/>
            <a:ext cx="3124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00200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3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Summary of </a:t>
            </a:r>
            <a: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Semiconductor Devices </a:t>
            </a:r>
            <a:b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MOSFETs</a:t>
            </a:r>
            <a:endParaRPr lang="en-US" sz="32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2531E-AF9D-4C4F-8058-681C655B13C8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55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3353071" y="3047835"/>
            <a:ext cx="1767877" cy="2514765"/>
            <a:chOff x="-67" y="597"/>
            <a:chExt cx="1778" cy="2456"/>
          </a:xfrm>
        </p:grpSpPr>
        <p:sp>
          <p:nvSpPr>
            <p:cNvPr id="9" name="Line 3"/>
            <p:cNvSpPr>
              <a:spLocks noChangeShapeType="1"/>
            </p:cNvSpPr>
            <p:nvPr/>
          </p:nvSpPr>
          <p:spPr bwMode="auto">
            <a:xfrm>
              <a:off x="960" y="1536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0" name="Line 4"/>
            <p:cNvSpPr>
              <a:spLocks noChangeShapeType="1"/>
            </p:cNvSpPr>
            <p:nvPr/>
          </p:nvSpPr>
          <p:spPr bwMode="auto">
            <a:xfrm>
              <a:off x="960" y="182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960" y="211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816" y="1680"/>
              <a:ext cx="0" cy="4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 flipH="1">
              <a:off x="336" y="192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960" y="1632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960" y="1920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960" y="220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1200" y="2208"/>
              <a:ext cx="0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8" name="Line 12"/>
            <p:cNvSpPr>
              <a:spLocks noChangeShapeType="1"/>
            </p:cNvSpPr>
            <p:nvPr/>
          </p:nvSpPr>
          <p:spPr bwMode="auto">
            <a:xfrm flipV="1">
              <a:off x="1200" y="1008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19" name="Text Box 13"/>
            <p:cNvSpPr txBox="1">
              <a:spLocks noChangeArrowheads="1"/>
            </p:cNvSpPr>
            <p:nvPr/>
          </p:nvSpPr>
          <p:spPr bwMode="auto">
            <a:xfrm>
              <a:off x="-67" y="1713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G</a:t>
              </a: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006" y="597"/>
              <a:ext cx="25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D</a:t>
              </a: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1094" y="2762"/>
              <a:ext cx="22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</a:rPr>
                <a:t>S</a:t>
              </a:r>
            </a:p>
          </p:txBody>
        </p:sp>
        <p:sp>
          <p:nvSpPr>
            <p:cNvPr id="22" name="Text Box 16"/>
            <p:cNvSpPr txBox="1">
              <a:spLocks noChangeArrowheads="1"/>
            </p:cNvSpPr>
            <p:nvPr/>
          </p:nvSpPr>
          <p:spPr bwMode="auto">
            <a:xfrm>
              <a:off x="1465" y="1713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 smtClean="0">
                  <a:solidFill>
                    <a:srgbClr val="000000"/>
                  </a:solidFill>
                </a:rPr>
                <a:t>B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200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 Transistor</a:t>
            </a:r>
          </a:p>
        </p:txBody>
      </p:sp>
      <p:sp>
        <p:nvSpPr>
          <p:cNvPr id="35846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981200"/>
            <a:ext cx="8001000" cy="4114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Metal-oxide-semiconductor.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Also called MOSFET (MOS Field Effect Transistor)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Simple, symmetric structure.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Switch, good for digital, logic circuit.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Most commonly used devices in the semiconductor industry.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272A-B479-46C8-B973-ED7AAE34C192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56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772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 Transistor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09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MOSFETs dominated IC industry since 1980s 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Three kinds IC chips microprocessor, memory, and ASIC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Advantages of CMOS: low power, high temperature stability, high noise immunity, and clocking simplicity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774F3-1FBB-42AD-9147-0C037BDAE8A0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57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MOSFET-Basic Circuits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1828800"/>
            <a:ext cx="4724400" cy="2971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NMOS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PMOS</a:t>
            </a:r>
          </a:p>
          <a:p>
            <a:pPr>
              <a:lnSpc>
                <a:spcPct val="150000"/>
              </a:lnSpc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CMOS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1041C-76A1-4B3D-B93F-C0D0CEE1B439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58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MOSFET-Structure</a:t>
            </a:r>
            <a:r>
              <a:rPr lang="en-US" altLang="en-US" sz="2800" u="sng" dirty="0" smtClean="0">
                <a:solidFill>
                  <a:srgbClr val="FF00FF"/>
                </a:solidFill>
                <a:latin typeface="Times New Roman" pitchFamily="18" charset="0"/>
              </a:rPr>
              <a:t> </a:t>
            </a:r>
            <a:r>
              <a:rPr lang="en-US" altLang="en-US" sz="3100" u="sng" dirty="0" smtClean="0">
                <a:solidFill>
                  <a:srgbClr val="FF00FF"/>
                </a:solidFill>
                <a:latin typeface="Times New Roman" pitchFamily="18" charset="0"/>
              </a:rPr>
              <a:t/>
            </a:r>
            <a:br>
              <a:rPr lang="en-US" altLang="en-US" sz="3100" u="sng" dirty="0" smtClean="0">
                <a:solidFill>
                  <a:srgbClr val="FF00FF"/>
                </a:solidFill>
                <a:latin typeface="Times New Roman" pitchFamily="18" charset="0"/>
              </a:rPr>
            </a:br>
            <a:endParaRPr lang="en-US" sz="2400" dirty="0">
              <a:latin typeface="Tahoma" pitchFamily="34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A0FC-9822-4A5D-803D-876DA6531101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59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1447800" y="1295400"/>
            <a:ext cx="6553200" cy="4800600"/>
            <a:chOff x="768" y="960"/>
            <a:chExt cx="4244" cy="3072"/>
          </a:xfrm>
        </p:grpSpPr>
        <p:sp>
          <p:nvSpPr>
            <p:cNvPr id="5136" name="Rectangle 3"/>
            <p:cNvSpPr>
              <a:spLocks noChangeArrowheads="1"/>
            </p:cNvSpPr>
            <p:nvPr/>
          </p:nvSpPr>
          <p:spPr bwMode="auto">
            <a:xfrm>
              <a:off x="768" y="2592"/>
              <a:ext cx="3648" cy="672"/>
            </a:xfrm>
            <a:prstGeom prst="rect">
              <a:avLst/>
            </a:prstGeom>
            <a:solidFill>
              <a:srgbClr val="90F0FA"/>
            </a:solidFill>
            <a:ln w="9525">
              <a:solidFill>
                <a:schemeClr val="accent5">
                  <a:lumMod val="40000"/>
                  <a:lumOff val="6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p</a:t>
              </a:r>
            </a:p>
          </p:txBody>
        </p:sp>
        <p:sp>
          <p:nvSpPr>
            <p:cNvPr id="5137" name="Rectangle 5"/>
            <p:cNvSpPr>
              <a:spLocks noChangeArrowheads="1"/>
            </p:cNvSpPr>
            <p:nvPr/>
          </p:nvSpPr>
          <p:spPr bwMode="auto">
            <a:xfrm>
              <a:off x="2976" y="2592"/>
              <a:ext cx="960" cy="2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n+</a:t>
              </a:r>
            </a:p>
          </p:txBody>
        </p:sp>
        <p:sp>
          <p:nvSpPr>
            <p:cNvPr id="5138" name="Rectangle 6"/>
            <p:cNvSpPr>
              <a:spLocks noChangeArrowheads="1"/>
            </p:cNvSpPr>
            <p:nvPr/>
          </p:nvSpPr>
          <p:spPr bwMode="auto">
            <a:xfrm>
              <a:off x="1248" y="2592"/>
              <a:ext cx="960" cy="2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n+</a:t>
              </a:r>
            </a:p>
          </p:txBody>
        </p:sp>
        <p:sp>
          <p:nvSpPr>
            <p:cNvPr id="5139" name="Rectangle 7"/>
            <p:cNvSpPr>
              <a:spLocks noChangeArrowheads="1"/>
            </p:cNvSpPr>
            <p:nvPr/>
          </p:nvSpPr>
          <p:spPr bwMode="auto">
            <a:xfrm>
              <a:off x="2160" y="2496"/>
              <a:ext cx="864" cy="96"/>
            </a:xfrm>
            <a:prstGeom prst="rect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000000"/>
                </a:solidFill>
              </a:endParaRPr>
            </a:p>
          </p:txBody>
        </p:sp>
        <p:sp>
          <p:nvSpPr>
            <p:cNvPr id="5140" name="Rectangle 8"/>
            <p:cNvSpPr>
              <a:spLocks noChangeArrowheads="1"/>
            </p:cNvSpPr>
            <p:nvPr/>
          </p:nvSpPr>
          <p:spPr bwMode="auto">
            <a:xfrm>
              <a:off x="2160" y="2256"/>
              <a:ext cx="864" cy="240"/>
            </a:xfrm>
            <a:prstGeom prst="rect">
              <a:avLst/>
            </a:prstGeom>
            <a:solidFill>
              <a:srgbClr val="3333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</a:t>
              </a:r>
              <a:r>
                <a:rPr lang="en-US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etal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41" name="Line 9"/>
            <p:cNvSpPr>
              <a:spLocks noChangeShapeType="1"/>
            </p:cNvSpPr>
            <p:nvPr/>
          </p:nvSpPr>
          <p:spPr bwMode="auto">
            <a:xfrm flipV="1">
              <a:off x="4416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2" name="Line 10"/>
            <p:cNvSpPr>
              <a:spLocks noChangeShapeType="1"/>
            </p:cNvSpPr>
            <p:nvPr/>
          </p:nvSpPr>
          <p:spPr bwMode="auto">
            <a:xfrm flipV="1">
              <a:off x="4416" y="2832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3" name="Line 11"/>
            <p:cNvSpPr>
              <a:spLocks noChangeShapeType="1"/>
            </p:cNvSpPr>
            <p:nvPr/>
          </p:nvSpPr>
          <p:spPr bwMode="auto">
            <a:xfrm flipV="1">
              <a:off x="3936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4" name="Line 12"/>
            <p:cNvSpPr>
              <a:spLocks noChangeShapeType="1"/>
            </p:cNvSpPr>
            <p:nvPr/>
          </p:nvSpPr>
          <p:spPr bwMode="auto">
            <a:xfrm flipV="1">
              <a:off x="3024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5" name="Line 13"/>
            <p:cNvSpPr>
              <a:spLocks noChangeShapeType="1"/>
            </p:cNvSpPr>
            <p:nvPr/>
          </p:nvSpPr>
          <p:spPr bwMode="auto">
            <a:xfrm flipV="1">
              <a:off x="3024" y="2064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6" name="Line 14"/>
            <p:cNvSpPr>
              <a:spLocks noChangeShapeType="1"/>
            </p:cNvSpPr>
            <p:nvPr/>
          </p:nvSpPr>
          <p:spPr bwMode="auto">
            <a:xfrm flipV="1">
              <a:off x="3024" y="1824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7" name="Line 15"/>
            <p:cNvSpPr>
              <a:spLocks noChangeShapeType="1"/>
            </p:cNvSpPr>
            <p:nvPr/>
          </p:nvSpPr>
          <p:spPr bwMode="auto">
            <a:xfrm flipV="1">
              <a:off x="2160" y="1824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8" name="Line 16"/>
            <p:cNvSpPr>
              <a:spLocks noChangeShapeType="1"/>
            </p:cNvSpPr>
            <p:nvPr/>
          </p:nvSpPr>
          <p:spPr bwMode="auto">
            <a:xfrm flipV="1">
              <a:off x="1248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49" name="Line 17"/>
            <p:cNvSpPr>
              <a:spLocks noChangeShapeType="1"/>
            </p:cNvSpPr>
            <p:nvPr/>
          </p:nvSpPr>
          <p:spPr bwMode="auto">
            <a:xfrm flipV="1">
              <a:off x="768" y="2160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0" name="Line 18"/>
            <p:cNvSpPr>
              <a:spLocks noChangeShapeType="1"/>
            </p:cNvSpPr>
            <p:nvPr/>
          </p:nvSpPr>
          <p:spPr bwMode="auto">
            <a:xfrm>
              <a:off x="1152" y="2160"/>
              <a:ext cx="11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1" name="Line 19"/>
            <p:cNvSpPr>
              <a:spLocks noChangeShapeType="1"/>
            </p:cNvSpPr>
            <p:nvPr/>
          </p:nvSpPr>
          <p:spPr bwMode="auto">
            <a:xfrm>
              <a:off x="3408" y="2160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2" name="Line 20"/>
            <p:cNvSpPr>
              <a:spLocks noChangeShapeType="1"/>
            </p:cNvSpPr>
            <p:nvPr/>
          </p:nvSpPr>
          <p:spPr bwMode="auto">
            <a:xfrm>
              <a:off x="4800" y="2160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3" name="Line 21"/>
            <p:cNvSpPr>
              <a:spLocks noChangeShapeType="1"/>
            </p:cNvSpPr>
            <p:nvPr/>
          </p:nvSpPr>
          <p:spPr bwMode="auto">
            <a:xfrm>
              <a:off x="3408" y="182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4" name="Line 22"/>
            <p:cNvSpPr>
              <a:spLocks noChangeShapeType="1"/>
            </p:cNvSpPr>
            <p:nvPr/>
          </p:nvSpPr>
          <p:spPr bwMode="auto">
            <a:xfrm>
              <a:off x="2544" y="1824"/>
              <a:ext cx="8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5" name="Line 26"/>
            <p:cNvSpPr>
              <a:spLocks noChangeShapeType="1"/>
            </p:cNvSpPr>
            <p:nvPr/>
          </p:nvSpPr>
          <p:spPr bwMode="auto">
            <a:xfrm>
              <a:off x="2160" y="331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6" name="Line 27"/>
            <p:cNvSpPr>
              <a:spLocks noChangeShapeType="1"/>
            </p:cNvSpPr>
            <p:nvPr/>
          </p:nvSpPr>
          <p:spPr bwMode="auto">
            <a:xfrm>
              <a:off x="3024" y="331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7" name="Text Box 28"/>
            <p:cNvSpPr txBox="1">
              <a:spLocks noChangeArrowheads="1"/>
            </p:cNvSpPr>
            <p:nvPr/>
          </p:nvSpPr>
          <p:spPr bwMode="auto">
            <a:xfrm>
              <a:off x="2448" y="3648"/>
              <a:ext cx="24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0000"/>
                  </a:solidFill>
                </a:rPr>
                <a:t>L</a:t>
              </a:r>
            </a:p>
          </p:txBody>
        </p:sp>
        <p:sp>
          <p:nvSpPr>
            <p:cNvPr id="5158" name="Line 29"/>
            <p:cNvSpPr>
              <a:spLocks noChangeShapeType="1"/>
            </p:cNvSpPr>
            <p:nvPr/>
          </p:nvSpPr>
          <p:spPr bwMode="auto">
            <a:xfrm flipH="1">
              <a:off x="2160" y="379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59" name="Line 30"/>
            <p:cNvSpPr>
              <a:spLocks noChangeShapeType="1"/>
            </p:cNvSpPr>
            <p:nvPr/>
          </p:nvSpPr>
          <p:spPr bwMode="auto">
            <a:xfrm>
              <a:off x="2736" y="379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60" name="Line 31"/>
            <p:cNvSpPr>
              <a:spLocks noChangeShapeType="1"/>
            </p:cNvSpPr>
            <p:nvPr/>
          </p:nvSpPr>
          <p:spPr bwMode="auto">
            <a:xfrm>
              <a:off x="4416" y="331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61" name="Line 32"/>
            <p:cNvSpPr>
              <a:spLocks noChangeShapeType="1"/>
            </p:cNvSpPr>
            <p:nvPr/>
          </p:nvSpPr>
          <p:spPr bwMode="auto">
            <a:xfrm>
              <a:off x="4800" y="2880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62" name="Line 33"/>
            <p:cNvSpPr>
              <a:spLocks noChangeShapeType="1"/>
            </p:cNvSpPr>
            <p:nvPr/>
          </p:nvSpPr>
          <p:spPr bwMode="auto">
            <a:xfrm flipV="1">
              <a:off x="4416" y="3216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</a:endParaRPr>
            </a:p>
          </p:txBody>
        </p:sp>
        <p:sp>
          <p:nvSpPr>
            <p:cNvPr id="5163" name="Text Box 34"/>
            <p:cNvSpPr txBox="1">
              <a:spLocks noChangeArrowheads="1"/>
            </p:cNvSpPr>
            <p:nvPr/>
          </p:nvSpPr>
          <p:spPr bwMode="auto">
            <a:xfrm>
              <a:off x="4464" y="3504"/>
              <a:ext cx="31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0000"/>
                  </a:solidFill>
                </a:rPr>
                <a:t>W</a:t>
              </a:r>
            </a:p>
          </p:txBody>
        </p:sp>
        <p:grpSp>
          <p:nvGrpSpPr>
            <p:cNvPr id="3" name="Group 38"/>
            <p:cNvGrpSpPr>
              <a:grpSpLocks/>
            </p:cNvGrpSpPr>
            <p:nvPr/>
          </p:nvGrpSpPr>
          <p:grpSpPr bwMode="auto">
            <a:xfrm>
              <a:off x="1776" y="1680"/>
              <a:ext cx="96" cy="672"/>
              <a:chOff x="2064" y="1296"/>
              <a:chExt cx="96" cy="672"/>
            </a:xfrm>
          </p:grpSpPr>
          <p:sp>
            <p:nvSpPr>
              <p:cNvPr id="5180" name="Line 36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81" name="Oval 37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" name="Group 39"/>
            <p:cNvGrpSpPr>
              <a:grpSpLocks/>
            </p:cNvGrpSpPr>
            <p:nvPr/>
          </p:nvGrpSpPr>
          <p:grpSpPr bwMode="auto">
            <a:xfrm>
              <a:off x="2688" y="1392"/>
              <a:ext cx="96" cy="672"/>
              <a:chOff x="2064" y="1296"/>
              <a:chExt cx="96" cy="672"/>
            </a:xfrm>
          </p:grpSpPr>
          <p:sp>
            <p:nvSpPr>
              <p:cNvPr id="5178" name="Line 40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79" name="Oval 41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" name="Group 42"/>
            <p:cNvGrpSpPr>
              <a:grpSpLocks/>
            </p:cNvGrpSpPr>
            <p:nvPr/>
          </p:nvGrpSpPr>
          <p:grpSpPr bwMode="auto">
            <a:xfrm>
              <a:off x="3648" y="1680"/>
              <a:ext cx="96" cy="672"/>
              <a:chOff x="2064" y="1296"/>
              <a:chExt cx="96" cy="672"/>
            </a:xfrm>
          </p:grpSpPr>
          <p:sp>
            <p:nvSpPr>
              <p:cNvPr id="5176" name="Line 43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77" name="Oval 44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45"/>
            <p:cNvGrpSpPr>
              <a:grpSpLocks/>
            </p:cNvGrpSpPr>
            <p:nvPr/>
          </p:nvGrpSpPr>
          <p:grpSpPr bwMode="auto">
            <a:xfrm>
              <a:off x="1147" y="1680"/>
              <a:ext cx="96" cy="672"/>
              <a:chOff x="2064" y="1296"/>
              <a:chExt cx="96" cy="672"/>
            </a:xfrm>
          </p:grpSpPr>
          <p:sp>
            <p:nvSpPr>
              <p:cNvPr id="5174" name="Line 46"/>
              <p:cNvSpPr>
                <a:spLocks noChangeShapeType="1"/>
              </p:cNvSpPr>
              <p:nvPr/>
            </p:nvSpPr>
            <p:spPr bwMode="auto">
              <a:xfrm flipV="1">
                <a:off x="2112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5175" name="Oval 47"/>
              <p:cNvSpPr>
                <a:spLocks noChangeArrowheads="1"/>
              </p:cNvSpPr>
              <p:nvPr/>
            </p:nvSpPr>
            <p:spPr bwMode="auto">
              <a:xfrm>
                <a:off x="2064" y="1296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5168" name="Text Box 49"/>
            <p:cNvSpPr txBox="1">
              <a:spLocks noChangeArrowheads="1"/>
            </p:cNvSpPr>
            <p:nvPr/>
          </p:nvSpPr>
          <p:spPr bwMode="auto">
            <a:xfrm>
              <a:off x="1536" y="1248"/>
              <a:ext cx="56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S</a:t>
              </a:r>
              <a:r>
                <a:rPr lang="en-US" sz="2000" dirty="0" smtClean="0">
                  <a:solidFill>
                    <a:srgbClr val="000000"/>
                  </a:solidFill>
                  <a:cs typeface="Times New Roman" pitchFamily="18" charset="0"/>
                </a:rPr>
                <a:t>ource</a:t>
              </a:r>
              <a:endParaRPr lang="en-US" sz="2000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S</a:t>
              </a:r>
            </a:p>
          </p:txBody>
        </p:sp>
        <p:sp>
          <p:nvSpPr>
            <p:cNvPr id="5169" name="Text Box 50"/>
            <p:cNvSpPr txBox="1">
              <a:spLocks noChangeArrowheads="1"/>
            </p:cNvSpPr>
            <p:nvPr/>
          </p:nvSpPr>
          <p:spPr bwMode="auto">
            <a:xfrm>
              <a:off x="2500" y="960"/>
              <a:ext cx="251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G</a:t>
              </a:r>
              <a:r>
                <a:rPr lang="en-US" sz="2000" dirty="0" smtClean="0">
                  <a:solidFill>
                    <a:srgbClr val="000000"/>
                  </a:solidFill>
                  <a:cs typeface="Times New Roman" pitchFamily="18" charset="0"/>
                </a:rPr>
                <a:t>ate</a:t>
              </a: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: metal </a:t>
              </a:r>
              <a:r>
                <a:rPr lang="en-US" sz="2000" i="1" dirty="0">
                  <a:solidFill>
                    <a:srgbClr val="000000"/>
                  </a:solidFill>
                  <a:cs typeface="Times New Roman" pitchFamily="18" charset="0"/>
                </a:rPr>
                <a:t>or</a:t>
              </a: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 heavily doped poly-Si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   G</a:t>
              </a:r>
            </a:p>
          </p:txBody>
        </p:sp>
        <p:sp>
          <p:nvSpPr>
            <p:cNvPr id="5170" name="Text Box 51"/>
            <p:cNvSpPr txBox="1">
              <a:spLocks noChangeArrowheads="1"/>
            </p:cNvSpPr>
            <p:nvPr/>
          </p:nvSpPr>
          <p:spPr bwMode="auto">
            <a:xfrm>
              <a:off x="3456" y="1248"/>
              <a:ext cx="484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D</a:t>
              </a:r>
              <a:r>
                <a:rPr lang="en-US" sz="2000" dirty="0" smtClean="0">
                  <a:solidFill>
                    <a:srgbClr val="000000"/>
                  </a:solidFill>
                  <a:cs typeface="Times New Roman" pitchFamily="18" charset="0"/>
                </a:rPr>
                <a:t>rain</a:t>
              </a:r>
              <a:endParaRPr lang="en-US" sz="2000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Arial" charset="0"/>
                </a:rPr>
                <a:t>D</a:t>
              </a:r>
            </a:p>
          </p:txBody>
        </p:sp>
        <p:sp>
          <p:nvSpPr>
            <p:cNvPr id="5171" name="Text Box 52"/>
            <p:cNvSpPr txBox="1">
              <a:spLocks noChangeArrowheads="1"/>
            </p:cNvSpPr>
            <p:nvPr/>
          </p:nvSpPr>
          <p:spPr bwMode="auto">
            <a:xfrm>
              <a:off x="960" y="1248"/>
              <a:ext cx="46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B</a:t>
              </a:r>
              <a:r>
                <a:rPr lang="en-US" sz="2000" dirty="0" smtClean="0">
                  <a:solidFill>
                    <a:srgbClr val="000000"/>
                  </a:solidFill>
                  <a:cs typeface="Times New Roman" pitchFamily="18" charset="0"/>
                </a:rPr>
                <a:t>ody</a:t>
              </a:r>
              <a:endParaRPr lang="en-US" sz="2000" dirty="0">
                <a:solidFill>
                  <a:srgbClr val="000000"/>
                </a:solidFill>
                <a:cs typeface="Times New Roman" pitchFamily="18" charset="0"/>
              </a:endParaRP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cs typeface="Times New Roman" pitchFamily="18" charset="0"/>
                </a:rPr>
                <a:t>B</a:t>
              </a:r>
            </a:p>
          </p:txBody>
        </p:sp>
        <p:sp>
          <p:nvSpPr>
            <p:cNvPr id="5172" name="Text Box 54"/>
            <p:cNvSpPr txBox="1">
              <a:spLocks noChangeArrowheads="1"/>
            </p:cNvSpPr>
            <p:nvPr/>
          </p:nvSpPr>
          <p:spPr bwMode="auto">
            <a:xfrm>
              <a:off x="2640" y="2471"/>
              <a:ext cx="11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endParaRPr lang="en-US" sz="1200">
                <a:solidFill>
                  <a:srgbClr val="000000"/>
                </a:solidFill>
              </a:endParaRPr>
            </a:p>
          </p:txBody>
        </p:sp>
        <p:sp>
          <p:nvSpPr>
            <p:cNvPr id="5173" name="Text Box 55"/>
            <p:cNvSpPr txBox="1">
              <a:spLocks noChangeArrowheads="1"/>
            </p:cNvSpPr>
            <p:nvPr/>
          </p:nvSpPr>
          <p:spPr bwMode="auto">
            <a:xfrm>
              <a:off x="2426" y="2471"/>
              <a:ext cx="33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chemeClr val="bg1"/>
                  </a:solidFill>
                </a:rPr>
                <a:t>oxide</a:t>
              </a:r>
            </a:p>
          </p:txBody>
        </p:sp>
      </p:grpSp>
      <p:sp>
        <p:nvSpPr>
          <p:cNvPr id="5124" name="Line 59"/>
          <p:cNvSpPr>
            <a:spLocks noChangeShapeType="1"/>
          </p:cNvSpPr>
          <p:nvPr/>
        </p:nvSpPr>
        <p:spPr bwMode="auto">
          <a:xfrm>
            <a:off x="4572000" y="2286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125" name="Text Box 60"/>
          <p:cNvSpPr txBox="1">
            <a:spLocks noChangeArrowheads="1"/>
          </p:cNvSpPr>
          <p:nvPr/>
        </p:nvSpPr>
        <p:spPr bwMode="auto">
          <a:xfrm>
            <a:off x="4632325" y="2019301"/>
            <a:ext cx="620863" cy="37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I</a:t>
            </a:r>
            <a:r>
              <a:rPr lang="en-US" sz="1800" baseline="-25000" dirty="0">
                <a:solidFill>
                  <a:srgbClr val="000000"/>
                </a:solidFill>
              </a:rPr>
              <a:t>G</a:t>
            </a:r>
            <a:r>
              <a:rPr lang="en-US" sz="1800" dirty="0">
                <a:solidFill>
                  <a:srgbClr val="000000"/>
                </a:solidFill>
              </a:rPr>
              <a:t>=0</a:t>
            </a:r>
          </a:p>
        </p:txBody>
      </p:sp>
      <p:sp>
        <p:nvSpPr>
          <p:cNvPr id="5126" name="Line 61"/>
          <p:cNvSpPr>
            <a:spLocks noChangeShapeType="1"/>
          </p:cNvSpPr>
          <p:nvPr/>
        </p:nvSpPr>
        <p:spPr bwMode="auto">
          <a:xfrm>
            <a:off x="60960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127" name="Text Box 62"/>
          <p:cNvSpPr txBox="1">
            <a:spLocks noChangeArrowheads="1"/>
          </p:cNvSpPr>
          <p:nvPr/>
        </p:nvSpPr>
        <p:spPr bwMode="auto">
          <a:xfrm>
            <a:off x="6172200" y="2590801"/>
            <a:ext cx="667393" cy="37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I</a:t>
            </a:r>
            <a:r>
              <a:rPr lang="en-US" sz="1800" baseline="-25000">
                <a:solidFill>
                  <a:srgbClr val="000000"/>
                </a:solidFill>
              </a:rPr>
              <a:t>D</a:t>
            </a:r>
            <a:r>
              <a:rPr lang="en-US" sz="1800">
                <a:solidFill>
                  <a:srgbClr val="000000"/>
                </a:solidFill>
              </a:rPr>
              <a:t>=I</a:t>
            </a:r>
            <a:r>
              <a:rPr lang="en-US" sz="1800" baseline="-25000">
                <a:solidFill>
                  <a:srgbClr val="000000"/>
                </a:solidFill>
              </a:rPr>
              <a:t>S</a:t>
            </a: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128" name="Text Box 63"/>
          <p:cNvSpPr txBox="1">
            <a:spLocks noChangeArrowheads="1"/>
          </p:cNvSpPr>
          <p:nvPr/>
        </p:nvSpPr>
        <p:spPr bwMode="auto">
          <a:xfrm>
            <a:off x="3124201" y="2819401"/>
            <a:ext cx="347499" cy="37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I</a:t>
            </a:r>
            <a:r>
              <a:rPr lang="en-US" sz="1800" baseline="-25000">
                <a:solidFill>
                  <a:srgbClr val="000000"/>
                </a:solidFill>
              </a:rPr>
              <a:t>S</a:t>
            </a: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129" name="Line 64"/>
          <p:cNvSpPr>
            <a:spLocks noChangeShapeType="1"/>
          </p:cNvSpPr>
          <p:nvPr/>
        </p:nvSpPr>
        <p:spPr bwMode="auto">
          <a:xfrm flipV="1">
            <a:off x="3124200" y="2819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130" name="Text Box 65"/>
          <p:cNvSpPr txBox="1">
            <a:spLocks noChangeArrowheads="1"/>
          </p:cNvSpPr>
          <p:nvPr/>
        </p:nvSpPr>
        <p:spPr bwMode="auto">
          <a:xfrm>
            <a:off x="4632325" y="1489076"/>
            <a:ext cx="184710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5131" name="Line 66"/>
          <p:cNvSpPr>
            <a:spLocks noChangeShapeType="1"/>
          </p:cNvSpPr>
          <p:nvPr/>
        </p:nvSpPr>
        <p:spPr bwMode="auto">
          <a:xfrm>
            <a:off x="609600" y="3124201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132" name="Line 67"/>
          <p:cNvSpPr>
            <a:spLocks noChangeShapeType="1"/>
          </p:cNvSpPr>
          <p:nvPr/>
        </p:nvSpPr>
        <p:spPr bwMode="auto">
          <a:xfrm>
            <a:off x="60960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91430" tIns="45715" rIns="91430" bIns="45715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133" name="Text Box 68"/>
          <p:cNvSpPr txBox="1">
            <a:spLocks noChangeArrowheads="1"/>
          </p:cNvSpPr>
          <p:nvPr/>
        </p:nvSpPr>
        <p:spPr bwMode="auto">
          <a:xfrm>
            <a:off x="441325" y="4841876"/>
            <a:ext cx="33853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x</a:t>
            </a:r>
          </a:p>
        </p:txBody>
      </p:sp>
      <p:sp>
        <p:nvSpPr>
          <p:cNvPr id="5134" name="Text Box 69"/>
          <p:cNvSpPr txBox="1">
            <a:spLocks noChangeArrowheads="1"/>
          </p:cNvSpPr>
          <p:nvPr/>
        </p:nvSpPr>
        <p:spPr bwMode="auto">
          <a:xfrm>
            <a:off x="1263650" y="2667001"/>
            <a:ext cx="338534" cy="461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000000"/>
                </a:solidFill>
              </a:rPr>
              <a:t>y</a:t>
            </a:r>
          </a:p>
        </p:txBody>
      </p:sp>
      <p:sp>
        <p:nvSpPr>
          <p:cNvPr id="5135" name="Text Box 70"/>
          <p:cNvSpPr txBox="1">
            <a:spLocks noChangeArrowheads="1"/>
          </p:cNvSpPr>
          <p:nvPr/>
        </p:nvSpPr>
        <p:spPr bwMode="auto">
          <a:xfrm>
            <a:off x="304801" y="2057400"/>
            <a:ext cx="1082327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(</a:t>
            </a: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bulk or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  <a:cs typeface="Times New Roman" pitchFamily="18" charset="0"/>
              </a:rPr>
              <a:t>substrate)</a:t>
            </a:r>
          </a:p>
        </p:txBody>
      </p:sp>
    </p:spTree>
    <p:extLst>
      <p:ext uri="{BB962C8B-B14F-4D97-AF65-F5344CB8AC3E}">
        <p14:creationId xmlns:p14="http://schemas.microsoft.com/office/powerpoint/2010/main" xmlns="" val="180899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Induced N-Channel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sedr42021_040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447800"/>
            <a:ext cx="5334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25F6-E860-4258-8F23-CB530899DF23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60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143000" y="5334000"/>
            <a:ext cx="678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2000" b="1" baseline="0" dirty="0" smtClean="0">
                <a:latin typeface="Times New Roman" pitchFamily="18" charset="0"/>
                <a:cs typeface="Times New Roman" pitchFamily="18" charset="0"/>
              </a:rPr>
              <a:t>Figure 4.2:   The 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altLang="en-US" sz="2000" b="1" baseline="0" dirty="0" smtClean="0">
                <a:latin typeface="Times New Roman" pitchFamily="18" charset="0"/>
                <a:cs typeface="Times New Roman" pitchFamily="18" charset="0"/>
              </a:rPr>
              <a:t>nhancement-Type NMOSFET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en-US" sz="2000" b="1" baseline="0" dirty="0" smtClean="0">
                <a:latin typeface="Times New Roman" pitchFamily="18" charset="0"/>
                <a:cs typeface="Times New Roman" pitchFamily="18" charset="0"/>
              </a:rPr>
              <a:t>ransistor </a:t>
            </a:r>
            <a:r>
              <a:rPr lang="en-US" altLang="en-US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en-US" sz="2000" baseline="0" dirty="0" smtClean="0">
                <a:latin typeface="Times New Roman" pitchFamily="18" charset="0"/>
                <a:cs typeface="Times New Roman" pitchFamily="18" charset="0"/>
              </a:rPr>
              <a:t> A  positive </a:t>
            </a:r>
            <a:r>
              <a:rPr lang="en-US" altLang="en-US" sz="2000" baseline="0" dirty="0">
                <a:latin typeface="Times New Roman" pitchFamily="18" charset="0"/>
                <a:cs typeface="Times New Roman" pitchFamily="18" charset="0"/>
              </a:rPr>
              <a:t>voltage applied to the gate. </a:t>
            </a:r>
            <a:r>
              <a:rPr lang="en-US" altLang="en-US" sz="2000" b="1" i="1" baseline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n channel is induced </a:t>
            </a:r>
            <a:r>
              <a:rPr lang="en-US" altLang="en-US" sz="2000" baseline="0" dirty="0">
                <a:latin typeface="Times New Roman" pitchFamily="18" charset="0"/>
                <a:cs typeface="Times New Roman" pitchFamily="18" charset="0"/>
              </a:rPr>
              <a:t>at the top of the substrate </a:t>
            </a:r>
            <a:r>
              <a:rPr lang="en-US" altLang="en-US" sz="2000" baseline="0" dirty="0" smtClean="0">
                <a:latin typeface="Times New Roman" pitchFamily="18" charset="0"/>
                <a:cs typeface="Times New Roman" pitchFamily="18" charset="0"/>
              </a:rPr>
              <a:t>beneath the gate</a:t>
            </a:r>
            <a:r>
              <a:rPr lang="en-US" altLang="en-US" sz="2000" baseline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Summary: NMOS Operation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B7FA-0E08-4481-9113-1E8E83285043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9DA64-10DC-435C-A53E-0D6881B42BE1}" type="slidenum">
              <a:rPr lang="en-US" smtClean="0">
                <a:solidFill>
                  <a:srgbClr val="000000"/>
                </a:solidFill>
              </a:rPr>
              <a:pPr/>
              <a:t>61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576"/>
          <a:stretch>
            <a:fillRect/>
          </a:stretch>
        </p:blipFill>
        <p:spPr bwMode="auto">
          <a:xfrm>
            <a:off x="838200" y="1143000"/>
            <a:ext cx="36385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Text Box 19"/>
          <p:cNvSpPr txBox="1">
            <a:spLocks noChangeArrowheads="1"/>
          </p:cNvSpPr>
          <p:nvPr/>
        </p:nvSpPr>
        <p:spPr bwMode="auto">
          <a:xfrm>
            <a:off x="4800600" y="1295400"/>
            <a:ext cx="2895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V</a:t>
            </a:r>
            <a:r>
              <a:rPr lang="en-US" sz="2000" baseline="-25000" dirty="0"/>
              <a:t>G </a:t>
            </a:r>
            <a:r>
              <a:rPr lang="en-US" sz="2000" dirty="0"/>
              <a:t>&gt; </a:t>
            </a:r>
            <a:r>
              <a:rPr lang="en-US" sz="2000" i="1" dirty="0"/>
              <a:t>V</a:t>
            </a:r>
            <a:r>
              <a:rPr lang="en-US" sz="2000" baseline="-25000" dirty="0"/>
              <a:t>T </a:t>
            </a:r>
            <a:r>
              <a:rPr lang="en-US" sz="2000" dirty="0"/>
              <a:t>; </a:t>
            </a:r>
            <a:r>
              <a:rPr lang="en-US" sz="2000" i="1" dirty="0"/>
              <a:t>V</a:t>
            </a:r>
            <a:r>
              <a:rPr lang="en-US" sz="2000" baseline="-25000" dirty="0"/>
              <a:t>DS</a:t>
            </a:r>
            <a:r>
              <a:rPr lang="en-US" sz="2000" dirty="0"/>
              <a:t> </a:t>
            </a:r>
            <a:r>
              <a:rPr lang="en-US" sz="2000" dirty="0">
                <a:sym typeface="Symbol" pitchFamily="18" charset="2"/>
              </a:rPr>
              <a:t></a:t>
            </a:r>
            <a:r>
              <a:rPr lang="en-US" sz="2000" dirty="0"/>
              <a:t> 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I</a:t>
            </a:r>
            <a:r>
              <a:rPr lang="en-US" sz="2000" baseline="-25000" dirty="0"/>
              <a:t>D</a:t>
            </a:r>
            <a:r>
              <a:rPr lang="en-US" sz="2000" dirty="0"/>
              <a:t> increases with </a:t>
            </a:r>
            <a:r>
              <a:rPr lang="en-US" sz="2000" i="1" dirty="0"/>
              <a:t>V</a:t>
            </a:r>
            <a:r>
              <a:rPr lang="en-US" sz="2000" baseline="-25000" dirty="0"/>
              <a:t>DS</a:t>
            </a:r>
            <a:endParaRPr lang="en-US" sz="2000" dirty="0"/>
          </a:p>
        </p:txBody>
      </p:sp>
      <p:sp>
        <p:nvSpPr>
          <p:cNvPr id="3080" name="Text Box 20"/>
          <p:cNvSpPr txBox="1">
            <a:spLocks noChangeArrowheads="1"/>
          </p:cNvSpPr>
          <p:nvPr/>
        </p:nvSpPr>
        <p:spPr bwMode="auto">
          <a:xfrm>
            <a:off x="4724400" y="2286000"/>
            <a:ext cx="32162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V</a:t>
            </a:r>
            <a:r>
              <a:rPr lang="en-US" sz="2000" baseline="-25000" dirty="0"/>
              <a:t>G </a:t>
            </a:r>
            <a:r>
              <a:rPr lang="en-US" sz="2000" dirty="0"/>
              <a:t>&gt; </a:t>
            </a:r>
            <a:r>
              <a:rPr lang="en-US" sz="2000" i="1" dirty="0"/>
              <a:t>V</a:t>
            </a:r>
            <a:r>
              <a:rPr lang="en-US" sz="2000" baseline="-25000" dirty="0"/>
              <a:t>T</a:t>
            </a:r>
            <a:r>
              <a:rPr lang="en-US" sz="2000" dirty="0"/>
              <a:t>; </a:t>
            </a:r>
            <a:r>
              <a:rPr lang="en-US" sz="2000" i="1" dirty="0"/>
              <a:t>V</a:t>
            </a:r>
            <a:r>
              <a:rPr lang="en-US" sz="2000" baseline="-25000" dirty="0"/>
              <a:t>DS</a:t>
            </a:r>
            <a:r>
              <a:rPr lang="en-US" sz="2000" dirty="0"/>
              <a:t> small, &gt; 0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I</a:t>
            </a:r>
            <a:r>
              <a:rPr lang="en-US" sz="2000" baseline="-25000" dirty="0"/>
              <a:t>D</a:t>
            </a:r>
            <a:r>
              <a:rPr lang="en-US" sz="2000" dirty="0"/>
              <a:t> increases with </a:t>
            </a:r>
            <a:r>
              <a:rPr lang="en-US" sz="2000" i="1" dirty="0"/>
              <a:t>V</a:t>
            </a:r>
            <a:r>
              <a:rPr lang="en-US" sz="2000" baseline="-25000" dirty="0"/>
              <a:t>DS</a:t>
            </a:r>
            <a:r>
              <a:rPr lang="en-US" sz="2000" dirty="0"/>
              <a:t> , but rate of increase decreases.</a:t>
            </a:r>
          </a:p>
        </p:txBody>
      </p:sp>
      <p:sp>
        <p:nvSpPr>
          <p:cNvPr id="3081" name="Text Box 21"/>
          <p:cNvSpPr txBox="1">
            <a:spLocks noChangeArrowheads="1"/>
          </p:cNvSpPr>
          <p:nvPr/>
        </p:nvSpPr>
        <p:spPr bwMode="auto">
          <a:xfrm>
            <a:off x="4800600" y="3733800"/>
            <a:ext cx="3657600" cy="101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V</a:t>
            </a:r>
            <a:r>
              <a:rPr lang="en-US" sz="2000" baseline="-25000" dirty="0"/>
              <a:t>G</a:t>
            </a:r>
            <a:r>
              <a:rPr lang="en-US" sz="2000" dirty="0"/>
              <a:t> &gt; </a:t>
            </a:r>
            <a:r>
              <a:rPr lang="en-US" sz="2000" i="1" dirty="0"/>
              <a:t>V</a:t>
            </a:r>
            <a:r>
              <a:rPr lang="en-US" sz="2000" baseline="-25000" dirty="0"/>
              <a:t>T</a:t>
            </a:r>
            <a:r>
              <a:rPr lang="en-US" sz="2000" dirty="0"/>
              <a:t>; </a:t>
            </a:r>
            <a:r>
              <a:rPr lang="en-US" sz="2000" i="1" dirty="0"/>
              <a:t>V</a:t>
            </a:r>
            <a:r>
              <a:rPr lang="en-US" sz="2000" baseline="-25000" dirty="0"/>
              <a:t>DS</a:t>
            </a:r>
            <a:r>
              <a:rPr lang="en-US" sz="2000" dirty="0"/>
              <a:t> </a:t>
            </a:r>
            <a:r>
              <a:rPr lang="en-US" sz="2000" dirty="0">
                <a:sym typeface="Symbol" pitchFamily="18" charset="2"/>
              </a:rPr>
              <a:t> pinch-off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>
                <a:sym typeface="Symbol" pitchFamily="18" charset="2"/>
              </a:rPr>
              <a:t>I</a:t>
            </a:r>
            <a:r>
              <a:rPr lang="en-US" sz="2000" baseline="-25000" dirty="0">
                <a:sym typeface="Symbol" pitchFamily="18" charset="2"/>
              </a:rPr>
              <a:t>D</a:t>
            </a:r>
            <a:r>
              <a:rPr lang="en-US" sz="2000" dirty="0">
                <a:sym typeface="Symbol" pitchFamily="18" charset="2"/>
              </a:rPr>
              <a:t> reaches a saturation value, </a:t>
            </a:r>
            <a:r>
              <a:rPr lang="en-US" sz="2000" i="1" dirty="0" err="1">
                <a:sym typeface="Symbol" pitchFamily="18" charset="2"/>
              </a:rPr>
              <a:t>I</a:t>
            </a:r>
            <a:r>
              <a:rPr lang="en-US" sz="2000" baseline="-25000" dirty="0" err="1">
                <a:sym typeface="Symbol" pitchFamily="18" charset="2"/>
              </a:rPr>
              <a:t>D,sat</a:t>
            </a:r>
            <a:r>
              <a:rPr lang="en-US" sz="2000" dirty="0">
                <a:sym typeface="Symbol" pitchFamily="18" charset="2"/>
              </a:rPr>
              <a:t> The </a:t>
            </a:r>
            <a:r>
              <a:rPr lang="en-US" sz="2000" i="1" dirty="0">
                <a:sym typeface="Symbol" pitchFamily="18" charset="2"/>
              </a:rPr>
              <a:t>V</a:t>
            </a:r>
            <a:r>
              <a:rPr lang="en-US" sz="2000" baseline="-25000" dirty="0">
                <a:sym typeface="Symbol" pitchFamily="18" charset="2"/>
              </a:rPr>
              <a:t>DS</a:t>
            </a:r>
            <a:r>
              <a:rPr lang="en-US" sz="2000" dirty="0">
                <a:sym typeface="Symbol" pitchFamily="18" charset="2"/>
              </a:rPr>
              <a:t> value is called </a:t>
            </a:r>
            <a:r>
              <a:rPr lang="en-US" sz="2000" i="1" dirty="0" err="1">
                <a:sym typeface="Symbol" pitchFamily="18" charset="2"/>
              </a:rPr>
              <a:t>V</a:t>
            </a:r>
            <a:r>
              <a:rPr lang="en-US" sz="2000" baseline="-25000" dirty="0" err="1">
                <a:sym typeface="Symbol" pitchFamily="18" charset="2"/>
              </a:rPr>
              <a:t>DS,sat</a:t>
            </a:r>
            <a:endParaRPr lang="en-US" sz="2000" dirty="0"/>
          </a:p>
        </p:txBody>
      </p:sp>
      <p:sp>
        <p:nvSpPr>
          <p:cNvPr id="3082" name="Text Box 23"/>
          <p:cNvSpPr txBox="1">
            <a:spLocks noChangeArrowheads="1"/>
          </p:cNvSpPr>
          <p:nvPr/>
        </p:nvSpPr>
        <p:spPr bwMode="auto">
          <a:xfrm>
            <a:off x="4800600" y="5029200"/>
            <a:ext cx="3810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0" tIns="45715" rIns="91430" bIns="45715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V</a:t>
            </a:r>
            <a:r>
              <a:rPr lang="en-US" sz="2000" baseline="-25000" dirty="0"/>
              <a:t>G </a:t>
            </a:r>
            <a:r>
              <a:rPr lang="en-US" sz="2000" dirty="0"/>
              <a:t>&gt; </a:t>
            </a:r>
            <a:r>
              <a:rPr lang="en-US" sz="2000" i="1" dirty="0"/>
              <a:t>V</a:t>
            </a:r>
            <a:r>
              <a:rPr lang="en-US" sz="2000" i="1" baseline="-25000" dirty="0"/>
              <a:t>T</a:t>
            </a:r>
            <a:r>
              <a:rPr lang="en-US" sz="2000" dirty="0"/>
              <a:t>; </a:t>
            </a:r>
            <a:r>
              <a:rPr lang="en-US" sz="2000" i="1" dirty="0"/>
              <a:t>V</a:t>
            </a:r>
            <a:r>
              <a:rPr lang="en-US" sz="2000" baseline="-25000" dirty="0"/>
              <a:t>DS </a:t>
            </a:r>
            <a:r>
              <a:rPr lang="en-US" sz="2000" dirty="0"/>
              <a:t>&gt; </a:t>
            </a:r>
            <a:r>
              <a:rPr lang="en-US" sz="2000" i="1" dirty="0" err="1"/>
              <a:t>V</a:t>
            </a:r>
            <a:r>
              <a:rPr lang="en-US" sz="2000" baseline="-25000" dirty="0" err="1"/>
              <a:t>DS,sat</a:t>
            </a:r>
            <a:endParaRPr lang="en-US" sz="2000" baseline="-250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i="1" dirty="0"/>
              <a:t>I</a:t>
            </a:r>
            <a:r>
              <a:rPr lang="en-US" sz="2000" baseline="-25000" dirty="0"/>
              <a:t>D</a:t>
            </a:r>
            <a:r>
              <a:rPr lang="en-US" sz="2000" dirty="0"/>
              <a:t> does not increase further, saturation region.</a:t>
            </a:r>
          </a:p>
        </p:txBody>
      </p:sp>
    </p:spTree>
    <p:extLst>
      <p:ext uri="{BB962C8B-B14F-4D97-AF65-F5344CB8AC3E}">
        <p14:creationId xmlns:p14="http://schemas.microsoft.com/office/powerpoint/2010/main" xmlns="" val="69465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NMOSFET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Faster than PMOS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Used for digital logic devices in 1970s and 1980s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Electronic watches and hand-hold calculators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Replaced by CMOS after the 1980s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899A7-2EDC-415C-B3FC-6A689DA5143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62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CMOSFET</a:t>
            </a:r>
          </a:p>
        </p:txBody>
      </p:sp>
      <p:sp>
        <p:nvSpPr>
          <p:cNvPr id="4608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981200"/>
            <a:ext cx="7620000" cy="4114800"/>
          </a:xfrm>
        </p:spPr>
        <p:txBody>
          <a:bodyPr/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Most commonly used circuit in IC chip since 1980s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Low power consumption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 temperature stability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 noise immunity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Symmetric design</a:t>
            </a:r>
          </a:p>
          <a:p>
            <a:endParaRPr lang="en-US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D40A9-445A-442F-89C6-00DD4693C03E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63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Summary</a:t>
            </a:r>
            <a:endParaRPr lang="zh-CN" altLang="en-US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2403" name="Rectangle 3"/>
          <p:cNvSpPr>
            <a:spLocks noGrp="1" noChangeArrowheads="1"/>
          </p:cNvSpPr>
          <p:nvPr>
            <p:ph idx="1"/>
          </p:nvPr>
        </p:nvSpPr>
        <p:spPr>
          <a:xfrm>
            <a:off x="288925" y="1524000"/>
            <a:ext cx="8686800" cy="46355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As the microelectronics develops, more and more functions are fulfilled by IC chips.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The discrete devices and circuits, however, are still very important not only for practical applications, but also for better understanding and design of LSICs. 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Quantitative calculation is sometimes complicated but not difficult.</a:t>
            </a:r>
            <a:endParaRPr lang="en-US" altLang="zh-CN" sz="2400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altLang="zh-CN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As long as we know the parameter definitions clearly, results can be derived KCL, KVL, etc.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5F0D9-1B03-4E30-8BF4-790617DEFBF1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6181E5-1672-4C6E-8F61-9C584FCF7421}" type="slidenum">
              <a:rPr lang="en-US" smtClean="0">
                <a:solidFill>
                  <a:srgbClr val="000000"/>
                </a:solidFill>
              </a:rPr>
              <a:pPr/>
              <a:t>64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223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 descr="Paper bag"/>
          <p:cNvSpPr>
            <a:spLocks noChangeArrowheads="1" noChangeShapeType="1" noTextEdit="1"/>
          </p:cNvSpPr>
          <p:nvPr/>
        </p:nvSpPr>
        <p:spPr bwMode="auto">
          <a:xfrm>
            <a:off x="990600" y="1295400"/>
            <a:ext cx="7162800" cy="20574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 xmlns="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TopLeft">
                <a:rot lat="0" lon="20519999" rev="0"/>
              </a:camera>
              <a:lightRig rig="legacyHarsh3" dir="r"/>
            </a:scene3d>
            <a:sp3d extrusionH="430200" prstMaterial="legacyMatte">
              <a:extrusionClr>
                <a:srgbClr val="006600"/>
              </a:extrusionClr>
            </a:sp3d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kern="10" dirty="0" smtClean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Cooper Black"/>
              </a:rPr>
              <a:t>Thank You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0F0C-D060-4CDB-93A0-6406FECF2959}" type="datetime1">
              <a:rPr lang="en-US" smtClean="0">
                <a:solidFill>
                  <a:srgbClr val="000000"/>
                </a:solidFill>
              </a:rPr>
              <a:pPr/>
              <a:t>12/6/2012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</a:rPr>
              <a:t>Dr. Nasim Zafar.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6FC08-EADD-45AC-AAAC-15E0E0B7F23F}" type="slidenum">
              <a:rPr lang="en-US" smtClean="0">
                <a:solidFill>
                  <a:srgbClr val="000000"/>
                </a:solidFill>
              </a:rPr>
              <a:pPr/>
              <a:t>65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91000"/>
            <a:ext cx="1905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9510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 Box 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</TotalTime>
  <Words>2459</Words>
  <Application>Microsoft Office PowerPoint</Application>
  <PresentationFormat>On-screen Show (4:3)</PresentationFormat>
  <Paragraphs>683</Paragraphs>
  <Slides>65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65</vt:i4>
      </vt:variant>
    </vt:vector>
  </HeadingPairs>
  <TitlesOfParts>
    <vt:vector size="69" baseType="lpstr">
      <vt:lpstr>Office Theme</vt:lpstr>
      <vt:lpstr>Visio</vt:lpstr>
      <vt:lpstr>Equation</vt:lpstr>
      <vt:lpstr>Picture</vt:lpstr>
      <vt:lpstr>COMSATS Institute of Information Technology Virtual campus Islamabad</vt:lpstr>
      <vt:lpstr>Slide 2</vt:lpstr>
      <vt:lpstr>Lecture No. 32</vt:lpstr>
      <vt:lpstr>References</vt:lpstr>
      <vt:lpstr>Introduction</vt:lpstr>
      <vt:lpstr>Active Electronic Components</vt:lpstr>
      <vt:lpstr>Integrated Circuits</vt:lpstr>
      <vt:lpstr>Introduction to Semiconductor Materials</vt:lpstr>
      <vt:lpstr>Introduction to Semiconductor Materials</vt:lpstr>
      <vt:lpstr>Energy Band Structure of an Atom</vt:lpstr>
      <vt:lpstr>Energy Bands and Band Gap in Solids</vt:lpstr>
      <vt:lpstr>Carrier Concentration and Mobility</vt:lpstr>
      <vt:lpstr>Silicon </vt:lpstr>
      <vt:lpstr>Summary-Semiconductor Materials</vt:lpstr>
      <vt:lpstr>Summary of Semiconductor Devices   </vt:lpstr>
      <vt:lpstr>Summary of Semiconductor Devices</vt:lpstr>
      <vt:lpstr> Summary of Semiconductor Devices</vt:lpstr>
      <vt:lpstr>Basic Devices:</vt:lpstr>
      <vt:lpstr>The Diode</vt:lpstr>
      <vt:lpstr>The Diode       </vt:lpstr>
      <vt:lpstr>Biasing a PN Junction</vt:lpstr>
      <vt:lpstr>Forward-Biased Diode Circuit</vt:lpstr>
      <vt:lpstr>Reverse-Biased Diode Circuit</vt:lpstr>
      <vt:lpstr> Diode  I-V characteristics</vt:lpstr>
      <vt:lpstr>Complete: Model Diode Curve</vt:lpstr>
      <vt:lpstr>Ideal diode characteristics</vt:lpstr>
      <vt:lpstr>Diode Capacitance:</vt:lpstr>
      <vt:lpstr>Half-Wave Rectifier Circuit:</vt:lpstr>
      <vt:lpstr>c03f34</vt:lpstr>
      <vt:lpstr>Full-Wave Rectifier</vt:lpstr>
      <vt:lpstr>Applications of PN Junction</vt:lpstr>
      <vt:lpstr>Common Applications of Diodes</vt:lpstr>
      <vt:lpstr>Transistor Types</vt:lpstr>
      <vt:lpstr>The Bipolar Junction Transistor BJT</vt:lpstr>
      <vt:lpstr>Bipolar Junction Transistor-BJT</vt:lpstr>
      <vt:lpstr>NPN and PNP Transistors</vt:lpstr>
      <vt:lpstr>Transistor Biasing Configurations: </vt:lpstr>
      <vt:lpstr>Operation Modes:</vt:lpstr>
      <vt:lpstr>Basic Transistor Operation</vt:lpstr>
      <vt:lpstr>BJT-Current and Voltage Analysis</vt:lpstr>
      <vt:lpstr>BJT-Current and Voltage Analysis</vt:lpstr>
      <vt:lpstr>BJT-Current and Voltage Analysis</vt:lpstr>
      <vt:lpstr> DC Analysis of Transistor Circuits </vt:lpstr>
      <vt:lpstr>DC-Current Gain Parameters</vt:lpstr>
      <vt:lpstr>BJT-Current Gain Parameters</vt:lpstr>
      <vt:lpstr>BJT-Current Gain Parameters</vt:lpstr>
      <vt:lpstr> Modes of BJT Operation  </vt:lpstr>
      <vt:lpstr>Modes of BJT Operation:</vt:lpstr>
      <vt:lpstr>Modes of BJT Operation:</vt:lpstr>
      <vt:lpstr>Common-Emitter Amplifier Circuit</vt:lpstr>
      <vt:lpstr>Slide 51</vt:lpstr>
      <vt:lpstr>Signals: Analog vs. Digital</vt:lpstr>
      <vt:lpstr>Transistor Biasing Circuits: </vt:lpstr>
      <vt:lpstr>3. Voltage-Divider-Bias Circuits:</vt:lpstr>
      <vt:lpstr>Summary of Semiconductor Devices  MOSFETs</vt:lpstr>
      <vt:lpstr>MOSFET Transistor</vt:lpstr>
      <vt:lpstr>MOSFET Transistor </vt:lpstr>
      <vt:lpstr>MOSFET-Basic Circuits</vt:lpstr>
      <vt:lpstr>MOSFET-Structure  </vt:lpstr>
      <vt:lpstr>An Induced N-Channel </vt:lpstr>
      <vt:lpstr>Summary: NMOS Operation</vt:lpstr>
      <vt:lpstr>NMOSFET</vt:lpstr>
      <vt:lpstr>CMOSFET</vt:lpstr>
      <vt:lpstr>Summary</vt:lpstr>
      <vt:lpstr>Slide 65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Nasim Zafar</dc:creator>
  <cp:lastModifiedBy>NTS</cp:lastModifiedBy>
  <cp:revision>183</cp:revision>
  <dcterms:created xsi:type="dcterms:W3CDTF">2012-11-29T07:13:02Z</dcterms:created>
  <dcterms:modified xsi:type="dcterms:W3CDTF">2012-12-06T12:06:57Z</dcterms:modified>
</cp:coreProperties>
</file>