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82" r:id="rId2"/>
    <p:sldId id="339" r:id="rId3"/>
    <p:sldId id="267" r:id="rId4"/>
    <p:sldId id="284" r:id="rId5"/>
    <p:sldId id="265" r:id="rId6"/>
    <p:sldId id="266" r:id="rId7"/>
    <p:sldId id="268" r:id="rId8"/>
    <p:sldId id="269" r:id="rId9"/>
    <p:sldId id="270" r:id="rId10"/>
    <p:sldId id="271" r:id="rId11"/>
    <p:sldId id="278" r:id="rId12"/>
    <p:sldId id="272" r:id="rId13"/>
    <p:sldId id="273" r:id="rId14"/>
    <p:sldId id="276" r:id="rId15"/>
    <p:sldId id="275" r:id="rId16"/>
    <p:sldId id="317" r:id="rId17"/>
    <p:sldId id="319" r:id="rId18"/>
    <p:sldId id="320" r:id="rId19"/>
    <p:sldId id="321" r:id="rId20"/>
    <p:sldId id="322" r:id="rId21"/>
    <p:sldId id="340" r:id="rId22"/>
    <p:sldId id="341" r:id="rId23"/>
    <p:sldId id="342" r:id="rId24"/>
    <p:sldId id="312" r:id="rId25"/>
    <p:sldId id="314" r:id="rId26"/>
    <p:sldId id="315" r:id="rId27"/>
    <p:sldId id="316" r:id="rId28"/>
    <p:sldId id="279" r:id="rId29"/>
    <p:sldId id="285" r:id="rId30"/>
    <p:sldId id="280" r:id="rId31"/>
    <p:sldId id="33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710" y="1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15BBD1-2735-4984-88BA-F1702657AF81}" type="datetimeFigureOut">
              <a:rPr lang="en-US" smtClean="0"/>
              <a:pPr/>
              <a:t>12/5/2012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B42617-3D15-4E96-B866-28809D99B40E}" type="slidenum">
              <a:rPr lang="en-US" smtClean="0"/>
              <a:pPr/>
              <a:t>‹#›</a:t>
            </a:fld>
            <a:endParaRPr lang="en-US"/>
          </a:p>
        </p:txBody>
      </p:sp>
    </p:spTree>
    <p:extLst>
      <p:ext uri="{BB962C8B-B14F-4D97-AF65-F5344CB8AC3E}">
        <p14:creationId xmlns:p14="http://schemas.microsoft.com/office/powerpoint/2010/main" xmlns="" val="174551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p:cNvSpPr>
            <a:spLocks noGrp="1" noRot="1" noChangeAspect="1" noChangeArrowheads="1" noTextEdit="1"/>
          </p:cNvSpPr>
          <p:nvPr>
            <p:ph type="sldImg"/>
          </p:nvPr>
        </p:nvSpPr>
        <p:spPr>
          <a:ln/>
        </p:spPr>
      </p:sp>
      <p:sp>
        <p:nvSpPr>
          <p:cNvPr id="23555" name="Rectangle 2"/>
          <p:cNvSpPr txBox="1">
            <a:spLocks noGrp="1" noChangeArrowheads="1"/>
          </p:cNvSpPr>
          <p:nvPr>
            <p:ph type="body" idx="1"/>
          </p:nvPr>
        </p:nvSpPr>
        <p:spPr>
          <a:xfrm>
            <a:off x="1046350" y="4352637"/>
            <a:ext cx="4770904" cy="3479512"/>
          </a:xfrm>
          <a:noFill/>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p:cNvSpPr>
            <a:spLocks noGrp="1" noRot="1" noChangeAspect="1" noChangeArrowheads="1" noTextEdit="1"/>
          </p:cNvSpPr>
          <p:nvPr>
            <p:ph type="sldImg"/>
          </p:nvPr>
        </p:nvSpPr>
        <p:spPr>
          <a:ln/>
        </p:spPr>
      </p:sp>
      <p:sp>
        <p:nvSpPr>
          <p:cNvPr id="23555" name="Rectangle 2"/>
          <p:cNvSpPr txBox="1">
            <a:spLocks noGrp="1" noChangeArrowheads="1"/>
          </p:cNvSpPr>
          <p:nvPr>
            <p:ph type="body" idx="1"/>
          </p:nvPr>
        </p:nvSpPr>
        <p:spPr>
          <a:xfrm>
            <a:off x="1046350" y="4352637"/>
            <a:ext cx="4770904" cy="3479512"/>
          </a:xfrm>
          <a:noFill/>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BB06D4-9AAE-438F-BC1E-D071AAF2D0D2}"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49E902-3998-4E07-AC19-D4E56F432301}"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716DA9-6C43-4197-8D5A-9F5CEE3B8DC6}"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169F77-512E-4376-99C8-D5AF8D790625}" type="datetime1">
              <a:rPr lang="en-US" smtClean="0"/>
              <a:pPr/>
              <a:t>12/5/2012</a:t>
            </a:fld>
            <a:endParaRPr lang="en-US"/>
          </a:p>
        </p:txBody>
      </p:sp>
      <p:sp>
        <p:nvSpPr>
          <p:cNvPr id="6" name="Footer Placeholder 5"/>
          <p:cNvSpPr>
            <a:spLocks noGrp="1"/>
          </p:cNvSpPr>
          <p:nvPr>
            <p:ph type="ftr" sz="quarter" idx="11"/>
          </p:nvPr>
        </p:nvSpPr>
        <p:spPr/>
        <p:txBody>
          <a:bodyPr/>
          <a:lstStyle/>
          <a:p>
            <a:r>
              <a:rPr lang="en-US" smtClean="0"/>
              <a:t>Dr. 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F0DAFC-21FE-4AEF-A2E6-229102E8707D}" type="datetime1">
              <a:rPr lang="en-US" smtClean="0"/>
              <a:pPr/>
              <a:t>12/5/2012</a:t>
            </a:fld>
            <a:endParaRPr lang="en-US"/>
          </a:p>
        </p:txBody>
      </p:sp>
      <p:sp>
        <p:nvSpPr>
          <p:cNvPr id="8" name="Footer Placeholder 7"/>
          <p:cNvSpPr>
            <a:spLocks noGrp="1"/>
          </p:cNvSpPr>
          <p:nvPr>
            <p:ph type="ftr" sz="quarter" idx="11"/>
          </p:nvPr>
        </p:nvSpPr>
        <p:spPr/>
        <p:txBody>
          <a:bodyPr/>
          <a:lstStyle/>
          <a:p>
            <a:r>
              <a:rPr lang="en-US" smtClean="0"/>
              <a:t>Dr. Nasim Zafar.</a:t>
            </a:r>
            <a:endParaRPr lang="en-US"/>
          </a:p>
        </p:txBody>
      </p:sp>
      <p:sp>
        <p:nvSpPr>
          <p:cNvPr id="9" name="Slide Number Placeholder 8"/>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D28424-F24A-470D-B5BE-E6C5B5D9E887}" type="datetime1">
              <a:rPr lang="en-US" smtClean="0"/>
              <a:pPr/>
              <a:t>12/5/2012</a:t>
            </a:fld>
            <a:endParaRPr lang="en-US"/>
          </a:p>
        </p:txBody>
      </p:sp>
      <p:sp>
        <p:nvSpPr>
          <p:cNvPr id="4" name="Footer Placeholder 3"/>
          <p:cNvSpPr>
            <a:spLocks noGrp="1"/>
          </p:cNvSpPr>
          <p:nvPr>
            <p:ph type="ftr" sz="quarter" idx="11"/>
          </p:nvPr>
        </p:nvSpPr>
        <p:spPr/>
        <p:txBody>
          <a:bodyPr/>
          <a:lstStyle/>
          <a:p>
            <a:r>
              <a:rPr lang="en-US" smtClean="0"/>
              <a:t>Dr. Nasim Zafar.</a:t>
            </a:r>
            <a:endParaRPr lang="en-US"/>
          </a:p>
        </p:txBody>
      </p:sp>
      <p:sp>
        <p:nvSpPr>
          <p:cNvPr id="5" name="Slide Number Placeholder 4"/>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CCAF2B-2996-4EE4-865F-2D30954E004F}"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52414A-679B-415B-9D76-0F5E75A5256F}" type="datetime1">
              <a:rPr lang="en-US" smtClean="0"/>
              <a:pPr/>
              <a:t>12/5/2012</a:t>
            </a:fld>
            <a:endParaRPr lang="en-US"/>
          </a:p>
        </p:txBody>
      </p:sp>
      <p:sp>
        <p:nvSpPr>
          <p:cNvPr id="6" name="Footer Placeholder 5"/>
          <p:cNvSpPr>
            <a:spLocks noGrp="1"/>
          </p:cNvSpPr>
          <p:nvPr>
            <p:ph type="ftr" sz="quarter" idx="11"/>
          </p:nvPr>
        </p:nvSpPr>
        <p:spPr/>
        <p:txBody>
          <a:bodyPr/>
          <a:lstStyle/>
          <a:p>
            <a:r>
              <a:rPr lang="en-US" smtClean="0"/>
              <a:t>Dr. 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99F9EA-B268-4E1F-A86A-04A392A55820}" type="datetime1">
              <a:rPr lang="en-US" smtClean="0"/>
              <a:pPr/>
              <a:t>12/5/2012</a:t>
            </a:fld>
            <a:endParaRPr lang="en-US"/>
          </a:p>
        </p:txBody>
      </p:sp>
      <p:sp>
        <p:nvSpPr>
          <p:cNvPr id="6" name="Footer Placeholder 5"/>
          <p:cNvSpPr>
            <a:spLocks noGrp="1"/>
          </p:cNvSpPr>
          <p:nvPr>
            <p:ph type="ftr" sz="quarter" idx="11"/>
          </p:nvPr>
        </p:nvSpPr>
        <p:spPr/>
        <p:txBody>
          <a:bodyPr/>
          <a:lstStyle/>
          <a:p>
            <a:r>
              <a:rPr lang="en-US" smtClean="0"/>
              <a:t>Dr. 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C4871-A719-498B-8576-B8D4997F8649}"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66435-506D-428E-B387-25A3E609A830}"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71040" y="568861"/>
            <a:ext cx="7806240" cy="114348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1040" y="1906761"/>
            <a:ext cx="3833280" cy="43190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2561" y="1906761"/>
            <a:ext cx="3834720" cy="20896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2561" y="4134674"/>
            <a:ext cx="3834720" cy="2091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7753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24279-4181-49A5-A6D5-DFF141085E69}" type="datetime1">
              <a:rPr lang="en-US" smtClean="0"/>
              <a:pPr/>
              <a:t>12/5/2012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 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812A3-ACAA-4681-98E4-2950E022EF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rtlCol="0">
            <a:normAutofit fontScale="92500" lnSpcReduction="10000"/>
          </a:bodyPr>
          <a:lstStyle/>
          <a:p>
            <a:pPr marL="0" indent="0">
              <a:buNone/>
              <a:defRPr/>
            </a:pPr>
            <a:endParaRPr lang="en-US" sz="2000" dirty="0">
              <a:latin typeface="Times New Roman" pitchFamily="18" charset="0"/>
              <a:cs typeface="Times New Roman" pitchFamily="18" charset="0"/>
            </a:endParaRPr>
          </a:p>
          <a:p>
            <a:pPr algn="ctr">
              <a:buNone/>
              <a:defRPr/>
            </a:pPr>
            <a:r>
              <a:rPr lang="en-US" sz="2400" b="1" dirty="0">
                <a:latin typeface="Times New Roman" pitchFamily="18" charset="0"/>
                <a:cs typeface="Times New Roman" pitchFamily="18" charset="0"/>
              </a:rPr>
              <a:t>Dr. Nasim Zafar</a:t>
            </a:r>
          </a:p>
          <a:p>
            <a:pPr algn="ctr">
              <a:buNone/>
              <a:defRPr/>
            </a:pPr>
            <a:r>
              <a:rPr lang="en-US" sz="2400" b="1" dirty="0">
                <a:latin typeface="Times New Roman" pitchFamily="18" charset="0"/>
                <a:cs typeface="Times New Roman" pitchFamily="18" charset="0"/>
              </a:rPr>
              <a:t>Electronics 1 - EEE 231</a:t>
            </a:r>
          </a:p>
          <a:p>
            <a:pPr algn="ctr">
              <a:buNone/>
              <a:defRPr/>
            </a:pPr>
            <a:r>
              <a:rPr lang="en-US" sz="2400" b="1" dirty="0">
                <a:latin typeface="Times New Roman" pitchFamily="18" charset="0"/>
                <a:cs typeface="Times New Roman" pitchFamily="18" charset="0"/>
              </a:rPr>
              <a:t> Fall Semester – 2012</a:t>
            </a:r>
            <a:endParaRPr lang="en-US" sz="2400" dirty="0">
              <a:latin typeface="Times New Roman" pitchFamily="18" charset="0"/>
              <a:cs typeface="Times New Roman" pitchFamily="18" charset="0"/>
            </a:endParaRPr>
          </a:p>
        </p:txBody>
      </p:sp>
      <p:sp>
        <p:nvSpPr>
          <p:cNvPr id="163842" name="Title 1"/>
          <p:cNvSpPr>
            <a:spLocks noGrp="1"/>
          </p:cNvSpPr>
          <p:nvPr>
            <p:ph type="title" idx="4294967295"/>
          </p:nvPr>
        </p:nvSpPr>
        <p:spPr>
          <a:xfrm>
            <a:off x="0" y="2133600"/>
            <a:ext cx="9144000" cy="1524000"/>
          </a:xfrm>
        </p:spPr>
        <p:txBody>
          <a:bodyPr/>
          <a:lstStyle/>
          <a:p>
            <a:r>
              <a:rPr lang="en-US" sz="2400" b="1">
                <a:latin typeface="Times New Roman" pitchFamily="18" charset="0"/>
                <a:cs typeface="Times New Roman" pitchFamily="18" charset="0"/>
              </a:rPr>
              <a:t>COMSATS Institute of Information Technology</a:t>
            </a:r>
            <a:br>
              <a:rPr lang="en-US" sz="2400" b="1">
                <a:latin typeface="Times New Roman" pitchFamily="18" charset="0"/>
                <a:cs typeface="Times New Roman" pitchFamily="18" charset="0"/>
              </a:rPr>
            </a:br>
            <a:r>
              <a:rPr lang="en-US" sz="2400" b="1">
                <a:latin typeface="Times New Roman" pitchFamily="18" charset="0"/>
                <a:cs typeface="Times New Roman" pitchFamily="18" charset="0"/>
              </a:rPr>
              <a:t>Virtual campus</a:t>
            </a:r>
            <a:br>
              <a:rPr lang="en-US" sz="2400" b="1">
                <a:latin typeface="Times New Roman" pitchFamily="18" charset="0"/>
                <a:cs typeface="Times New Roman" pitchFamily="18" charset="0"/>
              </a:rPr>
            </a:br>
            <a:r>
              <a:rPr lang="en-US" sz="2400" b="1">
                <a:latin typeface="Times New Roman" pitchFamily="18" charset="0"/>
                <a:cs typeface="Times New Roman" pitchFamily="18" charset="0"/>
              </a:rPr>
              <a:t>Islamabad</a:t>
            </a:r>
          </a:p>
        </p:txBody>
      </p:sp>
      <p:pic>
        <p:nvPicPr>
          <p:cNvPr id="163843" name="Picture 3"/>
          <p:cNvPicPr>
            <a:picLocks noChangeAspect="1" noChangeArrowheads="1"/>
          </p:cNvPicPr>
          <p:nvPr/>
        </p:nvPicPr>
        <p:blipFill>
          <a:blip r:embed="rId2" cstate="print"/>
          <a:srcRect/>
          <a:stretch>
            <a:fillRect/>
          </a:stretch>
        </p:blipFill>
        <p:spPr bwMode="auto">
          <a:xfrm>
            <a:off x="3733800" y="609601"/>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1710243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solidFill>
                  <a:prstClr val="black"/>
                </a:solidFill>
                <a:latin typeface="Times New Roman" pitchFamily="18" charset="0"/>
                <a:cs typeface="Times New Roman" pitchFamily="18" charset="0"/>
              </a:rPr>
              <a:t/>
            </a:r>
            <a:br>
              <a:rPr lang="en-US" sz="3200" b="1" dirty="0" smtClean="0">
                <a:solidFill>
                  <a:prstClr val="black"/>
                </a:solidFill>
                <a:latin typeface="Times New Roman" pitchFamily="18" charset="0"/>
                <a:cs typeface="Times New Roman" pitchFamily="18" charset="0"/>
              </a:rPr>
            </a:br>
            <a:r>
              <a:rPr lang="en-US" sz="3600" b="1" dirty="0" smtClean="0">
                <a:solidFill>
                  <a:srgbClr val="FF0000"/>
                </a:solidFill>
                <a:latin typeface="Times New Roman" pitchFamily="18" charset="0"/>
                <a:cs typeface="Times New Roman" pitchFamily="18" charset="0"/>
              </a:rPr>
              <a:t>Lecture </a:t>
            </a:r>
            <a:r>
              <a:rPr lang="en-US" sz="3600" b="1" dirty="0">
                <a:solidFill>
                  <a:srgbClr val="FF0000"/>
                </a:solidFill>
                <a:latin typeface="Times New Roman" pitchFamily="18" charset="0"/>
                <a:cs typeface="Times New Roman" pitchFamily="18" charset="0"/>
              </a:rPr>
              <a:t>No. 31</a:t>
            </a:r>
            <a:br>
              <a:rPr lang="en-US" sz="3600" b="1" dirty="0">
                <a:solidFill>
                  <a:srgbClr val="FF0000"/>
                </a:solidFill>
                <a:latin typeface="Times New Roman" pitchFamily="18" charset="0"/>
                <a:cs typeface="Times New Roman" pitchFamily="18" charset="0"/>
              </a:rPr>
            </a:br>
            <a:endParaRPr lang="en-US" sz="3600" dirty="0">
              <a:solidFill>
                <a:srgbClr val="FF0000"/>
              </a:solidFill>
            </a:endParaRPr>
          </a:p>
        </p:txBody>
      </p:sp>
      <p:sp>
        <p:nvSpPr>
          <p:cNvPr id="3" name="Content Placeholder 2"/>
          <p:cNvSpPr>
            <a:spLocks noGrp="1"/>
          </p:cNvSpPr>
          <p:nvPr>
            <p:ph idx="1"/>
          </p:nvPr>
        </p:nvSpPr>
        <p:spPr/>
        <p:txBody>
          <a:bodyPr/>
          <a:lstStyle/>
          <a:p>
            <a:pPr algn="ctr">
              <a:buClr>
                <a:srgbClr val="0000FF"/>
              </a:buClr>
              <a:buFont typeface="Wingdings" pitchFamily="2" charset="2"/>
              <a:buChar char="v"/>
            </a:pPr>
            <a:r>
              <a:rPr lang="en-US" altLang="zh-CN" b="1" kern="0" dirty="0" smtClean="0">
                <a:solidFill>
                  <a:srgbClr val="0000FF"/>
                </a:solidFill>
                <a:latin typeface="Times New Roman"/>
                <a:ea typeface="宋体" pitchFamily="2" charset="-122"/>
                <a:cs typeface="+mj-cs"/>
              </a:rPr>
              <a:t> </a:t>
            </a:r>
          </a:p>
          <a:p>
            <a:pPr algn="ctr">
              <a:buClr>
                <a:srgbClr val="0000FF"/>
              </a:buClr>
              <a:buFont typeface="Wingdings" pitchFamily="2" charset="2"/>
              <a:buChar char="v"/>
            </a:pPr>
            <a:r>
              <a:rPr lang="en-US" altLang="zh-CN" b="1" kern="0" dirty="0" smtClean="0">
                <a:solidFill>
                  <a:srgbClr val="0000FF"/>
                </a:solidFill>
                <a:latin typeface="Times New Roman"/>
                <a:ea typeface="宋体" pitchFamily="2" charset="-122"/>
                <a:cs typeface="+mj-cs"/>
              </a:rPr>
              <a:t> Biasing </a:t>
            </a:r>
            <a:r>
              <a:rPr lang="en-US" altLang="zh-CN" b="1" kern="0" dirty="0">
                <a:solidFill>
                  <a:srgbClr val="0000FF"/>
                </a:solidFill>
                <a:latin typeface="Times New Roman"/>
                <a:ea typeface="宋体" pitchFamily="2" charset="-122"/>
                <a:cs typeface="+mj-cs"/>
              </a:rPr>
              <a:t>in MOS Amplifier </a:t>
            </a:r>
            <a:r>
              <a:rPr lang="en-US" altLang="zh-CN" b="1" kern="0" dirty="0" smtClean="0">
                <a:solidFill>
                  <a:srgbClr val="0000FF"/>
                </a:solidFill>
                <a:latin typeface="Times New Roman"/>
                <a:ea typeface="宋体" pitchFamily="2" charset="-122"/>
                <a:cs typeface="+mj-cs"/>
              </a:rPr>
              <a:t>Circuits</a:t>
            </a:r>
          </a:p>
          <a:p>
            <a:pPr marL="0" indent="0" algn="ctr">
              <a:buClr>
                <a:srgbClr val="0000FF"/>
              </a:buClr>
              <a:buNone/>
            </a:pPr>
            <a:r>
              <a:rPr lang="en-US" b="1" kern="0" dirty="0">
                <a:solidFill>
                  <a:srgbClr val="0000FF"/>
                </a:solidFill>
                <a:latin typeface="Times New Roman"/>
                <a:ea typeface="宋体" pitchFamily="2" charset="-122"/>
                <a:cs typeface="+mj-cs"/>
              </a:rPr>
              <a:t>a</a:t>
            </a:r>
            <a:r>
              <a:rPr lang="en-US" b="1" kern="0" dirty="0" smtClean="0">
                <a:solidFill>
                  <a:srgbClr val="0000FF"/>
                </a:solidFill>
                <a:latin typeface="Times New Roman"/>
                <a:ea typeface="宋体" pitchFamily="2" charset="-122"/>
                <a:cs typeface="+mj-cs"/>
              </a:rPr>
              <a:t>nd</a:t>
            </a:r>
          </a:p>
          <a:p>
            <a:pPr algn="ctr">
              <a:buClr>
                <a:srgbClr val="FF0000"/>
              </a:buClr>
              <a:buFont typeface="Wingdings" pitchFamily="2" charset="2"/>
              <a:buChar char="v"/>
            </a:pPr>
            <a:r>
              <a:rPr lang="en-US" b="1" kern="0" dirty="0" smtClean="0">
                <a:solidFill>
                  <a:srgbClr val="FF0000"/>
                </a:solidFill>
                <a:latin typeface="Times New Roman"/>
                <a:ea typeface="宋体" pitchFamily="2" charset="-122"/>
                <a:cs typeface="+mj-cs"/>
              </a:rPr>
              <a:t> Single-Stage MOS Amplifiers</a:t>
            </a:r>
            <a:endParaRPr lang="en-US" dirty="0">
              <a:solidFill>
                <a:srgbClr val="FF0000"/>
              </a:solidFill>
            </a:endParaRPr>
          </a:p>
        </p:txBody>
      </p:sp>
      <p:sp>
        <p:nvSpPr>
          <p:cNvPr id="4" name="Date Placeholder 3"/>
          <p:cNvSpPr>
            <a:spLocks noGrp="1"/>
          </p:cNvSpPr>
          <p:nvPr>
            <p:ph type="dt" sz="half" idx="10"/>
          </p:nvPr>
        </p:nvSpPr>
        <p:spPr/>
        <p:txBody>
          <a:bodyPr/>
          <a:lstStyle/>
          <a:p>
            <a:fld id="{434A2CBD-2740-41D0-A4B4-64A598C8304D}"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2</a:t>
            </a:fld>
            <a:endParaRPr lang="en-US"/>
          </a:p>
        </p:txBody>
      </p:sp>
    </p:spTree>
    <p:extLst>
      <p:ext uri="{BB962C8B-B14F-4D97-AF65-F5344CB8AC3E}">
        <p14:creationId xmlns:p14="http://schemas.microsoft.com/office/powerpoint/2010/main" xmlns="" val="3716912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b="1" kern="0" dirty="0" smtClean="0">
                <a:solidFill>
                  <a:srgbClr val="FF0000"/>
                </a:solidFill>
                <a:latin typeface="Times New Roman"/>
                <a:ea typeface="宋体" pitchFamily="2" charset="-122"/>
              </a:rPr>
              <a:t>Biasing in MOS Amplifier Circuits</a:t>
            </a:r>
            <a:endParaRPr lang="en-US" dirty="0"/>
          </a:p>
        </p:txBody>
      </p:sp>
      <p:sp>
        <p:nvSpPr>
          <p:cNvPr id="4" name="Rectangle 7"/>
          <p:cNvSpPr>
            <a:spLocks noGrp="1" noChangeArrowheads="1"/>
          </p:cNvSpPr>
          <p:nvPr>
            <p:ph idx="1"/>
          </p:nvPr>
        </p:nvSpPr>
        <p:spPr>
          <a:noFill/>
        </p:spPr>
        <p:txBody>
          <a:bodyPr>
            <a:normAutofit/>
          </a:bodyPr>
          <a:lstStyle/>
          <a:p>
            <a:pPr marL="609600" indent="-609600" algn="ctr">
              <a:spcBef>
                <a:spcPct val="50000"/>
              </a:spcBef>
              <a:buClr>
                <a:srgbClr val="FF0000"/>
              </a:buClr>
              <a:buNone/>
            </a:pPr>
            <a:r>
              <a:rPr lang="en-US" sz="2800" b="1" dirty="0" smtClean="0">
                <a:latin typeface="Times New Roman" pitchFamily="18" charset="0"/>
                <a:cs typeface="Times New Roman" pitchFamily="18" charset="0"/>
              </a:rPr>
              <a:t>Lecture No. 31</a:t>
            </a:r>
          </a:p>
          <a:p>
            <a:pPr marL="609600" indent="-609600">
              <a:spcBef>
                <a:spcPct val="50000"/>
              </a:spcBef>
              <a:buClr>
                <a:srgbClr val="FF0000"/>
              </a:buClr>
              <a:buFont typeface="Wingdings" pitchFamily="2" charset="2"/>
              <a:buChar char="v"/>
            </a:pPr>
            <a:r>
              <a:rPr lang="en-US" sz="2800" b="1" dirty="0" smtClean="0">
                <a:solidFill>
                  <a:srgbClr val="FF0000"/>
                </a:solidFill>
                <a:latin typeface="Times New Roman" pitchFamily="18" charset="0"/>
                <a:cs typeface="Times New Roman" pitchFamily="18" charset="0"/>
              </a:rPr>
              <a:t>Contents:	</a:t>
            </a:r>
          </a:p>
          <a:p>
            <a:pPr marL="609600" indent="-609600" eaLnBrk="1" hangingPunct="1">
              <a:spcBef>
                <a:spcPct val="50000"/>
              </a:spcBef>
              <a:buClr>
                <a:srgbClr val="FF0000"/>
              </a:buClr>
              <a:buFont typeface="Wingdings" pitchFamily="2" charset="2"/>
              <a:buChar char="v"/>
            </a:pPr>
            <a:r>
              <a:rPr lang="en-US" altLang="zh-CN" sz="2800" dirty="0" smtClean="0">
                <a:latin typeface="Times New Roman" pitchFamily="18" charset="0"/>
                <a:ea typeface="宋体" pitchFamily="2" charset="-122"/>
                <a:cs typeface="Times New Roman" pitchFamily="18" charset="0"/>
              </a:rPr>
              <a:t>Voltage biasing scheme</a:t>
            </a:r>
          </a:p>
          <a:p>
            <a:pPr marL="990600" lvl="1" indent="-533400" eaLnBrk="1" hangingPunct="1">
              <a:spcBef>
                <a:spcPct val="50000"/>
              </a:spcBef>
              <a:buClr>
                <a:srgbClr val="0000FF"/>
              </a:buClr>
              <a:buFont typeface="Wingdings" pitchFamily="2" charset="2"/>
              <a:buChar char="Ø"/>
            </a:pPr>
            <a:r>
              <a:rPr lang="en-US" altLang="zh-CN" dirty="0" smtClean="0">
                <a:latin typeface="Times New Roman" pitchFamily="18" charset="0"/>
                <a:ea typeface="宋体" pitchFamily="2" charset="-122"/>
                <a:cs typeface="Times New Roman" pitchFamily="18" charset="0"/>
              </a:rPr>
              <a:t>Biasing by fixing voltage</a:t>
            </a:r>
          </a:p>
          <a:p>
            <a:pPr marL="990600" lvl="1" indent="-533400" eaLnBrk="1" hangingPunct="1">
              <a:spcBef>
                <a:spcPct val="50000"/>
              </a:spcBef>
              <a:buClr>
                <a:srgbClr val="0000FF"/>
              </a:buClr>
              <a:buFont typeface="Wingdings" pitchFamily="2" charset="2"/>
              <a:buChar char="Ø"/>
            </a:pPr>
            <a:r>
              <a:rPr lang="en-US" altLang="zh-CN" dirty="0" smtClean="0">
                <a:latin typeface="Times New Roman" pitchFamily="18" charset="0"/>
                <a:ea typeface="宋体" pitchFamily="2" charset="-122"/>
                <a:cs typeface="Times New Roman" pitchFamily="18" charset="0"/>
              </a:rPr>
              <a:t>Biasing with feedback resistor</a:t>
            </a:r>
          </a:p>
          <a:p>
            <a:pPr marL="609600" indent="-609600" eaLnBrk="1" hangingPunct="1">
              <a:spcBef>
                <a:spcPct val="50000"/>
              </a:spcBef>
              <a:buClr>
                <a:srgbClr val="FF0000"/>
              </a:buClr>
              <a:buFont typeface="Wingdings" pitchFamily="2" charset="2"/>
              <a:buChar char="v"/>
            </a:pPr>
            <a:r>
              <a:rPr lang="en-US" altLang="zh-CN" sz="2800" dirty="0" smtClean="0">
                <a:latin typeface="Times New Roman" pitchFamily="18" charset="0"/>
                <a:ea typeface="宋体" pitchFamily="2" charset="-122"/>
                <a:cs typeface="Times New Roman" pitchFamily="18" charset="0"/>
              </a:rPr>
              <a:t>Current-source biasing scheme</a:t>
            </a:r>
          </a:p>
        </p:txBody>
      </p:sp>
      <p:sp>
        <p:nvSpPr>
          <p:cNvPr id="3" name="Date Placeholder 2"/>
          <p:cNvSpPr>
            <a:spLocks noGrp="1"/>
          </p:cNvSpPr>
          <p:nvPr>
            <p:ph type="dt" sz="half" idx="10"/>
          </p:nvPr>
        </p:nvSpPr>
        <p:spPr/>
        <p:txBody>
          <a:bodyPr/>
          <a:lstStyle/>
          <a:p>
            <a:fld id="{0916AE95-A41A-4B7F-9633-FBD5799FC8F4}"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865" indent="-342865">
              <a:spcBef>
                <a:spcPct val="20000"/>
              </a:spcBef>
              <a:defRPr/>
            </a:pPr>
            <a:r>
              <a:rPr lang="en-US" sz="2800" b="1" dirty="0">
                <a:solidFill>
                  <a:srgbClr val="0000FF"/>
                </a:solidFill>
                <a:latin typeface="Times New Roman" pitchFamily="18" charset="0"/>
                <a:ea typeface="+mn-ea"/>
                <a:cs typeface="Times New Roman" pitchFamily="18" charset="0"/>
              </a:rPr>
              <a:t>Lecture No. </a:t>
            </a:r>
            <a:r>
              <a:rPr lang="en-US" sz="2800" b="1" dirty="0" smtClean="0">
                <a:solidFill>
                  <a:srgbClr val="0000FF"/>
                </a:solidFill>
                <a:latin typeface="Times New Roman" pitchFamily="18" charset="0"/>
                <a:ea typeface="+mn-ea"/>
                <a:cs typeface="Times New Roman" pitchFamily="18" charset="0"/>
              </a:rPr>
              <a:t>31</a:t>
            </a:r>
            <a:endParaRPr lang="en-US" sz="2800" dirty="0">
              <a:solidFill>
                <a:srgbClr val="0000FF"/>
              </a:solidFill>
            </a:endParaRPr>
          </a:p>
        </p:txBody>
      </p:sp>
      <p:sp>
        <p:nvSpPr>
          <p:cNvPr id="3" name="Content Placeholder 2"/>
          <p:cNvSpPr>
            <a:spLocks noGrp="1"/>
          </p:cNvSpPr>
          <p:nvPr>
            <p:ph idx="1"/>
          </p:nvPr>
        </p:nvSpPr>
        <p:spPr/>
        <p:txBody>
          <a:bodyPr/>
          <a:lstStyle/>
          <a:p>
            <a:pPr marL="457153" indent="-457153" algn="ctr">
              <a:buSzPct val="124000"/>
              <a:buNone/>
              <a:defRPr/>
            </a:pPr>
            <a:r>
              <a:rPr lang="en-US" altLang="zh-CN" sz="2800" b="1" kern="0" dirty="0" smtClean="0">
                <a:solidFill>
                  <a:srgbClr val="0000FF"/>
                </a:solidFill>
                <a:latin typeface="Times New Roman"/>
                <a:ea typeface="宋体" pitchFamily="2" charset="-122"/>
              </a:rPr>
              <a:t>Biasing in MOS Amplifier Circuits</a:t>
            </a:r>
            <a:r>
              <a:rPr lang="en-US" sz="2800" b="1" dirty="0">
                <a:solidFill>
                  <a:srgbClr val="0000FF"/>
                </a:solidFill>
                <a:latin typeface="Times New Roman" pitchFamily="18" charset="0"/>
                <a:ea typeface="+mj-ea"/>
                <a:cs typeface="Times New Roman" pitchFamily="18" charset="0"/>
              </a:rPr>
              <a:t/>
            </a:r>
            <a:br>
              <a:rPr lang="en-US" sz="2800" b="1" dirty="0">
                <a:solidFill>
                  <a:srgbClr val="0000FF"/>
                </a:solidFill>
                <a:latin typeface="Times New Roman" pitchFamily="18" charset="0"/>
                <a:ea typeface="+mj-ea"/>
                <a:cs typeface="Times New Roman" pitchFamily="18" charset="0"/>
              </a:rPr>
            </a:br>
            <a:endParaRPr lang="en-US" sz="2800" b="1" dirty="0" smtClean="0">
              <a:solidFill>
                <a:srgbClr val="0000FF"/>
              </a:solidFill>
              <a:latin typeface="Times New Roman" pitchFamily="18" charset="0"/>
              <a:ea typeface="+mj-ea"/>
              <a:cs typeface="Times New Roman" pitchFamily="18" charset="0"/>
            </a:endParaRPr>
          </a:p>
          <a:p>
            <a:pPr marL="457153" indent="-457153" algn="ctr">
              <a:buSzPct val="124000"/>
              <a:buNone/>
              <a:defRPr/>
            </a:pPr>
            <a:r>
              <a:rPr lang="en-US" altLang="zh-TW" sz="2400" b="1" dirty="0" smtClean="0">
                <a:latin typeface="Times New Roman" pitchFamily="18" charset="0"/>
                <a:cs typeface="Times New Roman" pitchFamily="18" charset="0"/>
              </a:rPr>
              <a:t>Reference:</a:t>
            </a:r>
            <a:endParaRPr lang="en-US" sz="2400" b="1" dirty="0">
              <a:solidFill>
                <a:srgbClr val="FF0000"/>
              </a:solidFill>
              <a:latin typeface="Times New Roman" pitchFamily="18" charset="0"/>
              <a:ea typeface="Times New Roman"/>
              <a:cs typeface="Times New Roman" pitchFamily="18" charset="0"/>
            </a:endParaRPr>
          </a:p>
          <a:p>
            <a:pPr marL="457153" indent="-457153" algn="ctr">
              <a:buSzPct val="124000"/>
              <a:buNone/>
              <a:defRPr/>
            </a:pPr>
            <a:endParaRPr lang="en-US" altLang="zh-TW" sz="2800" b="1" dirty="0" smtClean="0">
              <a:solidFill>
                <a:srgbClr val="0000FF"/>
              </a:solidFill>
              <a:latin typeface="Times New Roman" pitchFamily="18" charset="0"/>
              <a:cs typeface="Times New Roman" pitchFamily="18" charset="0"/>
            </a:endParaRPr>
          </a:p>
          <a:p>
            <a:pPr marL="457153" indent="-457153" algn="ctr">
              <a:buSzPct val="124000"/>
              <a:buNone/>
              <a:defRPr/>
            </a:pPr>
            <a:r>
              <a:rPr lang="en-US" altLang="zh-TW" sz="2800" b="1" dirty="0" smtClean="0">
                <a:solidFill>
                  <a:srgbClr val="0000FF"/>
                </a:solidFill>
                <a:latin typeface="Times New Roman" pitchFamily="18" charset="0"/>
                <a:cs typeface="Times New Roman" pitchFamily="18" charset="0"/>
              </a:rPr>
              <a:t>Chapter 4.5 </a:t>
            </a:r>
          </a:p>
          <a:p>
            <a:pPr marL="457153" indent="-457153" algn="ctr">
              <a:buSzPct val="124000"/>
              <a:buNone/>
              <a:defRPr/>
            </a:pPr>
            <a:r>
              <a:rPr lang="en-US" altLang="zh-TW" sz="2800" b="1" i="1" dirty="0" smtClean="0">
                <a:solidFill>
                  <a:srgbClr val="0000FF"/>
                </a:solidFill>
                <a:latin typeface="Times New Roman" pitchFamily="18" charset="0"/>
                <a:cs typeface="Times New Roman" pitchFamily="18" charset="0"/>
              </a:rPr>
              <a:t>Microelectronic </a:t>
            </a:r>
            <a:r>
              <a:rPr lang="en-US" altLang="zh-TW" sz="2800" b="1" i="1" dirty="0">
                <a:solidFill>
                  <a:srgbClr val="0000FF"/>
                </a:solidFill>
                <a:latin typeface="Times New Roman" pitchFamily="18" charset="0"/>
                <a:cs typeface="Times New Roman" pitchFamily="18" charset="0"/>
              </a:rPr>
              <a:t>Circuits</a:t>
            </a:r>
          </a:p>
          <a:p>
            <a:pPr marL="457153" indent="-457153" algn="ctr">
              <a:buNone/>
              <a:defRPr/>
            </a:pPr>
            <a:r>
              <a:rPr lang="en-US" altLang="zh-TW" sz="2800" dirty="0">
                <a:solidFill>
                  <a:srgbClr val="0000FF"/>
                </a:solidFill>
                <a:latin typeface="Times New Roman" pitchFamily="18" charset="0"/>
                <a:cs typeface="Times New Roman" pitchFamily="18" charset="0"/>
              </a:rPr>
              <a:t>        Adel S. </a:t>
            </a:r>
            <a:r>
              <a:rPr lang="en-US" altLang="zh-TW" sz="2800" dirty="0" err="1">
                <a:solidFill>
                  <a:srgbClr val="0000FF"/>
                </a:solidFill>
                <a:latin typeface="Times New Roman" pitchFamily="18" charset="0"/>
                <a:cs typeface="Times New Roman" pitchFamily="18" charset="0"/>
              </a:rPr>
              <a:t>Sedra</a:t>
            </a:r>
            <a:r>
              <a:rPr lang="en-US" altLang="zh-TW" sz="2800" dirty="0">
                <a:solidFill>
                  <a:srgbClr val="0000FF"/>
                </a:solidFill>
                <a:latin typeface="Times New Roman" pitchFamily="18" charset="0"/>
                <a:cs typeface="Times New Roman" pitchFamily="18" charset="0"/>
              </a:rPr>
              <a:t> and Kenneth C. Smith. </a:t>
            </a:r>
          </a:p>
        </p:txBody>
      </p:sp>
      <p:sp>
        <p:nvSpPr>
          <p:cNvPr id="4" name="Date Placeholder 3"/>
          <p:cNvSpPr>
            <a:spLocks noGrp="1"/>
          </p:cNvSpPr>
          <p:nvPr>
            <p:ph type="dt" sz="half" idx="10"/>
          </p:nvPr>
        </p:nvSpPr>
        <p:spPr/>
        <p:txBody>
          <a:bodyPr/>
          <a:lstStyle/>
          <a:p>
            <a:fld id="{9C94DB67-6484-496F-8454-A7C046D753AA}"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4</a:t>
            </a:fld>
            <a:endParaRPr lang="en-US"/>
          </a:p>
        </p:txBody>
      </p:sp>
    </p:spTree>
    <p:extLst>
      <p:ext uri="{BB962C8B-B14F-4D97-AF65-F5344CB8AC3E}">
        <p14:creationId xmlns:p14="http://schemas.microsoft.com/office/powerpoint/2010/main" xmlns="" val="1882885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Introduction</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An essential step in the design of a MOSFET amplifier circuit is the establishment of an appropriate dc operating point for the transistor.</a:t>
            </a:r>
          </a:p>
          <a:p>
            <a:pPr>
              <a:buClr>
                <a:srgbClr val="FF0000"/>
              </a:buClr>
              <a:buNone/>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This is the step known as </a:t>
            </a:r>
            <a:r>
              <a:rPr lang="en-US" sz="2400" b="1" dirty="0" smtClean="0">
                <a:solidFill>
                  <a:srgbClr val="0000FF"/>
                </a:solidFill>
                <a:latin typeface="Times New Roman" pitchFamily="18" charset="0"/>
                <a:cs typeface="Times New Roman" pitchFamily="18" charset="0"/>
              </a:rPr>
              <a:t>biasing </a:t>
            </a:r>
            <a:r>
              <a:rPr lang="en-US" sz="2400" dirty="0" smtClean="0">
                <a:latin typeface="Times New Roman" pitchFamily="18" charset="0"/>
                <a:cs typeface="Times New Roman" pitchFamily="18" charset="0"/>
              </a:rPr>
              <a:t>or bias design.</a:t>
            </a:r>
          </a:p>
          <a:p>
            <a:pPr marL="0" indent="0">
              <a:buNone/>
            </a:pPr>
            <a:endParaRPr lang="en-US" dirty="0" smtClean="0"/>
          </a:p>
        </p:txBody>
      </p:sp>
      <p:sp>
        <p:nvSpPr>
          <p:cNvPr id="6" name="Date Placeholder 5"/>
          <p:cNvSpPr>
            <a:spLocks noGrp="1"/>
          </p:cNvSpPr>
          <p:nvPr>
            <p:ph type="dt" sz="half" idx="10"/>
          </p:nvPr>
        </p:nvSpPr>
        <p:spPr/>
        <p:txBody>
          <a:bodyPr/>
          <a:lstStyle/>
          <a:p>
            <a:fld id="{11312D86-A301-4A7B-8149-21257A433CC3}"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tabLst>
                <a:tab pos="109538" algn="l"/>
              </a:tabLst>
            </a:pPr>
            <a:r>
              <a:rPr lang="en-US" sz="3100" b="1" dirty="0" smtClean="0">
                <a:solidFill>
                  <a:srgbClr val="FF0000"/>
                </a:solidFill>
                <a:latin typeface="Times New Roman" pitchFamily="18" charset="0"/>
                <a:cs typeface="Times New Roman" pitchFamily="18" charset="0"/>
              </a:rPr>
              <a:t>Biasing by Fixing </a:t>
            </a:r>
            <a:r>
              <a:rPr lang="en-US" sz="3100" b="1" i="1" dirty="0" smtClean="0">
                <a:solidFill>
                  <a:srgbClr val="FF0000"/>
                </a:solidFill>
                <a:latin typeface="Times New Roman" pitchFamily="18" charset="0"/>
                <a:cs typeface="Times New Roman" pitchFamily="18" charset="0"/>
              </a:rPr>
              <a:t>V</a:t>
            </a:r>
            <a:r>
              <a:rPr lang="en-US" sz="3100" b="1" i="1" baseline="-25000" dirty="0" smtClean="0">
                <a:solidFill>
                  <a:srgbClr val="FF0000"/>
                </a:solidFill>
                <a:latin typeface="Times New Roman" pitchFamily="18" charset="0"/>
                <a:cs typeface="Times New Roman" pitchFamily="18" charset="0"/>
              </a:rPr>
              <a:t>GS</a:t>
            </a:r>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most straightforward approach to biasing a MOSFET is to fix its gate-to-source voltage </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to the value required to provide the desired</a:t>
            </a:r>
            <a:r>
              <a:rPr lang="en-US" sz="2400" i="1" dirty="0" smtClean="0">
                <a:latin typeface="Times New Roman" pitchFamily="18" charset="0"/>
                <a:cs typeface="Times New Roman" pitchFamily="18" charset="0"/>
              </a:rPr>
              <a:t> I</a:t>
            </a:r>
            <a:r>
              <a:rPr lang="en-US" sz="2400" i="1" baseline="-25000" dirty="0" smtClean="0">
                <a:latin typeface="Times New Roman" pitchFamily="18" charset="0"/>
                <a:cs typeface="Times New Roman" pitchFamily="18" charset="0"/>
              </a:rPr>
              <a:t>D</a:t>
            </a:r>
            <a:r>
              <a:rPr lang="en-US" sz="2400" i="1" dirty="0" smtClean="0">
                <a:latin typeface="Times New Roman" pitchFamily="18" charset="0"/>
                <a:cs typeface="Times New Roman" pitchFamily="18" charset="0"/>
              </a:rPr>
              <a:t>.</a:t>
            </a:r>
          </a:p>
          <a:p>
            <a:pPr>
              <a:buClr>
                <a:srgbClr val="FF0000"/>
              </a:buClr>
              <a:buFont typeface="Wingdings" pitchFamily="2" charset="2"/>
              <a:buChar char="Ø"/>
            </a:pPr>
            <a:endParaRPr lang="en-US" sz="2400" i="1" dirty="0" smtClean="0">
              <a:latin typeface="Times New Roman" pitchFamily="18" charset="0"/>
              <a:cs typeface="Times New Roman" pitchFamily="18" charset="0"/>
            </a:endParaRPr>
          </a:p>
          <a:p>
            <a:pPr lvl="0">
              <a:buClr>
                <a:srgbClr val="FF0000"/>
              </a:buClr>
              <a:buFont typeface="Wingdings" pitchFamily="2" charset="2"/>
              <a:buChar char="Ø"/>
            </a:pPr>
            <a:r>
              <a:rPr lang="en-US" sz="2400" b="1" dirty="0" smtClean="0">
                <a:solidFill>
                  <a:prstClr val="black"/>
                </a:solidFill>
                <a:latin typeface="Times New Roman" pitchFamily="18" charset="0"/>
                <a:cs typeface="Times New Roman" pitchFamily="18" charset="0"/>
              </a:rPr>
              <a:t>I</a:t>
            </a:r>
            <a:r>
              <a:rPr lang="en-US" sz="2400" b="1" baseline="-25000" dirty="0" smtClean="0">
                <a:solidFill>
                  <a:prstClr val="black"/>
                </a:solidFill>
                <a:latin typeface="Times New Roman" pitchFamily="18" charset="0"/>
                <a:cs typeface="Times New Roman" pitchFamily="18" charset="0"/>
              </a:rPr>
              <a:t>D</a:t>
            </a:r>
            <a:r>
              <a:rPr lang="en-US" sz="2400" b="1" dirty="0" smtClean="0">
                <a:solidFill>
                  <a:prstClr val="black"/>
                </a:solidFill>
                <a:latin typeface="Times New Roman" pitchFamily="18" charset="0"/>
                <a:cs typeface="Times New Roman" pitchFamily="18" charset="0"/>
              </a:rPr>
              <a:t> = </a:t>
            </a:r>
            <a:r>
              <a:rPr lang="en-US" sz="2400" b="1" baseline="30000" dirty="0" smtClean="0">
                <a:solidFill>
                  <a:prstClr val="black"/>
                </a:solidFill>
                <a:latin typeface="Times New Roman" pitchFamily="18" charset="0"/>
                <a:cs typeface="Times New Roman" pitchFamily="18" charset="0"/>
              </a:rPr>
              <a:t>1</a:t>
            </a:r>
            <a:r>
              <a:rPr lang="en-US" sz="2400" b="1" dirty="0" smtClean="0">
                <a:solidFill>
                  <a:prstClr val="black"/>
                </a:solidFill>
                <a:latin typeface="Times New Roman" pitchFamily="18" charset="0"/>
                <a:cs typeface="Times New Roman" pitchFamily="18" charset="0"/>
              </a:rPr>
              <a:t>/</a:t>
            </a:r>
            <a:r>
              <a:rPr lang="en-US" sz="2400" b="1" baseline="-25000" dirty="0" smtClean="0">
                <a:solidFill>
                  <a:prstClr val="black"/>
                </a:solidFill>
                <a:latin typeface="Times New Roman" pitchFamily="18" charset="0"/>
                <a:cs typeface="Times New Roman" pitchFamily="18" charset="0"/>
              </a:rPr>
              <a:t>2</a:t>
            </a:r>
            <a:r>
              <a:rPr lang="en-US" sz="2400" b="1" dirty="0" smtClean="0">
                <a:solidFill>
                  <a:prstClr val="black"/>
                </a:solidFill>
                <a:latin typeface="Times New Roman" pitchFamily="18" charset="0"/>
                <a:cs typeface="Times New Roman" pitchFamily="18" charset="0"/>
              </a:rPr>
              <a:t>k</a:t>
            </a:r>
            <a:r>
              <a:rPr lang="en-US" sz="2400" b="1" baseline="-25000" dirty="0" smtClean="0">
                <a:solidFill>
                  <a:prstClr val="black"/>
                </a:solidFill>
                <a:latin typeface="Times New Roman" pitchFamily="18" charset="0"/>
                <a:cs typeface="Times New Roman" pitchFamily="18" charset="0"/>
              </a:rPr>
              <a:t>n</a:t>
            </a:r>
            <a:r>
              <a:rPr lang="en-US" sz="2400" b="1" dirty="0" smtClean="0">
                <a:solidFill>
                  <a:prstClr val="black"/>
                </a:solidFill>
                <a:latin typeface="Times New Roman" pitchFamily="18" charset="0"/>
                <a:cs typeface="Times New Roman" pitchFamily="18" charset="0"/>
              </a:rPr>
              <a:t>’(W/L)(V</a:t>
            </a:r>
            <a:r>
              <a:rPr lang="en-US" sz="2400" b="1" baseline="-25000" dirty="0" smtClean="0">
                <a:solidFill>
                  <a:prstClr val="black"/>
                </a:solidFill>
                <a:latin typeface="Times New Roman" pitchFamily="18" charset="0"/>
                <a:cs typeface="Times New Roman" pitchFamily="18" charset="0"/>
              </a:rPr>
              <a:t>GS</a:t>
            </a:r>
            <a:r>
              <a:rPr lang="en-US" sz="2400" b="1" dirty="0" smtClean="0">
                <a:solidFill>
                  <a:prstClr val="black"/>
                </a:solidFill>
                <a:latin typeface="Times New Roman" pitchFamily="18" charset="0"/>
                <a:cs typeface="Times New Roman" pitchFamily="18" charset="0"/>
              </a:rPr>
              <a:t>-V</a:t>
            </a:r>
            <a:r>
              <a:rPr lang="en-US" sz="2400" b="1" baseline="-25000" dirty="0" smtClean="0">
                <a:solidFill>
                  <a:prstClr val="black"/>
                </a:solidFill>
                <a:latin typeface="Times New Roman" pitchFamily="18" charset="0"/>
                <a:cs typeface="Times New Roman" pitchFamily="18" charset="0"/>
              </a:rPr>
              <a:t>T</a:t>
            </a:r>
            <a:r>
              <a:rPr lang="en-US" sz="2400" b="1" dirty="0" smtClean="0">
                <a:solidFill>
                  <a:prstClr val="black"/>
                </a:solidFill>
                <a:latin typeface="Times New Roman" pitchFamily="18" charset="0"/>
                <a:cs typeface="Times New Roman" pitchFamily="18" charset="0"/>
              </a:rPr>
              <a:t>)</a:t>
            </a:r>
            <a:r>
              <a:rPr lang="en-US" sz="2400" b="1" baseline="30000" dirty="0" smtClean="0">
                <a:solidFill>
                  <a:prstClr val="black"/>
                </a:solidFill>
                <a:latin typeface="Times New Roman" pitchFamily="18" charset="0"/>
                <a:cs typeface="Times New Roman" pitchFamily="18" charset="0"/>
              </a:rPr>
              <a:t>2   		</a:t>
            </a:r>
            <a:r>
              <a:rPr lang="en-US" sz="2400" b="1" dirty="0" smtClean="0">
                <a:solidFill>
                  <a:prstClr val="black"/>
                </a:solidFill>
                <a:latin typeface="Times New Roman" pitchFamily="18" charset="0"/>
                <a:cs typeface="Times New Roman" pitchFamily="18" charset="0"/>
              </a:rPr>
              <a:t>(4.20)</a:t>
            </a:r>
          </a:p>
          <a:p>
            <a:pPr>
              <a:buClr>
                <a:srgbClr val="FF0000"/>
              </a:buClr>
              <a:buNone/>
            </a:pPr>
            <a:endParaRPr lang="en-US" sz="2400" i="1" dirty="0" smtClean="0">
              <a:latin typeface="Times New Roman" pitchFamily="18" charset="0"/>
              <a:cs typeface="Times New Roman" pitchFamily="18" charset="0"/>
            </a:endParaRPr>
          </a:p>
          <a:p>
            <a:pPr>
              <a:buClr>
                <a:srgbClr val="FF0000"/>
              </a:buClr>
              <a:buFont typeface="Wingdings" pitchFamily="2" charset="2"/>
              <a:buChar char="Ø"/>
            </a:pPr>
            <a:endParaRPr lang="en-US" sz="2400" i="1" dirty="0" smtClean="0">
              <a:latin typeface="Times New Roman" pitchFamily="18" charset="0"/>
              <a:cs typeface="Times New Roman" pitchFamily="18" charset="0"/>
            </a:endParaRPr>
          </a:p>
          <a:p>
            <a:pPr>
              <a:buClr>
                <a:srgbClr val="FF0000"/>
              </a:buClr>
              <a:buFont typeface="Wingdings" pitchFamily="2" charset="2"/>
              <a:buChar char="Ø"/>
            </a:pPr>
            <a:endParaRPr lang="en-US" sz="2400" i="1"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t> </a:t>
            </a:r>
            <a:r>
              <a:rPr lang="en-US" sz="2400" dirty="0" smtClean="0">
                <a:latin typeface="Times New Roman" pitchFamily="18" charset="0"/>
                <a:cs typeface="Times New Roman" pitchFamily="18" charset="0"/>
              </a:rPr>
              <a:t>However, Biasing by fixing </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not a good technique.</a:t>
            </a:r>
          </a:p>
          <a:p>
            <a:pPr>
              <a:buClr>
                <a:srgbClr val="FF0000"/>
              </a:buClr>
              <a:buFont typeface="Wingdings" pitchFamily="2" charset="2"/>
              <a:buChar char="Ø"/>
            </a:pPr>
            <a:endParaRPr lang="en-US" sz="2400" i="1" dirty="0" smtClean="0">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A4743B02-2FEB-4FA6-901C-18192A3A136D}"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1066800" y="228600"/>
            <a:ext cx="6962775" cy="1066800"/>
          </a:xfrm>
          <a:solidFill>
            <a:schemeClr val="bg1"/>
          </a:solidFill>
        </p:spPr>
        <p:txBody>
          <a:bodyPr/>
          <a:lstStyle/>
          <a:p>
            <a:pPr marL="88900" indent="-88900" eaLnBrk="0" hangingPunct="0">
              <a:spcBef>
                <a:spcPct val="10000"/>
              </a:spcBef>
            </a:pPr>
            <a:r>
              <a:rPr lang="en-US" altLang="zh-CN" sz="2800" b="1" dirty="0" smtClean="0">
                <a:solidFill>
                  <a:srgbClr val="FF0000"/>
                </a:solidFill>
                <a:latin typeface="Times New Roman" pitchFamily="18" charset="0"/>
              </a:rPr>
              <a:t>Disadvantages of fixed biasing</a:t>
            </a:r>
            <a:endParaRPr lang="en-US" altLang="zh-CN" sz="2800" b="1" dirty="0">
              <a:solidFill>
                <a:srgbClr val="FF0000"/>
              </a:solidFill>
            </a:endParaRPr>
          </a:p>
        </p:txBody>
      </p:sp>
      <p:pic>
        <p:nvPicPr>
          <p:cNvPr id="44038" name="Picture 5" descr="c:\ch04_conv\sedr42021_0429.jpg"/>
          <p:cNvPicPr>
            <a:picLocks noChangeAspect="1" noChangeArrowheads="1"/>
          </p:cNvPicPr>
          <p:nvPr/>
        </p:nvPicPr>
        <p:blipFill>
          <a:blip r:embed="rId2" cstate="print"/>
          <a:srcRect/>
          <a:stretch>
            <a:fillRect/>
          </a:stretch>
        </p:blipFill>
        <p:spPr bwMode="auto">
          <a:xfrm>
            <a:off x="457200" y="1524000"/>
            <a:ext cx="4495800" cy="4267200"/>
          </a:xfrm>
          <a:prstGeom prst="rect">
            <a:avLst/>
          </a:prstGeom>
          <a:noFill/>
          <a:ln w="9525">
            <a:noFill/>
            <a:miter lim="800000"/>
            <a:headEnd/>
            <a:tailEnd/>
          </a:ln>
          <a:effectLst/>
        </p:spPr>
      </p:pic>
      <p:sp>
        <p:nvSpPr>
          <p:cNvPr id="44039" name="Text Box 6"/>
          <p:cNvSpPr txBox="1">
            <a:spLocks noChangeArrowheads="1"/>
          </p:cNvSpPr>
          <p:nvPr/>
        </p:nvSpPr>
        <p:spPr bwMode="auto">
          <a:xfrm>
            <a:off x="5181600" y="1600200"/>
            <a:ext cx="3276600" cy="4247317"/>
          </a:xfrm>
          <a:prstGeom prst="rect">
            <a:avLst/>
          </a:prstGeom>
          <a:noFill/>
          <a:ln w="9525">
            <a:noFill/>
            <a:miter lim="800000"/>
            <a:headEnd/>
            <a:tailEnd/>
          </a:ln>
          <a:effectLst/>
        </p:spPr>
        <p:txBody>
          <a:bodyPr>
            <a:spAutoFit/>
          </a:bodyPr>
          <a:lstStyle/>
          <a:p>
            <a:pPr eaLnBrk="0" hangingPunct="0">
              <a:spcBef>
                <a:spcPct val="50000"/>
              </a:spcBef>
              <a:buFont typeface="Wingdings" pitchFamily="2" charset="2"/>
              <a:buChar char="Ø"/>
            </a:pPr>
            <a:r>
              <a:rPr lang="en-US" sz="2000" dirty="0">
                <a:latin typeface="Times New Roman" pitchFamily="18" charset="0"/>
                <a:cs typeface="Times New Roman" pitchFamily="18" charset="0"/>
              </a:rPr>
              <a:t>The use of fixed bias (constant </a:t>
            </a:r>
            <a:r>
              <a:rPr lang="en-US" sz="2000" i="1" dirty="0">
                <a:latin typeface="Times New Roman" pitchFamily="18" charset="0"/>
                <a:cs typeface="Times New Roman" pitchFamily="18" charset="0"/>
              </a:rPr>
              <a:t>V</a:t>
            </a:r>
            <a:r>
              <a:rPr lang="en-US" sz="2000" i="1" baseline="-25000" dirty="0">
                <a:latin typeface="Times New Roman" pitchFamily="18" charset="0"/>
                <a:cs typeface="Times New Roman" pitchFamily="18" charset="0"/>
              </a:rPr>
              <a:t>GS</a:t>
            </a:r>
            <a:r>
              <a:rPr lang="en-US" sz="2000" dirty="0">
                <a:latin typeface="Times New Roman" pitchFamily="18" charset="0"/>
                <a:cs typeface="Times New Roman" pitchFamily="18" charset="0"/>
              </a:rPr>
              <a:t>) can result in a large variability in the value of </a:t>
            </a:r>
            <a:r>
              <a:rPr lang="en-US" sz="2000" i="1" dirty="0">
                <a:latin typeface="Times New Roman" pitchFamily="18" charset="0"/>
                <a:cs typeface="Times New Roman" pitchFamily="18" charset="0"/>
              </a:rPr>
              <a:t>I</a:t>
            </a:r>
            <a:r>
              <a:rPr lang="en-US" sz="2000" i="1" baseline="-25000" dirty="0">
                <a:latin typeface="Times New Roman" pitchFamily="18" charset="0"/>
                <a:cs typeface="Times New Roman" pitchFamily="18" charset="0"/>
              </a:rPr>
              <a:t>D</a:t>
            </a:r>
            <a:r>
              <a:rPr lang="en-US" sz="2000" dirty="0">
                <a:latin typeface="Times New Roman" pitchFamily="18" charset="0"/>
                <a:cs typeface="Times New Roman" pitchFamily="18" charset="0"/>
              </a:rPr>
              <a:t>.</a:t>
            </a:r>
          </a:p>
          <a:p>
            <a:pPr marL="0" lvl="1" eaLnBrk="0" hangingPunct="0">
              <a:spcBef>
                <a:spcPct val="50000"/>
              </a:spcBef>
              <a:buFont typeface="Wingdings" pitchFamily="2" charset="2"/>
              <a:buChar char="Ø"/>
            </a:pPr>
            <a:r>
              <a:rPr lang="en-US" sz="2000" dirty="0">
                <a:latin typeface="Times New Roman" pitchFamily="18" charset="0"/>
                <a:cs typeface="Times New Roman" pitchFamily="18" charset="0"/>
              </a:rPr>
              <a:t> </a:t>
            </a:r>
            <a:r>
              <a:rPr lang="en-US" altLang="zh-CN" sz="2000" dirty="0" smtClean="0">
                <a:latin typeface="Times New Roman" pitchFamily="18" charset="0"/>
              </a:rPr>
              <a:t>Fixing biasing may result in large </a:t>
            </a:r>
            <a:r>
              <a:rPr lang="en-US" altLang="zh-CN" sz="2000" i="1" dirty="0" smtClean="0">
                <a:latin typeface="Times New Roman" pitchFamily="18" charset="0"/>
              </a:rPr>
              <a:t>I</a:t>
            </a:r>
            <a:r>
              <a:rPr lang="en-US" altLang="zh-CN" sz="2000" i="1" baseline="-25000" dirty="0" smtClean="0">
                <a:latin typeface="Times New Roman" pitchFamily="18" charset="0"/>
              </a:rPr>
              <a:t>D </a:t>
            </a:r>
            <a:r>
              <a:rPr lang="en-US" altLang="zh-CN" sz="2000" dirty="0" smtClean="0">
                <a:latin typeface="Times New Roman" pitchFamily="18" charset="0"/>
              </a:rPr>
              <a:t>variability due to</a:t>
            </a:r>
            <a:r>
              <a:rPr lang="en-US" altLang="zh-CN" sz="2000" dirty="0" smtClean="0">
                <a:solidFill>
                  <a:srgbClr val="FF0000"/>
                </a:solidFill>
                <a:latin typeface="Times New Roman" pitchFamily="18" charset="0"/>
              </a:rPr>
              <a:t> deviation in device performance</a:t>
            </a:r>
          </a:p>
          <a:p>
            <a:pPr eaLnBrk="0" hangingPunct="0">
              <a:spcBef>
                <a:spcPct val="50000"/>
              </a:spcBef>
              <a:buFont typeface="Wingdings" pitchFamily="2" charset="2"/>
              <a:buChar char="Ø"/>
            </a:pPr>
            <a:r>
              <a:rPr lang="en-US" sz="2000" dirty="0" smtClean="0">
                <a:latin typeface="Times New Roman" pitchFamily="18" charset="0"/>
                <a:cs typeface="Times New Roman" pitchFamily="18" charset="0"/>
              </a:rPr>
              <a:t>Current </a:t>
            </a:r>
            <a:r>
              <a:rPr lang="en-US" sz="2000" dirty="0">
                <a:latin typeface="Times New Roman" pitchFamily="18" charset="0"/>
                <a:cs typeface="Times New Roman" pitchFamily="18" charset="0"/>
              </a:rPr>
              <a:t>becomes temperature dependent</a:t>
            </a:r>
          </a:p>
          <a:p>
            <a:pPr eaLnBrk="0" hangingPunct="0">
              <a:spcBef>
                <a:spcPct val="50000"/>
              </a:spcBef>
              <a:buFont typeface="Wingdings" pitchFamily="2" charset="2"/>
              <a:buChar char="Ø"/>
            </a:pPr>
            <a:r>
              <a:rPr lang="en-US" altLang="zh-CN" sz="2000" dirty="0" smtClean="0">
                <a:latin typeface="Times New Roman" pitchFamily="18" charset="0"/>
                <a:ea typeface="宋体" pitchFamily="2" charset="-122"/>
                <a:cs typeface="Times New Roman" pitchFamily="18" charset="0"/>
              </a:rPr>
              <a:t>Thus, Unsuitable </a:t>
            </a:r>
            <a:r>
              <a:rPr lang="en-US" altLang="zh-CN" sz="2000" dirty="0">
                <a:latin typeface="Times New Roman" pitchFamily="18" charset="0"/>
                <a:ea typeface="宋体" pitchFamily="2" charset="-122"/>
                <a:cs typeface="Times New Roman" pitchFamily="18" charset="0"/>
              </a:rPr>
              <a:t>biasing method</a:t>
            </a:r>
            <a:endParaRPr lang="en-US" altLang="en-US" sz="2000" dirty="0">
              <a:latin typeface="Times New Roman" pitchFamily="18" charset="0"/>
              <a:ea typeface="宋体" pitchFamily="2" charset="-122"/>
              <a:cs typeface="Times New Roman" pitchFamily="18" charset="0"/>
            </a:endParaRPr>
          </a:p>
        </p:txBody>
      </p:sp>
      <p:sp>
        <p:nvSpPr>
          <p:cNvPr id="2" name="Date Placeholder 1"/>
          <p:cNvSpPr>
            <a:spLocks noGrp="1"/>
          </p:cNvSpPr>
          <p:nvPr>
            <p:ph type="dt" sz="half" idx="10"/>
          </p:nvPr>
        </p:nvSpPr>
        <p:spPr/>
        <p:txBody>
          <a:bodyPr/>
          <a:lstStyle/>
          <a:p>
            <a:fld id="{347BC237-6ADE-4354-AE67-96FF8B4721D7}"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900" lvl="0" indent="-342900">
              <a:spcBef>
                <a:spcPct val="20000"/>
              </a:spcBef>
            </a:pPr>
            <a:r>
              <a:rPr lang="en-US" sz="2800" b="1" dirty="0" smtClean="0">
                <a:solidFill>
                  <a:srgbClr val="FF0000"/>
                </a:solidFill>
                <a:latin typeface="Times New Roman"/>
              </a:rPr>
              <a:t>Biasing using a Fixed Voltage at the Gate and a Resistance in the Source</a:t>
            </a:r>
            <a:endParaRPr lang="en-US" sz="2800" b="1" dirty="0" smtClean="0">
              <a:solidFill>
                <a:srgbClr val="FF0000"/>
              </a:solidFill>
              <a:latin typeface="Times New Roman" pitchFamily="18" charset="0"/>
              <a:ea typeface="+mn-ea"/>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An excellent biasing technique for discrete MOSFET circuits consists of fixing the dc voltage at the gate, </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a:t>
            </a:r>
            <a:r>
              <a:rPr lang="en-US" sz="2400" dirty="0" smtClean="0">
                <a:latin typeface="Times New Roman" pitchFamily="18" charset="0"/>
                <a:cs typeface="Times New Roman" pitchFamily="18" charset="0"/>
              </a:rPr>
              <a:t>, and connecting a resistance in the source lead, as shown in Fig.4.30(a). For this circuit we</a:t>
            </a:r>
          </a:p>
          <a:p>
            <a:pPr>
              <a:buNone/>
            </a:pPr>
            <a:r>
              <a:rPr lang="en-US" sz="2400" i="1" dirty="0" smtClean="0">
                <a:latin typeface="Times New Roman" pitchFamily="18" charset="0"/>
                <a:cs typeface="Times New Roman" pitchFamily="18" charset="0"/>
              </a:rPr>
              <a:t>		</a:t>
            </a:r>
          </a:p>
          <a:p>
            <a:pPr>
              <a:buNone/>
            </a:pP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G</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GS</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S </a:t>
            </a:r>
            <a:r>
              <a:rPr lang="en-US" sz="2400" i="1" dirty="0" smtClean="0">
                <a:latin typeface="Times New Roman" pitchFamily="18" charset="0"/>
                <a:cs typeface="Times New Roman" pitchFamily="18" charset="0"/>
              </a:rPr>
              <a:t>I</a:t>
            </a:r>
            <a:r>
              <a:rPr lang="en-US" sz="2400" i="1" baseline="-25000" dirty="0" smtClean="0">
                <a:latin typeface="Times New Roman" pitchFamily="18" charset="0"/>
                <a:cs typeface="Times New Roman" pitchFamily="18" charset="0"/>
              </a:rPr>
              <a:t>D</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(4.46)</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Resistor </a:t>
            </a:r>
            <a:r>
              <a:rPr lang="en-US" sz="2400" i="1" dirty="0" smtClean="0">
                <a:latin typeface="Times New Roman" pitchFamily="18" charset="0"/>
                <a:cs typeface="Times New Roman" pitchFamily="18" charset="0"/>
              </a:rPr>
              <a:t>Rs </a:t>
            </a:r>
            <a:r>
              <a:rPr lang="en-US" sz="2400" dirty="0" smtClean="0">
                <a:latin typeface="Times New Roman" pitchFamily="18" charset="0"/>
                <a:cs typeface="Times New Roman" pitchFamily="18" charset="0"/>
              </a:rPr>
              <a:t>provides negative feedback, which acts to stabilize the value of the bias current I</a:t>
            </a:r>
            <a:r>
              <a:rPr lang="en-US" sz="2400" baseline="-25000" dirty="0" smtClean="0">
                <a:latin typeface="Times New Roman" pitchFamily="18" charset="0"/>
                <a:cs typeface="Times New Roman" pitchFamily="18" charset="0"/>
              </a:rPr>
              <a:t>D</a:t>
            </a:r>
            <a:r>
              <a:rPr lang="en-US" sz="2400" dirty="0" smtClean="0">
                <a:latin typeface="Times New Roman" pitchFamily="18" charset="0"/>
                <a:cs typeface="Times New Roman" pitchFamily="18" charset="0"/>
              </a:rPr>
              <a:t>.</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i="1" dirty="0" smtClean="0">
                <a:latin typeface="Times New Roman" pitchFamily="18" charset="0"/>
                <a:cs typeface="Times New Roman" pitchFamily="18" charset="0"/>
              </a:rPr>
              <a:t>Rs </a:t>
            </a:r>
            <a:r>
              <a:rPr lang="en-US" sz="2400" dirty="0" smtClean="0">
                <a:latin typeface="Times New Roman" pitchFamily="18" charset="0"/>
                <a:cs typeface="Times New Roman" pitchFamily="18" charset="0"/>
              </a:rPr>
              <a:t>gives it the name </a:t>
            </a:r>
            <a:r>
              <a:rPr lang="en-US" sz="2400" b="1" dirty="0" smtClean="0">
                <a:latin typeface="Times New Roman" pitchFamily="18" charset="0"/>
                <a:cs typeface="Times New Roman" pitchFamily="18" charset="0"/>
              </a:rPr>
              <a:t>degeneration resistance.</a:t>
            </a:r>
          </a:p>
          <a:p>
            <a:endParaRPr lang="en-US" sz="2400" dirty="0" smtClean="0">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70B642FD-90EB-4C25-9450-1E3AAA309417}"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a:ea typeface="+mn-ea"/>
                <a:cs typeface="+mn-cs"/>
              </a:rPr>
              <a:t>Biasing using a Fixed Voltage at the Gate</a:t>
            </a:r>
            <a:r>
              <a:rPr lang="en-US" sz="2800" b="1" dirty="0" smtClean="0">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 </a:t>
            </a:r>
            <a:r>
              <a:rPr lang="en-US" sz="2800" b="1" i="1" dirty="0" smtClean="0">
                <a:solidFill>
                  <a:srgbClr val="FF0000"/>
                </a:solidFill>
                <a:latin typeface="Times New Roman" pitchFamily="18" charset="0"/>
                <a:cs typeface="Times New Roman" pitchFamily="18" charset="0"/>
              </a:rPr>
              <a:t>V</a:t>
            </a:r>
            <a:r>
              <a:rPr lang="en-US" sz="2800" b="1" i="1" baseline="-25000" dirty="0" smtClean="0">
                <a:solidFill>
                  <a:srgbClr val="FF0000"/>
                </a:solidFill>
                <a:latin typeface="Times New Roman" pitchFamily="18" charset="0"/>
                <a:cs typeface="Times New Roman" pitchFamily="18" charset="0"/>
              </a:rPr>
              <a:t>G </a:t>
            </a:r>
            <a:r>
              <a:rPr lang="en-US" sz="2800" b="1" dirty="0" smtClean="0">
                <a:solidFill>
                  <a:srgbClr val="FF0000"/>
                </a:solidFill>
                <a:latin typeface="Times New Roman"/>
                <a:ea typeface="+mn-ea"/>
                <a:cs typeface="+mn-cs"/>
              </a:rPr>
              <a:t> </a:t>
            </a:r>
            <a:br>
              <a:rPr lang="en-US" sz="2800" b="1" dirty="0" smtClean="0">
                <a:solidFill>
                  <a:srgbClr val="FF0000"/>
                </a:solidFill>
                <a:latin typeface="Times New Roman"/>
                <a:ea typeface="+mn-ea"/>
                <a:cs typeface="+mn-cs"/>
              </a:rPr>
            </a:br>
            <a:r>
              <a:rPr lang="en-US" sz="2800" b="1" dirty="0" smtClean="0">
                <a:solidFill>
                  <a:srgbClr val="FF0000"/>
                </a:solidFill>
                <a:latin typeface="Times New Roman"/>
                <a:ea typeface="+mn-ea"/>
                <a:cs typeface="+mn-cs"/>
              </a:rPr>
              <a:t>and a Resistance in the Source</a:t>
            </a:r>
            <a:endParaRPr lang="en-US" sz="2800" b="1" dirty="0">
              <a:solidFill>
                <a:srgbClr val="FF0000"/>
              </a:solidFill>
            </a:endParaRPr>
          </a:p>
        </p:txBody>
      </p:sp>
      <p:sp>
        <p:nvSpPr>
          <p:cNvPr id="3" name="Content Placeholder 2"/>
          <p:cNvSpPr>
            <a:spLocks noGrp="1"/>
          </p:cNvSpPr>
          <p:nvPr>
            <p:ph idx="1"/>
          </p:nvPr>
        </p:nvSpPr>
        <p:spPr/>
        <p:txBody>
          <a:bodyPr>
            <a:normAutofit lnSpcReduction="10000"/>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Figure 4.30(b) provides a graphical illustration of the effectiveness of this biasing scheme.</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The intersection of this straight line with the </a:t>
            </a:r>
            <a:r>
              <a:rPr lang="en-US" sz="2400" i="1" dirty="0" err="1" smtClean="0">
                <a:latin typeface="Times New Roman" pitchFamily="18" charset="0"/>
                <a:cs typeface="Times New Roman" pitchFamily="18" charset="0"/>
              </a:rPr>
              <a:t>i</a:t>
            </a:r>
            <a:r>
              <a:rPr lang="en-US" sz="2400" i="1" baseline="-25000" dirty="0" err="1" smtClean="0">
                <a:latin typeface="Times New Roman" pitchFamily="18" charset="0"/>
                <a:cs typeface="Times New Roman" pitchFamily="18" charset="0"/>
              </a:rPr>
              <a:t>D</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GS </a:t>
            </a:r>
            <a:r>
              <a:rPr lang="en-US" sz="2400" dirty="0" smtClean="0">
                <a:latin typeface="Times New Roman" pitchFamily="18" charset="0"/>
                <a:cs typeface="Times New Roman" pitchFamily="18" charset="0"/>
              </a:rPr>
              <a:t>characteristic curve, provides the coordinates (</a:t>
            </a:r>
            <a:r>
              <a:rPr lang="en-US" sz="2400" i="1" dirty="0" smtClean="0">
                <a:latin typeface="Times New Roman" pitchFamily="18" charset="0"/>
                <a:cs typeface="Times New Roman" pitchFamily="18" charset="0"/>
              </a:rPr>
              <a:t>I</a:t>
            </a:r>
            <a:r>
              <a:rPr lang="en-US" sz="2400" i="1" baseline="-25000" dirty="0" smtClean="0">
                <a:latin typeface="Times New Roman" pitchFamily="18" charset="0"/>
                <a:cs typeface="Times New Roman" pitchFamily="18" charset="0"/>
              </a:rPr>
              <a:t>D </a:t>
            </a:r>
            <a:r>
              <a:rPr lang="en-US" sz="2400" i="1" dirty="0" smtClean="0">
                <a:latin typeface="Times New Roman" pitchFamily="18" charset="0"/>
                <a:cs typeface="Times New Roman" pitchFamily="18" charset="0"/>
              </a:rPr>
              <a:t>and V</a:t>
            </a:r>
            <a:r>
              <a:rPr lang="en-US" sz="2400" i="1"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 of the bias point.</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compared to the case of fixed </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here the variability in I</a:t>
            </a:r>
            <a:r>
              <a:rPr lang="en-US" sz="2400" baseline="-25000" dirty="0" smtClean="0">
                <a:latin typeface="Times New Roman" pitchFamily="18" charset="0"/>
                <a:cs typeface="Times New Roman" pitchFamily="18" charset="0"/>
              </a:rPr>
              <a:t>D</a:t>
            </a:r>
            <a:r>
              <a:rPr lang="en-US" sz="2400" dirty="0" smtClean="0">
                <a:latin typeface="Times New Roman" pitchFamily="18" charset="0"/>
                <a:cs typeface="Times New Roman" pitchFamily="18" charset="0"/>
              </a:rPr>
              <a:t> is much smaller.</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Two possible practical discrete implementations of this bias scheme are shown in Fig. 4.30(c) and (e).</a:t>
            </a:r>
          </a:p>
          <a:p>
            <a:endParaRPr lang="en-US" sz="2400" dirty="0" smtClean="0">
              <a:latin typeface="Times New Roman" pitchFamily="18" charset="0"/>
              <a:cs typeface="Times New Roman" pitchFamily="18" charset="0"/>
            </a:endParaRP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dirty="0"/>
          </a:p>
        </p:txBody>
      </p:sp>
      <p:sp>
        <p:nvSpPr>
          <p:cNvPr id="6" name="Date Placeholder 5"/>
          <p:cNvSpPr>
            <a:spLocks noGrp="1"/>
          </p:cNvSpPr>
          <p:nvPr>
            <p:ph type="dt" sz="half" idx="10"/>
          </p:nvPr>
        </p:nvSpPr>
        <p:spPr/>
        <p:txBody>
          <a:bodyPr/>
          <a:lstStyle/>
          <a:p>
            <a:fld id="{1EE45A89-C477-4F4E-81AD-104BCBD7C32E}"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a:xfrm>
            <a:off x="1066800" y="228600"/>
            <a:ext cx="6962775" cy="1066800"/>
          </a:xfrm>
          <a:solidFill>
            <a:schemeClr val="bg1"/>
          </a:solidFill>
        </p:spPr>
        <p:txBody>
          <a:bodyPr/>
          <a:lstStyle/>
          <a:p>
            <a:pPr eaLnBrk="1" hangingPunct="1"/>
            <a:r>
              <a:rPr lang="en-US" sz="2800" b="1" dirty="0" smtClean="0">
                <a:solidFill>
                  <a:srgbClr val="FF0000"/>
                </a:solidFill>
                <a:latin typeface="Times New Roman" pitchFamily="18" charset="0"/>
                <a:cs typeface="Times New Roman" pitchFamily="18" charset="0"/>
              </a:rPr>
              <a:t>Biasing using a fixed voltage at the gate, </a:t>
            </a:r>
            <a:br>
              <a:rPr lang="en-US" sz="2800" b="1" dirty="0" smtClean="0">
                <a:solidFill>
                  <a:srgbClr val="FF0000"/>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and a resistance in the source</a:t>
            </a:r>
            <a:endParaRPr lang="zh-CN" altLang="en-US" sz="2800" b="1" dirty="0" smtClean="0">
              <a:solidFill>
                <a:srgbClr val="FF0000"/>
              </a:solidFill>
              <a:latin typeface="Times New Roman" pitchFamily="18" charset="0"/>
              <a:ea typeface="宋体" pitchFamily="2" charset="-122"/>
              <a:cs typeface="Times New Roman" pitchFamily="18" charset="0"/>
            </a:endParaRPr>
          </a:p>
        </p:txBody>
      </p:sp>
      <p:sp>
        <p:nvSpPr>
          <p:cNvPr id="45062" name="Text Box 6"/>
          <p:cNvSpPr txBox="1">
            <a:spLocks noChangeArrowheads="1"/>
          </p:cNvSpPr>
          <p:nvPr/>
        </p:nvSpPr>
        <p:spPr bwMode="auto">
          <a:xfrm>
            <a:off x="533400" y="4267200"/>
            <a:ext cx="8153400" cy="1846659"/>
          </a:xfrm>
          <a:prstGeom prst="rect">
            <a:avLst/>
          </a:prstGeom>
          <a:noFill/>
          <a:ln w="9525">
            <a:noFill/>
            <a:miter lim="800000"/>
            <a:headEnd/>
            <a:tailEnd/>
          </a:ln>
          <a:effectLst/>
        </p:spPr>
        <p:txBody>
          <a:bodyPr>
            <a:spAutoFit/>
          </a:bodyPr>
          <a:lstStyle/>
          <a:p>
            <a:pPr eaLnBrk="0" hangingPunct="0">
              <a:spcBef>
                <a:spcPct val="50000"/>
              </a:spcBef>
              <a:buFont typeface="Wingdings" pitchFamily="2" charset="2"/>
              <a:buChar char="Ø"/>
            </a:pPr>
            <a:r>
              <a:rPr lang="en-US" sz="2000" dirty="0" smtClean="0"/>
              <a:t> </a:t>
            </a:r>
            <a:r>
              <a:rPr lang="en-US" sz="2400" b="1" dirty="0" smtClean="0">
                <a:latin typeface="Times New Roman" pitchFamily="18" charset="0"/>
                <a:cs typeface="Times New Roman" pitchFamily="18" charset="0"/>
              </a:rPr>
              <a:t>Figure 4.30:</a:t>
            </a:r>
            <a:endParaRPr lang="en-US" sz="2400" b="1" dirty="0">
              <a:latin typeface="Times New Roman" pitchFamily="18" charset="0"/>
              <a:cs typeface="Times New Roman" pitchFamily="18" charset="0"/>
            </a:endParaRPr>
          </a:p>
          <a:p>
            <a:pPr eaLnBrk="0" hangingPunct="0">
              <a:spcBef>
                <a:spcPct val="50000"/>
              </a:spcBef>
              <a:buFont typeface="Wingdings" pitchFamily="2" charset="2"/>
              <a:buChar char="Ø"/>
            </a:pPr>
            <a:r>
              <a:rPr lang="en-US" sz="2000" b="1" dirty="0">
                <a:latin typeface="Times New Roman" pitchFamily="18" charset="0"/>
                <a:cs typeface="Times New Roman" pitchFamily="18" charset="0"/>
              </a:rPr>
              <a:t>(a)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The basic </a:t>
            </a:r>
            <a:r>
              <a:rPr lang="en-US" sz="2000" dirty="0">
                <a:latin typeface="Times New Roman" pitchFamily="18" charset="0"/>
                <a:cs typeface="Times New Roman" pitchFamily="18" charset="0"/>
              </a:rPr>
              <a:t>arrangement;</a:t>
            </a:r>
          </a:p>
          <a:p>
            <a:pPr eaLnBrk="0" hangingPunct="0">
              <a:spcBef>
                <a:spcPct val="50000"/>
              </a:spcBef>
              <a:buFont typeface="Wingdings" pitchFamily="2" charset="2"/>
              <a:buChar char="Ø"/>
            </a:pPr>
            <a:r>
              <a:rPr lang="en-US" sz="2000" b="1" dirty="0">
                <a:latin typeface="Times New Roman" pitchFamily="18" charset="0"/>
                <a:cs typeface="Times New Roman" pitchFamily="18" charset="0"/>
              </a:rPr>
              <a:t>(b)</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Reduced </a:t>
            </a:r>
            <a:r>
              <a:rPr lang="en-US" sz="2000" dirty="0">
                <a:latin typeface="Times New Roman" pitchFamily="18" charset="0"/>
                <a:cs typeface="Times New Roman" pitchFamily="18" charset="0"/>
              </a:rPr>
              <a:t>variability in </a:t>
            </a:r>
            <a:r>
              <a:rPr lang="en-US" sz="2000" i="1" dirty="0">
                <a:latin typeface="Times New Roman" pitchFamily="18" charset="0"/>
                <a:cs typeface="Times New Roman" pitchFamily="18" charset="0"/>
              </a:rPr>
              <a:t>I</a:t>
            </a:r>
            <a:r>
              <a:rPr lang="en-US" sz="2000" i="1" baseline="-25000" dirty="0">
                <a:latin typeface="Times New Roman" pitchFamily="18" charset="0"/>
                <a:cs typeface="Times New Roman" pitchFamily="18" charset="0"/>
              </a:rPr>
              <a:t>D</a:t>
            </a:r>
            <a:r>
              <a:rPr lang="en-US" sz="2000" dirty="0">
                <a:latin typeface="Times New Roman" pitchFamily="18" charset="0"/>
                <a:cs typeface="Times New Roman" pitchFamily="18" charset="0"/>
              </a:rPr>
              <a:t>;</a:t>
            </a:r>
          </a:p>
          <a:p>
            <a:pPr eaLnBrk="0" hangingPunct="0">
              <a:spcBef>
                <a:spcPct val="50000"/>
              </a:spcBef>
              <a:buFont typeface="Wingdings" pitchFamily="2" charset="2"/>
              <a:buChar char="Ø"/>
            </a:pPr>
            <a:r>
              <a:rPr lang="en-US" sz="2000" b="1" dirty="0">
                <a:latin typeface="Times New Roman" pitchFamily="18" charset="0"/>
                <a:cs typeface="Times New Roman" pitchFamily="18" charset="0"/>
              </a:rPr>
              <a:t>(c)</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Practical </a:t>
            </a:r>
            <a:r>
              <a:rPr lang="en-US" sz="2000" dirty="0">
                <a:latin typeface="Times New Roman" pitchFamily="18" charset="0"/>
                <a:cs typeface="Times New Roman" pitchFamily="18" charset="0"/>
              </a:rPr>
              <a:t>implementation using a single supply; </a:t>
            </a:r>
            <a:endParaRPr lang="en-US" altLang="en-US" sz="2000" dirty="0">
              <a:latin typeface="Times New Roman" pitchFamily="18" charset="0"/>
              <a:cs typeface="Times New Roman" pitchFamily="18" charset="0"/>
            </a:endParaRPr>
          </a:p>
        </p:txBody>
      </p:sp>
      <p:pic>
        <p:nvPicPr>
          <p:cNvPr id="45063" name="Picture 8" descr="c:\ch04_conv\sedr42021_0430a.jpg"/>
          <p:cNvPicPr>
            <a:picLocks noChangeAspect="1" noChangeArrowheads="1"/>
          </p:cNvPicPr>
          <p:nvPr/>
        </p:nvPicPr>
        <p:blipFill>
          <a:blip r:embed="rId2" cstate="print"/>
          <a:srcRect/>
          <a:stretch>
            <a:fillRect/>
          </a:stretch>
        </p:blipFill>
        <p:spPr bwMode="auto">
          <a:xfrm>
            <a:off x="533400" y="1274311"/>
            <a:ext cx="1524000" cy="2715077"/>
          </a:xfrm>
          <a:prstGeom prst="rect">
            <a:avLst/>
          </a:prstGeom>
          <a:solidFill>
            <a:schemeClr val="accent5">
              <a:lumMod val="20000"/>
              <a:lumOff val="80000"/>
            </a:schemeClr>
          </a:solidFill>
          <a:ln w="9525">
            <a:noFill/>
            <a:miter lim="800000"/>
            <a:headEnd/>
            <a:tailEnd/>
          </a:ln>
          <a:effectLst/>
        </p:spPr>
      </p:pic>
      <p:pic>
        <p:nvPicPr>
          <p:cNvPr id="45064" name="Picture 9" descr="c:\ch04_conv\sedr42021_0430b.jpg"/>
          <p:cNvPicPr>
            <a:picLocks noChangeAspect="1" noChangeArrowheads="1"/>
          </p:cNvPicPr>
          <p:nvPr/>
        </p:nvPicPr>
        <p:blipFill>
          <a:blip r:embed="rId3" cstate="print"/>
          <a:srcRect/>
          <a:stretch>
            <a:fillRect/>
          </a:stretch>
        </p:blipFill>
        <p:spPr bwMode="auto">
          <a:xfrm>
            <a:off x="2913856" y="1676400"/>
            <a:ext cx="3392488" cy="2438400"/>
          </a:xfrm>
          <a:prstGeom prst="rect">
            <a:avLst/>
          </a:prstGeom>
          <a:noFill/>
          <a:ln w="9525">
            <a:noFill/>
            <a:miter lim="800000"/>
            <a:headEnd/>
            <a:tailEnd/>
          </a:ln>
          <a:effectLst/>
        </p:spPr>
      </p:pic>
      <p:pic>
        <p:nvPicPr>
          <p:cNvPr id="45065" name="Picture 10" descr="c:\ch04_conv\sedr42021_0430c.jpg"/>
          <p:cNvPicPr>
            <a:picLocks noChangeAspect="1" noChangeArrowheads="1"/>
          </p:cNvPicPr>
          <p:nvPr/>
        </p:nvPicPr>
        <p:blipFill>
          <a:blip r:embed="rId4" cstate="print"/>
          <a:srcRect/>
          <a:stretch>
            <a:fillRect/>
          </a:stretch>
        </p:blipFill>
        <p:spPr bwMode="auto">
          <a:xfrm>
            <a:off x="6705600" y="1524000"/>
            <a:ext cx="1695450" cy="2517775"/>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fld id="{42B81F6F-B4D6-4EBD-87BF-1B3B378B6CDA}"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6" name="Text Box 4"/>
          <p:cNvSpPr txBox="1">
            <a:spLocks noChangeArrowheads="1"/>
          </p:cNvSpPr>
          <p:nvPr/>
        </p:nvSpPr>
        <p:spPr bwMode="auto">
          <a:xfrm>
            <a:off x="685800" y="5181600"/>
            <a:ext cx="7888288" cy="400110"/>
          </a:xfrm>
          <a:prstGeom prst="rect">
            <a:avLst/>
          </a:prstGeom>
          <a:solidFill>
            <a:schemeClr val="bg1"/>
          </a:solidFill>
          <a:ln w="9525">
            <a:noFill/>
            <a:miter lim="800000"/>
            <a:headEnd/>
            <a:tailEnd/>
          </a:ln>
        </p:spPr>
        <p:txBody>
          <a:bodyPr wrap="square">
            <a:spAutoFit/>
          </a:bodyPr>
          <a:lstStyle/>
          <a:p>
            <a:pPr marL="266700" indent="-266700" eaLnBrk="0" hangingPunct="0">
              <a:spcBef>
                <a:spcPct val="25000"/>
              </a:spcBef>
              <a:buFont typeface="Wingdings" pitchFamily="2" charset="2"/>
              <a:buChar char="Ø"/>
            </a:pPr>
            <a:r>
              <a:rPr lang="en-US" altLang="zh-CN" sz="2000" b="1" dirty="0" smtClean="0">
                <a:latin typeface="Times New Roman" pitchFamily="18" charset="0"/>
              </a:rPr>
              <a:t>(d) </a:t>
            </a:r>
            <a:r>
              <a:rPr lang="en-US" altLang="zh-CN" sz="2000" dirty="0" smtClean="0">
                <a:latin typeface="Times New Roman" pitchFamily="18" charset="0"/>
              </a:rPr>
              <a:t>Coupling </a:t>
            </a:r>
            <a:r>
              <a:rPr lang="en-US" altLang="zh-CN" sz="2000" dirty="0">
                <a:latin typeface="Times New Roman" pitchFamily="18" charset="0"/>
              </a:rPr>
              <a:t>of a signal source to the gate using a capacitor </a:t>
            </a:r>
            <a:r>
              <a:rPr lang="en-US" altLang="zh-CN" sz="2000" i="1" dirty="0">
                <a:latin typeface="Times New Roman" pitchFamily="18" charset="0"/>
              </a:rPr>
              <a:t>C</a:t>
            </a:r>
            <a:r>
              <a:rPr lang="en-US" altLang="zh-CN" sz="2000" i="1" baseline="-25000" dirty="0">
                <a:latin typeface="Times New Roman" pitchFamily="18" charset="0"/>
              </a:rPr>
              <a:t>C1</a:t>
            </a:r>
            <a:endParaRPr lang="en-US" altLang="en-US" sz="2000" i="1" dirty="0">
              <a:latin typeface="Times New Roman" pitchFamily="18" charset="0"/>
            </a:endParaRPr>
          </a:p>
        </p:txBody>
      </p:sp>
      <p:sp>
        <p:nvSpPr>
          <p:cNvPr id="50183" name="Rectangle 8"/>
          <p:cNvSpPr>
            <a:spLocks noGrp="1" noChangeArrowheads="1"/>
          </p:cNvSpPr>
          <p:nvPr>
            <p:ph type="title"/>
          </p:nvPr>
        </p:nvSpPr>
        <p:spPr>
          <a:xfrm>
            <a:off x="228600" y="304800"/>
            <a:ext cx="8491537" cy="857250"/>
          </a:xfrm>
          <a:solidFill>
            <a:schemeClr val="bg1"/>
          </a:solidFill>
        </p:spPr>
        <p:txBody>
          <a:bodyPr>
            <a:normAutofit fontScale="90000"/>
          </a:bodyPr>
          <a:lstStyle/>
          <a:p>
            <a:pPr>
              <a:tabLst>
                <a:tab pos="6223000" algn="l"/>
              </a:tabLst>
            </a:pPr>
            <a:r>
              <a:rPr lang="en-US" sz="2800" b="1" dirty="0" smtClean="0">
                <a:solidFill>
                  <a:srgbClr val="FF0000"/>
                </a:solidFill>
                <a:latin typeface="Times New Roman" pitchFamily="18" charset="0"/>
                <a:cs typeface="Times New Roman" pitchFamily="18" charset="0"/>
              </a:rPr>
              <a:t>Biasing using a fixed voltage at the gate, </a:t>
            </a:r>
            <a:br>
              <a:rPr lang="en-US" sz="2800" b="1" dirty="0" smtClean="0">
                <a:solidFill>
                  <a:srgbClr val="FF0000"/>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and a resistance in the source</a:t>
            </a:r>
            <a:endParaRPr lang="zh-CN" altLang="en-US" sz="3600" dirty="0" smtClean="0"/>
          </a:p>
        </p:txBody>
      </p:sp>
      <p:pic>
        <p:nvPicPr>
          <p:cNvPr id="50184" name="Picture 9" descr="sedr42021_0430d"/>
          <p:cNvPicPr>
            <a:picLocks noChangeAspect="1" noChangeArrowheads="1"/>
          </p:cNvPicPr>
          <p:nvPr/>
        </p:nvPicPr>
        <p:blipFill>
          <a:blip r:embed="rId2" cstate="print"/>
          <a:srcRect b="7634"/>
          <a:stretch>
            <a:fillRect/>
          </a:stretch>
        </p:blipFill>
        <p:spPr bwMode="auto">
          <a:xfrm>
            <a:off x="263525" y="1308100"/>
            <a:ext cx="3952875" cy="3384550"/>
          </a:xfrm>
          <a:prstGeom prst="rect">
            <a:avLst/>
          </a:prstGeom>
          <a:noFill/>
          <a:ln w="9525">
            <a:noFill/>
            <a:miter lim="800000"/>
            <a:headEnd/>
            <a:tailEnd/>
          </a:ln>
        </p:spPr>
      </p:pic>
      <p:sp>
        <p:nvSpPr>
          <p:cNvPr id="50185" name="Oval 10"/>
          <p:cNvSpPr>
            <a:spLocks noChangeArrowheads="1"/>
          </p:cNvSpPr>
          <p:nvPr/>
        </p:nvSpPr>
        <p:spPr bwMode="auto">
          <a:xfrm>
            <a:off x="3467100" y="3371850"/>
            <a:ext cx="787400" cy="762000"/>
          </a:xfrm>
          <a:prstGeom prst="ellipse">
            <a:avLst/>
          </a:prstGeom>
          <a:noFill/>
          <a:ln w="9525">
            <a:solidFill>
              <a:srgbClr val="FF0000"/>
            </a:solidFill>
            <a:round/>
            <a:headEnd/>
            <a:tailEnd/>
          </a:ln>
        </p:spPr>
        <p:txBody>
          <a:bodyPr wrap="none" anchor="ctr"/>
          <a:lstStyle/>
          <a:p>
            <a:endParaRPr lang="zh-CN" altLang="en-US"/>
          </a:p>
        </p:txBody>
      </p:sp>
      <p:sp>
        <p:nvSpPr>
          <p:cNvPr id="643083" name="Oval 11"/>
          <p:cNvSpPr>
            <a:spLocks noChangeArrowheads="1"/>
          </p:cNvSpPr>
          <p:nvPr/>
        </p:nvSpPr>
        <p:spPr bwMode="auto">
          <a:xfrm>
            <a:off x="1957388" y="2547938"/>
            <a:ext cx="800100" cy="762000"/>
          </a:xfrm>
          <a:prstGeom prst="ellipse">
            <a:avLst/>
          </a:prstGeom>
          <a:noFill/>
          <a:ln w="9525">
            <a:solidFill>
              <a:srgbClr val="FF0000"/>
            </a:solidFill>
            <a:round/>
            <a:headEnd/>
            <a:tailEnd/>
          </a:ln>
        </p:spPr>
        <p:txBody>
          <a:bodyPr wrap="none" anchor="ctr"/>
          <a:lstStyle/>
          <a:p>
            <a:endParaRPr lang="zh-CN" altLang="en-US"/>
          </a:p>
        </p:txBody>
      </p:sp>
      <p:sp>
        <p:nvSpPr>
          <p:cNvPr id="11" name="Rectangle 10"/>
          <p:cNvSpPr/>
          <p:nvPr/>
        </p:nvSpPr>
        <p:spPr>
          <a:xfrm>
            <a:off x="685800" y="5791200"/>
            <a:ext cx="7010400" cy="400110"/>
          </a:xfrm>
          <a:prstGeom prst="rect">
            <a:avLst/>
          </a:prstGeom>
        </p:spPr>
        <p:txBody>
          <a:bodyPr wrap="square">
            <a:spAutoFit/>
          </a:bodyPr>
          <a:lstStyle/>
          <a:p>
            <a:pPr eaLnBrk="0" hangingPunct="0">
              <a:spcBef>
                <a:spcPct val="50000"/>
              </a:spcBef>
              <a:buFont typeface="Wingdings" pitchFamily="2" charset="2"/>
              <a:buChar char="Ø"/>
            </a:pPr>
            <a:r>
              <a:rPr lang="en-US" sz="2000" b="1" dirty="0" smtClean="0">
                <a:latin typeface="Times New Roman" pitchFamily="18" charset="0"/>
                <a:cs typeface="Times New Roman" pitchFamily="18" charset="0"/>
              </a:rPr>
              <a:t> (e)</a:t>
            </a:r>
            <a:r>
              <a:rPr lang="en-US" sz="2000" dirty="0" smtClean="0">
                <a:latin typeface="Times New Roman" pitchFamily="18" charset="0"/>
                <a:cs typeface="Times New Roman" pitchFamily="18" charset="0"/>
              </a:rPr>
              <a:t> practical implementation using two supplies.</a:t>
            </a:r>
            <a:endParaRPr lang="en-US" altLang="en-US" sz="2000" dirty="0">
              <a:latin typeface="Times New Roman" pitchFamily="18" charset="0"/>
              <a:cs typeface="Times New Roman" pitchFamily="18" charset="0"/>
            </a:endParaRPr>
          </a:p>
        </p:txBody>
      </p:sp>
      <p:pic>
        <p:nvPicPr>
          <p:cNvPr id="12" name="Picture 11" descr="c:\ch04_conv\sedr42021_0430e.jpg"/>
          <p:cNvPicPr>
            <a:picLocks noChangeAspect="1" noChangeArrowheads="1"/>
          </p:cNvPicPr>
          <p:nvPr/>
        </p:nvPicPr>
        <p:blipFill>
          <a:blip r:embed="rId3" cstate="print"/>
          <a:srcRect/>
          <a:stretch>
            <a:fillRect/>
          </a:stretch>
        </p:blipFill>
        <p:spPr bwMode="auto">
          <a:xfrm>
            <a:off x="5715000" y="1600200"/>
            <a:ext cx="1676400" cy="3200400"/>
          </a:xfrm>
          <a:prstGeom prst="rect">
            <a:avLst/>
          </a:prstGeom>
          <a:noFill/>
          <a:ln w="9525">
            <a:noFill/>
            <a:miter lim="800000"/>
            <a:headEnd/>
            <a:tailEnd/>
          </a:ln>
          <a:effectLst/>
        </p:spPr>
      </p:pic>
      <p:sp>
        <p:nvSpPr>
          <p:cNvPr id="2" name="Date Placeholder 1"/>
          <p:cNvSpPr>
            <a:spLocks noGrp="1"/>
          </p:cNvSpPr>
          <p:nvPr>
            <p:ph type="dt" sz="half" idx="10"/>
          </p:nvPr>
        </p:nvSpPr>
        <p:spPr/>
        <p:txBody>
          <a:bodyPr/>
          <a:lstStyle/>
          <a:p>
            <a:fld id="{84782113-A6D6-4D61-A865-C9481426DC93}"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Biasing Using a Drain-to-Gate Feedback Resistor</a:t>
            </a:r>
          </a:p>
        </p:txBody>
      </p:sp>
      <p:sp>
        <p:nvSpPr>
          <p:cNvPr id="3" name="Content Placeholder 2"/>
          <p:cNvSpPr>
            <a:spLocks noGrp="1"/>
          </p:cNvSpPr>
          <p:nvPr>
            <p:ph idx="1"/>
          </p:nvPr>
        </p:nvSpPr>
        <p:spPr/>
        <p:txBody>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In Fig. 4.32, the large feedback resistance R</a:t>
            </a:r>
            <a:r>
              <a:rPr lang="en-US" sz="2400" baseline="-25000" dirty="0" smtClean="0">
                <a:latin typeface="Times New Roman" pitchFamily="18" charset="0"/>
                <a:cs typeface="Times New Roman" pitchFamily="18" charset="0"/>
              </a:rPr>
              <a:t>G</a:t>
            </a:r>
            <a:r>
              <a:rPr lang="en-US" sz="2400" dirty="0" smtClean="0">
                <a:latin typeface="Times New Roman" pitchFamily="18" charset="0"/>
                <a:cs typeface="Times New Roman" pitchFamily="18" charset="0"/>
              </a:rPr>
              <a:t>(usually in the MΩ range) forces the dc voltage at the gate to be equal to that at the drain (because I</a:t>
            </a:r>
            <a:r>
              <a:rPr lang="en-US" sz="2400" baseline="-25000" dirty="0" smtClean="0">
                <a:latin typeface="Times New Roman" pitchFamily="18" charset="0"/>
                <a:cs typeface="Times New Roman" pitchFamily="18" charset="0"/>
              </a:rPr>
              <a:t>G</a:t>
            </a:r>
            <a:r>
              <a:rPr lang="en-US" sz="2400" dirty="0" smtClean="0">
                <a:latin typeface="Times New Roman" pitchFamily="18" charset="0"/>
                <a:cs typeface="Times New Roman" pitchFamily="18" charset="0"/>
              </a:rPr>
              <a:t>=0). Thus we can write:</a:t>
            </a:r>
          </a:p>
          <a:p>
            <a:endParaRPr lang="en-US" sz="2400" dirty="0" smtClean="0">
              <a:latin typeface="Times New Roman" pitchFamily="18" charset="0"/>
              <a:cs typeface="Times New Roman" pitchFamily="18" charset="0"/>
            </a:endParaRPr>
          </a:p>
          <a:p>
            <a:pPr>
              <a:buNone/>
            </a:pP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GS  </a:t>
            </a: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DS </a:t>
            </a: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DD</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D </a:t>
            </a:r>
            <a:r>
              <a:rPr lang="en-US" sz="2400" i="1" dirty="0" smtClean="0">
                <a:latin typeface="Times New Roman" pitchFamily="18" charset="0"/>
                <a:cs typeface="Times New Roman" pitchFamily="18" charset="0"/>
              </a:rPr>
              <a:t>I</a:t>
            </a:r>
            <a:r>
              <a:rPr lang="en-US" sz="2400" i="1" baseline="-25000" dirty="0" smtClean="0">
                <a:latin typeface="Times New Roman" pitchFamily="18" charset="0"/>
                <a:cs typeface="Times New Roman" pitchFamily="18" charset="0"/>
              </a:rPr>
              <a:t>D</a:t>
            </a:r>
          </a:p>
          <a:p>
            <a:pPr>
              <a:buNone/>
            </a:pP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DD </a:t>
            </a: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GS  </a:t>
            </a:r>
            <a:r>
              <a:rPr lang="en-US" sz="2400" i="1" dirty="0" smtClean="0">
                <a:latin typeface="Times New Roman" pitchFamily="18" charset="0"/>
                <a:cs typeface="Times New Roman" pitchFamily="18" charset="0"/>
              </a:rPr>
              <a:t>+  R</a:t>
            </a:r>
            <a:r>
              <a:rPr lang="en-US" sz="2400" i="1" baseline="-25000" dirty="0" smtClean="0">
                <a:latin typeface="Times New Roman" pitchFamily="18" charset="0"/>
                <a:cs typeface="Times New Roman" pitchFamily="18" charset="0"/>
              </a:rPr>
              <a:t>D </a:t>
            </a:r>
            <a:r>
              <a:rPr lang="en-US" sz="2400" i="1" dirty="0" smtClean="0">
                <a:latin typeface="Times New Roman" pitchFamily="18" charset="0"/>
                <a:cs typeface="Times New Roman" pitchFamily="18" charset="0"/>
              </a:rPr>
              <a:t>I</a:t>
            </a:r>
            <a:r>
              <a:rPr lang="en-US" sz="2400" i="1" baseline="-25000" dirty="0" smtClean="0">
                <a:latin typeface="Times New Roman" pitchFamily="18" charset="0"/>
                <a:cs typeface="Times New Roman" pitchFamily="18" charset="0"/>
              </a:rPr>
              <a:t>D</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(4.49)</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which is identical in form to Eq. (4.46).</a:t>
            </a:r>
            <a:r>
              <a:rPr lang="en-US" sz="2400" i="1" dirty="0" smtClean="0">
                <a:latin typeface="Times New Roman" pitchFamily="18" charset="0"/>
                <a:cs typeface="Times New Roman" pitchFamily="18" charset="0"/>
              </a:rPr>
              <a:t> </a:t>
            </a:r>
          </a:p>
          <a:p>
            <a:pPr>
              <a:buClr>
                <a:srgbClr val="FF0000"/>
              </a:buClr>
              <a:buNone/>
            </a:pPr>
            <a:r>
              <a:rPr lang="en-US" sz="2400" i="1" dirty="0" smtClean="0">
                <a:latin typeface="Times New Roman" pitchFamily="18" charset="0"/>
                <a:cs typeface="Times New Roman" pitchFamily="18" charset="0"/>
              </a:rPr>
              <a:t>		V</a:t>
            </a:r>
            <a:r>
              <a:rPr lang="en-US" sz="2400" i="1" baseline="-25000" dirty="0" smtClean="0">
                <a:latin typeface="Times New Roman" pitchFamily="18" charset="0"/>
                <a:cs typeface="Times New Roman" pitchFamily="18" charset="0"/>
              </a:rPr>
              <a:t>G</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GS</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S </a:t>
            </a:r>
            <a:r>
              <a:rPr lang="en-US" sz="2400" i="1" dirty="0" smtClean="0">
                <a:latin typeface="Times New Roman" pitchFamily="18" charset="0"/>
                <a:cs typeface="Times New Roman" pitchFamily="18" charset="0"/>
              </a:rPr>
              <a:t>I</a:t>
            </a:r>
            <a:r>
              <a:rPr lang="en-US" sz="2400" i="1" baseline="-25000" dirty="0" smtClean="0">
                <a:latin typeface="Times New Roman" pitchFamily="18" charset="0"/>
                <a:cs typeface="Times New Roman" pitchFamily="18" charset="0"/>
              </a:rPr>
              <a:t>D</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(4.46)</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p:txBody>
      </p:sp>
      <p:sp>
        <p:nvSpPr>
          <p:cNvPr id="6" name="Date Placeholder 5"/>
          <p:cNvSpPr>
            <a:spLocks noGrp="1"/>
          </p:cNvSpPr>
          <p:nvPr>
            <p:ph type="dt" sz="half" idx="10"/>
          </p:nvPr>
        </p:nvSpPr>
        <p:spPr/>
        <p:txBody>
          <a:bodyPr/>
          <a:lstStyle/>
          <a:p>
            <a:fld id="{2F55A570-F8F0-4E7F-8D48-E2B1BCB7E1BD}"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a:xfrm>
            <a:off x="1066800" y="228600"/>
            <a:ext cx="6962775" cy="1066800"/>
          </a:xfrm>
          <a:solidFill>
            <a:schemeClr val="bg1"/>
          </a:solidFill>
        </p:spPr>
        <p:txBody>
          <a:bodyPr/>
          <a:lstStyle/>
          <a:p>
            <a:pPr lvl="0" fontAlgn="auto">
              <a:spcBef>
                <a:spcPts val="0"/>
              </a:spcBef>
              <a:spcAft>
                <a:spcPts val="0"/>
              </a:spcAft>
            </a:pPr>
            <a:r>
              <a:rPr lang="en-US" sz="2800" b="1" kern="1200" dirty="0" smtClean="0">
                <a:solidFill>
                  <a:srgbClr val="FF0000"/>
                </a:solidFill>
                <a:latin typeface="Times New Roman" pitchFamily="18" charset="0"/>
                <a:ea typeface="+mn-ea"/>
                <a:cs typeface="Times New Roman" pitchFamily="18" charset="0"/>
              </a:rPr>
              <a:t>Biasing the MOSFET using a large </a:t>
            </a:r>
            <a:r>
              <a:rPr lang="en-US" sz="2800" b="1" dirty="0" smtClean="0">
                <a:solidFill>
                  <a:srgbClr val="FF0000"/>
                </a:solidFill>
                <a:latin typeface="Times New Roman" pitchFamily="18" charset="0"/>
                <a:ea typeface="+mn-ea"/>
                <a:cs typeface="Times New Roman" pitchFamily="18" charset="0"/>
              </a:rPr>
              <a:t>D</a:t>
            </a:r>
            <a:r>
              <a:rPr lang="en-US" sz="2800" b="1" kern="1200" dirty="0" smtClean="0">
                <a:solidFill>
                  <a:srgbClr val="FF0000"/>
                </a:solidFill>
                <a:latin typeface="Times New Roman" pitchFamily="18" charset="0"/>
                <a:ea typeface="+mn-ea"/>
                <a:cs typeface="Times New Roman" pitchFamily="18" charset="0"/>
              </a:rPr>
              <a:t>rain-to-Gate </a:t>
            </a:r>
            <a:r>
              <a:rPr lang="en-US" sz="2800" b="1" dirty="0" smtClean="0">
                <a:solidFill>
                  <a:srgbClr val="FF0000"/>
                </a:solidFill>
                <a:latin typeface="Times New Roman" pitchFamily="18" charset="0"/>
                <a:ea typeface="+mn-ea"/>
                <a:cs typeface="Times New Roman" pitchFamily="18" charset="0"/>
              </a:rPr>
              <a:t>F</a:t>
            </a:r>
            <a:r>
              <a:rPr lang="en-US" sz="2800" b="1" kern="1200" dirty="0" smtClean="0">
                <a:solidFill>
                  <a:srgbClr val="FF0000"/>
                </a:solidFill>
                <a:latin typeface="Times New Roman" pitchFamily="18" charset="0"/>
                <a:ea typeface="+mn-ea"/>
                <a:cs typeface="Times New Roman" pitchFamily="18" charset="0"/>
              </a:rPr>
              <a:t>eedback Resistance, </a:t>
            </a:r>
            <a:r>
              <a:rPr lang="en-US" sz="2800" b="1" i="1" kern="1200" dirty="0" smtClean="0">
                <a:solidFill>
                  <a:srgbClr val="FF0000"/>
                </a:solidFill>
                <a:latin typeface="Times New Roman" pitchFamily="18" charset="0"/>
                <a:ea typeface="+mn-ea"/>
                <a:cs typeface="Times New Roman" pitchFamily="18" charset="0"/>
              </a:rPr>
              <a:t>R</a:t>
            </a:r>
            <a:r>
              <a:rPr lang="en-US" sz="2800" b="1" i="1" kern="1200" baseline="-25000" dirty="0" smtClean="0">
                <a:solidFill>
                  <a:srgbClr val="FF0000"/>
                </a:solidFill>
                <a:latin typeface="Times New Roman" pitchFamily="18" charset="0"/>
                <a:ea typeface="+mn-ea"/>
                <a:cs typeface="Times New Roman" pitchFamily="18" charset="0"/>
              </a:rPr>
              <a:t>G</a:t>
            </a:r>
            <a:endParaRPr lang="en-US" sz="2800" b="1" kern="1200" dirty="0">
              <a:solidFill>
                <a:srgbClr val="FF0000"/>
              </a:solidFill>
              <a:latin typeface="Times New Roman" pitchFamily="18" charset="0"/>
              <a:ea typeface="+mn-ea"/>
              <a:cs typeface="Times New Roman" pitchFamily="18" charset="0"/>
            </a:endParaRPr>
          </a:p>
        </p:txBody>
      </p:sp>
      <p:pic>
        <p:nvPicPr>
          <p:cNvPr id="47110" name="Picture 7" descr="c:\ch04_conv\sedr42021_0432.jpg"/>
          <p:cNvPicPr>
            <a:picLocks noChangeAspect="1" noChangeArrowheads="1"/>
          </p:cNvPicPr>
          <p:nvPr/>
        </p:nvPicPr>
        <p:blipFill>
          <a:blip r:embed="rId2" cstate="print"/>
          <a:srcRect/>
          <a:stretch>
            <a:fillRect/>
          </a:stretch>
        </p:blipFill>
        <p:spPr bwMode="auto">
          <a:xfrm>
            <a:off x="1143000" y="1644650"/>
            <a:ext cx="2362200" cy="3917950"/>
          </a:xfrm>
          <a:prstGeom prst="rect">
            <a:avLst/>
          </a:prstGeom>
          <a:solidFill>
            <a:schemeClr val="accent6">
              <a:lumMod val="20000"/>
              <a:lumOff val="80000"/>
            </a:schemeClr>
          </a:solidFill>
          <a:ln w="3175">
            <a:solidFill>
              <a:schemeClr val="tx1"/>
            </a:solidFill>
            <a:miter lim="800000"/>
            <a:headEnd/>
            <a:tailEnd/>
          </a:ln>
          <a:effectLst/>
        </p:spPr>
      </p:pic>
      <p:sp>
        <p:nvSpPr>
          <p:cNvPr id="47111" name="Text Box 8"/>
          <p:cNvSpPr txBox="1">
            <a:spLocks noChangeArrowheads="1"/>
          </p:cNvSpPr>
          <p:nvPr/>
        </p:nvSpPr>
        <p:spPr bwMode="auto">
          <a:xfrm>
            <a:off x="4114800" y="2743200"/>
            <a:ext cx="3733800" cy="1477328"/>
          </a:xfrm>
          <a:prstGeom prst="rect">
            <a:avLst/>
          </a:prstGeom>
          <a:noFill/>
          <a:ln w="9525">
            <a:noFill/>
            <a:miter lim="800000"/>
            <a:headEnd/>
            <a:tailEnd/>
          </a:ln>
          <a:effectLst/>
        </p:spPr>
        <p:txBody>
          <a:bodyPr wrap="square">
            <a:spAutoFit/>
          </a:bodyPr>
          <a:lstStyle/>
          <a:p>
            <a:pPr eaLnBrk="0" hangingPunct="0"/>
            <a:r>
              <a:rPr lang="en-US" b="1" dirty="0" smtClean="0">
                <a:latin typeface="Times New Roman" pitchFamily="18" charset="0"/>
                <a:cs typeface="Times New Roman" pitchFamily="18" charset="0"/>
              </a:rPr>
              <a:t>Figure 4.32: </a:t>
            </a:r>
            <a:r>
              <a:rPr lang="en-US" dirty="0" smtClean="0">
                <a:latin typeface="Times New Roman" pitchFamily="18" charset="0"/>
                <a:cs typeface="Times New Roman" pitchFamily="18" charset="0"/>
              </a:rPr>
              <a:t>Biasing </a:t>
            </a:r>
            <a:r>
              <a:rPr lang="en-US" dirty="0">
                <a:latin typeface="Times New Roman" pitchFamily="18" charset="0"/>
                <a:cs typeface="Times New Roman" pitchFamily="18" charset="0"/>
              </a:rPr>
              <a:t>the MOSFET using a large drain-to-gate feedback resistance, </a:t>
            </a:r>
            <a:r>
              <a:rPr lang="en-US" i="1" dirty="0">
                <a:latin typeface="Times New Roman" pitchFamily="18" charset="0"/>
                <a:cs typeface="Times New Roman" pitchFamily="18" charset="0"/>
              </a:rPr>
              <a:t>R</a:t>
            </a:r>
            <a:r>
              <a:rPr lang="en-US" i="1" baseline="-25000" dirty="0">
                <a:latin typeface="Times New Roman" pitchFamily="18" charset="0"/>
                <a:cs typeface="Times New Roman" pitchFamily="18" charset="0"/>
              </a:rPr>
              <a:t>G</a:t>
            </a:r>
            <a:r>
              <a:rPr lang="en-US" dirty="0">
                <a:latin typeface="Times New Roman" pitchFamily="18" charset="0"/>
                <a:cs typeface="Times New Roman" pitchFamily="18" charset="0"/>
              </a:rPr>
              <a:t>.</a:t>
            </a:r>
          </a:p>
          <a:p>
            <a:pPr eaLnBrk="0" hangingPunct="0"/>
            <a:endParaRPr lang="en-US" dirty="0"/>
          </a:p>
          <a:p>
            <a:pPr eaLnBrk="0" hangingPunct="0"/>
            <a:endParaRPr lang="en-US" dirty="0"/>
          </a:p>
        </p:txBody>
      </p:sp>
      <p:sp>
        <p:nvSpPr>
          <p:cNvPr id="2" name="Date Placeholder 1"/>
          <p:cNvSpPr>
            <a:spLocks noGrp="1"/>
          </p:cNvSpPr>
          <p:nvPr>
            <p:ph type="dt" sz="half" idx="10"/>
          </p:nvPr>
        </p:nvSpPr>
        <p:spPr/>
        <p:txBody>
          <a:bodyPr/>
          <a:lstStyle/>
          <a:p>
            <a:fld id="{D8BAD647-9E1B-4356-9BC5-98ADCEB36467}"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Biasing the MOSFET using a constant-Current Source </a:t>
            </a:r>
            <a:r>
              <a:rPr lang="en-US" sz="2800" b="1" i="1" dirty="0" smtClean="0">
                <a:solidFill>
                  <a:srgbClr val="FF0000"/>
                </a:solidFill>
                <a:latin typeface="Times New Roman" pitchFamily="18" charset="0"/>
                <a:cs typeface="Times New Roman" pitchFamily="18" charset="0"/>
              </a:rPr>
              <a:t>I</a:t>
            </a:r>
            <a:r>
              <a:rPr lang="en-US" sz="2800" b="1" dirty="0" smtClean="0">
                <a:solidFill>
                  <a:srgbClr val="FF0000"/>
                </a:solidFill>
                <a:latin typeface="Times New Roman" pitchFamily="18" charset="0"/>
                <a:cs typeface="Times New Roman" pitchFamily="18" charset="0"/>
              </a:rPr>
              <a:t>. </a:t>
            </a:r>
            <a:endParaRPr lang="en-US" dirty="0"/>
          </a:p>
        </p:txBody>
      </p:sp>
      <p:sp>
        <p:nvSpPr>
          <p:cNvPr id="3" name="Content Placeholder 2"/>
          <p:cNvSpPr>
            <a:spLocks noGrp="1"/>
          </p:cNvSpPr>
          <p:nvPr>
            <p:ph idx="1"/>
          </p:nvPr>
        </p:nvSpPr>
        <p:spPr/>
        <p:txBody>
          <a:bodyPr>
            <a:normAutofit lnSpcReduction="10000"/>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most effective scheme for biasing a MOSFET amplifier is that using a constant-current source.</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Figure 4.33(a) shows such an arrangement applied to a discrete MOSFET.</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A circuit for implementing the constant-current source I is shown in Fig. 4.33(b).</a:t>
            </a:r>
            <a:r>
              <a:rPr lang="en-US" sz="2400" dirty="0" smtClean="0"/>
              <a:t> </a:t>
            </a:r>
          </a:p>
          <a:p>
            <a:pPr>
              <a:buClr>
                <a:srgbClr val="FF0000"/>
              </a:buClr>
              <a:buFont typeface="Wingdings" pitchFamily="2" charset="2"/>
              <a:buChar char="Ø"/>
            </a:pPr>
            <a:endParaRPr lang="en-US" sz="2400" smtClean="0">
              <a:latin typeface="Times New Roman" pitchFamily="18" charset="0"/>
              <a:cs typeface="Times New Roman" pitchFamily="18" charset="0"/>
            </a:endParaRPr>
          </a:p>
          <a:p>
            <a:pPr>
              <a:buClr>
                <a:srgbClr val="FF0000"/>
              </a:buClr>
              <a:buFont typeface="Wingdings" pitchFamily="2" charset="2"/>
              <a:buChar char="Ø"/>
            </a:pPr>
            <a:r>
              <a:rPr lang="en-US" sz="2400" smtClean="0">
                <a:latin typeface="Times New Roman" pitchFamily="18" charset="0"/>
                <a:cs typeface="Times New Roman" pitchFamily="18" charset="0"/>
              </a:rPr>
              <a:t>This </a:t>
            </a:r>
            <a:r>
              <a:rPr lang="en-US" sz="2400" dirty="0" smtClean="0">
                <a:latin typeface="Times New Roman" pitchFamily="18" charset="0"/>
                <a:cs typeface="Times New Roman" pitchFamily="18" charset="0"/>
              </a:rPr>
              <a:t>circuit, known as a </a:t>
            </a:r>
            <a:r>
              <a:rPr lang="en-US" sz="2400" b="1" dirty="0" smtClean="0">
                <a:latin typeface="Times New Roman" pitchFamily="18" charset="0"/>
                <a:cs typeface="Times New Roman" pitchFamily="18" charset="0"/>
              </a:rPr>
              <a:t>current mirror, is very popular in the design of IC MOS amplifiers.</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endParaRPr lang="en-US" dirty="0" smtClean="0"/>
          </a:p>
        </p:txBody>
      </p:sp>
      <p:sp>
        <p:nvSpPr>
          <p:cNvPr id="6" name="Date Placeholder 5"/>
          <p:cNvSpPr>
            <a:spLocks noGrp="1"/>
          </p:cNvSpPr>
          <p:nvPr>
            <p:ph type="dt" sz="half" idx="10"/>
          </p:nvPr>
        </p:nvSpPr>
        <p:spPr/>
        <p:txBody>
          <a:bodyPr/>
          <a:lstStyle/>
          <a:p>
            <a:fld id="{A96C5CBE-524E-4410-9FFF-1EB4915555C3}"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a:xfrm>
            <a:off x="1066800" y="228600"/>
            <a:ext cx="6962775" cy="1066800"/>
          </a:xfrm>
          <a:solidFill>
            <a:schemeClr val="bg1"/>
          </a:solidFill>
        </p:spPr>
        <p:txBody>
          <a:bodyPr>
            <a:normAutofit/>
          </a:bodyPr>
          <a:lstStyle/>
          <a:p>
            <a:pPr marL="457200" indent="-457200" eaLnBrk="0" hangingPunct="0">
              <a:spcBef>
                <a:spcPct val="50000"/>
              </a:spcBef>
            </a:pPr>
            <a:r>
              <a:rPr lang="en-US" sz="2800" b="1" dirty="0" smtClean="0">
                <a:solidFill>
                  <a:srgbClr val="FF0000"/>
                </a:solidFill>
                <a:latin typeface="Times New Roman" pitchFamily="18" charset="0"/>
                <a:cs typeface="Times New Roman" pitchFamily="18" charset="0"/>
              </a:rPr>
              <a:t>Biasing the MOSFET using a constant-Current Source </a:t>
            </a:r>
            <a:r>
              <a:rPr lang="en-US" sz="2800" b="1" i="1" dirty="0" smtClean="0">
                <a:solidFill>
                  <a:srgbClr val="FF0000"/>
                </a:solidFill>
                <a:latin typeface="Times New Roman" pitchFamily="18" charset="0"/>
                <a:cs typeface="Times New Roman" pitchFamily="18" charset="0"/>
              </a:rPr>
              <a:t>I</a:t>
            </a:r>
            <a:r>
              <a:rPr lang="en-US" sz="2800" b="1" dirty="0" smtClean="0">
                <a:solidFill>
                  <a:srgbClr val="FF0000"/>
                </a:solidFill>
                <a:latin typeface="Times New Roman" pitchFamily="18" charset="0"/>
                <a:cs typeface="Times New Roman" pitchFamily="18" charset="0"/>
              </a:rPr>
              <a:t>. </a:t>
            </a:r>
            <a:endParaRPr lang="en-US" sz="2800" b="1" dirty="0">
              <a:solidFill>
                <a:srgbClr val="FF0000"/>
              </a:solidFill>
              <a:latin typeface="Times New Roman" pitchFamily="18" charset="0"/>
              <a:cs typeface="Times New Roman" pitchFamily="18" charset="0"/>
            </a:endParaRPr>
          </a:p>
        </p:txBody>
      </p:sp>
      <p:sp>
        <p:nvSpPr>
          <p:cNvPr id="48134" name="Text Box 6"/>
          <p:cNvSpPr txBox="1">
            <a:spLocks noChangeArrowheads="1"/>
          </p:cNvSpPr>
          <p:nvPr/>
        </p:nvSpPr>
        <p:spPr bwMode="auto">
          <a:xfrm>
            <a:off x="685800" y="5029200"/>
            <a:ext cx="7848600" cy="1323439"/>
          </a:xfrm>
          <a:prstGeom prst="rect">
            <a:avLst/>
          </a:prstGeom>
          <a:noFill/>
          <a:ln w="9525">
            <a:noFill/>
            <a:miter lim="800000"/>
            <a:headEnd/>
            <a:tailEnd/>
          </a:ln>
          <a:effectLst/>
        </p:spPr>
        <p:txBody>
          <a:bodyPr>
            <a:spAutoFit/>
          </a:bodyPr>
          <a:lstStyle/>
          <a:p>
            <a:pPr algn="ctr"/>
            <a:r>
              <a:rPr lang="en-US" sz="2000" b="1" dirty="0" smtClean="0">
                <a:latin typeface="Times New Roman" pitchFamily="18" charset="0"/>
                <a:cs typeface="Times New Roman" pitchFamily="18" charset="0"/>
              </a:rPr>
              <a:t>Figure 4.33 </a:t>
            </a:r>
          </a:p>
          <a:p>
            <a:pPr marL="457200" indent="-457200" eaLnBrk="0" hangingPunct="0">
              <a:spcBef>
                <a:spcPct val="50000"/>
              </a:spcBef>
              <a:buFontTx/>
              <a:buAutoNum type="alphaLcParenBoth"/>
            </a:pPr>
            <a:r>
              <a:rPr lang="en-US" sz="2000" dirty="0" smtClean="0">
                <a:latin typeface="Times New Roman" pitchFamily="18" charset="0"/>
                <a:cs typeface="Times New Roman" pitchFamily="18" charset="0"/>
              </a:rPr>
              <a:t>Biasing </a:t>
            </a:r>
            <a:r>
              <a:rPr lang="en-US" sz="2000" dirty="0">
                <a:latin typeface="Times New Roman" pitchFamily="18" charset="0"/>
                <a:cs typeface="Times New Roman" pitchFamily="18" charset="0"/>
              </a:rPr>
              <a:t>the MOSFET using a constant-current source </a:t>
            </a:r>
            <a:r>
              <a:rPr lang="en-US" sz="2000" i="1" dirty="0">
                <a:latin typeface="Times New Roman" pitchFamily="18" charset="0"/>
                <a:cs typeface="Times New Roman" pitchFamily="18" charset="0"/>
              </a:rPr>
              <a:t>I</a:t>
            </a:r>
            <a:r>
              <a:rPr lang="en-US" sz="2000" dirty="0">
                <a:latin typeface="Times New Roman" pitchFamily="18" charset="0"/>
                <a:cs typeface="Times New Roman" pitchFamily="18" charset="0"/>
              </a:rPr>
              <a:t>. </a:t>
            </a:r>
          </a:p>
          <a:p>
            <a:pPr marL="457200" indent="-457200" eaLnBrk="0" hangingPunct="0">
              <a:spcBef>
                <a:spcPct val="50000"/>
              </a:spcBef>
              <a:buFontTx/>
              <a:buAutoNum type="alphaLcParenBoth"/>
            </a:pPr>
            <a:r>
              <a:rPr lang="en-US" sz="2000" dirty="0">
                <a:latin typeface="Times New Roman" pitchFamily="18" charset="0"/>
                <a:cs typeface="Times New Roman" pitchFamily="18" charset="0"/>
              </a:rPr>
              <a:t>Implementation of the constant-current source </a:t>
            </a:r>
            <a:r>
              <a:rPr lang="en-US" sz="2000" i="1" dirty="0">
                <a:latin typeface="Times New Roman" pitchFamily="18" charset="0"/>
                <a:cs typeface="Times New Roman" pitchFamily="18" charset="0"/>
              </a:rPr>
              <a:t>I</a:t>
            </a:r>
            <a:r>
              <a:rPr lang="en-US" sz="2000" dirty="0">
                <a:latin typeface="Times New Roman" pitchFamily="18" charset="0"/>
                <a:cs typeface="Times New Roman" pitchFamily="18" charset="0"/>
              </a:rPr>
              <a:t> using a current mirror.</a:t>
            </a:r>
            <a:endParaRPr lang="en-US" altLang="en-US" sz="2000" dirty="0">
              <a:latin typeface="Times New Roman" pitchFamily="18" charset="0"/>
              <a:cs typeface="Times New Roman" pitchFamily="18" charset="0"/>
            </a:endParaRPr>
          </a:p>
        </p:txBody>
      </p:sp>
      <p:grpSp>
        <p:nvGrpSpPr>
          <p:cNvPr id="2" name="Group 7"/>
          <p:cNvGrpSpPr>
            <a:grpSpLocks/>
          </p:cNvGrpSpPr>
          <p:nvPr/>
        </p:nvGrpSpPr>
        <p:grpSpPr bwMode="auto">
          <a:xfrm>
            <a:off x="1371600" y="1219200"/>
            <a:ext cx="6400800" cy="3886200"/>
            <a:chOff x="702" y="576"/>
            <a:chExt cx="4356" cy="2680"/>
          </a:xfrm>
        </p:grpSpPr>
        <p:pic>
          <p:nvPicPr>
            <p:cNvPr id="48136" name="Picture 8" descr="c:\ch04_conv\sedr42021_0433a.jpg"/>
            <p:cNvPicPr>
              <a:picLocks noChangeAspect="1" noChangeArrowheads="1"/>
            </p:cNvPicPr>
            <p:nvPr/>
          </p:nvPicPr>
          <p:blipFill>
            <a:blip r:embed="rId2" cstate="print"/>
            <a:srcRect/>
            <a:stretch>
              <a:fillRect/>
            </a:stretch>
          </p:blipFill>
          <p:spPr bwMode="auto">
            <a:xfrm>
              <a:off x="702" y="596"/>
              <a:ext cx="1417" cy="2660"/>
            </a:xfrm>
            <a:prstGeom prst="rect">
              <a:avLst/>
            </a:prstGeom>
            <a:noFill/>
            <a:ln w="9525">
              <a:noFill/>
              <a:miter lim="800000"/>
              <a:headEnd/>
              <a:tailEnd/>
            </a:ln>
            <a:effectLst/>
          </p:spPr>
        </p:pic>
        <p:pic>
          <p:nvPicPr>
            <p:cNvPr id="48137" name="Picture 9" descr="c:\ch04_conv\sedr42021_0433b.jpg"/>
            <p:cNvPicPr>
              <a:picLocks noChangeAspect="1" noChangeArrowheads="1"/>
            </p:cNvPicPr>
            <p:nvPr/>
          </p:nvPicPr>
          <p:blipFill>
            <a:blip r:embed="rId3" cstate="print"/>
            <a:srcRect/>
            <a:stretch>
              <a:fillRect/>
            </a:stretch>
          </p:blipFill>
          <p:spPr bwMode="auto">
            <a:xfrm>
              <a:off x="2821" y="576"/>
              <a:ext cx="2237" cy="2680"/>
            </a:xfrm>
            <a:prstGeom prst="rect">
              <a:avLst/>
            </a:prstGeom>
            <a:noFill/>
            <a:ln w="9525">
              <a:noFill/>
              <a:miter lim="800000"/>
              <a:headEnd/>
              <a:tailEnd/>
            </a:ln>
            <a:effectLst/>
          </p:spPr>
        </p:pic>
      </p:grpSp>
      <p:sp>
        <p:nvSpPr>
          <p:cNvPr id="3" name="Date Placeholder 2"/>
          <p:cNvSpPr>
            <a:spLocks noGrp="1"/>
          </p:cNvSpPr>
          <p:nvPr>
            <p:ph type="dt" sz="half" idx="10"/>
          </p:nvPr>
        </p:nvSpPr>
        <p:spPr/>
        <p:txBody>
          <a:bodyPr/>
          <a:lstStyle/>
          <a:p>
            <a:fld id="{BA0D7CE4-3DD0-4FEE-BEAD-6F26C0161030}" type="datetime1">
              <a:rPr lang="en-US" smtClean="0"/>
              <a:pPr/>
              <a:t>12/5/2012</a:t>
            </a:fld>
            <a:endParaRPr lang="en-US"/>
          </a:p>
        </p:txBody>
      </p:sp>
      <p:sp>
        <p:nvSpPr>
          <p:cNvPr id="4" name="Footer Placeholder 3"/>
          <p:cNvSpPr>
            <a:spLocks noGrp="1"/>
          </p:cNvSpPr>
          <p:nvPr>
            <p:ph type="ftr" sz="quarter" idx="11"/>
          </p:nvPr>
        </p:nvSpPr>
        <p:spPr/>
        <p:txBody>
          <a:bodyPr/>
          <a:lstStyle/>
          <a:p>
            <a:r>
              <a:rPr lang="en-US" smtClean="0"/>
              <a:t>Dr. Nasim Zafar.</a:t>
            </a:r>
            <a:endParaRPr lang="en-US"/>
          </a:p>
        </p:txBody>
      </p:sp>
      <p:sp>
        <p:nvSpPr>
          <p:cNvPr id="5" name="Slide Number Placeholder 4"/>
          <p:cNvSpPr>
            <a:spLocks noGrp="1"/>
          </p:cNvSpPr>
          <p:nvPr>
            <p:ph type="sldNum" sz="quarter" idx="12"/>
          </p:nvPr>
        </p:nvSpPr>
        <p:spPr/>
        <p:txBody>
          <a:bodyPr/>
          <a:lstStyle/>
          <a:p>
            <a:fld id="{DA9812A3-ACAA-4681-98E4-2950E022EF7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2800" b="1" kern="0" dirty="0">
                <a:solidFill>
                  <a:srgbClr val="0000FF"/>
                </a:solidFill>
                <a:latin typeface="Times New Roman"/>
                <a:ea typeface="宋体" pitchFamily="2" charset="-122"/>
              </a:rPr>
              <a:t>Single-Stage MOS Amplifiers</a:t>
            </a:r>
            <a:endParaRPr lang="en-US" dirty="0">
              <a:solidFill>
                <a:srgbClr val="0000FF"/>
              </a:solidFill>
            </a:endParaRPr>
          </a:p>
        </p:txBody>
      </p:sp>
      <p:sp>
        <p:nvSpPr>
          <p:cNvPr id="6" name="Rectangle 8"/>
          <p:cNvSpPr txBox="1">
            <a:spLocks noGrp="1" noChangeArrowheads="1"/>
          </p:cNvSpPr>
          <p:nvPr>
            <p:ph idx="1"/>
          </p:nvPr>
        </p:nvSpPr>
        <p:spPr bwMode="auto">
          <a:xfrm>
            <a:off x="457200" y="13716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marR="0" lvl="0" indent="0" algn="ctr" defTabSz="914400" rtl="0" eaLnBrk="1" fontAlgn="base" latinLnBrk="0" hangingPunct="1">
              <a:lnSpc>
                <a:spcPct val="100000"/>
              </a:lnSpc>
              <a:spcBef>
                <a:spcPct val="50000"/>
              </a:spcBef>
              <a:spcAft>
                <a:spcPct val="0"/>
              </a:spcAft>
              <a:buClr>
                <a:srgbClr val="000000"/>
              </a:buClr>
              <a:buSzTx/>
              <a:buNone/>
              <a:tabLst/>
              <a:defRPr/>
            </a:pPr>
            <a:r>
              <a:rPr kumimoji="0" lang="en-US" sz="2800" b="1" i="0" u="none" strike="noStrike" kern="0" cap="none" spc="0" normalizeH="0" baseline="0" noProof="0" dirty="0" smtClean="0">
                <a:ln>
                  <a:noFill/>
                </a:ln>
                <a:solidFill>
                  <a:srgbClr val="0000FF"/>
                </a:solidFill>
                <a:effectLst/>
                <a:uLnTx/>
                <a:uFillTx/>
                <a:latin typeface="Times New Roman"/>
              </a:rPr>
              <a:t>Lecture No. 31</a:t>
            </a:r>
          </a:p>
          <a:p>
            <a:pPr marR="0" lvl="0" algn="l" defTabSz="914400" rtl="0" eaLnBrk="1" fontAlgn="base" latinLnBrk="0" hangingPunct="1">
              <a:lnSpc>
                <a:spcPct val="100000"/>
              </a:lnSpc>
              <a:spcBef>
                <a:spcPct val="50000"/>
              </a:spcBef>
              <a:spcAft>
                <a:spcPct val="0"/>
              </a:spcAft>
              <a:buClr>
                <a:srgbClr val="0000FF"/>
              </a:buClr>
              <a:buSzTx/>
              <a:buFont typeface="Wingdings" pitchFamily="2" charset="2"/>
              <a:buChar char="v"/>
              <a:tabLst/>
              <a:defRPr/>
            </a:pPr>
            <a:r>
              <a:rPr kumimoji="0" lang="en-US" sz="2400" b="1" i="0" u="none" strike="noStrike" kern="0" cap="none" spc="0" normalizeH="0" baseline="0" noProof="0" dirty="0" smtClean="0">
                <a:ln>
                  <a:noFill/>
                </a:ln>
                <a:solidFill>
                  <a:srgbClr val="0000FF"/>
                </a:solidFill>
                <a:effectLst/>
                <a:uLnTx/>
                <a:uFillTx/>
                <a:latin typeface="Times New Roman"/>
              </a:rPr>
              <a:t>Contents:</a:t>
            </a:r>
          </a:p>
          <a:p>
            <a:pPr marR="0" lvl="0" algn="l" defTabSz="914400" rtl="0" eaLnBrk="1" fontAlgn="base" latinLnBrk="0" hangingPunct="1">
              <a:lnSpc>
                <a:spcPct val="100000"/>
              </a:lnSpc>
              <a:spcBef>
                <a:spcPct val="50000"/>
              </a:spcBef>
              <a:spcAft>
                <a:spcPct val="0"/>
              </a:spcAft>
              <a:buClr>
                <a:srgbClr val="0000FF"/>
              </a:buClr>
              <a:buSzTx/>
              <a:buFont typeface="Wingdings" pitchFamily="2" charset="2"/>
              <a:buChar char="v"/>
              <a:tabLst/>
              <a:defRPr/>
            </a:pPr>
            <a:r>
              <a:rPr lang="en-US" altLang="zh-CN" sz="2400" kern="0" dirty="0" smtClean="0">
                <a:solidFill>
                  <a:srgbClr val="000000"/>
                </a:solidFill>
                <a:latin typeface="Times New Roman"/>
                <a:ea typeface="宋体" pitchFamily="2" charset="-122"/>
              </a:rPr>
              <a:t>Basic </a:t>
            </a:r>
            <a:r>
              <a:rPr lang="en-US" altLang="zh-CN" sz="2400" kern="0" dirty="0">
                <a:solidFill>
                  <a:srgbClr val="000000"/>
                </a:solidFill>
                <a:latin typeface="Times New Roman"/>
                <a:ea typeface="宋体" pitchFamily="2" charset="-122"/>
              </a:rPr>
              <a:t>structure </a:t>
            </a:r>
            <a:endParaRPr lang="en-US" altLang="zh-CN" sz="2400" kern="0" dirty="0" smtClean="0">
              <a:solidFill>
                <a:srgbClr val="000000"/>
              </a:solidFill>
              <a:latin typeface="Times New Roman"/>
              <a:ea typeface="宋体" pitchFamily="2" charset="-122"/>
            </a:endParaRPr>
          </a:p>
          <a:p>
            <a:pPr marR="0" lvl="0" algn="l" defTabSz="914400" rtl="0" eaLnBrk="1" fontAlgn="base" latinLnBrk="0" hangingPunct="1">
              <a:lnSpc>
                <a:spcPct val="100000"/>
              </a:lnSpc>
              <a:spcBef>
                <a:spcPct val="50000"/>
              </a:spcBef>
              <a:spcAft>
                <a:spcPct val="0"/>
              </a:spcAft>
              <a:buClr>
                <a:srgbClr val="0000FF"/>
              </a:buClr>
              <a:buSzTx/>
              <a:buFont typeface="Wingdings" pitchFamily="2" charset="2"/>
              <a:buChar char="v"/>
              <a:tabLst/>
              <a:defRPr/>
            </a:pPr>
            <a:r>
              <a:rPr kumimoji="0" lang="en-US" sz="2400" b="0" i="0" u="none" strike="noStrike" kern="0" cap="none" spc="0" normalizeH="0" baseline="0" noProof="0" dirty="0" smtClean="0">
                <a:ln>
                  <a:noFill/>
                </a:ln>
                <a:solidFill>
                  <a:srgbClr val="000000"/>
                </a:solidFill>
                <a:effectLst/>
                <a:uLnTx/>
                <a:uFillTx/>
                <a:latin typeface="Times New Roman"/>
              </a:rPr>
              <a:t>Characteristic parameters</a:t>
            </a:r>
            <a:endParaRPr lang="en-US" sz="2400" kern="0" noProof="0" dirty="0">
              <a:solidFill>
                <a:srgbClr val="000000"/>
              </a:solidFill>
              <a:latin typeface="Times New Roman"/>
              <a:ea typeface="宋体" pitchFamily="2" charset="-122"/>
            </a:endParaRPr>
          </a:p>
          <a:p>
            <a:pPr marR="0" lvl="0" algn="l" defTabSz="914400" rtl="0" eaLnBrk="1" fontAlgn="base" latinLnBrk="0" hangingPunct="1">
              <a:lnSpc>
                <a:spcPct val="100000"/>
              </a:lnSpc>
              <a:spcBef>
                <a:spcPct val="50000"/>
              </a:spcBef>
              <a:spcAft>
                <a:spcPct val="0"/>
              </a:spcAft>
              <a:buClr>
                <a:srgbClr val="0000FF"/>
              </a:buClr>
              <a:buSzTx/>
              <a:buFont typeface="Wingdings" pitchFamily="2" charset="2"/>
              <a:buChar char="v"/>
              <a:tabLst/>
              <a:defRPr/>
            </a:pPr>
            <a:r>
              <a:rPr kumimoji="0" lang="en-US" altLang="zh-CN" sz="2400" b="0" i="0" u="none" strike="noStrike" kern="0" cap="none" spc="0" normalizeH="0" baseline="0" noProof="0" dirty="0" smtClean="0">
                <a:ln>
                  <a:noFill/>
                </a:ln>
                <a:solidFill>
                  <a:srgbClr val="000000"/>
                </a:solidFill>
                <a:effectLst/>
                <a:uLnTx/>
                <a:uFillTx/>
                <a:latin typeface="Times New Roman"/>
                <a:ea typeface="宋体" pitchFamily="2" charset="-122"/>
              </a:rPr>
              <a:t>Three configurations:</a:t>
            </a:r>
          </a:p>
          <a:p>
            <a:pPr marL="990600" marR="0" lvl="1" indent="-533400" algn="l" defTabSz="914400" rtl="0" eaLnBrk="1" fontAlgn="base" latinLnBrk="0" hangingPunct="1">
              <a:lnSpc>
                <a:spcPct val="100000"/>
              </a:lnSpc>
              <a:spcBef>
                <a:spcPct val="50000"/>
              </a:spcBef>
              <a:spcAft>
                <a:spcPct val="0"/>
              </a:spcAft>
              <a:buClr>
                <a:srgbClr val="3333CC"/>
              </a:buClr>
              <a:buSzTx/>
              <a:buFont typeface="Wingdings" pitchFamily="2" charset="2"/>
              <a:buChar char="Ø"/>
              <a:tabLst/>
              <a:defRPr/>
            </a:pPr>
            <a:r>
              <a:rPr kumimoji="0" lang="en-US" altLang="zh-CN" sz="2000" b="0" i="0" u="none" strike="noStrike" kern="0" cap="none" spc="0" normalizeH="0" baseline="0" noProof="0" dirty="0" smtClean="0">
                <a:ln>
                  <a:noFill/>
                </a:ln>
                <a:solidFill>
                  <a:srgbClr val="000000"/>
                </a:solidFill>
                <a:effectLst/>
                <a:uLnTx/>
                <a:uFillTx/>
                <a:latin typeface="Times New Roman"/>
                <a:ea typeface="宋体" pitchFamily="2" charset="-122"/>
              </a:rPr>
              <a:t>Common-source configuration</a:t>
            </a:r>
          </a:p>
          <a:p>
            <a:pPr marL="990600" marR="0" lvl="1" indent="-533400" algn="l" defTabSz="914400" rtl="0" eaLnBrk="1" fontAlgn="base" latinLnBrk="0" hangingPunct="1">
              <a:lnSpc>
                <a:spcPct val="100000"/>
              </a:lnSpc>
              <a:spcBef>
                <a:spcPct val="50000"/>
              </a:spcBef>
              <a:spcAft>
                <a:spcPct val="0"/>
              </a:spcAft>
              <a:buClr>
                <a:srgbClr val="3333CC"/>
              </a:buClr>
              <a:buSzTx/>
              <a:buFont typeface="Wingdings" pitchFamily="2" charset="2"/>
              <a:buChar char="Ø"/>
              <a:tabLst/>
              <a:defRPr/>
            </a:pPr>
            <a:r>
              <a:rPr kumimoji="0" lang="en-US" altLang="zh-CN" sz="2000" b="0" i="0" u="none" strike="noStrike" kern="0" cap="none" spc="0" normalizeH="0" baseline="0" noProof="0" dirty="0" smtClean="0">
                <a:ln>
                  <a:noFill/>
                </a:ln>
                <a:solidFill>
                  <a:srgbClr val="000000"/>
                </a:solidFill>
                <a:effectLst/>
                <a:uLnTx/>
                <a:uFillTx/>
                <a:latin typeface="Times New Roman"/>
                <a:ea typeface="宋体" pitchFamily="2" charset="-122"/>
              </a:rPr>
              <a:t>Common-drain configuration</a:t>
            </a:r>
          </a:p>
          <a:p>
            <a:pPr marL="990600" marR="0" lvl="1" indent="-533400" algn="l" defTabSz="914400" rtl="0" eaLnBrk="1" fontAlgn="base" latinLnBrk="0" hangingPunct="1">
              <a:lnSpc>
                <a:spcPct val="100000"/>
              </a:lnSpc>
              <a:spcBef>
                <a:spcPct val="50000"/>
              </a:spcBef>
              <a:spcAft>
                <a:spcPct val="0"/>
              </a:spcAft>
              <a:buClr>
                <a:srgbClr val="3333CC"/>
              </a:buClr>
              <a:buSzTx/>
              <a:buFont typeface="Wingdings" pitchFamily="2" charset="2"/>
              <a:buChar char="Ø"/>
              <a:tabLst/>
              <a:defRPr/>
            </a:pPr>
            <a:r>
              <a:rPr kumimoji="0" lang="en-US" altLang="zh-CN" sz="2000" b="0" i="0" u="none" strike="noStrike" kern="0" cap="none" spc="0" normalizeH="0" baseline="0" noProof="0" dirty="0" smtClean="0">
                <a:ln>
                  <a:noFill/>
                </a:ln>
                <a:solidFill>
                  <a:srgbClr val="000000"/>
                </a:solidFill>
                <a:effectLst/>
                <a:uLnTx/>
                <a:uFillTx/>
                <a:latin typeface="Times New Roman"/>
                <a:ea typeface="宋体" pitchFamily="2" charset="-122"/>
              </a:rPr>
              <a:t>Common-gate configuration</a:t>
            </a:r>
          </a:p>
        </p:txBody>
      </p:sp>
      <p:sp>
        <p:nvSpPr>
          <p:cNvPr id="7" name="Date Placeholder 6"/>
          <p:cNvSpPr>
            <a:spLocks noGrp="1"/>
          </p:cNvSpPr>
          <p:nvPr>
            <p:ph type="dt" sz="half" idx="10"/>
          </p:nvPr>
        </p:nvSpPr>
        <p:spPr/>
        <p:txBody>
          <a:bodyPr/>
          <a:lstStyle/>
          <a:p>
            <a:fld id="{B336AD57-D8A5-47A1-802E-5168CD913ACB}" type="datetime1">
              <a:rPr lang="en-US" smtClean="0"/>
              <a:pPr/>
              <a:t>12/5/2012</a:t>
            </a:fld>
            <a:endParaRPr lang="en-US"/>
          </a:p>
        </p:txBody>
      </p:sp>
      <p:sp>
        <p:nvSpPr>
          <p:cNvPr id="8" name="Footer Placeholder 7"/>
          <p:cNvSpPr>
            <a:spLocks noGrp="1"/>
          </p:cNvSpPr>
          <p:nvPr>
            <p:ph type="ftr" sz="quarter" idx="11"/>
          </p:nvPr>
        </p:nvSpPr>
        <p:spPr/>
        <p:txBody>
          <a:bodyPr/>
          <a:lstStyle/>
          <a:p>
            <a:r>
              <a:rPr lang="en-US" smtClean="0"/>
              <a:t>Dr. Nasim Zafar.</a:t>
            </a:r>
            <a:endParaRPr lang="en-US"/>
          </a:p>
        </p:txBody>
      </p:sp>
      <p:sp>
        <p:nvSpPr>
          <p:cNvPr id="9" name="Slide Number Placeholder 8"/>
          <p:cNvSpPr>
            <a:spLocks noGrp="1"/>
          </p:cNvSpPr>
          <p:nvPr>
            <p:ph type="sldNum" sz="quarter" idx="12"/>
          </p:nvPr>
        </p:nvSpPr>
        <p:spPr/>
        <p:txBody>
          <a:bodyPr/>
          <a:lstStyle/>
          <a:p>
            <a:fld id="{DA9812A3-ACAA-4681-98E4-2950E022EF7D}" type="slidenum">
              <a:rPr lang="en-US" smtClean="0"/>
              <a:pPr/>
              <a:t>16</a:t>
            </a:fld>
            <a:endParaRPr lang="en-US"/>
          </a:p>
        </p:txBody>
      </p:sp>
    </p:spTree>
    <p:extLst>
      <p:ext uri="{BB962C8B-B14F-4D97-AF65-F5344CB8AC3E}">
        <p14:creationId xmlns:p14="http://schemas.microsoft.com/office/powerpoint/2010/main" xmlns="" val="2923509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type="title"/>
          </p:nvPr>
        </p:nvSpPr>
        <p:spPr>
          <a:xfrm>
            <a:off x="1143000" y="228600"/>
            <a:ext cx="6962775" cy="1066800"/>
          </a:xfrm>
          <a:solidFill>
            <a:schemeClr val="bg1"/>
          </a:solidFill>
          <a:ln>
            <a:solidFill>
              <a:schemeClr val="bg1"/>
            </a:solidFill>
            <a:miter lim="800000"/>
            <a:headEnd/>
            <a:tailEnd/>
          </a:ln>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Basic Structure of the Circuit</a:t>
            </a:r>
          </a:p>
        </p:txBody>
      </p:sp>
      <p:pic>
        <p:nvPicPr>
          <p:cNvPr id="65542" name="Picture 6" descr="c:\ch04_conv\sedr42021_044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524000"/>
            <a:ext cx="3884613" cy="4279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5543" name="Text Box 7"/>
          <p:cNvSpPr txBox="1">
            <a:spLocks noChangeArrowheads="1"/>
          </p:cNvSpPr>
          <p:nvPr/>
        </p:nvSpPr>
        <p:spPr bwMode="auto">
          <a:xfrm>
            <a:off x="5334000" y="2743200"/>
            <a:ext cx="3276600" cy="161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fontAlgn="base">
              <a:spcBef>
                <a:spcPct val="0"/>
              </a:spcBef>
              <a:spcAft>
                <a:spcPct val="0"/>
              </a:spcAft>
            </a:pPr>
            <a:r>
              <a:rPr lang="en-US" sz="2000" smtClean="0">
                <a:solidFill>
                  <a:srgbClr val="000000"/>
                </a:solidFill>
              </a:rPr>
              <a:t>Basic structure of the circuit used to realize single-stage discrete-circuit MOS amplifier configurations.</a:t>
            </a:r>
          </a:p>
          <a:p>
            <a:pPr fontAlgn="base">
              <a:spcBef>
                <a:spcPct val="0"/>
              </a:spcBef>
              <a:spcAft>
                <a:spcPct val="0"/>
              </a:spcAft>
            </a:pPr>
            <a:endParaRPr lang="en-US" sz="2000" smtClean="0">
              <a:solidFill>
                <a:srgbClr val="000000"/>
              </a:solidFill>
            </a:endParaRPr>
          </a:p>
        </p:txBody>
      </p:sp>
      <p:sp>
        <p:nvSpPr>
          <p:cNvPr id="2" name="Date Placeholder 1"/>
          <p:cNvSpPr>
            <a:spLocks noGrp="1"/>
          </p:cNvSpPr>
          <p:nvPr>
            <p:ph type="dt" sz="half" idx="10"/>
          </p:nvPr>
        </p:nvSpPr>
        <p:spPr/>
        <p:txBody>
          <a:bodyPr/>
          <a:lstStyle/>
          <a:p>
            <a:fld id="{A63FCEBE-8EC1-4AD9-9096-DE8E4BF1C3CB}"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17</a:t>
            </a:fld>
            <a:endParaRPr lang="en-US"/>
          </a:p>
        </p:txBody>
      </p:sp>
    </p:spTree>
    <p:extLst>
      <p:ext uri="{BB962C8B-B14F-4D97-AF65-F5344CB8AC3E}">
        <p14:creationId xmlns:p14="http://schemas.microsoft.com/office/powerpoint/2010/main" xmlns="" val="862958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1026"/>
          <p:cNvSpPr>
            <a:spLocks noGrp="1" noChangeArrowheads="1"/>
          </p:cNvSpPr>
          <p:nvPr>
            <p:ph type="title"/>
          </p:nvPr>
        </p:nvSpPr>
        <p:spPr>
          <a:xfrm>
            <a:off x="990600" y="228600"/>
            <a:ext cx="6962775"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Characteristic Parameters of Amplifier</a:t>
            </a:r>
          </a:p>
        </p:txBody>
      </p:sp>
      <p:pic>
        <p:nvPicPr>
          <p:cNvPr id="56326" name="Picture 1030" descr="c:\ch05_conv\sedr42021_tb0505a.jpg"/>
          <p:cNvPicPr>
            <a:picLocks noGrp="1" noChangeAspect="1" noChangeArrowheads="1"/>
          </p:cNvPicPr>
          <p:nvPr>
            <p:ph type="body" idx="1"/>
          </p:nvPr>
        </p:nvPicPr>
        <p:blipFill>
          <a:blip r:embed="rId2" cstate="print">
            <a:extLst>
              <a:ext uri="{28A0092B-C50C-407E-A947-70E740481C1C}">
                <a14:useLocalDpi xmlns:a14="http://schemas.microsoft.com/office/drawing/2010/main" xmlns="" val="0"/>
              </a:ext>
            </a:extLst>
          </a:blip>
          <a:srcRect/>
          <a:stretch>
            <a:fillRect/>
          </a:stretch>
        </p:blipFill>
        <p:spPr>
          <a:xfrm>
            <a:off x="1752600" y="1828800"/>
            <a:ext cx="4953000" cy="1828800"/>
          </a:xfrm>
          <a:noFill/>
        </p:spPr>
      </p:pic>
      <p:sp>
        <p:nvSpPr>
          <p:cNvPr id="56327" name="Text Box 1031"/>
          <p:cNvSpPr txBox="1">
            <a:spLocks noChangeArrowheads="1"/>
          </p:cNvSpPr>
          <p:nvPr/>
        </p:nvSpPr>
        <p:spPr bwMode="auto">
          <a:xfrm>
            <a:off x="1219200" y="4114800"/>
            <a:ext cx="6400800"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50000"/>
              </a:spcBef>
              <a:spcAft>
                <a:spcPct val="0"/>
              </a:spcAft>
              <a:buFont typeface="Wingdings" pitchFamily="2" charset="2"/>
              <a:buChar char="Ø"/>
            </a:pPr>
            <a:r>
              <a:rPr lang="en-US" dirty="0" smtClean="0">
                <a:solidFill>
                  <a:srgbClr val="000000"/>
                </a:solidFill>
              </a:rPr>
              <a:t>This is the two-port network of amplifier.</a:t>
            </a:r>
          </a:p>
          <a:p>
            <a:pPr eaLnBrk="1" fontAlgn="base" hangingPunct="1">
              <a:spcBef>
                <a:spcPct val="50000"/>
              </a:spcBef>
              <a:spcAft>
                <a:spcPct val="0"/>
              </a:spcAft>
              <a:buFont typeface="Wingdings" pitchFamily="2" charset="2"/>
              <a:buChar char="Ø"/>
            </a:pPr>
            <a:r>
              <a:rPr lang="en-US" dirty="0" smtClean="0">
                <a:solidFill>
                  <a:srgbClr val="000000"/>
                </a:solidFill>
              </a:rPr>
              <a:t>Voltage signal source.</a:t>
            </a:r>
          </a:p>
          <a:p>
            <a:pPr eaLnBrk="1" fontAlgn="base" hangingPunct="1">
              <a:spcBef>
                <a:spcPct val="50000"/>
              </a:spcBef>
              <a:spcAft>
                <a:spcPct val="0"/>
              </a:spcAft>
              <a:buFont typeface="Wingdings" pitchFamily="2" charset="2"/>
              <a:buChar char="Ø"/>
            </a:pPr>
            <a:r>
              <a:rPr lang="en-US" dirty="0" smtClean="0">
                <a:solidFill>
                  <a:srgbClr val="000000"/>
                </a:solidFill>
              </a:rPr>
              <a:t>Output signal is obtained from the load resistor.</a:t>
            </a:r>
          </a:p>
        </p:txBody>
      </p:sp>
      <p:sp>
        <p:nvSpPr>
          <p:cNvPr id="2" name="Date Placeholder 1"/>
          <p:cNvSpPr>
            <a:spLocks noGrp="1"/>
          </p:cNvSpPr>
          <p:nvPr>
            <p:ph type="dt" sz="half" idx="10"/>
          </p:nvPr>
        </p:nvSpPr>
        <p:spPr/>
        <p:txBody>
          <a:bodyPr/>
          <a:lstStyle/>
          <a:p>
            <a:fld id="{8999D569-6D01-47F3-9BA4-DDB0F7B666EF}"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18</a:t>
            </a:fld>
            <a:endParaRPr lang="en-US"/>
          </a:p>
        </p:txBody>
      </p:sp>
    </p:spTree>
    <p:extLst>
      <p:ext uri="{BB962C8B-B14F-4D97-AF65-F5344CB8AC3E}">
        <p14:creationId xmlns:p14="http://schemas.microsoft.com/office/powerpoint/2010/main" xmlns="" val="39720538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2"/>
          <p:cNvSpPr>
            <a:spLocks noGrp="1" noChangeArrowheads="1"/>
          </p:cNvSpPr>
          <p:nvPr>
            <p:ph type="title"/>
          </p:nvPr>
        </p:nvSpPr>
        <p:spPr>
          <a:xfrm>
            <a:off x="1143000" y="304800"/>
            <a:ext cx="6962775"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Common-Source (CS) Amplifier</a:t>
            </a:r>
            <a:endParaRPr lang="en-US" sz="2800" b="1" dirty="0" smtClean="0">
              <a:solidFill>
                <a:srgbClr val="FF0000"/>
              </a:solidFill>
              <a:latin typeface="Times New Roman" pitchFamily="18" charset="0"/>
              <a:cs typeface="Times New Roman" pitchFamily="18" charset="0"/>
            </a:endParaRPr>
          </a:p>
        </p:txBody>
      </p:sp>
      <p:pic>
        <p:nvPicPr>
          <p:cNvPr id="66566" name="Picture 6" descr="c:\ch04_conv\sedr42021_0443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200"/>
            <a:ext cx="4414284"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6567" name="Text Box 7"/>
          <p:cNvSpPr txBox="1">
            <a:spLocks noChangeArrowheads="1"/>
          </p:cNvSpPr>
          <p:nvPr/>
        </p:nvSpPr>
        <p:spPr bwMode="auto">
          <a:xfrm>
            <a:off x="5181600" y="1981200"/>
            <a:ext cx="3200400" cy="2987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fontAlgn="base">
              <a:spcBef>
                <a:spcPct val="50000"/>
              </a:spcBef>
              <a:spcAft>
                <a:spcPct val="0"/>
              </a:spcAft>
              <a:buFont typeface="Wingdings" pitchFamily="2" charset="2"/>
              <a:buChar char="Ø"/>
            </a:pPr>
            <a:r>
              <a:rPr lang="en-US" sz="2000" smtClean="0">
                <a:solidFill>
                  <a:srgbClr val="000000"/>
                </a:solidFill>
              </a:rPr>
              <a:t>Common-source amplifier based on the circuit of </a:t>
            </a:r>
            <a:r>
              <a:rPr lang="en-US" altLang="zh-CN" sz="2000" smtClean="0">
                <a:solidFill>
                  <a:srgbClr val="000000"/>
                </a:solidFill>
              </a:rPr>
              <a:t>basic structure.</a:t>
            </a:r>
            <a:endParaRPr lang="en-US" altLang="zh-CN" sz="1100" smtClean="0">
              <a:solidFill>
                <a:srgbClr val="000000"/>
              </a:solidFill>
            </a:endParaRPr>
          </a:p>
          <a:p>
            <a:pPr fontAlgn="base">
              <a:spcBef>
                <a:spcPct val="50000"/>
              </a:spcBef>
              <a:spcAft>
                <a:spcPct val="0"/>
              </a:spcAft>
              <a:buFont typeface="Wingdings" pitchFamily="2" charset="2"/>
              <a:buChar char="Ø"/>
            </a:pPr>
            <a:r>
              <a:rPr lang="en-US" altLang="en-US" sz="2000" smtClean="0">
                <a:solidFill>
                  <a:srgbClr val="000000"/>
                </a:solidFill>
                <a:ea typeface="宋体" pitchFamily="2" charset="-122"/>
              </a:rPr>
              <a:t>Biasing with constant-current source.</a:t>
            </a:r>
          </a:p>
          <a:p>
            <a:pPr fontAlgn="base">
              <a:spcBef>
                <a:spcPct val="50000"/>
              </a:spcBef>
              <a:spcAft>
                <a:spcPct val="0"/>
              </a:spcAft>
              <a:buFont typeface="Wingdings" pitchFamily="2" charset="2"/>
              <a:buChar char="Ø"/>
            </a:pPr>
            <a:r>
              <a:rPr lang="en-US" altLang="en-US" sz="2000" i="1" smtClean="0">
                <a:solidFill>
                  <a:srgbClr val="000000"/>
                </a:solidFill>
                <a:ea typeface="宋体" pitchFamily="2" charset="-122"/>
              </a:rPr>
              <a:t>C</a:t>
            </a:r>
            <a:r>
              <a:rPr lang="en-US" altLang="en-US" sz="2000" i="1" baseline="-25000" smtClean="0">
                <a:solidFill>
                  <a:srgbClr val="000000"/>
                </a:solidFill>
                <a:ea typeface="宋体" pitchFamily="2" charset="-122"/>
              </a:rPr>
              <a:t>C1</a:t>
            </a:r>
            <a:r>
              <a:rPr lang="en-US" altLang="en-US" sz="2000" smtClean="0">
                <a:solidFill>
                  <a:srgbClr val="000000"/>
                </a:solidFill>
                <a:ea typeface="宋体" pitchFamily="2" charset="-122"/>
              </a:rPr>
              <a:t> And </a:t>
            </a:r>
            <a:r>
              <a:rPr lang="en-US" altLang="en-US" sz="2000" i="1" smtClean="0">
                <a:solidFill>
                  <a:srgbClr val="000000"/>
                </a:solidFill>
                <a:ea typeface="宋体" pitchFamily="2" charset="-122"/>
              </a:rPr>
              <a:t>C</a:t>
            </a:r>
            <a:r>
              <a:rPr lang="en-US" altLang="en-US" sz="2000" i="1" baseline="-25000" smtClean="0">
                <a:solidFill>
                  <a:srgbClr val="000000"/>
                </a:solidFill>
                <a:ea typeface="宋体" pitchFamily="2" charset="-122"/>
              </a:rPr>
              <a:t>C2</a:t>
            </a:r>
            <a:r>
              <a:rPr lang="en-US" altLang="en-US" sz="2000" smtClean="0">
                <a:solidFill>
                  <a:srgbClr val="000000"/>
                </a:solidFill>
                <a:ea typeface="宋体" pitchFamily="2" charset="-122"/>
              </a:rPr>
              <a:t> are coupling capacitors.</a:t>
            </a:r>
          </a:p>
          <a:p>
            <a:pPr fontAlgn="base">
              <a:spcBef>
                <a:spcPct val="50000"/>
              </a:spcBef>
              <a:spcAft>
                <a:spcPct val="0"/>
              </a:spcAft>
              <a:buFont typeface="Wingdings" pitchFamily="2" charset="2"/>
              <a:buChar char="Ø"/>
            </a:pPr>
            <a:r>
              <a:rPr lang="en-US" altLang="en-US" sz="2000" i="1" smtClean="0">
                <a:solidFill>
                  <a:srgbClr val="000000"/>
                </a:solidFill>
                <a:ea typeface="宋体" pitchFamily="2" charset="-122"/>
              </a:rPr>
              <a:t>C</a:t>
            </a:r>
            <a:r>
              <a:rPr lang="en-US" altLang="en-US" sz="2000" i="1" baseline="-25000" smtClean="0">
                <a:solidFill>
                  <a:srgbClr val="000000"/>
                </a:solidFill>
                <a:ea typeface="宋体" pitchFamily="2" charset="-122"/>
              </a:rPr>
              <a:t>S</a:t>
            </a:r>
            <a:r>
              <a:rPr lang="en-US" altLang="en-US" sz="2000" smtClean="0">
                <a:solidFill>
                  <a:srgbClr val="000000"/>
                </a:solidFill>
                <a:ea typeface="宋体" pitchFamily="2" charset="-122"/>
              </a:rPr>
              <a:t> is the bypass capacitor.</a:t>
            </a:r>
          </a:p>
        </p:txBody>
      </p:sp>
      <p:sp>
        <p:nvSpPr>
          <p:cNvPr id="2" name="Date Placeholder 1"/>
          <p:cNvSpPr>
            <a:spLocks noGrp="1"/>
          </p:cNvSpPr>
          <p:nvPr>
            <p:ph type="dt" sz="half" idx="10"/>
          </p:nvPr>
        </p:nvSpPr>
        <p:spPr/>
        <p:txBody>
          <a:bodyPr/>
          <a:lstStyle/>
          <a:p>
            <a:fld id="{3F5627A1-D13C-4A13-8E0D-F450658DF97F}"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19</a:t>
            </a:fld>
            <a:endParaRPr lang="en-US"/>
          </a:p>
        </p:txBody>
      </p:sp>
    </p:spTree>
    <p:extLst>
      <p:ext uri="{BB962C8B-B14F-4D97-AF65-F5344CB8AC3E}">
        <p14:creationId xmlns:p14="http://schemas.microsoft.com/office/powerpoint/2010/main" xmlns="" val="2893553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a:xfrm>
            <a:off x="1066800" y="228600"/>
            <a:ext cx="6962775"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Equivalent Circuit of the CS Amplifier</a:t>
            </a:r>
          </a:p>
        </p:txBody>
      </p:sp>
      <p:pic>
        <p:nvPicPr>
          <p:cNvPr id="67590" name="Picture 6" descr="c:\ch04_conv\sedr42021_0443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1981200"/>
            <a:ext cx="7315200"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8F06D904-5859-4FC7-96D5-0D5B91FA76A9}" type="datetime1">
              <a:rPr lang="en-US" smtClean="0"/>
              <a:pPr/>
              <a:t>12/5/2012</a:t>
            </a:fld>
            <a:endParaRPr lang="en-US"/>
          </a:p>
        </p:txBody>
      </p:sp>
      <p:sp>
        <p:nvSpPr>
          <p:cNvPr id="3" name="Footer Placeholder 2"/>
          <p:cNvSpPr>
            <a:spLocks noGrp="1"/>
          </p:cNvSpPr>
          <p:nvPr>
            <p:ph type="ftr" sz="quarter" idx="11"/>
          </p:nvPr>
        </p:nvSpPr>
        <p:spPr/>
        <p:txBody>
          <a:bodyPr/>
          <a:lstStyle/>
          <a:p>
            <a:r>
              <a:rPr lang="en-US" smtClean="0"/>
              <a:t>Dr. 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20</a:t>
            </a:fld>
            <a:endParaRPr lang="en-US"/>
          </a:p>
        </p:txBody>
      </p:sp>
    </p:spTree>
    <p:extLst>
      <p:ext uri="{BB962C8B-B14F-4D97-AF65-F5344CB8AC3E}">
        <p14:creationId xmlns:p14="http://schemas.microsoft.com/office/powerpoint/2010/main" xmlns="" val="14970434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Grp="1" noChangeArrowheads="1"/>
          </p:cNvSpPr>
          <p:nvPr>
            <p:ph type="title"/>
          </p:nvPr>
        </p:nvSpPr>
        <p:spPr>
          <a:xfrm>
            <a:off x="1066800" y="228600"/>
            <a:ext cx="6962775" cy="1066800"/>
          </a:xfrm>
          <a:solidFill>
            <a:schemeClr val="bg1"/>
          </a:solidFill>
        </p:spPr>
        <p:txBody>
          <a:bodyPr/>
          <a:lstStyle/>
          <a:p>
            <a:pPr eaLnBrk="1" hangingPunct="1"/>
            <a:r>
              <a:rPr lang="en-US" sz="2800" b="1" dirty="0" smtClean="0">
                <a:solidFill>
                  <a:srgbClr val="FF0000"/>
                </a:solidFill>
                <a:latin typeface="Times New Roman" pitchFamily="18" charset="0"/>
                <a:cs typeface="Times New Roman" pitchFamily="18" charset="0"/>
              </a:rPr>
              <a:t>Summary of CS Amplifier</a:t>
            </a:r>
          </a:p>
        </p:txBody>
      </p:sp>
      <p:sp>
        <p:nvSpPr>
          <p:cNvPr id="70662" name="Rectangle 4"/>
          <p:cNvSpPr>
            <a:spLocks noGrp="1" noChangeArrowheads="1"/>
          </p:cNvSpPr>
          <p:nvPr>
            <p:ph type="body" idx="1"/>
          </p:nvPr>
        </p:nvSpPr>
        <p:spPr>
          <a:xfrm>
            <a:off x="685800" y="1600200"/>
            <a:ext cx="7772400" cy="4114800"/>
          </a:xfrm>
          <a:noFill/>
        </p:spPr>
        <p:txBody>
          <a:bodyPr/>
          <a:lstStyle/>
          <a:p>
            <a:pPr eaLnBrk="1" hangingPunct="1"/>
            <a:endParaRPr lang="en-US" sz="2400" dirty="0" smtClean="0"/>
          </a:p>
          <a:p>
            <a:pPr eaLnBrk="1" hangingPunct="1">
              <a:buClr>
                <a:srgbClr val="FF0000"/>
              </a:buClr>
              <a:buFont typeface="Wingdings" pitchFamily="2" charset="2"/>
              <a:buChar char="v"/>
            </a:pPr>
            <a:r>
              <a:rPr lang="en-US" sz="2400" dirty="0" smtClean="0">
                <a:latin typeface="Times New Roman" pitchFamily="18" charset="0"/>
                <a:cs typeface="Times New Roman" pitchFamily="18" charset="0"/>
              </a:rPr>
              <a:t>Very high input resistance</a:t>
            </a:r>
          </a:p>
          <a:p>
            <a:pPr eaLnBrk="1" hangingPunct="1">
              <a:buClr>
                <a:srgbClr val="FF0000"/>
              </a:buClr>
              <a:buFont typeface="Wingdings" pitchFamily="2" charset="2"/>
              <a:buChar char="v"/>
            </a:pPr>
            <a:endParaRPr lang="en-US" sz="2400" dirty="0">
              <a:latin typeface="Times New Roman" pitchFamily="18" charset="0"/>
              <a:cs typeface="Times New Roman" pitchFamily="18" charset="0"/>
            </a:endParaRPr>
          </a:p>
          <a:p>
            <a:pPr eaLnBrk="1" hangingPunct="1">
              <a:buClr>
                <a:srgbClr val="FF0000"/>
              </a:buClr>
              <a:buFont typeface="Wingdings" pitchFamily="2" charset="2"/>
              <a:buChar char="v"/>
            </a:pPr>
            <a:r>
              <a:rPr lang="en-US" sz="2400" dirty="0" smtClean="0">
                <a:latin typeface="Times New Roman" pitchFamily="18" charset="0"/>
                <a:cs typeface="Times New Roman" pitchFamily="18" charset="0"/>
              </a:rPr>
              <a:t>Moderately high voltage gain</a:t>
            </a:r>
          </a:p>
          <a:p>
            <a:pPr eaLnBrk="1" hangingPunct="1">
              <a:buClr>
                <a:srgbClr val="FF0000"/>
              </a:buClr>
              <a:buFont typeface="Wingdings" pitchFamily="2" charset="2"/>
              <a:buChar char="v"/>
            </a:pPr>
            <a:endParaRPr lang="en-US" sz="2400" dirty="0">
              <a:latin typeface="Times New Roman" pitchFamily="18" charset="0"/>
              <a:cs typeface="Times New Roman" pitchFamily="18" charset="0"/>
            </a:endParaRPr>
          </a:p>
          <a:p>
            <a:pPr eaLnBrk="1" hangingPunct="1">
              <a:buClr>
                <a:srgbClr val="FF0000"/>
              </a:buClr>
              <a:buFont typeface="Wingdings" pitchFamily="2" charset="2"/>
              <a:buChar char="v"/>
            </a:pPr>
            <a:r>
              <a:rPr lang="en-US" sz="2400" dirty="0" smtClean="0">
                <a:latin typeface="Times New Roman" pitchFamily="18" charset="0"/>
                <a:cs typeface="Times New Roman" pitchFamily="18" charset="0"/>
              </a:rPr>
              <a:t>Relatively high output resistance</a:t>
            </a:r>
          </a:p>
          <a:p>
            <a:pPr eaLnBrk="1" hangingPunct="1">
              <a:buFontTx/>
              <a:buNone/>
            </a:pPr>
            <a:endParaRPr lang="en-US" sz="2400" dirty="0" smtClean="0">
              <a:latin typeface="Times New Roman" pitchFamily="18" charset="0"/>
              <a:cs typeface="Times New Roman" pitchFamily="18" charset="0"/>
            </a:endParaRPr>
          </a:p>
        </p:txBody>
      </p:sp>
      <p:sp>
        <p:nvSpPr>
          <p:cNvPr id="2" name="Date Placeholder 1"/>
          <p:cNvSpPr>
            <a:spLocks noGrp="1"/>
          </p:cNvSpPr>
          <p:nvPr>
            <p:ph type="dt" sz="half" idx="10"/>
          </p:nvPr>
        </p:nvSpPr>
        <p:spPr/>
        <p:txBody>
          <a:bodyPr/>
          <a:lstStyle/>
          <a:p>
            <a:pPr>
              <a:defRPr/>
            </a:pPr>
            <a:fld id="{65F80E47-A88A-4E3C-B552-EB80A9DE7664}" type="datetime1">
              <a:rPr lang="en-US" smtClean="0">
                <a:solidFill>
                  <a:srgbClr val="000000"/>
                </a:solidFill>
              </a:rPr>
              <a:pPr>
                <a:defRPr/>
              </a:pPr>
              <a:t>12/5/2012</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ltLang="zh-CN" smtClean="0">
                <a:solidFill>
                  <a:srgbClr val="000000"/>
                </a:solidFill>
              </a:rPr>
              <a:t>Dr. Nasim Zafar.</a:t>
            </a:r>
            <a:endParaRPr lang="en-US" altLang="zh-CN">
              <a:solidFill>
                <a:srgbClr val="000000"/>
              </a:solidFill>
            </a:endParaRPr>
          </a:p>
        </p:txBody>
      </p:sp>
      <p:sp>
        <p:nvSpPr>
          <p:cNvPr id="4" name="Slide Number Placeholder 3"/>
          <p:cNvSpPr>
            <a:spLocks noGrp="1"/>
          </p:cNvSpPr>
          <p:nvPr>
            <p:ph type="sldNum" sz="quarter" idx="12"/>
          </p:nvPr>
        </p:nvSpPr>
        <p:spPr/>
        <p:txBody>
          <a:bodyPr/>
          <a:lstStyle/>
          <a:p>
            <a:pPr>
              <a:defRPr/>
            </a:pPr>
            <a:fld id="{98D63C1E-1F4F-41EC-A3FF-A96D2753FE49}" type="slidenum">
              <a:rPr lang="en-US" smtClean="0">
                <a:solidFill>
                  <a:srgbClr val="000000"/>
                </a:solidFill>
              </a:rPr>
              <a:pPr>
                <a:defRPr/>
              </a:pPr>
              <a:t>21</a:t>
            </a:fld>
            <a:endParaRPr lang="en-US">
              <a:solidFill>
                <a:srgbClr val="000000"/>
              </a:solidFill>
            </a:endParaRPr>
          </a:p>
        </p:txBody>
      </p:sp>
    </p:spTree>
    <p:extLst>
      <p:ext uri="{BB962C8B-B14F-4D97-AF65-F5344CB8AC3E}">
        <p14:creationId xmlns:p14="http://schemas.microsoft.com/office/powerpoint/2010/main" xmlns="" val="12020867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2800" b="1" kern="0" dirty="0">
                <a:solidFill>
                  <a:srgbClr val="FF0000"/>
                </a:solidFill>
                <a:latin typeface="Times New Roman"/>
              </a:rPr>
              <a:t>The Common-Gate </a:t>
            </a:r>
            <a:r>
              <a:rPr lang="en-US" altLang="zh-CN" sz="2800" b="1" kern="0" dirty="0" smtClean="0">
                <a:solidFill>
                  <a:srgbClr val="FF0000"/>
                </a:solidFill>
                <a:latin typeface="Times New Roman"/>
              </a:rPr>
              <a:t>Amplifier Circuit</a:t>
            </a:r>
            <a:endParaRPr lang="en-US" dirty="0"/>
          </a:p>
        </p:txBody>
      </p:sp>
      <p:sp>
        <p:nvSpPr>
          <p:cNvPr id="4" name="Date Placeholder 3"/>
          <p:cNvSpPr>
            <a:spLocks noGrp="1"/>
          </p:cNvSpPr>
          <p:nvPr>
            <p:ph type="dt" sz="half" idx="10"/>
          </p:nvPr>
        </p:nvSpPr>
        <p:spPr/>
        <p:txBody>
          <a:bodyPr/>
          <a:lstStyle/>
          <a:p>
            <a:fld id="{037DBC66-FED8-4FD9-893A-3D28FF1C7A68}"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22</a:t>
            </a:fld>
            <a:endParaRPr lang="en-US"/>
          </a:p>
        </p:txBody>
      </p:sp>
      <p:pic>
        <p:nvPicPr>
          <p:cNvPr id="3072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1" y="1295400"/>
            <a:ext cx="49530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 Box 5"/>
          <p:cNvSpPr txBox="1">
            <a:spLocks noChangeArrowheads="1"/>
          </p:cNvSpPr>
          <p:nvPr/>
        </p:nvSpPr>
        <p:spPr bwMode="auto">
          <a:xfrm>
            <a:off x="5715000" y="1713023"/>
            <a:ext cx="2959100" cy="344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77800" indent="-17780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fontAlgn="base" hangingPunct="1">
              <a:spcBef>
                <a:spcPct val="50000"/>
              </a:spcBef>
              <a:spcAft>
                <a:spcPct val="0"/>
              </a:spcAft>
              <a:buFont typeface="Wingdings" pitchFamily="2" charset="2"/>
              <a:buChar char="Ø"/>
            </a:pPr>
            <a:r>
              <a:rPr lang="en-US" altLang="zh-CN" sz="2000" dirty="0" smtClean="0">
                <a:solidFill>
                  <a:srgbClr val="000000"/>
                </a:solidFill>
                <a:latin typeface="Times New Roman" pitchFamily="18" charset="0"/>
              </a:rPr>
              <a:t>Biasing with constant current source </a:t>
            </a:r>
            <a:r>
              <a:rPr lang="en-US" altLang="zh-CN" sz="2000" i="1" dirty="0" smtClean="0">
                <a:solidFill>
                  <a:srgbClr val="000000"/>
                </a:solidFill>
                <a:latin typeface="Times New Roman" pitchFamily="18" charset="0"/>
              </a:rPr>
              <a:t>I</a:t>
            </a:r>
          </a:p>
          <a:p>
            <a:pPr eaLnBrk="1" fontAlgn="base" hangingPunct="1">
              <a:spcBef>
                <a:spcPct val="50000"/>
              </a:spcBef>
              <a:spcAft>
                <a:spcPct val="0"/>
              </a:spcAft>
              <a:buFont typeface="Wingdings" pitchFamily="2" charset="2"/>
              <a:buChar char="Ø"/>
            </a:pPr>
            <a:r>
              <a:rPr lang="en-US" altLang="zh-CN" sz="2000" dirty="0" smtClean="0">
                <a:solidFill>
                  <a:srgbClr val="000000"/>
                </a:solidFill>
                <a:latin typeface="Times New Roman" pitchFamily="18" charset="0"/>
              </a:rPr>
              <a:t>Input signal</a:t>
            </a:r>
            <a:r>
              <a:rPr lang="en-US" altLang="zh-CN" sz="2000" i="1" dirty="0" smtClean="0">
                <a:solidFill>
                  <a:srgbClr val="000000"/>
                </a:solidFill>
                <a:latin typeface="Times New Roman" pitchFamily="18" charset="0"/>
              </a:rPr>
              <a:t> </a:t>
            </a:r>
            <a:r>
              <a:rPr lang="en-US" altLang="zh-CN" sz="2000" i="1" dirty="0" err="1" smtClean="0">
                <a:solidFill>
                  <a:srgbClr val="000000"/>
                </a:solidFill>
                <a:latin typeface="Times New Roman" pitchFamily="18" charset="0"/>
              </a:rPr>
              <a:t>v</a:t>
            </a:r>
            <a:r>
              <a:rPr lang="en-US" altLang="zh-CN" sz="2000" i="1" baseline="-25000" dirty="0" err="1" smtClean="0">
                <a:solidFill>
                  <a:srgbClr val="000000"/>
                </a:solidFill>
                <a:latin typeface="Times New Roman" pitchFamily="18" charset="0"/>
              </a:rPr>
              <a:t>sig</a:t>
            </a:r>
            <a:r>
              <a:rPr lang="en-US" altLang="zh-CN" sz="2000" dirty="0" smtClean="0">
                <a:solidFill>
                  <a:srgbClr val="000000"/>
                </a:solidFill>
                <a:latin typeface="Times New Roman" pitchFamily="18" charset="0"/>
              </a:rPr>
              <a:t> is applied to the source</a:t>
            </a:r>
          </a:p>
          <a:p>
            <a:pPr eaLnBrk="1" fontAlgn="base" hangingPunct="1">
              <a:spcBef>
                <a:spcPct val="50000"/>
              </a:spcBef>
              <a:spcAft>
                <a:spcPct val="0"/>
              </a:spcAft>
              <a:buFont typeface="Wingdings" pitchFamily="2" charset="2"/>
              <a:buChar char="Ø"/>
            </a:pPr>
            <a:r>
              <a:rPr lang="en-US" altLang="zh-CN" sz="2000" dirty="0" smtClean="0">
                <a:solidFill>
                  <a:srgbClr val="000000"/>
                </a:solidFill>
                <a:latin typeface="Times New Roman" pitchFamily="18" charset="0"/>
              </a:rPr>
              <a:t>Output is taken at the drain</a:t>
            </a:r>
          </a:p>
          <a:p>
            <a:pPr eaLnBrk="1" fontAlgn="base" hangingPunct="1">
              <a:spcBef>
                <a:spcPct val="50000"/>
              </a:spcBef>
              <a:spcAft>
                <a:spcPct val="0"/>
              </a:spcAft>
              <a:buFont typeface="Wingdings" pitchFamily="2" charset="2"/>
              <a:buChar char="Ø"/>
            </a:pPr>
            <a:r>
              <a:rPr lang="en-US" altLang="zh-CN" sz="2000" dirty="0" smtClean="0">
                <a:solidFill>
                  <a:srgbClr val="000000"/>
                </a:solidFill>
                <a:latin typeface="Times New Roman" pitchFamily="18" charset="0"/>
              </a:rPr>
              <a:t>Gate is signal grounded</a:t>
            </a:r>
          </a:p>
          <a:p>
            <a:pPr eaLnBrk="1" fontAlgn="base" hangingPunct="1">
              <a:spcBef>
                <a:spcPct val="50000"/>
              </a:spcBef>
              <a:spcAft>
                <a:spcPct val="0"/>
              </a:spcAft>
              <a:buFont typeface="Wingdings" pitchFamily="2" charset="2"/>
              <a:buChar char="Ø"/>
            </a:pPr>
            <a:r>
              <a:rPr lang="en-US" altLang="zh-CN" sz="2000" i="1" dirty="0" smtClean="0">
                <a:solidFill>
                  <a:srgbClr val="000000"/>
                </a:solidFill>
                <a:latin typeface="Times New Roman" pitchFamily="18" charset="0"/>
              </a:rPr>
              <a:t>C</a:t>
            </a:r>
            <a:r>
              <a:rPr lang="en-US" altLang="zh-CN" sz="2000" i="1" baseline="-25000" dirty="0" smtClean="0">
                <a:solidFill>
                  <a:srgbClr val="000000"/>
                </a:solidFill>
                <a:latin typeface="Times New Roman" pitchFamily="18" charset="0"/>
              </a:rPr>
              <a:t>C1</a:t>
            </a:r>
            <a:r>
              <a:rPr lang="en-US" altLang="zh-CN" sz="2000" dirty="0" smtClean="0">
                <a:solidFill>
                  <a:srgbClr val="000000"/>
                </a:solidFill>
                <a:latin typeface="Times New Roman" pitchFamily="18" charset="0"/>
              </a:rPr>
              <a:t> and </a:t>
            </a:r>
            <a:r>
              <a:rPr lang="en-US" altLang="zh-CN" sz="2000" i="1" dirty="0" smtClean="0">
                <a:solidFill>
                  <a:srgbClr val="000000"/>
                </a:solidFill>
                <a:latin typeface="Times New Roman" pitchFamily="18" charset="0"/>
              </a:rPr>
              <a:t>C</a:t>
            </a:r>
            <a:r>
              <a:rPr lang="en-US" altLang="zh-CN" sz="2000" i="1" baseline="-25000" dirty="0" smtClean="0">
                <a:solidFill>
                  <a:srgbClr val="000000"/>
                </a:solidFill>
                <a:latin typeface="Times New Roman" pitchFamily="18" charset="0"/>
              </a:rPr>
              <a:t>C2</a:t>
            </a:r>
            <a:r>
              <a:rPr lang="en-US" altLang="zh-CN" sz="2000" dirty="0" smtClean="0">
                <a:solidFill>
                  <a:srgbClr val="000000"/>
                </a:solidFill>
                <a:latin typeface="Times New Roman" pitchFamily="18" charset="0"/>
              </a:rPr>
              <a:t> are coupling capacitors</a:t>
            </a:r>
          </a:p>
        </p:txBody>
      </p:sp>
    </p:spTree>
    <p:extLst>
      <p:ext uri="{BB962C8B-B14F-4D97-AF65-F5344CB8AC3E}">
        <p14:creationId xmlns:p14="http://schemas.microsoft.com/office/powerpoint/2010/main" xmlns="" val="11005071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2800" b="1" kern="0" dirty="0">
                <a:solidFill>
                  <a:srgbClr val="FF0000"/>
                </a:solidFill>
                <a:latin typeface="Times New Roman"/>
                <a:ea typeface="宋体" pitchFamily="2" charset="-122"/>
              </a:rPr>
              <a:t>The Common-Gate Amplifier</a:t>
            </a:r>
            <a:endParaRPr lang="en-US" dirty="0"/>
          </a:p>
        </p:txBody>
      </p:sp>
      <p:sp>
        <p:nvSpPr>
          <p:cNvPr id="4" name="Date Placeholder 3"/>
          <p:cNvSpPr>
            <a:spLocks noGrp="1"/>
          </p:cNvSpPr>
          <p:nvPr>
            <p:ph type="dt" sz="half" idx="10"/>
          </p:nvPr>
        </p:nvSpPr>
        <p:spPr/>
        <p:txBody>
          <a:bodyPr/>
          <a:lstStyle/>
          <a:p>
            <a:fld id="{E9B1DAFD-4CDD-4FDC-B164-9F80728B8FDA}" type="datetime1">
              <a:rPr lang="en-US" smtClean="0"/>
              <a:pPr/>
              <a:t>12/5/2012</a:t>
            </a:fld>
            <a:endParaRPr lang="en-US"/>
          </a:p>
        </p:txBody>
      </p:sp>
      <p:sp>
        <p:nvSpPr>
          <p:cNvPr id="5" name="Footer Placeholder 4"/>
          <p:cNvSpPr>
            <a:spLocks noGrp="1"/>
          </p:cNvSpPr>
          <p:nvPr>
            <p:ph type="ftr" sz="quarter" idx="11"/>
          </p:nvPr>
        </p:nvSpPr>
        <p:spPr/>
        <p:txBody>
          <a:bodyPr/>
          <a:lstStyle/>
          <a:p>
            <a:r>
              <a:rPr lang="en-US" smtClean="0"/>
              <a:t>Dr. 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23</a:t>
            </a:fld>
            <a:endParaRPr lang="en-US"/>
          </a:p>
        </p:txBody>
      </p:sp>
      <p:pic>
        <p:nvPicPr>
          <p:cNvPr id="3174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600200"/>
            <a:ext cx="4950381" cy="4060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 Box 4"/>
          <p:cNvSpPr txBox="1">
            <a:spLocks noChangeArrowheads="1"/>
          </p:cNvSpPr>
          <p:nvPr/>
        </p:nvSpPr>
        <p:spPr bwMode="auto">
          <a:xfrm>
            <a:off x="5791200" y="2057400"/>
            <a:ext cx="2971800" cy="22467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defTabSz="914400" eaLnBrk="0" fontAlgn="base" latinLnBrk="0" hangingPunct="0">
              <a:lnSpc>
                <a:spcPct val="100000"/>
              </a:lnSpc>
              <a:spcBef>
                <a:spcPct val="50000"/>
              </a:spcBef>
              <a:spcAft>
                <a:spcPct val="0"/>
              </a:spcAft>
              <a:buClrTx/>
              <a:buSzTx/>
              <a:buFont typeface="Wingdings" pitchFamily="2" charset="2"/>
              <a:buChar char="Ø"/>
              <a:tabLst/>
              <a:defRPr/>
            </a:pPr>
            <a:r>
              <a:rPr kumimoji="0" lang="en-US" sz="2000" b="0" i="0" u="none" strike="noStrike" kern="0" cap="none" spc="0" normalizeH="0" baseline="0" noProof="0" smtClean="0">
                <a:ln>
                  <a:noFill/>
                </a:ln>
                <a:solidFill>
                  <a:srgbClr val="000000"/>
                </a:solidFill>
                <a:effectLst/>
                <a:uLnTx/>
                <a:uFillTx/>
                <a:latin typeface="Times New Roman" pitchFamily="18" charset="0"/>
              </a:rPr>
              <a:t>A small-signal equivalent circuit of the amplifier in fig. (a). </a:t>
            </a:r>
          </a:p>
          <a:p>
            <a:pPr marL="0" marR="0" lvl="0" indent="0" defTabSz="914400" eaLnBrk="0" fontAlgn="base" latinLnBrk="0" hangingPunct="0">
              <a:lnSpc>
                <a:spcPct val="100000"/>
              </a:lnSpc>
              <a:spcBef>
                <a:spcPct val="50000"/>
              </a:spcBef>
              <a:spcAft>
                <a:spcPct val="0"/>
              </a:spcAft>
              <a:buClrTx/>
              <a:buSzTx/>
              <a:buFont typeface="Wingdings" pitchFamily="2" charset="2"/>
              <a:buChar char="Ø"/>
              <a:tabLst/>
              <a:defRPr/>
            </a:pPr>
            <a:r>
              <a:rPr kumimoji="0" lang="en-US" altLang="en-US" sz="2000" b="0" i="0" u="none" strike="noStrike" kern="0" cap="none" spc="0" normalizeH="0" baseline="0" noProof="0" smtClean="0">
                <a:ln>
                  <a:noFill/>
                </a:ln>
                <a:solidFill>
                  <a:srgbClr val="000000"/>
                </a:solidFill>
                <a:effectLst/>
                <a:uLnTx/>
                <a:uFillTx/>
                <a:latin typeface="Times New Roman" pitchFamily="18" charset="0"/>
              </a:rPr>
              <a:t>T model is used in preference to the </a:t>
            </a:r>
            <a:r>
              <a:rPr kumimoji="0" lang="en-US" altLang="en-US" sz="2000" b="0" i="0" u="none" strike="noStrike" kern="0" cap="none" spc="0" normalizeH="0" baseline="0" noProof="0" smtClean="0">
                <a:ln>
                  <a:noFill/>
                </a:ln>
                <a:solidFill>
                  <a:srgbClr val="000000"/>
                </a:solidFill>
                <a:effectLst/>
                <a:uLnTx/>
                <a:uFillTx/>
                <a:latin typeface="Times New Roman" pitchFamily="18" charset="0"/>
                <a:cs typeface="Times New Roman" pitchFamily="18" charset="0"/>
              </a:rPr>
              <a:t>π model</a:t>
            </a:r>
          </a:p>
          <a:p>
            <a:pPr marL="0" marR="0" lvl="0" indent="0" defTabSz="914400" eaLnBrk="0" fontAlgn="base" latinLnBrk="0" hangingPunct="0">
              <a:lnSpc>
                <a:spcPct val="100000"/>
              </a:lnSpc>
              <a:spcBef>
                <a:spcPct val="50000"/>
              </a:spcBef>
              <a:spcAft>
                <a:spcPct val="0"/>
              </a:spcAft>
              <a:buClrTx/>
              <a:buSzTx/>
              <a:buFont typeface="Wingdings" pitchFamily="2" charset="2"/>
              <a:buChar char="Ø"/>
              <a:tabLst/>
              <a:defRPr/>
            </a:pPr>
            <a:r>
              <a:rPr kumimoji="0" lang="en-US" altLang="en-US" sz="2000" b="0" i="0" u="none" strike="noStrike" kern="0" cap="none" spc="0" normalizeH="0" baseline="0" noProof="0" smtClean="0">
                <a:ln>
                  <a:noFill/>
                </a:ln>
                <a:solidFill>
                  <a:srgbClr val="000000"/>
                </a:solidFill>
                <a:effectLst/>
                <a:uLnTx/>
                <a:uFillTx/>
                <a:latin typeface="Times New Roman" pitchFamily="18" charset="0"/>
                <a:cs typeface="Times New Roman" pitchFamily="18" charset="0"/>
              </a:rPr>
              <a:t>Neglecting </a:t>
            </a:r>
            <a:r>
              <a:rPr kumimoji="0" lang="en-US" altLang="en-US" sz="2000" b="0" i="1" u="none" strike="noStrike" kern="0" cap="none" spc="0" normalizeH="0" baseline="0" noProof="0" smtClean="0">
                <a:ln>
                  <a:noFill/>
                </a:ln>
                <a:solidFill>
                  <a:srgbClr val="000000"/>
                </a:solidFill>
                <a:effectLst/>
                <a:uLnTx/>
                <a:uFillTx/>
                <a:latin typeface="Times New Roman" pitchFamily="18" charset="0"/>
                <a:cs typeface="Times New Roman" pitchFamily="18" charset="0"/>
              </a:rPr>
              <a:t>r</a:t>
            </a:r>
            <a:r>
              <a:rPr kumimoji="0" lang="en-US" altLang="en-US" sz="2000" b="0" i="1" u="none" strike="noStrike" kern="0" cap="none" spc="0" normalizeH="0" baseline="-25000" noProof="0" smtClean="0">
                <a:ln>
                  <a:noFill/>
                </a:ln>
                <a:solidFill>
                  <a:srgbClr val="000000"/>
                </a:solidFill>
                <a:effectLst/>
                <a:uLnTx/>
                <a:uFillTx/>
                <a:latin typeface="Times New Roman" pitchFamily="18" charset="0"/>
                <a:cs typeface="Times New Roman" pitchFamily="18" charset="0"/>
              </a:rPr>
              <a:t>o</a:t>
            </a:r>
            <a:endParaRPr kumimoji="0" lang="en-US" altLang="en-US" sz="2000" b="0" i="1" u="none" strike="noStrike" kern="0" cap="none" spc="0" normalizeH="0" baseline="-25000" noProof="0" smtClean="0">
              <a:ln>
                <a:noFill/>
              </a:ln>
              <a:solidFill>
                <a:srgbClr val="000000"/>
              </a:solidFill>
              <a:effectLst/>
              <a:uLnTx/>
              <a:uFillTx/>
              <a:latin typeface="Times New Roman" pitchFamily="18" charset="0"/>
            </a:endParaRPr>
          </a:p>
        </p:txBody>
      </p:sp>
    </p:spTree>
    <p:extLst>
      <p:ext uri="{BB962C8B-B14F-4D97-AF65-F5344CB8AC3E}">
        <p14:creationId xmlns:p14="http://schemas.microsoft.com/office/powerpoint/2010/main" xmlns="" val="33757334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2"/>
          <p:cNvSpPr>
            <a:spLocks noGrp="1" noChangeArrowheads="1"/>
          </p:cNvSpPr>
          <p:nvPr>
            <p:ph type="title"/>
          </p:nvPr>
        </p:nvSpPr>
        <p:spPr>
          <a:xfrm>
            <a:off x="1143000" y="228600"/>
            <a:ext cx="6962775" cy="1066800"/>
          </a:xfrm>
          <a:solidFill>
            <a:schemeClr val="bg1"/>
          </a:solidFill>
        </p:spPr>
        <p:txBody>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Summary of </a:t>
            </a:r>
            <a:r>
              <a:rPr lang="en-US" sz="2800" b="1" dirty="0" smtClean="0">
                <a:solidFill>
                  <a:srgbClr val="FF0000"/>
                </a:solidFill>
                <a:latin typeface="Times New Roman" pitchFamily="18" charset="0"/>
                <a:cs typeface="Times New Roman" pitchFamily="18" charset="0"/>
              </a:rPr>
              <a:t>CG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sp>
        <p:nvSpPr>
          <p:cNvPr id="79878" name="Rectangle 4"/>
          <p:cNvSpPr>
            <a:spLocks noGrp="1" noChangeArrowheads="1"/>
          </p:cNvSpPr>
          <p:nvPr>
            <p:ph idx="1"/>
          </p:nvPr>
        </p:nvSpPr>
        <p:spPr>
          <a:xfrm>
            <a:off x="685800" y="1600200"/>
            <a:ext cx="7772400" cy="4114800"/>
          </a:xfrm>
          <a:noFill/>
        </p:spPr>
        <p:txBody>
          <a:bodyPr>
            <a:normAutofit fontScale="92500" lnSpcReduction="10000"/>
          </a:bodyPr>
          <a:lstStyle/>
          <a:p>
            <a:pPr eaLnBrk="1" hangingPunct="1">
              <a:lnSpc>
                <a:spcPct val="160000"/>
              </a:lnSpc>
              <a:buClr>
                <a:srgbClr val="FF0000"/>
              </a:buClr>
              <a:buFont typeface="Wingdings" pitchFamily="2" charset="2"/>
              <a:buChar char="Ø"/>
            </a:pPr>
            <a:r>
              <a:rPr lang="en-US" sz="2400" dirty="0" err="1" smtClean="0">
                <a:latin typeface="Times New Roman" pitchFamily="18" charset="0"/>
                <a:cs typeface="Times New Roman" pitchFamily="18" charset="0"/>
              </a:rPr>
              <a:t>Noninverting</a:t>
            </a:r>
            <a:r>
              <a:rPr lang="en-US" sz="2400" dirty="0" smtClean="0">
                <a:latin typeface="Times New Roman" pitchFamily="18" charset="0"/>
                <a:cs typeface="Times New Roman" pitchFamily="18" charset="0"/>
              </a:rPr>
              <a:t> amplifier.</a:t>
            </a:r>
          </a:p>
          <a:p>
            <a:pPr eaLnBrk="1" hangingPunct="1">
              <a:lnSpc>
                <a:spcPct val="160000"/>
              </a:lnSpc>
              <a:buClr>
                <a:srgbClr val="FF0000"/>
              </a:buClr>
              <a:buFont typeface="Wingdings" pitchFamily="2" charset="2"/>
              <a:buChar char="Ø"/>
            </a:pPr>
            <a:r>
              <a:rPr lang="en-US" sz="2400" dirty="0" smtClean="0">
                <a:latin typeface="Times New Roman" pitchFamily="18" charset="0"/>
                <a:cs typeface="Times New Roman" pitchFamily="18" charset="0"/>
              </a:rPr>
              <a:t>Low input resistance.</a:t>
            </a:r>
          </a:p>
          <a:p>
            <a:pPr eaLnBrk="1" hangingPunct="1">
              <a:lnSpc>
                <a:spcPct val="160000"/>
              </a:lnSpc>
              <a:buClr>
                <a:srgbClr val="FF0000"/>
              </a:buClr>
              <a:buFont typeface="Wingdings" pitchFamily="2" charset="2"/>
              <a:buChar char="Ø"/>
            </a:pPr>
            <a:r>
              <a:rPr lang="en-US" sz="2400" dirty="0" smtClean="0">
                <a:latin typeface="Times New Roman" pitchFamily="18" charset="0"/>
                <a:cs typeface="Times New Roman" pitchFamily="18" charset="0"/>
              </a:rPr>
              <a:t>Has nearly identical voltage gain of CS amplifier, but the overall voltage gain is smaller by the factor (1+</a:t>
            </a:r>
            <a:r>
              <a:rPr lang="en-US" sz="2400" i="1" dirty="0" smtClean="0">
                <a:latin typeface="Times New Roman" pitchFamily="18" charset="0"/>
                <a:cs typeface="Times New Roman" pitchFamily="18" charset="0"/>
              </a:rPr>
              <a:t>g</a:t>
            </a:r>
            <a:r>
              <a:rPr lang="en-US" sz="2400" i="1" baseline="-25000" dirty="0" smtClean="0">
                <a:latin typeface="Times New Roman" pitchFamily="18" charset="0"/>
                <a:cs typeface="Times New Roman" pitchFamily="18" charset="0"/>
              </a:rPr>
              <a:t>m</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sig</a:t>
            </a:r>
            <a:r>
              <a:rPr lang="en-US" altLang="zh-CN" sz="2400" dirty="0" smtClean="0">
                <a:latin typeface="Times New Roman" pitchFamily="18" charset="0"/>
                <a:ea typeface="宋体" pitchFamily="2" charset="-122"/>
                <a:cs typeface="Times New Roman" pitchFamily="18" charset="0"/>
              </a:rPr>
              <a:t>）.</a:t>
            </a:r>
            <a:endParaRPr lang="en-US" sz="2400" dirty="0" smtClean="0">
              <a:latin typeface="Times New Roman" pitchFamily="18" charset="0"/>
              <a:ea typeface="宋体" pitchFamily="2" charset="-122"/>
              <a:cs typeface="Times New Roman" pitchFamily="18" charset="0"/>
            </a:endParaRPr>
          </a:p>
          <a:p>
            <a:pPr eaLnBrk="1" hangingPunct="1">
              <a:lnSpc>
                <a:spcPct val="160000"/>
              </a:lnSpc>
              <a:buClr>
                <a:srgbClr val="FF0000"/>
              </a:buClr>
              <a:buFont typeface="Wingdings" pitchFamily="2" charset="2"/>
              <a:buChar char="Ø"/>
            </a:pPr>
            <a:r>
              <a:rPr lang="en-US" sz="2400" dirty="0" smtClean="0">
                <a:latin typeface="Times New Roman" pitchFamily="18" charset="0"/>
                <a:cs typeface="Times New Roman" pitchFamily="18" charset="0"/>
              </a:rPr>
              <a:t>Relatively high output resistance.</a:t>
            </a:r>
          </a:p>
          <a:p>
            <a:pPr eaLnBrk="1" hangingPunct="1">
              <a:lnSpc>
                <a:spcPct val="160000"/>
              </a:lnSpc>
              <a:buClr>
                <a:srgbClr val="FF0000"/>
              </a:buClr>
              <a:buFont typeface="Wingdings" pitchFamily="2" charset="2"/>
              <a:buChar char="Ø"/>
            </a:pPr>
            <a:r>
              <a:rPr lang="en-US" sz="2400" dirty="0" smtClean="0">
                <a:latin typeface="Times New Roman" pitchFamily="18" charset="0"/>
                <a:cs typeface="Times New Roman" pitchFamily="18" charset="0"/>
              </a:rPr>
              <a:t>Current follower.</a:t>
            </a:r>
          </a:p>
          <a:p>
            <a:pPr eaLnBrk="1" hangingPunct="1">
              <a:lnSpc>
                <a:spcPct val="160000"/>
              </a:lnSpc>
              <a:buClr>
                <a:srgbClr val="FF0000"/>
              </a:buClr>
              <a:buFont typeface="Wingdings" pitchFamily="2" charset="2"/>
              <a:buChar char="Ø"/>
            </a:pPr>
            <a:r>
              <a:rPr lang="en-US" sz="2400" dirty="0" smtClean="0">
                <a:latin typeface="Times New Roman" pitchFamily="18" charset="0"/>
                <a:cs typeface="Times New Roman" pitchFamily="18" charset="0"/>
              </a:rPr>
              <a:t>Superior high-frequency performance.</a:t>
            </a:r>
          </a:p>
        </p:txBody>
      </p:sp>
      <p:sp>
        <p:nvSpPr>
          <p:cNvPr id="2" name="Date Placeholder 1"/>
          <p:cNvSpPr>
            <a:spLocks noGrp="1"/>
          </p:cNvSpPr>
          <p:nvPr>
            <p:ph type="dt" sz="half" idx="10"/>
          </p:nvPr>
        </p:nvSpPr>
        <p:spPr/>
        <p:txBody>
          <a:bodyPr/>
          <a:lstStyle/>
          <a:p>
            <a:pPr>
              <a:defRPr/>
            </a:pPr>
            <a:fld id="{BAEF0C42-44A3-4D31-ABB5-EF48E7EFBF09}" type="datetime1">
              <a:rPr lang="en-US" smtClean="0">
                <a:solidFill>
                  <a:srgbClr val="000000"/>
                </a:solidFill>
              </a:rPr>
              <a:pPr>
                <a:defRPr/>
              </a:pPr>
              <a:t>12/5/2012</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ltLang="zh-CN" smtClean="0">
                <a:solidFill>
                  <a:srgbClr val="000000"/>
                </a:solidFill>
              </a:rPr>
              <a:t>Dr. Nasim Zafar.</a:t>
            </a:r>
            <a:endParaRPr lang="en-US" altLang="zh-CN">
              <a:solidFill>
                <a:srgbClr val="000000"/>
              </a:solidFill>
            </a:endParaRPr>
          </a:p>
        </p:txBody>
      </p:sp>
      <p:sp>
        <p:nvSpPr>
          <p:cNvPr id="4" name="Slide Number Placeholder 3"/>
          <p:cNvSpPr>
            <a:spLocks noGrp="1"/>
          </p:cNvSpPr>
          <p:nvPr>
            <p:ph type="sldNum" sz="quarter" idx="12"/>
          </p:nvPr>
        </p:nvSpPr>
        <p:spPr/>
        <p:txBody>
          <a:bodyPr/>
          <a:lstStyle/>
          <a:p>
            <a:pPr>
              <a:defRPr/>
            </a:pPr>
            <a:fld id="{98D63C1E-1F4F-41EC-A3FF-A96D2753FE49}" type="slidenum">
              <a:rPr lang="en-US" smtClean="0">
                <a:solidFill>
                  <a:srgbClr val="000000"/>
                </a:solidFill>
              </a:rPr>
              <a:pPr>
                <a:defRPr/>
              </a:pPr>
              <a:t>24</a:t>
            </a:fld>
            <a:endParaRPr lang="en-US">
              <a:solidFill>
                <a:srgbClr val="000000"/>
              </a:solidFill>
            </a:endParaRPr>
          </a:p>
        </p:txBody>
      </p:sp>
    </p:spTree>
    <p:extLst>
      <p:ext uri="{BB962C8B-B14F-4D97-AF65-F5344CB8AC3E}">
        <p14:creationId xmlns:p14="http://schemas.microsoft.com/office/powerpoint/2010/main" xmlns="" val="24693270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2"/>
          <p:cNvSpPr>
            <a:spLocks noGrp="1" noChangeArrowheads="1"/>
          </p:cNvSpPr>
          <p:nvPr>
            <p:ph type="title"/>
          </p:nvPr>
        </p:nvSpPr>
        <p:spPr>
          <a:xfrm>
            <a:off x="1128712" y="228600"/>
            <a:ext cx="6962775" cy="1066800"/>
          </a:xfrm>
          <a:solidFill>
            <a:schemeClr val="bg1"/>
          </a:solidFill>
        </p:spPr>
        <p:txBody>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Common-Drain or Source-Follower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sp>
        <p:nvSpPr>
          <p:cNvPr id="2" name="Date Placeholder 1"/>
          <p:cNvSpPr>
            <a:spLocks noGrp="1"/>
          </p:cNvSpPr>
          <p:nvPr>
            <p:ph type="dt" sz="half" idx="10"/>
          </p:nvPr>
        </p:nvSpPr>
        <p:spPr/>
        <p:txBody>
          <a:bodyPr/>
          <a:lstStyle/>
          <a:p>
            <a:pPr>
              <a:defRPr/>
            </a:pPr>
            <a:fld id="{62AB8D78-9E62-4132-A13A-F4FD8353E829}" type="datetime1">
              <a:rPr lang="en-US" smtClean="0">
                <a:solidFill>
                  <a:srgbClr val="000000"/>
                </a:solidFill>
              </a:rPr>
              <a:pPr>
                <a:defRPr/>
              </a:pPr>
              <a:t>12/5/2012</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ltLang="zh-CN" smtClean="0">
                <a:solidFill>
                  <a:srgbClr val="000000"/>
                </a:solidFill>
              </a:rPr>
              <a:t>Dr. Nasim Zafar.</a:t>
            </a:r>
            <a:endParaRPr lang="en-US" altLang="zh-CN">
              <a:solidFill>
                <a:srgbClr val="000000"/>
              </a:solidFill>
            </a:endParaRPr>
          </a:p>
        </p:txBody>
      </p:sp>
      <p:sp>
        <p:nvSpPr>
          <p:cNvPr id="4" name="Slide Number Placeholder 3"/>
          <p:cNvSpPr>
            <a:spLocks noGrp="1"/>
          </p:cNvSpPr>
          <p:nvPr>
            <p:ph type="sldNum" sz="quarter" idx="12"/>
          </p:nvPr>
        </p:nvSpPr>
        <p:spPr/>
        <p:txBody>
          <a:bodyPr/>
          <a:lstStyle/>
          <a:p>
            <a:pPr>
              <a:defRPr/>
            </a:pPr>
            <a:fld id="{98D63C1E-1F4F-41EC-A3FF-A96D2753FE49}" type="slidenum">
              <a:rPr lang="en-US" smtClean="0">
                <a:solidFill>
                  <a:srgbClr val="000000"/>
                </a:solidFill>
              </a:rPr>
              <a:pPr>
                <a:defRPr/>
              </a:pPr>
              <a:t>25</a:t>
            </a:fld>
            <a:endParaRPr lang="en-US">
              <a:solidFill>
                <a:srgbClr val="000000"/>
              </a:solidFill>
            </a:endParaRPr>
          </a:p>
        </p:txBody>
      </p:sp>
      <p:pic>
        <p:nvPicPr>
          <p:cNvPr id="80902" name="Picture 4" descr="c:\ch04_conv\sedr42021_0446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0200" y="1600200"/>
            <a:ext cx="6019800" cy="341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0903" name="Text Box 5"/>
          <p:cNvSpPr txBox="1">
            <a:spLocks noChangeArrowheads="1"/>
          </p:cNvSpPr>
          <p:nvPr/>
        </p:nvSpPr>
        <p:spPr bwMode="auto">
          <a:xfrm>
            <a:off x="1371600" y="5257800"/>
            <a:ext cx="7086600" cy="85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r>
              <a:rPr lang="en-US" altLang="en-US" sz="2000" smtClean="0">
                <a:solidFill>
                  <a:srgbClr val="000000"/>
                </a:solidFill>
              </a:rPr>
              <a:t>Biasing with current source</a:t>
            </a:r>
          </a:p>
          <a:p>
            <a:pPr fontAlgn="base">
              <a:spcBef>
                <a:spcPct val="50000"/>
              </a:spcBef>
              <a:spcAft>
                <a:spcPct val="0"/>
              </a:spcAft>
            </a:pPr>
            <a:r>
              <a:rPr lang="en-US" altLang="en-US" sz="2000" smtClean="0">
                <a:solidFill>
                  <a:srgbClr val="000000"/>
                </a:solidFill>
              </a:rPr>
              <a:t>Input signal is applied to gate, output signal is taken at the source.</a:t>
            </a:r>
          </a:p>
        </p:txBody>
      </p:sp>
    </p:spTree>
    <p:extLst>
      <p:ext uri="{BB962C8B-B14F-4D97-AF65-F5344CB8AC3E}">
        <p14:creationId xmlns:p14="http://schemas.microsoft.com/office/powerpoint/2010/main" xmlns="" val="3091699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noChangeArrowheads="1"/>
          </p:cNvSpPr>
          <p:nvPr>
            <p:ph type="title"/>
          </p:nvPr>
        </p:nvSpPr>
        <p:spPr>
          <a:xfrm>
            <a:off x="1066800" y="228600"/>
            <a:ext cx="6962775" cy="1066800"/>
          </a:xfrm>
          <a:solidFill>
            <a:schemeClr val="bg1"/>
          </a:solidFill>
        </p:spPr>
        <p:txBody>
          <a:bodyPr>
            <a:normAutofit/>
          </a:bodyPr>
          <a:lstStyle/>
          <a:p>
            <a:pPr algn="l"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Common-Drain or Source-Follower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sp>
        <p:nvSpPr>
          <p:cNvPr id="2" name="Date Placeholder 1"/>
          <p:cNvSpPr>
            <a:spLocks noGrp="1"/>
          </p:cNvSpPr>
          <p:nvPr>
            <p:ph type="dt" sz="half" idx="10"/>
          </p:nvPr>
        </p:nvSpPr>
        <p:spPr/>
        <p:txBody>
          <a:bodyPr/>
          <a:lstStyle/>
          <a:p>
            <a:pPr>
              <a:defRPr/>
            </a:pPr>
            <a:fld id="{7B57CAD9-C5D8-4C04-B8DB-918991A354FE}" type="datetime1">
              <a:rPr lang="en-US" smtClean="0">
                <a:solidFill>
                  <a:srgbClr val="000000"/>
                </a:solidFill>
              </a:rPr>
              <a:pPr>
                <a:defRPr/>
              </a:pPr>
              <a:t>12/5/2012</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ltLang="zh-CN" smtClean="0">
                <a:solidFill>
                  <a:srgbClr val="000000"/>
                </a:solidFill>
              </a:rPr>
              <a:t>Dr. Nasim Zafar.</a:t>
            </a:r>
            <a:endParaRPr lang="en-US" altLang="zh-CN">
              <a:solidFill>
                <a:srgbClr val="000000"/>
              </a:solidFill>
            </a:endParaRPr>
          </a:p>
        </p:txBody>
      </p:sp>
      <p:sp>
        <p:nvSpPr>
          <p:cNvPr id="4" name="Slide Number Placeholder 3"/>
          <p:cNvSpPr>
            <a:spLocks noGrp="1"/>
          </p:cNvSpPr>
          <p:nvPr>
            <p:ph type="sldNum" sz="quarter" idx="12"/>
          </p:nvPr>
        </p:nvSpPr>
        <p:spPr/>
        <p:txBody>
          <a:bodyPr/>
          <a:lstStyle/>
          <a:p>
            <a:pPr>
              <a:defRPr/>
            </a:pPr>
            <a:fld id="{98D63C1E-1F4F-41EC-A3FF-A96D2753FE49}" type="slidenum">
              <a:rPr lang="en-US" smtClean="0">
                <a:solidFill>
                  <a:srgbClr val="000000"/>
                </a:solidFill>
              </a:rPr>
              <a:pPr>
                <a:defRPr/>
              </a:pPr>
              <a:t>26</a:t>
            </a:fld>
            <a:endParaRPr lang="en-US">
              <a:solidFill>
                <a:srgbClr val="000000"/>
              </a:solidFill>
            </a:endParaRPr>
          </a:p>
        </p:txBody>
      </p:sp>
      <p:sp>
        <p:nvSpPr>
          <p:cNvPr id="81926" name="Text Box 5"/>
          <p:cNvSpPr txBox="1">
            <a:spLocks noChangeArrowheads="1"/>
          </p:cNvSpPr>
          <p:nvPr/>
        </p:nvSpPr>
        <p:spPr bwMode="auto">
          <a:xfrm>
            <a:off x="5562600" y="2743200"/>
            <a:ext cx="2971800" cy="192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fontAlgn="base">
              <a:spcBef>
                <a:spcPct val="50000"/>
              </a:spcBef>
              <a:spcAft>
                <a:spcPct val="0"/>
              </a:spcAft>
              <a:buFont typeface="Wingdings" pitchFamily="2" charset="2"/>
              <a:buChar char="Ø"/>
            </a:pPr>
            <a:r>
              <a:rPr lang="en-US" sz="2000" smtClean="0">
                <a:solidFill>
                  <a:srgbClr val="000000"/>
                </a:solidFill>
              </a:rPr>
              <a:t>Small-signal equivalent-circuit model</a:t>
            </a:r>
          </a:p>
          <a:p>
            <a:pPr fontAlgn="base">
              <a:spcBef>
                <a:spcPct val="50000"/>
              </a:spcBef>
              <a:spcAft>
                <a:spcPct val="0"/>
              </a:spcAft>
              <a:buFont typeface="Wingdings" pitchFamily="2" charset="2"/>
              <a:buChar char="Ø"/>
            </a:pPr>
            <a:r>
              <a:rPr lang="en-US" altLang="en-US" sz="2000" smtClean="0">
                <a:solidFill>
                  <a:srgbClr val="000000"/>
                </a:solidFill>
              </a:rPr>
              <a:t>T model makes analysis simpler</a:t>
            </a:r>
          </a:p>
          <a:p>
            <a:pPr fontAlgn="base">
              <a:spcBef>
                <a:spcPct val="50000"/>
              </a:spcBef>
              <a:spcAft>
                <a:spcPct val="0"/>
              </a:spcAft>
              <a:buFont typeface="Wingdings" pitchFamily="2" charset="2"/>
              <a:buChar char="Ø"/>
            </a:pPr>
            <a:r>
              <a:rPr lang="en-US" altLang="en-US" sz="2000" smtClean="0">
                <a:solidFill>
                  <a:srgbClr val="000000"/>
                </a:solidFill>
              </a:rPr>
              <a:t>Drain is signal grounded</a:t>
            </a:r>
          </a:p>
        </p:txBody>
      </p:sp>
      <p:pic>
        <p:nvPicPr>
          <p:cNvPr id="81927" name="Picture 6" descr="c:\ch04_conv\sedr42021_0446b.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1600200"/>
            <a:ext cx="4648200" cy="445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99205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p:cNvSpPr>
            <a:spLocks noGrp="1" noChangeArrowheads="1"/>
          </p:cNvSpPr>
          <p:nvPr>
            <p:ph type="title"/>
          </p:nvPr>
        </p:nvSpPr>
        <p:spPr>
          <a:xfrm>
            <a:off x="1066800" y="304800"/>
            <a:ext cx="6962775" cy="1066800"/>
          </a:xfrm>
          <a:solidFill>
            <a:schemeClr val="bg1"/>
          </a:solidFill>
        </p:spPr>
        <p:txBody>
          <a:bodyPr>
            <a:normAutofit/>
          </a:bodyPr>
          <a:lstStyle/>
          <a:p>
            <a:pPr algn="l" eaLnBrk="1" hangingPunct="1"/>
            <a:r>
              <a:rPr lang="en-US" altLang="zh-CN" sz="2800" b="1" dirty="0" smtClean="0">
                <a:solidFill>
                  <a:srgbClr val="FF0000"/>
                </a:solidFill>
                <a:latin typeface="Times New Roman" pitchFamily="18" charset="0"/>
                <a:ea typeface="宋体" pitchFamily="2" charset="-122"/>
                <a:cs typeface="Times New Roman" pitchFamily="18" charset="0"/>
              </a:rPr>
              <a:t>Summary of </a:t>
            </a:r>
            <a:r>
              <a:rPr lang="en-US" sz="2800" b="1" dirty="0" smtClean="0">
                <a:solidFill>
                  <a:srgbClr val="FF0000"/>
                </a:solidFill>
                <a:latin typeface="Times New Roman" pitchFamily="18" charset="0"/>
                <a:cs typeface="Times New Roman" pitchFamily="18" charset="0"/>
              </a:rPr>
              <a:t>CD or Source-Follow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sp>
        <p:nvSpPr>
          <p:cNvPr id="86022" name="Rectangle 4"/>
          <p:cNvSpPr>
            <a:spLocks noGrp="1" noChangeArrowheads="1"/>
          </p:cNvSpPr>
          <p:nvPr>
            <p:ph idx="1"/>
          </p:nvPr>
        </p:nvSpPr>
        <p:spPr>
          <a:xfrm>
            <a:off x="685800" y="1600200"/>
            <a:ext cx="7772400" cy="4114800"/>
          </a:xfrm>
          <a:noFill/>
        </p:spPr>
        <p:txBody>
          <a:bodyPr/>
          <a:lstStyle/>
          <a:p>
            <a:pPr eaLnBrk="1" hangingPunct="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Very high input resistance</a:t>
            </a:r>
          </a:p>
          <a:p>
            <a:pPr eaLnBrk="1" hangingPunct="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Voltage gain is less than but close to unity</a:t>
            </a:r>
          </a:p>
          <a:p>
            <a:pPr eaLnBrk="1" hangingPunct="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Relatively low output resistance</a:t>
            </a:r>
          </a:p>
          <a:p>
            <a:pPr eaLnBrk="1" hangingPunct="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Voltage buffer amplifier</a:t>
            </a:r>
          </a:p>
          <a:p>
            <a:pPr eaLnBrk="1" hangingPunct="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Power amplifier</a:t>
            </a:r>
          </a:p>
          <a:p>
            <a:pPr eaLnBrk="1" hangingPunct="1">
              <a:buFontTx/>
              <a:buNone/>
            </a:pPr>
            <a:endParaRPr lang="en-US" dirty="0" smtClean="0"/>
          </a:p>
        </p:txBody>
      </p:sp>
      <p:sp>
        <p:nvSpPr>
          <p:cNvPr id="2" name="Date Placeholder 1"/>
          <p:cNvSpPr>
            <a:spLocks noGrp="1"/>
          </p:cNvSpPr>
          <p:nvPr>
            <p:ph type="dt" sz="half" idx="10"/>
          </p:nvPr>
        </p:nvSpPr>
        <p:spPr/>
        <p:txBody>
          <a:bodyPr/>
          <a:lstStyle/>
          <a:p>
            <a:pPr>
              <a:defRPr/>
            </a:pPr>
            <a:fld id="{C91EE5F3-F3FC-414E-B4D9-FE49AADCAECA}" type="datetime1">
              <a:rPr lang="en-US" smtClean="0">
                <a:solidFill>
                  <a:srgbClr val="000000"/>
                </a:solidFill>
              </a:rPr>
              <a:pPr>
                <a:defRPr/>
              </a:pPr>
              <a:t>12/5/2012</a:t>
            </a:fld>
            <a:endParaRPr lang="en-US">
              <a:solidFill>
                <a:srgbClr val="000000"/>
              </a:solidFill>
            </a:endParaRPr>
          </a:p>
        </p:txBody>
      </p:sp>
      <p:sp>
        <p:nvSpPr>
          <p:cNvPr id="3" name="Footer Placeholder 2"/>
          <p:cNvSpPr>
            <a:spLocks noGrp="1"/>
          </p:cNvSpPr>
          <p:nvPr>
            <p:ph type="ftr" sz="quarter" idx="11"/>
          </p:nvPr>
        </p:nvSpPr>
        <p:spPr/>
        <p:txBody>
          <a:bodyPr/>
          <a:lstStyle/>
          <a:p>
            <a:pPr>
              <a:defRPr/>
            </a:pPr>
            <a:r>
              <a:rPr lang="en-US" altLang="zh-CN" smtClean="0">
                <a:solidFill>
                  <a:srgbClr val="000000"/>
                </a:solidFill>
              </a:rPr>
              <a:t>Dr. Nasim Zafar.</a:t>
            </a:r>
            <a:endParaRPr lang="en-US" altLang="zh-CN">
              <a:solidFill>
                <a:srgbClr val="000000"/>
              </a:solidFill>
            </a:endParaRPr>
          </a:p>
        </p:txBody>
      </p:sp>
      <p:sp>
        <p:nvSpPr>
          <p:cNvPr id="4" name="Slide Number Placeholder 3"/>
          <p:cNvSpPr>
            <a:spLocks noGrp="1"/>
          </p:cNvSpPr>
          <p:nvPr>
            <p:ph type="sldNum" sz="quarter" idx="12"/>
          </p:nvPr>
        </p:nvSpPr>
        <p:spPr/>
        <p:txBody>
          <a:bodyPr/>
          <a:lstStyle/>
          <a:p>
            <a:pPr>
              <a:defRPr/>
            </a:pPr>
            <a:fld id="{98D63C1E-1F4F-41EC-A3FF-A96D2753FE49}" type="slidenum">
              <a:rPr lang="en-US" smtClean="0">
                <a:solidFill>
                  <a:srgbClr val="000000"/>
                </a:solidFill>
              </a:rPr>
              <a:pPr>
                <a:defRPr/>
              </a:pPr>
              <a:t>27</a:t>
            </a:fld>
            <a:endParaRPr lang="en-US">
              <a:solidFill>
                <a:srgbClr val="000000"/>
              </a:solidFill>
            </a:endParaRPr>
          </a:p>
        </p:txBody>
      </p:sp>
    </p:spTree>
    <p:extLst>
      <p:ext uri="{BB962C8B-B14F-4D97-AF65-F5344CB8AC3E}">
        <p14:creationId xmlns:p14="http://schemas.microsoft.com/office/powerpoint/2010/main" xmlns="" val="3878235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Advancements and Limitations of the MOSFET</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sz="2400" dirty="0" smtClean="0">
                <a:latin typeface="Times New Roman" pitchFamily="18" charset="0"/>
                <a:cs typeface="Times New Roman" pitchFamily="18" charset="0"/>
              </a:rPr>
              <a:t>The explosion of digital technologies has pushed the advancement of MOSFET technologies faster than any other Si transistor.  This has happened due to the MOSFET being the prime building block of CMOS digital logic circuits.</a:t>
            </a:r>
          </a:p>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endParaRPr lang="en-GB" sz="2400" dirty="0" smtClean="0">
              <a:latin typeface="Times New Roman" pitchFamily="18" charset="0"/>
              <a:cs typeface="Times New Roman" pitchFamily="18" charset="0"/>
            </a:endParaRPr>
          </a:p>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sz="2400" dirty="0" smtClean="0">
                <a:latin typeface="Times New Roman" pitchFamily="18" charset="0"/>
                <a:cs typeface="Times New Roman" pitchFamily="18" charset="0"/>
              </a:rPr>
              <a:t>CMOS circuits are advantageous because they allow virtually no current to pass through and thus consume very little power.  This is done by wiring every PMOSFET with a NMOSFET in a way such that whenever one is conducting, the other is not.  This not only conserves energy but also helps to reduce heat dissipation which otherwise would cause the circuit to fail.  </a:t>
            </a:r>
          </a:p>
        </p:txBody>
      </p:sp>
      <p:sp>
        <p:nvSpPr>
          <p:cNvPr id="6" name="Date Placeholder 5"/>
          <p:cNvSpPr>
            <a:spLocks noGrp="1"/>
          </p:cNvSpPr>
          <p:nvPr>
            <p:ph type="dt" sz="half" idx="10"/>
          </p:nvPr>
        </p:nvSpPr>
        <p:spPr/>
        <p:txBody>
          <a:bodyPr/>
          <a:lstStyle/>
          <a:p>
            <a:fld id="{3111A498-BF88-4DBC-81FA-59BB97C7C662}"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Advancements and Limitations of the MOSFET</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GB" sz="2400" dirty="0" smtClean="0">
                <a:latin typeface="Times New Roman" pitchFamily="18" charset="0"/>
                <a:cs typeface="Times New Roman" pitchFamily="18" charset="0"/>
              </a:rPr>
              <a:t>Overheating is very much a concern when considering today's integrated circuits contain millions of transistors in a relatively small space. </a:t>
            </a:r>
          </a:p>
          <a:p>
            <a:pPr>
              <a:buClr>
                <a:srgbClr val="FF0000"/>
              </a:buClr>
              <a:buFont typeface="Wingdings" pitchFamily="2" charset="2"/>
              <a:buChar char="Ø"/>
            </a:pPr>
            <a:endParaRPr lang="en-GB" sz="2400" dirty="0" smtClean="0">
              <a:latin typeface="Times New Roman" pitchFamily="18" charset="0"/>
              <a:cs typeface="Times New Roman" pitchFamily="18" charset="0"/>
            </a:endParaRPr>
          </a:p>
          <a:p>
            <a:pPr>
              <a:buClr>
                <a:srgbClr val="FF0000"/>
              </a:buClr>
              <a:buFont typeface="Wingdings" pitchFamily="2" charset="2"/>
              <a:buChar char="Ø"/>
            </a:pPr>
            <a:r>
              <a:rPr lang="en-GB" sz="2400" dirty="0" smtClean="0">
                <a:latin typeface="Times New Roman" pitchFamily="18" charset="0"/>
                <a:cs typeface="Times New Roman" pitchFamily="18" charset="0"/>
              </a:rPr>
              <a:t>The MOSFET has become increasingly smaller in the last couple decades, today's MOSFETS used in ICs have a channel length of about 100 nanometres. Smaller MOSFETs result in more transistors per chip, thus either increasing the processing power per chip or reducing the cost per chip.</a:t>
            </a:r>
          </a:p>
          <a:p>
            <a:pPr>
              <a:buClr>
                <a:srgbClr val="FF0000"/>
              </a:buClr>
              <a:buNone/>
            </a:pPr>
            <a:r>
              <a:rPr lang="en-GB" sz="2400" dirty="0" smtClean="0">
                <a:latin typeface="Times New Roman" pitchFamily="18" charset="0"/>
                <a:cs typeface="Times New Roman" pitchFamily="18" charset="0"/>
              </a:rPr>
              <a:t>  </a:t>
            </a:r>
            <a:endParaRPr lang="en-US" sz="2400" dirty="0"/>
          </a:p>
        </p:txBody>
      </p:sp>
      <p:sp>
        <p:nvSpPr>
          <p:cNvPr id="6" name="Date Placeholder 5"/>
          <p:cNvSpPr>
            <a:spLocks noGrp="1"/>
          </p:cNvSpPr>
          <p:nvPr>
            <p:ph type="dt" sz="half" idx="10"/>
          </p:nvPr>
        </p:nvSpPr>
        <p:spPr/>
        <p:txBody>
          <a:bodyPr/>
          <a:lstStyle/>
          <a:p>
            <a:fld id="{CEEF3502-FF55-4CCF-949F-D93480102416}" type="datetime1">
              <a:rPr lang="en-US" smtClean="0"/>
              <a:pPr/>
              <a:t>12/5/2012</a:t>
            </a:fld>
            <a:endParaRPr lang="en-US"/>
          </a:p>
        </p:txBody>
      </p:sp>
      <p:sp>
        <p:nvSpPr>
          <p:cNvPr id="7" name="Footer Placeholder 6"/>
          <p:cNvSpPr>
            <a:spLocks noGrp="1"/>
          </p:cNvSpPr>
          <p:nvPr>
            <p:ph type="ftr" sz="quarter" idx="11"/>
          </p:nvPr>
        </p:nvSpPr>
        <p:spPr/>
        <p:txBody>
          <a:bodyPr/>
          <a:lstStyle/>
          <a:p>
            <a:r>
              <a:rPr lang="en-US" smtClean="0"/>
              <a:t>Dr. Nasim Zafar.</a:t>
            </a:r>
            <a:endParaRPr lang="en-US"/>
          </a:p>
        </p:txBody>
      </p:sp>
      <p:sp>
        <p:nvSpPr>
          <p:cNvPr id="8" name="Slide Number Placeholder 7"/>
          <p:cNvSpPr>
            <a:spLocks noGrp="1"/>
          </p:cNvSpPr>
          <p:nvPr>
            <p:ph type="sldNum" sz="quarter" idx="12"/>
          </p:nvPr>
        </p:nvSpPr>
        <p:spPr/>
        <p:txBody>
          <a:bodyPr/>
          <a:lstStyle/>
          <a:p>
            <a:fld id="{DA9812A3-ACAA-4681-98E4-2950E022EF7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653760" y="148336"/>
            <a:ext cx="7807680" cy="1146360"/>
          </a:xfrm>
        </p:spPr>
        <p:txBody>
          <a:bodyPr>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sz="2800" b="1" dirty="0" smtClean="0">
                <a:solidFill>
                  <a:srgbClr val="FF0000"/>
                </a:solidFill>
                <a:latin typeface="Times New Roman" pitchFamily="18" charset="0"/>
                <a:cs typeface="Times New Roman" pitchFamily="18" charset="0"/>
              </a:rPr>
              <a:t>Advancements and Limitations of the MOSFET</a:t>
            </a:r>
          </a:p>
        </p:txBody>
      </p:sp>
      <p:sp>
        <p:nvSpPr>
          <p:cNvPr id="19459" name="Rectangle 2"/>
          <p:cNvSpPr>
            <a:spLocks noGrp="1" noChangeArrowheads="1"/>
          </p:cNvSpPr>
          <p:nvPr>
            <p:ph type="body" idx="1"/>
          </p:nvPr>
        </p:nvSpPr>
        <p:spPr>
          <a:xfrm>
            <a:off x="671040" y="1218368"/>
            <a:ext cx="7738560" cy="5260873"/>
          </a:xfrm>
        </p:spPr>
        <p:txBody>
          <a:bodyPr>
            <a:normAutofit/>
          </a:bodyPr>
          <a:lstStyle/>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endParaRPr lang="en-GB" sz="2400" dirty="0" smtClean="0">
              <a:latin typeface="Times New Roman" pitchFamily="18" charset="0"/>
              <a:cs typeface="Times New Roman" pitchFamily="18" charset="0"/>
            </a:endParaRPr>
          </a:p>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sz="2400" dirty="0" smtClean="0">
                <a:latin typeface="Times New Roman" pitchFamily="18" charset="0"/>
                <a:cs typeface="Times New Roman" pitchFamily="18" charset="0"/>
              </a:rPr>
              <a:t>Recently, the small size of MOSFETs has created operational problems as producing such tiny transistors is an enormous challenge, often limited by advances in semiconductor device fabrication.  Also due the small size, the amount of voltage that can be applied has to be reduced to keep the device stable.  </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653760" y="148336"/>
            <a:ext cx="7807680" cy="1146360"/>
          </a:xfrm>
        </p:spPr>
        <p:txBody>
          <a:bodyPr>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sz="2800" b="1" dirty="0" smtClean="0">
                <a:solidFill>
                  <a:srgbClr val="FF0000"/>
                </a:solidFill>
                <a:latin typeface="Times New Roman" pitchFamily="18" charset="0"/>
                <a:cs typeface="Times New Roman" pitchFamily="18" charset="0"/>
              </a:rPr>
              <a:t>Advancements and Limitations of the MOSFET</a:t>
            </a:r>
          </a:p>
        </p:txBody>
      </p:sp>
      <p:sp>
        <p:nvSpPr>
          <p:cNvPr id="19459" name="Rectangle 2"/>
          <p:cNvSpPr>
            <a:spLocks noGrp="1" noChangeArrowheads="1"/>
          </p:cNvSpPr>
          <p:nvPr>
            <p:ph type="body" idx="1"/>
          </p:nvPr>
        </p:nvSpPr>
        <p:spPr>
          <a:xfrm>
            <a:off x="671040" y="1218368"/>
            <a:ext cx="7738560" cy="5260873"/>
          </a:xfrm>
        </p:spPr>
        <p:txBody>
          <a:bodyPr>
            <a:normAutofit/>
          </a:bodyPr>
          <a:lstStyle/>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endParaRPr lang="en-GB" sz="2400" dirty="0" smtClean="0">
              <a:latin typeface="Times New Roman" pitchFamily="18" charset="0"/>
              <a:cs typeface="Times New Roman" pitchFamily="18" charset="0"/>
            </a:endParaRPr>
          </a:p>
          <a:p>
            <a:pPr>
              <a:buClr>
                <a:srgbClr val="FF0000"/>
              </a:buClr>
              <a:buFont typeface="Wingdings" pitchFamily="2" charset="2"/>
              <a:buChar char="Ø"/>
              <a:tabLst>
                <a:tab pos="656650" algn="l"/>
                <a:tab pos="1313299" algn="l"/>
                <a:tab pos="1969949" algn="l"/>
                <a:tab pos="2626599" algn="l"/>
                <a:tab pos="3283248" algn="l"/>
                <a:tab pos="3939898" algn="l"/>
                <a:tab pos="4596548" algn="l"/>
                <a:tab pos="5253198" algn="l"/>
                <a:tab pos="5909847" algn="l"/>
                <a:tab pos="6566497" algn="l"/>
                <a:tab pos="7223147" algn="l"/>
              </a:tabLst>
            </a:pPr>
            <a:r>
              <a:rPr lang="en-GB" sz="2400" dirty="0" smtClean="0">
                <a:latin typeface="Times New Roman" pitchFamily="18" charset="0"/>
                <a:cs typeface="Times New Roman" pitchFamily="18" charset="0"/>
              </a:rPr>
              <a:t>Due to these reduced threshold voltages, when the transistor is turned off it will still conduct a small amount of current.  This is due to a weak inversion layer which consumes power when the transistor is off, called the sub threshold leakage.  Previously this was a non-issue with larger transistors, however in the smaller devices of today, the sub threshold leakage can result in 50% of the total power consumption of the transistor.</a:t>
            </a:r>
          </a:p>
        </p:txBody>
      </p:sp>
    </p:spTree>
    <p:extLst>
      <p:ext uri="{BB962C8B-B14F-4D97-AF65-F5344CB8AC3E}">
        <p14:creationId xmlns:p14="http://schemas.microsoft.com/office/powerpoint/2010/main" xmlns="" val="3634025915"/>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TotalTime>
  <Words>1386</Words>
  <Application>Microsoft Office PowerPoint</Application>
  <PresentationFormat>On-screen Show (4:3)</PresentationFormat>
  <Paragraphs>247</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COMSATS Institute of Information Technology Virtual campus Islamabad</vt:lpstr>
      <vt:lpstr> Lecture No. 31 </vt:lpstr>
      <vt:lpstr>Biasing in MOS Amplifier Circuits</vt:lpstr>
      <vt:lpstr>Lecture No. 31</vt:lpstr>
      <vt:lpstr>Introduction</vt:lpstr>
      <vt:lpstr>Biasing by Fixing VGS</vt:lpstr>
      <vt:lpstr>Disadvantages of fixed biasing</vt:lpstr>
      <vt:lpstr>Biasing using a Fixed Voltage at the Gate and a Resistance in the Source</vt:lpstr>
      <vt:lpstr>Biasing using a Fixed Voltage at the Gate , VG   and a Resistance in the Source</vt:lpstr>
      <vt:lpstr>Biasing using a fixed voltage at the gate,  and a resistance in the source</vt:lpstr>
      <vt:lpstr>Biasing using a fixed voltage at the gate,  and a resistance in the source</vt:lpstr>
      <vt:lpstr>Biasing Using a Drain-to-Gate Feedback Resistor</vt:lpstr>
      <vt:lpstr>Biasing the MOSFET using a large Drain-to-Gate Feedback Resistance, RG</vt:lpstr>
      <vt:lpstr>Biasing the MOSFET using a constant-Current Source I. </vt:lpstr>
      <vt:lpstr>Biasing the MOSFET using a constant-Current Source I. </vt:lpstr>
      <vt:lpstr>Single-Stage MOS Amplifiers</vt:lpstr>
      <vt:lpstr>Basic Structure of the Circuit</vt:lpstr>
      <vt:lpstr>Characteristic Parameters of Amplifier</vt:lpstr>
      <vt:lpstr>The Common-Source (CS) Amplifier</vt:lpstr>
      <vt:lpstr>Equivalent Circuit of the CS Amplifier</vt:lpstr>
      <vt:lpstr>Summary of CS Amplifier</vt:lpstr>
      <vt:lpstr>The Common-Gate Amplifier Circuit</vt:lpstr>
      <vt:lpstr>The Common-Gate Amplifier</vt:lpstr>
      <vt:lpstr>Summary of CG Amplifier</vt:lpstr>
      <vt:lpstr>The Common-Drain or Source-Follower Amplifier</vt:lpstr>
      <vt:lpstr>The Common-Drain or Source-Follower Amplifier</vt:lpstr>
      <vt:lpstr>Summary of CD or Source-Follow Amplifier</vt:lpstr>
      <vt:lpstr>Advancements and Limitations of the MOSFET</vt:lpstr>
      <vt:lpstr>Advancements and Limitations of the MOSFET</vt:lpstr>
      <vt:lpstr>Advancements and Limitations of the MOSFET</vt:lpstr>
      <vt:lpstr>Advancements and Limitations of the MOSFET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Nasim Zafar</dc:creator>
  <cp:lastModifiedBy>NTS</cp:lastModifiedBy>
  <cp:revision>120</cp:revision>
  <dcterms:created xsi:type="dcterms:W3CDTF">2012-09-15T06:36:07Z</dcterms:created>
  <dcterms:modified xsi:type="dcterms:W3CDTF">2012-12-05T04:19:08Z</dcterms:modified>
</cp:coreProperties>
</file>