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3" r:id="rId3"/>
    <p:sldMasterId id="2147483715" r:id="rId4"/>
    <p:sldMasterId id="2147483729" r:id="rId5"/>
  </p:sldMasterIdLst>
  <p:notesMasterIdLst>
    <p:notesMasterId r:id="rId43"/>
  </p:notesMasterIdLst>
  <p:sldIdLst>
    <p:sldId id="266" r:id="rId6"/>
    <p:sldId id="267" r:id="rId7"/>
    <p:sldId id="268" r:id="rId8"/>
    <p:sldId id="333" r:id="rId9"/>
    <p:sldId id="334" r:id="rId10"/>
    <p:sldId id="331" r:id="rId11"/>
    <p:sldId id="258" r:id="rId12"/>
    <p:sldId id="259" r:id="rId13"/>
    <p:sldId id="335" r:id="rId14"/>
    <p:sldId id="260" r:id="rId15"/>
    <p:sldId id="261" r:id="rId16"/>
    <p:sldId id="262" r:id="rId17"/>
    <p:sldId id="263" r:id="rId18"/>
    <p:sldId id="264" r:id="rId19"/>
    <p:sldId id="265" r:id="rId20"/>
    <p:sldId id="293" r:id="rId21"/>
    <p:sldId id="296" r:id="rId22"/>
    <p:sldId id="301" r:id="rId23"/>
    <p:sldId id="298" r:id="rId24"/>
    <p:sldId id="297" r:id="rId25"/>
    <p:sldId id="299" r:id="rId26"/>
    <p:sldId id="270" r:id="rId27"/>
    <p:sldId id="269" r:id="rId28"/>
    <p:sldId id="339" r:id="rId29"/>
    <p:sldId id="338" r:id="rId30"/>
    <p:sldId id="340" r:id="rId31"/>
    <p:sldId id="341" r:id="rId32"/>
    <p:sldId id="290" r:id="rId33"/>
    <p:sldId id="285" r:id="rId34"/>
    <p:sldId id="295" r:id="rId35"/>
    <p:sldId id="342" r:id="rId36"/>
    <p:sldId id="276" r:id="rId37"/>
    <p:sldId id="278" r:id="rId38"/>
    <p:sldId id="281" r:id="rId39"/>
    <p:sldId id="300" r:id="rId40"/>
    <p:sldId id="282" r:id="rId41"/>
    <p:sldId id="280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91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2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44AE1-E583-4500-B5BA-48CB3F9BF3EB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680E1-CE51-480F-A5F7-3BFB9DC09C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1539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680E1-CE51-480F-A5F7-3BFB9DC09C3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A58F73-BECF-4B33-8064-CEC46818A90A}" type="slidenum">
              <a:rPr lang="en-US" altLang="en-US" baseline="0">
                <a:solidFill>
                  <a:prstClr val="black"/>
                </a:solidFill>
              </a:rPr>
              <a:pPr eaLnBrk="1" hangingPunct="1"/>
              <a:t>35</a:t>
            </a:fld>
            <a:endParaRPr lang="en-US" altLang="en-US" baseline="0">
              <a:solidFill>
                <a:prstClr val="black"/>
              </a:solidFill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sedr42021_0426c.jpg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54FA-F431-448E-AF72-47883E6ED01F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2438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560E4-ED8C-4822-BD9D-2720F285C9F5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5448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70683-1B48-4CD0-B383-E7C87696D09E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3489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A360-CC94-4398-881D-69CF403273AA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0309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1B043-6BE2-482E-A787-C36B0297D88E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410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74F1-B230-445A-88C4-8849AFAB1438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671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72045-52C2-41CE-8126-DB9AB204F131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39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6BCF-74EF-40D1-950C-34F9BFC8F879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3617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3F046-6ABF-4843-818D-40FDF6F12E55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801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EC37-9A1B-4A97-BC92-BFA22F31C9E0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45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FA150-92F9-4C6D-83A4-45AB9E82D0A3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2359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075F-8BE1-4601-8AFE-6C9BA0E203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917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68E1D-7EB1-40E0-A661-9AF4FEBE91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5893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61334-B7B4-45DD-8478-DD1B2F6528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9275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598-5C3A-4A87-BCF3-B97DA6F6DC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1383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4796-51E6-4432-AD72-E24AFE311A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3729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72F1E-190F-4086-9E9E-F96CE12D19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3300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82FED-ED7A-45F0-B051-B8B3AD07A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8097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388B-811B-4F3D-BD55-4B3902C0A4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1749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4ECF-FE10-4087-8397-153C47422F6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78389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91A2-3989-4469-8FEF-A494B500C8F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93049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7380E-BC61-483E-98DF-165771E71E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87065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75310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BAF06-BB3F-40CD-AB4C-47965DAD59A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648B5-37D5-45C2-AFBA-F2F95EE46D3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10714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01EA0-6F37-4C3E-82DF-75D034FE7C1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71C77-50B8-4015-9843-ACB1C890DB8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27286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1FA4E-D2E2-4F4E-9203-C6F28256FC1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747B6-66CD-45BF-B1B4-A6A271E165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53764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DBD07-A8E8-4992-B5F0-879A91D1401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D0AB7-E76C-431D-A193-D162039FD81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09235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9448A-1B52-4492-A966-18017B28137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446E5-3621-4EF3-A9D9-F943C3EC15D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92044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19DCB-6542-4AB7-BE10-1E1A824695B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8E4F1-C1E9-4A38-9D02-0C8ACA949C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9790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11810-610B-4407-BFD4-F091F778227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7F960-82FE-4B37-9DF0-E6F206497DE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67912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075F9-7415-435A-ADBA-E3A6E6B56DE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6AC37-DD2E-43EE-8CA2-030F33E553E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25244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C9F77-01B9-4E48-A24F-79001682DBA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E8AE5-5DC4-4F4F-AC21-68B980200E3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86595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2A1E5-53B4-43BF-8BF5-5499DCF2EFD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C128E-8511-45ED-B060-285F7B932E7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37875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938D6-18E7-44F2-A39D-CC9662E8772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4B48F-A6C6-47BC-A3D2-61B95A43F6C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20758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E4DA7-5EA6-49AE-AA1B-F47E4B699A3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33AAD-77C0-47E2-9705-157F07C2040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64129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17AF1-F537-4787-9F97-1A7D7CB0A89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2FFC7-8C0D-4F23-845E-3C57DC8CDF6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09594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61344-699B-4676-B56B-FC91D0DD256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648B5-37D5-45C2-AFBA-F2F95EE46D3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31153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A9D72-13F3-47F0-8651-6521D384804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71C77-50B8-4015-9843-ACB1C890DB8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52995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7C3AC-6029-4AC3-96CC-3F0847EE3CD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747B6-66CD-45BF-B1B4-A6A271E1658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38414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AADF3-8EB6-4E1B-B653-5D14EF83844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D0AB7-E76C-431D-A193-D162039FD816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91659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85DB1-EABE-422F-BB5A-DD0429FC2D2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446E5-3621-4EF3-A9D9-F943C3EC15D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85602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EA5E4-6825-463B-A21A-250C8D06038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8E4F1-C1E9-4A38-9D02-0C8ACA949C8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50186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DDECD-2215-486A-9705-D26B35B6782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7F960-82FE-4B37-9DF0-E6F206497DE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18158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4E933-CA83-426B-BC1F-CC5F060FDAA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6AC37-DD2E-43EE-8CA2-030F33E553E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33027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FCCA9-CA13-4697-A568-8EFA45726EA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E8AE5-5DC4-4F4F-AC21-68B980200E3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32370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107AB-50CB-4D1F-9071-AC83A351232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C128E-8511-45ED-B060-285F7B932E7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81289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C81BD-2CFC-4214-9F0C-AF821DE49E1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4B48F-A6C6-47BC-A3D2-61B95A43F6C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31745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FC4CF-FED3-4DC6-8F55-7FA59B0A4ED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33AAD-77C0-47E2-9705-157F07C2040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45534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C0A90-A1AA-4509-9ACC-4641A2059DE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2FFC7-8C0D-4F23-845E-3C57DC8CDF6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49983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C47D-942B-4DB9-AC0D-32F01048D2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31070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BCCE-05BC-41A4-A480-ACD28B267B1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4864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641-0C6B-479E-8B22-D264C55A21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03117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CFF1-9233-42EE-AFE3-6E1D8842F1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7888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8144-2D2F-435E-A40F-813F2019EC7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82203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0E87-6E16-4044-87DC-264FA95A2B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25233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AB07-804D-4D00-8924-AE2A7A761E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98666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F9DB-B68E-4319-BC75-3DA1C6A577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50441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3179E-8A9C-48FD-A483-4477A5A747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04676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B728-43C5-4395-8DD3-76BB38F34E3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57817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F79-9D6F-4ACD-8EF2-AECAEFE0B27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640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6DAFC-34F4-4204-A735-9207764AEEC8}" type="datetime1">
              <a:rPr lang="en-US" smtClean="0"/>
              <a:pPr/>
              <a:t>11/23/2012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0AB62-26E1-4DD7-A7B2-BD92C41B2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670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5"/>
            <a:fld id="{CCFB3368-76EB-4E32-A147-5C3F47F15C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05"/>
              <a:t>11/23/2012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5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5"/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05"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27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ctr" defTabSz="91430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91430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91430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91430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91430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A3DD78-B564-4B14-8671-19F27C01F5A5}" type="datetime1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849E59-CC8C-4ACC-B700-38D7F4BE7CC0}" type="slidenum">
              <a:rPr lang="ar-SA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9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32769C-A2F9-4848-99F1-1DAE3ACDDB06}" type="datetime1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0000"/>
                </a:solidFill>
              </a:rPr>
              <a:t>Dr. 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849E59-CC8C-4ACC-B700-38D7F4BE7CC0}" type="slidenum">
              <a:rPr lang="ar-SA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337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706A-F43B-4AD2-B3F7-7D892C1C15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9024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92500" lnSpcReduction="10000"/>
          </a:bodyPr>
          <a:lstStyle/>
          <a:p>
            <a:pPr marL="0" indent="0"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Electronics 1 - EEE 231</a:t>
            </a: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>
                <a:latin typeface="Times New Roman" pitchFamily="18" charset="0"/>
                <a:cs typeface="Times New Roman" pitchFamily="18" charset="0"/>
              </a:rPr>
            </a:br>
            <a:r>
              <a:rPr lang="en-US" sz="2400" b="1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>
                <a:latin typeface="Times New Roman" pitchFamily="18" charset="0"/>
                <a:cs typeface="Times New Roman" pitchFamily="18" charset="0"/>
              </a:rPr>
            </a:br>
            <a:r>
              <a:rPr lang="en-US" sz="2400" b="1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609601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1024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marL="457153" indent="-457153">
              <a:spcBef>
                <a:spcPct val="20000"/>
              </a:spcBef>
              <a:tabLst>
                <a:tab pos="2339975" algn="l"/>
              </a:tabLst>
              <a:defRPr/>
            </a:pP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Analysis of MOSFET and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0000FF"/>
                </a:solidFill>
                <a:latin typeface="Times New Roman"/>
              </a:rPr>
              <a:t>MOSFET as an Amplifier </a:t>
            </a: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algn="ctr">
              <a:buNone/>
              <a:defRPr/>
            </a:pPr>
            <a:r>
              <a:rPr lang="en-US" sz="11200" b="1" dirty="0">
                <a:latin typeface="Times New Roman" pitchFamily="18" charset="0"/>
                <a:cs typeface="Times New Roman" pitchFamily="18" charset="0"/>
              </a:rPr>
              <a:t>Lecture No. </a:t>
            </a: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30</a:t>
            </a:r>
            <a:endParaRPr lang="en-US" sz="11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Contents:	</a:t>
            </a:r>
            <a:endParaRPr lang="en-US" sz="1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sz="6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MOSFET Circuits at DC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9600" dirty="0" smtClean="0">
                <a:latin typeface="Times New Roman"/>
                <a:ea typeface="+mj-ea"/>
                <a:cs typeface="+mj-cs"/>
              </a:rPr>
              <a:t>MOSFET </a:t>
            </a:r>
            <a:r>
              <a:rPr lang="en-US" sz="9600" dirty="0">
                <a:latin typeface="Times New Roman"/>
                <a:ea typeface="+mj-ea"/>
                <a:cs typeface="+mj-cs"/>
              </a:rPr>
              <a:t>as an </a:t>
            </a:r>
            <a:r>
              <a:rPr lang="en-US" sz="9600" dirty="0" smtClean="0">
                <a:latin typeface="Times New Roman"/>
                <a:ea typeface="+mj-ea"/>
                <a:cs typeface="+mj-cs"/>
              </a:rPr>
              <a:t>Amplifier and </a:t>
            </a:r>
            <a:r>
              <a:rPr lang="en-US" sz="9600" dirty="0">
                <a:latin typeface="Times New Roman"/>
                <a:ea typeface="+mj-ea"/>
                <a:cs typeface="+mj-cs"/>
              </a:rPr>
              <a:t>as a  </a:t>
            </a:r>
            <a:r>
              <a:rPr lang="en-US" sz="9600" dirty="0" smtClean="0">
                <a:latin typeface="Times New Roman"/>
                <a:ea typeface="+mj-ea"/>
                <a:cs typeface="+mj-cs"/>
              </a:rPr>
              <a:t>Switch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9600" dirty="0" smtClean="0">
                <a:latin typeface="Times New Roman"/>
                <a:ea typeface="Times New Roman"/>
                <a:cs typeface="Times New Roman"/>
              </a:rPr>
              <a:t>Large –Signal Operation-The Transfer Characteristic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9600" dirty="0" smtClean="0">
                <a:latin typeface="Times New Roman"/>
                <a:ea typeface="Times New Roman"/>
                <a:cs typeface="Times New Roman"/>
              </a:rPr>
              <a:t>Graphical Derivation of the Transfer Characteristic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9600" dirty="0" smtClean="0">
                <a:latin typeface="Times New Roman"/>
                <a:ea typeface="Times New Roman"/>
                <a:cs typeface="Times New Roman"/>
              </a:rPr>
              <a:t>Operation as a Linear Amplifier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9600" dirty="0" smtClean="0">
                <a:latin typeface="Times New Roman"/>
                <a:ea typeface="Times New Roman"/>
                <a:cs typeface="Times New Roman"/>
              </a:rPr>
              <a:t>Operation as a Switch </a:t>
            </a:r>
            <a:endParaRPr lang="en-US" sz="9600" dirty="0" smtClean="0">
              <a:ea typeface="Calibri"/>
              <a:cs typeface="Times New Roman"/>
            </a:endParaRPr>
          </a:p>
          <a:p>
            <a:pPr marL="457200" marR="0" indent="-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en-US" sz="9600" dirty="0" smtClean="0">
              <a:ea typeface="Calibri"/>
              <a:cs typeface="Times New Roman"/>
            </a:endParaRPr>
          </a:p>
          <a:p>
            <a:pPr lvl="0">
              <a:lnSpc>
                <a:spcPct val="120000"/>
              </a:lnSpc>
              <a:buFont typeface="Wingdings" pitchFamily="2" charset="2"/>
              <a:buChar char="Ø"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70000"/>
              </a:lnSpc>
              <a:buNone/>
              <a:defRPr/>
            </a:pPr>
            <a:endParaRPr lang="en-US" sz="9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  <a:defRPr/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CFE5F-50CA-461C-AFE0-089A0FBAAE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905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865" indent="-342865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Lecture No.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30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53" indent="-457153" algn="ctr">
              <a:buSzPct val="124000"/>
              <a:buNone/>
              <a:defRPr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DC Analysis of MOSFET</a:t>
            </a:r>
            <a:b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en-US" sz="2800" b="1" dirty="0" smtClean="0">
              <a:solidFill>
                <a:srgbClr val="0000FF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dirty="0" smtClean="0"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Chapter 4.3 </a:t>
            </a: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Microelectronic </a:t>
            </a:r>
            <a:r>
              <a:rPr lang="en-US" altLang="zh-TW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Circuits</a:t>
            </a:r>
          </a:p>
          <a:p>
            <a:pPr marL="457153" indent="-457153" algn="ctr">
              <a:buNone/>
              <a:defRPr/>
            </a:pP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28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6962775" cy="10668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MOSFET Circuit at DC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>
            <a:noAutofit/>
          </a:bodyPr>
          <a:lstStyle/>
          <a:p>
            <a:pPr marL="457200" indent="-457200" eaLnBrk="1" hangingPunct="1">
              <a:spcBef>
                <a:spcPct val="50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Assuming device operates in saturation thus </a:t>
            </a:r>
            <a:r>
              <a:rPr lang="en-US" altLang="zh-CN" sz="2400" i="1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2400" i="1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satisfies with </a:t>
            </a:r>
            <a:r>
              <a:rPr lang="en-US" altLang="zh-CN" sz="24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2400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</a:t>
            </a:r>
            <a:r>
              <a:rPr lang="en-US" altLang="zh-CN" sz="24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~v</a:t>
            </a:r>
            <a:r>
              <a:rPr lang="en-US" altLang="zh-CN" sz="2400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GS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equation.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According to biasing method, write voltage loop equation.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tx1"/>
              </a:buClr>
              <a:buFont typeface="+mj-lt"/>
              <a:buAutoNum type="arabicPeriod"/>
            </a:pPr>
            <a:endParaRPr lang="en-US" altLang="zh-CN" sz="24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457200" indent="-457200" eaLnBrk="1" hangingPunct="1">
              <a:spcBef>
                <a:spcPct val="50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Combining above two equations and solve these equations.</a:t>
            </a:r>
          </a:p>
          <a:p>
            <a:pPr marL="457200" indent="-457200" eaLnBrk="1" hangingPunct="1">
              <a:spcBef>
                <a:spcPct val="50000"/>
              </a:spcBef>
              <a:buClr>
                <a:schemeClr val="tx1"/>
              </a:buClr>
              <a:buFont typeface="+mj-lt"/>
              <a:buAutoNum type="arabicPeriod"/>
            </a:pPr>
            <a:endParaRPr lang="en-US" altLang="zh-CN" sz="24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457200" indent="-457200" eaLnBrk="1" hangingPunct="1">
              <a:spcBef>
                <a:spcPct val="500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Usually we can get two value of </a:t>
            </a:r>
            <a:r>
              <a:rPr lang="en-US" altLang="zh-CN" sz="2400" i="1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</a:t>
            </a:r>
            <a:r>
              <a:rPr lang="en-US" altLang="zh-CN" sz="2400" i="1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GS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 only the one of two has physical meaning.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658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400" smtClean="0">
                <a:solidFill>
                  <a:srgbClr val="000000"/>
                </a:solidFill>
              </a:rPr>
              <a:t>Dr. Nasim Zafar</a:t>
            </a:r>
            <a:endParaRPr lang="en-US" altLang="zh-CN" sz="1400">
              <a:solidFill>
                <a:srgbClr val="000000"/>
              </a:solidFill>
            </a:endParaRPr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5427C01-19A7-4442-92C3-4D438B4FFB4D}" type="slidenum">
              <a:rPr lang="en-US" sz="1400">
                <a:solidFill>
                  <a:srgbClr val="000000"/>
                </a:solidFill>
              </a:rPr>
              <a:pPr eaLnBrk="1" hangingPunct="1"/>
              <a:t>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6962775" cy="10668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MOSFET Circuit at DC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50000"/>
              </a:spcBef>
              <a:buClr>
                <a:schemeClr val="tx1"/>
              </a:buClr>
              <a:buNone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5.    Checking the value of </a:t>
            </a:r>
            <a:r>
              <a:rPr lang="en-US" altLang="zh-CN" sz="2400" i="1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</a:t>
            </a:r>
            <a:r>
              <a:rPr lang="en-US" altLang="zh-CN" sz="2400" i="1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DS</a:t>
            </a:r>
            <a:endParaRPr lang="en-US" altLang="zh-CN" sz="2400" i="1" baseline="-250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990600" lvl="1" indent="-533400" eaLnBrk="1" hangingPunct="1">
              <a:spcBef>
                <a:spcPct val="50000"/>
              </a:spcBef>
              <a:buClr>
                <a:schemeClr val="tx1"/>
              </a:buClr>
              <a:buFontTx/>
              <a:buAutoNum type="romanLcPeriod"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if </a:t>
            </a:r>
            <a:r>
              <a:rPr lang="en-US" altLang="zh-CN" sz="2400" i="1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</a:t>
            </a:r>
            <a:r>
              <a:rPr lang="en-US" altLang="zh-CN" sz="2400" i="1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DS</a:t>
            </a:r>
            <a:r>
              <a:rPr lang="en-US" altLang="zh-CN" sz="24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≥</a:t>
            </a:r>
            <a:r>
              <a:rPr lang="en-US" altLang="zh-CN" sz="2400" i="1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</a:t>
            </a:r>
            <a:r>
              <a:rPr lang="en-US" altLang="zh-CN" sz="2400" i="1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GS</a:t>
            </a:r>
            <a:r>
              <a:rPr lang="en-US" altLang="zh-CN" sz="2400" i="1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-V</a:t>
            </a:r>
            <a:r>
              <a:rPr lang="en-US" altLang="zh-CN" sz="2400" i="1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 the assuming is correct.</a:t>
            </a:r>
          </a:p>
          <a:p>
            <a:pPr marL="990600" lvl="1" indent="-533400" eaLnBrk="1" hangingPunct="1">
              <a:spcBef>
                <a:spcPct val="50000"/>
              </a:spcBef>
              <a:buClr>
                <a:schemeClr val="tx1"/>
              </a:buClr>
              <a:buFontTx/>
              <a:buAutoNum type="romanLcPeriod"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if </a:t>
            </a:r>
            <a:r>
              <a:rPr lang="en-US" altLang="zh-CN" sz="2400" i="1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</a:t>
            </a:r>
            <a:r>
              <a:rPr lang="en-US" altLang="zh-CN" sz="2400" i="1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DS</a:t>
            </a:r>
            <a:r>
              <a:rPr lang="en-US" altLang="zh-CN" sz="24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≤</a:t>
            </a:r>
            <a:r>
              <a:rPr lang="en-US" altLang="zh-CN" sz="2400" i="1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</a:t>
            </a:r>
            <a:r>
              <a:rPr lang="en-US" altLang="zh-CN" sz="2400" i="1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GS</a:t>
            </a:r>
            <a:r>
              <a:rPr lang="en-US" altLang="zh-CN" sz="2400" i="1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-V</a:t>
            </a:r>
            <a:r>
              <a:rPr lang="en-US" altLang="zh-CN" sz="2400" i="1" baseline="-250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 the assuming is not correct. </a:t>
            </a:r>
          </a:p>
          <a:p>
            <a:pPr marL="990600" lvl="1" indent="-533400" eaLnBrk="1" hangingPunct="1">
              <a:spcBef>
                <a:spcPct val="50000"/>
              </a:spcBef>
              <a:buClr>
                <a:schemeClr val="tx1"/>
              </a:buClr>
              <a:buFontTx/>
              <a:buAutoNum type="romanLcPeriod"/>
            </a:pP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We shall use triode region equation to solve the problem again.</a:t>
            </a:r>
          </a:p>
        </p:txBody>
      </p:sp>
    </p:spTree>
    <p:extLst>
      <p:ext uri="{BB962C8B-B14F-4D97-AF65-F5344CB8AC3E}">
        <p14:creationId xmlns="" xmlns:p14="http://schemas.microsoft.com/office/powerpoint/2010/main" val="140517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Picture 4" descr="sedr42021_04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52600"/>
            <a:ext cx="2209800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 Box 5"/>
          <p:cNvSpPr txBox="1">
            <a:spLocks noChangeArrowheads="1"/>
          </p:cNvSpPr>
          <p:nvPr/>
        </p:nvSpPr>
        <p:spPr bwMode="auto">
          <a:xfrm>
            <a:off x="4211638" y="1920875"/>
            <a:ext cx="4321175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0099"/>
                </a:solidFill>
                <a:latin typeface="Times New Roman" pitchFamily="18" charset="0"/>
              </a:rPr>
              <a:t>The NMOS transistor is operating in the saturation region due to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altLang="zh-CN" sz="2400" b="1" dirty="0" smtClean="0">
              <a:solidFill>
                <a:srgbClr val="000099"/>
              </a:solidFill>
              <a:latin typeface="Times New Roman" pitchFamily="18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altLang="zh-CN" sz="2400" b="1" dirty="0" smtClean="0">
              <a:solidFill>
                <a:srgbClr val="000099"/>
              </a:solidFill>
              <a:latin typeface="Times New Roman" pitchFamily="18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zh-CN" altLang="en-US" sz="2400" b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43015" name="Object 6"/>
          <p:cNvGraphicFramePr>
            <a:graphicFrameLocks noChangeAspect="1"/>
          </p:cNvGraphicFramePr>
          <p:nvPr/>
        </p:nvGraphicFramePr>
        <p:xfrm>
          <a:off x="5105400" y="2895600"/>
          <a:ext cx="1703387" cy="609600"/>
        </p:xfrm>
        <a:graphic>
          <a:graphicData uri="http://schemas.openxmlformats.org/presentationml/2006/ole">
            <p:oleObj spid="_x0000_s242690" name="Equation" r:id="rId4" imgW="520700" imgH="228600" progId="Equation.3">
              <p:embed/>
            </p:oleObj>
          </a:graphicData>
        </a:graphic>
      </p:graphicFrame>
      <p:sp>
        <p:nvSpPr>
          <p:cNvPr id="43016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kern="0" dirty="0" smtClean="0">
                <a:solidFill>
                  <a:srgbClr val="FF0000"/>
                </a:solidFill>
                <a:latin typeface="Times New Roman"/>
              </a:rPr>
              <a:t>Example 4.2: of DC Analysis</a:t>
            </a:r>
            <a:endParaRPr lang="zh-CN" altLang="en-US" sz="28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43017" name="Object 8"/>
          <p:cNvGraphicFramePr>
            <a:graphicFrameLocks noChangeAspect="1"/>
          </p:cNvGraphicFramePr>
          <p:nvPr>
            <p:ph idx="1"/>
          </p:nvPr>
        </p:nvGraphicFramePr>
        <p:xfrm>
          <a:off x="5562600" y="3733800"/>
          <a:ext cx="1330325" cy="576262"/>
        </p:xfrm>
        <a:graphic>
          <a:graphicData uri="http://schemas.openxmlformats.org/presentationml/2006/ole">
            <p:oleObj spid="_x0000_s242691" name="Equation" r:id="rId5" imgW="533169" imgH="228501" progId="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174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Analysis of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MOSFET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 4.2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91" y="1600200"/>
            <a:ext cx="77052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851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Analysis of MOSFET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 4.2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769619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170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1524000"/>
            <a:ext cx="7180263" cy="3089275"/>
            <a:chOff x="720" y="960"/>
            <a:chExt cx="4523" cy="1946"/>
          </a:xfrm>
        </p:grpSpPr>
        <p:pic>
          <p:nvPicPr>
            <p:cNvPr id="44040" name="Picture 5" descr="sedr42021_0423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960"/>
              <a:ext cx="1946" cy="1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1" name="Picture 6" descr="sedr42021_0423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960"/>
              <a:ext cx="2027" cy="1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8" name="Text Box 7"/>
          <p:cNvSpPr txBox="1">
            <a:spLocks noChangeArrowheads="1"/>
          </p:cNvSpPr>
          <p:nvPr/>
        </p:nvSpPr>
        <p:spPr bwMode="auto">
          <a:xfrm>
            <a:off x="838200" y="4876800"/>
            <a:ext cx="77724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rgbClr val="000099"/>
                </a:solidFill>
                <a:latin typeface="Times New Roman" pitchFamily="18" charset="0"/>
                <a:cs typeface="Times" pitchFamily="18" charset="0"/>
              </a:rPr>
              <a:t>Assuming the MOSFET operates in the saturation region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rgbClr val="000099"/>
                </a:solidFill>
                <a:latin typeface="Times New Roman" pitchFamily="18" charset="0"/>
                <a:cs typeface="Times" pitchFamily="18" charset="0"/>
              </a:rPr>
              <a:t>Checking the validity of the assumption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000" b="1" dirty="0" smtClean="0">
                <a:solidFill>
                  <a:srgbClr val="000099"/>
                </a:solidFill>
                <a:latin typeface="Times New Roman" pitchFamily="18" charset="0"/>
                <a:cs typeface="Times" pitchFamily="18" charset="0"/>
              </a:rPr>
              <a:t>If not valid, solve the problem again for triode region</a:t>
            </a:r>
            <a:endParaRPr lang="en-US" altLang="en-US" sz="2000" dirty="0" smtClean="0">
              <a:solidFill>
                <a:srgbClr val="000099"/>
              </a:solidFill>
              <a:latin typeface="Times New Roman" pitchFamily="18" charset="0"/>
              <a:cs typeface="Times" pitchFamily="18" charset="0"/>
            </a:endParaRPr>
          </a:p>
        </p:txBody>
      </p:sp>
      <p:sp>
        <p:nvSpPr>
          <p:cNvPr id="44039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kern="0" dirty="0" smtClean="0">
                <a:solidFill>
                  <a:srgbClr val="FF0000"/>
                </a:solidFill>
                <a:latin typeface="Times New Roman"/>
              </a:rPr>
              <a:t>Example 4.5: of DC Analysis</a:t>
            </a:r>
            <a:endParaRPr lang="zh-CN" altLang="en-US" sz="3800" dirty="0" smtClean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342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kern="0" dirty="0" smtClean="0">
                <a:solidFill>
                  <a:srgbClr val="FF0000"/>
                </a:solidFill>
                <a:latin typeface="Times New Roman"/>
              </a:rPr>
              <a:t>Example 4.5: of DC Analysis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26" y="1600200"/>
            <a:ext cx="645314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358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kern="0" dirty="0" smtClean="0">
                <a:solidFill>
                  <a:srgbClr val="FF0000"/>
                </a:solidFill>
                <a:latin typeface="Times New Roman"/>
              </a:rPr>
              <a:t>Example 4.5: of DC Analysis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" y="1919181"/>
            <a:ext cx="7776000" cy="38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101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kern="0" dirty="0" smtClean="0">
                <a:solidFill>
                  <a:srgbClr val="FF0000"/>
                </a:solidFill>
                <a:latin typeface="Times New Roman"/>
              </a:rPr>
              <a:t>Example 4.5: of DC Analysis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" y="1671681"/>
            <a:ext cx="7848000" cy="438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970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kern="0" dirty="0" smtClean="0">
                <a:solidFill>
                  <a:srgbClr val="FF0000"/>
                </a:solidFill>
                <a:latin typeface="Times New Roman"/>
              </a:rPr>
              <a:t>Example 4.7: of DC Analysis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833" y="1600200"/>
            <a:ext cx="681833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017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kern="0" dirty="0" smtClean="0">
                <a:solidFill>
                  <a:srgbClr val="FF0000"/>
                </a:solidFill>
                <a:latin typeface="Times New Roman"/>
              </a:rPr>
              <a:t>Example 4.7: of DC Analysis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66216"/>
            <a:ext cx="8229600" cy="419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9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230" y="1600200"/>
            <a:ext cx="567753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039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865" indent="-342865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Lecture No.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30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53" indent="-457153" algn="ctr">
              <a:buSzPct val="12400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>MOSFET as an Amplifier </a:t>
            </a:r>
            <a:endParaRPr lang="en-US" sz="2800" b="1" dirty="0" smtClean="0">
              <a:solidFill>
                <a:srgbClr val="FF0000"/>
              </a:solidFill>
              <a:latin typeface="Times New Roman"/>
              <a:ea typeface="+mj-ea"/>
              <a:cs typeface="+mj-cs"/>
            </a:endParaRPr>
          </a:p>
          <a:p>
            <a:pPr marL="457153" indent="-457153" algn="ctr">
              <a:buSzPct val="124000"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>and 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>as a  Switch</a:t>
            </a:r>
            <a:r>
              <a:rPr lang="en-US" b="1" dirty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/>
            </a:r>
            <a:br>
              <a:rPr lang="en-US" b="1" dirty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</a:br>
            <a:endParaRPr lang="en-US" b="1" dirty="0" smtClean="0">
              <a:solidFill>
                <a:srgbClr val="FF0000"/>
              </a:solidFill>
              <a:latin typeface="Times New Roman"/>
              <a:ea typeface="+mj-ea"/>
              <a:cs typeface="+mj-cs"/>
            </a:endParaRP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dirty="0" smtClean="0"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Chapter 4.4</a:t>
            </a: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Microelectronic </a:t>
            </a:r>
            <a:r>
              <a:rPr lang="en-US" altLang="zh-TW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Circuits</a:t>
            </a:r>
          </a:p>
          <a:p>
            <a:pPr marL="457153" indent="-457153" algn="ctr">
              <a:buNone/>
              <a:defRPr/>
            </a:pP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770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865" lvl="0" indent="-342865">
              <a:spcBef>
                <a:spcPct val="20000"/>
              </a:spcBef>
            </a:pPr>
            <a:r>
              <a:rPr lang="en-US" sz="2800" b="1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</a:rPr>
              <a:t>MOSFET </a:t>
            </a:r>
            <a:r>
              <a:rPr lang="en-US" sz="3100" b="1" dirty="0">
                <a:solidFill>
                  <a:srgbClr val="FF0000"/>
                </a:solidFill>
                <a:latin typeface="Times New Roman"/>
              </a:rPr>
              <a:t>as an </a:t>
            </a:r>
            <a:r>
              <a:rPr lang="en-US" sz="3100" b="1" dirty="0" smtClean="0">
                <a:solidFill>
                  <a:srgbClr val="FF0000"/>
                </a:solidFill>
                <a:latin typeface="Times New Roman"/>
              </a:rPr>
              <a:t>Amplifier</a:t>
            </a:r>
            <a:br>
              <a:rPr lang="en-US" sz="3100" b="1" dirty="0" smtClean="0">
                <a:solidFill>
                  <a:srgbClr val="FF0000"/>
                </a:solidFill>
                <a:latin typeface="Times New Roman"/>
              </a:rPr>
            </a:br>
            <a:r>
              <a:rPr lang="en-US" sz="27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Introduction</a:t>
            </a:r>
            <a:r>
              <a:rPr lang="en-US" sz="27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7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this lecture we will study the use of the MOSFET for the design of amplifier circuits. 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basis for this important MOSFET application is that in the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“saturation region”,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 MOSFET acts as a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voltage-controlled current source. 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Changes in the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gate voltage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give rise to changes in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drain current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rgbClr val="0000FF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Thus, the MOSFET operating in the saturation mode can be used to implement a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transconductance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amplifier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”.</a:t>
            </a:r>
            <a:endParaRPr lang="en-US" sz="2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26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Transconductance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81200"/>
            <a:ext cx="502919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76400" y="5257800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Analog applications:</a:t>
            </a:r>
          </a:p>
          <a:p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How does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respond to changes in V</a:t>
            </a:r>
            <a:r>
              <a:rPr lang="en-US" sz="20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2000" dirty="0" smtClean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6B7D3-CA3F-4516-B187-FE4C3D6A40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980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ransconductance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001000" cy="4525963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For MOSFETs,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transconductance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is the change in the drain current divided by the small change in the gate-source voltage with a constant drain-source voltage. Typical values of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6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for a small-signal MOSFET transistor are 1 to 30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millisiemens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transconductance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for the MOSFET can be expressed as:   </a:t>
            </a:r>
          </a:p>
          <a:p>
            <a:pPr marL="914305" lvl="2" indent="0">
              <a:buClr>
                <a:srgbClr val="FF0000"/>
              </a:buClr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914305" lvl="2" indent="0">
              <a:buClr>
                <a:srgbClr val="FF0000"/>
              </a:buCl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Gm = 2I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600" baseline="-25000" dirty="0" err="1" smtClean="0">
                <a:latin typeface="Times New Roman" pitchFamily="18" charset="0"/>
                <a:cs typeface="Times New Roman" pitchFamily="18" charset="0"/>
              </a:rPr>
              <a:t>eff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Clr>
                <a:srgbClr val="FF0000"/>
              </a:buCl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i="1" baseline="-250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is the DC drain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current,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600" i="1" baseline="-25000" dirty="0" err="1">
                <a:latin typeface="Times New Roman" pitchFamily="18" charset="0"/>
                <a:cs typeface="Times New Roman" pitchFamily="18" charset="0"/>
              </a:rPr>
              <a:t>eff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is the effective voltage, which is the difference between the bias point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threshold voltage (i.e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600" i="1" baseline="-25000" dirty="0" err="1">
                <a:latin typeface="Times New Roman" pitchFamily="18" charset="0"/>
                <a:cs typeface="Times New Roman" pitchFamily="18" charset="0"/>
              </a:rPr>
              <a:t>eff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 := 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600" i="1" baseline="-25000" dirty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600" i="1" baseline="-25000" dirty="0" err="1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923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</a:rPr>
              <a:t>MOSFET </a:t>
            </a:r>
            <a:r>
              <a:rPr lang="en-US" sz="3100" b="1" dirty="0">
                <a:solidFill>
                  <a:srgbClr val="FF0000"/>
                </a:solidFill>
                <a:latin typeface="Times New Roman"/>
              </a:rPr>
              <a:t>as an Amplifier</a:t>
            </a:r>
            <a:br>
              <a:rPr lang="en-US" sz="3100" b="1" dirty="0">
                <a:solidFill>
                  <a:srgbClr val="FF0000"/>
                </a:solidFill>
                <a:latin typeface="Times New Roman"/>
              </a:rPr>
            </a:br>
            <a:r>
              <a:rPr lang="en-US" sz="27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Introduction (contd.)</a:t>
            </a:r>
            <a:r>
              <a:rPr lang="en-US" sz="27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endParaRPr lang="en-US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Saturation region,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4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characteristics can be described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by the following equation: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0" lvl="0" indent="0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b="1" baseline="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b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’(W/L)(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4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b="1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  		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(4.20)</a:t>
            </a:r>
            <a:endParaRPr lang="en-US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However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since we are interested in linear amplification- that is, in amplifiers whose output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signal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drain current)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is linearly related to their input signal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(the gate voltage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we will have to find a way around the highly non-linear (square law) relationship of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403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</a:rPr>
              <a:t>MOSFET </a:t>
            </a:r>
            <a:r>
              <a:rPr lang="en-US" sz="3100" b="1" dirty="0">
                <a:solidFill>
                  <a:srgbClr val="FF0000"/>
                </a:solidFill>
                <a:latin typeface="Times New Roman"/>
              </a:rPr>
              <a:t>as an Amplifier</a:t>
            </a:r>
            <a:br>
              <a:rPr lang="en-US" sz="3100" b="1" dirty="0">
                <a:solidFill>
                  <a:srgbClr val="FF0000"/>
                </a:solidFill>
                <a:latin typeface="Times New Roman"/>
              </a:rPr>
            </a:br>
            <a:r>
              <a:rPr lang="en-US" sz="27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Introduction (contd.)</a:t>
            </a:r>
            <a:br>
              <a:rPr lang="en-US" sz="27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technique utilized to get a linear amplifier from a fundamentally non-linear device is to use a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the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MOSFET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operate at a certain appropriate V</a:t>
            </a:r>
            <a:r>
              <a:rPr lang="en-US" sz="24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GS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corresponding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then superimposing 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voltage signal, </a:t>
            </a:r>
            <a:r>
              <a:rPr lang="en-US" sz="2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 be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amplified on the dc bias voltage 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GS. </a:t>
            </a:r>
          </a:p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endParaRPr lang="en-US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This technique requires a small </a:t>
            </a:r>
            <a:r>
              <a:rPr lang="en-US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However, first, we will discuss the large signal operation of a MOSFET amplifier. We will do this by deriving the voltage transfer characteristic of a commonly used MOSFET amplifier circuit. </a:t>
            </a:r>
          </a:p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From the voltage transfer characteristic we will be able to see the region over which the transistor can be biased to operate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as a small-signal amplifier.</a:t>
            </a:r>
            <a:endParaRPr lang="en-US" sz="2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245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800" b="1" dirty="0">
                <a:solidFill>
                  <a:srgbClr val="FF0000"/>
                </a:solidFill>
                <a:latin typeface="Times New Roman"/>
              </a:rPr>
              <a:t>MOSFET as an Amplifier and as a  Switch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Large-Signal Operation-The Transfer Characteristics:</a:t>
            </a:r>
            <a:endParaRPr lang="en-US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4.26(a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hows 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basic structure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(skeleton) of the most commonly used MOSFET amplifier, the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common-source (CS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circuit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or 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</a:rPr>
              <a:t>ground-source.</a:t>
            </a:r>
          </a:p>
          <a:p>
            <a:pPr>
              <a:spcBef>
                <a:spcPts val="0"/>
              </a:spcBef>
              <a:buClr>
                <a:srgbClr val="FF0000"/>
              </a:buClr>
              <a:buNone/>
            </a:pPr>
            <a:endParaRPr lang="en-US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Figure 4.26(b):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llustrates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raphical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construction to determine the transfer characteristic of the amplifier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circuit shown in (a).</a:t>
            </a:r>
            <a:r>
              <a:rPr lang="en-US" sz="2000" b="1" dirty="0"/>
              <a:t> </a:t>
            </a:r>
            <a:endParaRPr lang="en-US" sz="2000" b="1" dirty="0" smtClean="0"/>
          </a:p>
          <a:p>
            <a:pPr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Figure 4.26(c):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Transfer characteristics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showing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operation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as an amplifier biased at point Q.</a:t>
            </a:r>
          </a:p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rgbClr val="FF0000"/>
              </a:buCl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521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831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/>
              </a:rPr>
              <a:t>MOSFET as an Amplifier and as a  Switch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8" name="Picture 3" descr="8212n05_3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768" y="2848197"/>
            <a:ext cx="1426464" cy="202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447800"/>
            <a:ext cx="28956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44794" y="6008132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Fig. 4.26 (a): Conceptual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circuit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operation of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MOSFET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as an amplifier.</a:t>
            </a:r>
            <a:r>
              <a:rPr lang="en-US" b="1" dirty="0"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26431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MOSFET as an amplifier</a:t>
            </a:r>
            <a:endParaRPr lang="zh-CN" alt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4" name="Picture 8" descr="sedr42021_0426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111"/>
          <a:stretch>
            <a:fillRect/>
          </a:stretch>
        </p:blipFill>
        <p:spPr bwMode="auto">
          <a:xfrm>
            <a:off x="228600" y="1676400"/>
            <a:ext cx="2822575" cy="2938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9" descr="sedr42021_0426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941"/>
          <a:stretch>
            <a:fillRect/>
          </a:stretch>
        </p:blipFill>
        <p:spPr bwMode="auto">
          <a:xfrm>
            <a:off x="3581400" y="1447800"/>
            <a:ext cx="473765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Text Box 10"/>
          <p:cNvSpPr txBox="1">
            <a:spLocks noChangeArrowheads="1"/>
          </p:cNvSpPr>
          <p:nvPr/>
        </p:nvSpPr>
        <p:spPr bwMode="auto">
          <a:xfrm>
            <a:off x="533400" y="6019800"/>
            <a:ext cx="815340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Fig. 4.26 (b): </a:t>
            </a:r>
            <a:r>
              <a:rPr lang="en-US" altLang="en-US" b="1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Graph determin</a:t>
            </a:r>
            <a:r>
              <a:rPr lang="en-US" altLang="zh-CN" b="1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ing </a:t>
            </a:r>
            <a:r>
              <a:rPr lang="en-US" altLang="en-US" b="1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the transfer characteristic of the amplifier</a:t>
            </a:r>
          </a:p>
        </p:txBody>
      </p:sp>
      <p:sp>
        <p:nvSpPr>
          <p:cNvPr id="48137" name="Rectangle 11"/>
          <p:cNvSpPr>
            <a:spLocks noChangeArrowheads="1"/>
          </p:cNvSpPr>
          <p:nvPr/>
        </p:nvSpPr>
        <p:spPr bwMode="auto">
          <a:xfrm>
            <a:off x="152400" y="4724400"/>
            <a:ext cx="3300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Basic structure of the common-source amplifier</a:t>
            </a:r>
            <a:endParaRPr lang="zh-CN" altLang="en-US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367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6"/>
          <p:cNvSpPr>
            <a:spLocks noGrp="1" noChangeArrowheads="1"/>
          </p:cNvSpPr>
          <p:nvPr>
            <p:ph type="title"/>
          </p:nvPr>
        </p:nvSpPr>
        <p:spPr>
          <a:xfrm>
            <a:off x="195263" y="228600"/>
            <a:ext cx="8408987" cy="914400"/>
          </a:xfrm>
        </p:spPr>
        <p:txBody>
          <a:bodyPr>
            <a:normAutofit/>
          </a:bodyPr>
          <a:lstStyle/>
          <a:p>
            <a:r>
              <a:rPr lang="en-US" altLang="zh-CN" sz="3400" dirty="0" smtClean="0">
                <a:solidFill>
                  <a:schemeClr val="bg1"/>
                </a:solidFill>
              </a:rPr>
              <a:t>s an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MOSFET as an amplifier</a:t>
            </a:r>
            <a:endParaRPr lang="zh-CN" altLang="en-US" sz="34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0" y="1149350"/>
            <a:ext cx="6845300" cy="5624513"/>
            <a:chOff x="0" y="724"/>
            <a:chExt cx="4312" cy="3543"/>
          </a:xfrm>
        </p:grpSpPr>
        <p:pic>
          <p:nvPicPr>
            <p:cNvPr id="49160" name="Picture 4" descr="sedr42021_0426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8501" b="34081"/>
            <a:stretch>
              <a:fillRect/>
            </a:stretch>
          </p:blipFill>
          <p:spPr bwMode="auto">
            <a:xfrm>
              <a:off x="0" y="724"/>
              <a:ext cx="4219" cy="3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1" name="Picture 7" descr="sedr42021_0426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4538" t="64841" r="56369" b="6271"/>
            <a:stretch>
              <a:fillRect/>
            </a:stretch>
          </p:blipFill>
          <p:spPr bwMode="auto">
            <a:xfrm>
              <a:off x="1125" y="3729"/>
              <a:ext cx="891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2" name="Picture 9" descr="sedr42021_0426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1814" t="21539" r="10063" b="57356"/>
            <a:stretch>
              <a:fillRect/>
            </a:stretch>
          </p:blipFill>
          <p:spPr bwMode="auto">
            <a:xfrm>
              <a:off x="1941" y="1717"/>
              <a:ext cx="1059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3" name="Rectangle 10"/>
            <p:cNvSpPr>
              <a:spLocks noChangeArrowheads="1"/>
            </p:cNvSpPr>
            <p:nvPr/>
          </p:nvSpPr>
          <p:spPr bwMode="auto">
            <a:xfrm>
              <a:off x="2896" y="1768"/>
              <a:ext cx="1416" cy="12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9164" name="Text Box 11"/>
            <p:cNvSpPr txBox="1">
              <a:spLocks noChangeArrowheads="1"/>
            </p:cNvSpPr>
            <p:nvPr/>
          </p:nvSpPr>
          <p:spPr bwMode="auto">
            <a:xfrm>
              <a:off x="1868" y="3718"/>
              <a:ext cx="177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b="1" i="1" smtClean="0">
                  <a:solidFill>
                    <a:srgbClr val="000000"/>
                  </a:solidFill>
                  <a:latin typeface="Times New Roman" pitchFamily="18" charset="0"/>
                </a:rPr>
                <a:t>v</a:t>
              </a:r>
              <a:r>
                <a:rPr lang="en-US" altLang="zh-CN" b="1" i="1" baseline="-25000" smtClean="0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49165" name="Text Box 12"/>
            <p:cNvSpPr txBox="1">
              <a:spLocks noChangeArrowheads="1"/>
            </p:cNvSpPr>
            <p:nvPr/>
          </p:nvSpPr>
          <p:spPr bwMode="auto">
            <a:xfrm>
              <a:off x="1125" y="4152"/>
              <a:ext cx="891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1200" b="1" smtClean="0">
                  <a:solidFill>
                    <a:srgbClr val="000000"/>
                  </a:solidFill>
                  <a:latin typeface="Times New Roman" pitchFamily="18" charset="0"/>
                </a:rPr>
                <a:t>Time</a:t>
              </a:r>
            </a:p>
          </p:txBody>
        </p:sp>
        <p:sp>
          <p:nvSpPr>
            <p:cNvPr id="49166" name="Text Box 14"/>
            <p:cNvSpPr txBox="1">
              <a:spLocks noChangeArrowheads="1"/>
            </p:cNvSpPr>
            <p:nvPr/>
          </p:nvSpPr>
          <p:spPr bwMode="auto">
            <a:xfrm>
              <a:off x="4077" y="3527"/>
              <a:ext cx="17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2000" b="1" i="1" smtClean="0">
                  <a:solidFill>
                    <a:srgbClr val="000000"/>
                  </a:solidFill>
                  <a:latin typeface="Times New Roman" pitchFamily="18" charset="0"/>
                </a:rPr>
                <a:t>v</a:t>
              </a:r>
              <a:r>
                <a:rPr lang="en-US" altLang="zh-CN" sz="2000" b="1" i="1" baseline="-25000" smtClean="0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49167" name="Line 16"/>
            <p:cNvSpPr>
              <a:spLocks noChangeShapeType="1"/>
            </p:cNvSpPr>
            <p:nvPr/>
          </p:nvSpPr>
          <p:spPr bwMode="auto">
            <a:xfrm>
              <a:off x="4136" y="3544"/>
              <a:ext cx="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9168" name="Text Box 17"/>
            <p:cNvSpPr txBox="1">
              <a:spLocks noChangeArrowheads="1"/>
            </p:cNvSpPr>
            <p:nvPr/>
          </p:nvSpPr>
          <p:spPr bwMode="auto">
            <a:xfrm>
              <a:off x="2846" y="2153"/>
              <a:ext cx="515" cy="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1400" b="1" smtClean="0">
                  <a:solidFill>
                    <a:srgbClr val="000000"/>
                  </a:solidFill>
                  <a:latin typeface="Times New Roman" pitchFamily="18" charset="0"/>
                </a:rPr>
                <a:t>Time</a:t>
              </a:r>
            </a:p>
          </p:txBody>
        </p:sp>
        <p:sp>
          <p:nvSpPr>
            <p:cNvPr id="49169" name="Text Box 18"/>
            <p:cNvSpPr txBox="1">
              <a:spLocks noChangeArrowheads="1"/>
            </p:cNvSpPr>
            <p:nvPr/>
          </p:nvSpPr>
          <p:spPr bwMode="auto">
            <a:xfrm>
              <a:off x="2677" y="1831"/>
              <a:ext cx="177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b="1" i="1" smtClean="0">
                  <a:solidFill>
                    <a:srgbClr val="000000"/>
                  </a:solidFill>
                  <a:latin typeface="Times New Roman" pitchFamily="18" charset="0"/>
                </a:rPr>
                <a:t>v</a:t>
              </a:r>
              <a:r>
                <a:rPr lang="en-US" altLang="zh-CN" b="1" i="1" baseline="-25000" smtClean="0">
                  <a:solidFill>
                    <a:srgbClr val="000000"/>
                  </a:solidFill>
                  <a:latin typeface="Times New Roman" pitchFamily="18" charset="0"/>
                </a:rPr>
                <a:t>o</a:t>
              </a:r>
            </a:p>
          </p:txBody>
        </p:sp>
      </p:grpSp>
      <p:sp>
        <p:nvSpPr>
          <p:cNvPr id="49159" name="Text Box 5"/>
          <p:cNvSpPr txBox="1">
            <a:spLocks noChangeArrowheads="1"/>
          </p:cNvSpPr>
          <p:nvPr/>
        </p:nvSpPr>
        <p:spPr bwMode="auto">
          <a:xfrm>
            <a:off x="5562600" y="1295400"/>
            <a:ext cx="3362325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" indent="-2667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23900" indent="-2667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Transfer characteristic showing operation as an amplifier biased at point Q.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Three segments:</a:t>
            </a:r>
          </a:p>
          <a:p>
            <a:pPr lvl="1" fontAlgn="base">
              <a:spcBef>
                <a:spcPct val="50000"/>
              </a:spcBef>
              <a:spcAft>
                <a:spcPct val="0"/>
              </a:spcAft>
              <a:buClr>
                <a:srgbClr val="9999FF"/>
              </a:buClr>
              <a:buFont typeface="Wingdings" pitchFamily="2" charset="2"/>
              <a:buChar char="§"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XA---the cutoff region segment</a:t>
            </a:r>
          </a:p>
          <a:p>
            <a:pPr lvl="1" fontAlgn="base">
              <a:spcBef>
                <a:spcPct val="50000"/>
              </a:spcBef>
              <a:spcAft>
                <a:spcPct val="0"/>
              </a:spcAft>
              <a:buClr>
                <a:srgbClr val="9999FF"/>
              </a:buClr>
              <a:buFont typeface="Wingdings" pitchFamily="2" charset="2"/>
              <a:buChar char="§"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AQB---the saturation region segment</a:t>
            </a:r>
          </a:p>
          <a:p>
            <a:pPr lvl="1" fontAlgn="base">
              <a:spcBef>
                <a:spcPct val="50000"/>
              </a:spcBef>
              <a:spcAft>
                <a:spcPct val="0"/>
              </a:spcAft>
              <a:buClr>
                <a:srgbClr val="9999FF"/>
              </a:buClr>
              <a:buFont typeface="Wingdings" pitchFamily="2" charset="2"/>
              <a:buChar char="§"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BC---the triode region segment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1000" y="6019800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Fig. 4.26 (c):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597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755650" y="1447800"/>
            <a:ext cx="70866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Biased voltage: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 altLang="en-US" sz="2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2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The channel is pinched off.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Drain current is controlled only by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zh-CN" sz="2400" i="1" dirty="0" err="1" smtClean="0">
                <a:solidFill>
                  <a:srgbClr val="000000"/>
                </a:solidFill>
                <a:latin typeface="Times New Roman" pitchFamily="18" charset="0"/>
              </a:rPr>
              <a:t>v</a:t>
            </a:r>
            <a:r>
              <a:rPr lang="en-US" altLang="zh-CN" sz="240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GS</a:t>
            </a:r>
            <a:endParaRPr lang="en-US" altLang="zh-CN" sz="2400" i="1" baseline="-25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 altLang="zh-CN" sz="2400" i="1" baseline="-25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 altLang="zh-CN" sz="2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</a:rPr>
              <a:t>Drain current is independent of </a:t>
            </a:r>
            <a:r>
              <a:rPr lang="en-US" altLang="zh-CN" sz="2400" i="1" dirty="0" err="1" smtClean="0">
                <a:solidFill>
                  <a:srgbClr val="000000"/>
                </a:solidFill>
                <a:latin typeface="Times New Roman" pitchFamily="18" charset="0"/>
              </a:rPr>
              <a:t>v</a:t>
            </a:r>
            <a:r>
              <a:rPr lang="en-US" altLang="zh-CN" sz="240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DS</a:t>
            </a: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</a:rPr>
              <a:t> and behaves as an ideal current source.</a:t>
            </a:r>
            <a:endParaRPr lang="en-US" altLang="zh-CN" sz="2400" baseline="-25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 altLang="en-US" sz="2400" i="1" baseline="-25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8678" name="Object 5"/>
          <p:cNvGraphicFramePr>
            <a:graphicFrameLocks noChangeAspect="1"/>
          </p:cNvGraphicFramePr>
          <p:nvPr/>
        </p:nvGraphicFramePr>
        <p:xfrm>
          <a:off x="2927350" y="1981200"/>
          <a:ext cx="2514600" cy="990600"/>
        </p:xfrm>
        <a:graphic>
          <a:graphicData uri="http://schemas.openxmlformats.org/presentationml/2006/ole">
            <p:oleObj spid="_x0000_s244738" name="Equation" r:id="rId4" imgW="838200" imgH="457200" progId="Equation.3">
              <p:embed/>
            </p:oleObj>
          </a:graphicData>
        </a:graphic>
      </p:graphicFrame>
      <p:graphicFrame>
        <p:nvGraphicFramePr>
          <p:cNvPr id="28679" name="Object 6"/>
          <p:cNvGraphicFramePr>
            <a:graphicFrameLocks noChangeAspect="1"/>
          </p:cNvGraphicFramePr>
          <p:nvPr/>
        </p:nvGraphicFramePr>
        <p:xfrm>
          <a:off x="2700338" y="4191000"/>
          <a:ext cx="2967037" cy="742950"/>
        </p:xfrm>
        <a:graphic>
          <a:graphicData uri="http://schemas.openxmlformats.org/presentationml/2006/ole">
            <p:oleObj spid="_x0000_s244739" name="Equation" r:id="rId5" imgW="1396394" imgH="393529" progId="Equation.3">
              <p:embed/>
            </p:oleObj>
          </a:graphicData>
        </a:graphic>
      </p:graphicFrame>
      <p:sp>
        <p:nvSpPr>
          <p:cNvPr id="2868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Saturation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egion</a:t>
            </a:r>
            <a:endParaRPr lang="zh-CN" alt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913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4" descr="sedr42021_04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295400"/>
            <a:ext cx="456406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 Box 5"/>
          <p:cNvSpPr txBox="1">
            <a:spLocks noChangeArrowheads="1"/>
          </p:cNvSpPr>
          <p:nvPr/>
        </p:nvSpPr>
        <p:spPr bwMode="auto">
          <a:xfrm>
            <a:off x="304800" y="1676400"/>
            <a:ext cx="4094162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The </a:t>
            </a:r>
            <a:r>
              <a:rPr lang="en-US" altLang="en-US" sz="2400" i="1" dirty="0" err="1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alt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D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–</a:t>
            </a:r>
            <a:r>
              <a:rPr lang="en-US" altLang="en-US" sz="2400" i="1" dirty="0" err="1" smtClean="0">
                <a:solidFill>
                  <a:srgbClr val="000000"/>
                </a:solidFill>
                <a:latin typeface="New Baskerville" pitchFamily="18" charset="0"/>
              </a:rPr>
              <a:t>v</a:t>
            </a:r>
            <a:r>
              <a:rPr lang="en-US" alt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GS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 characteristic for an enhancement-type NMOS transistor in saturation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400" i="1" dirty="0" err="1" smtClean="0">
                <a:solidFill>
                  <a:srgbClr val="000000"/>
                </a:solidFill>
                <a:latin typeface="Times New Roman" pitchFamily="18" charset="0"/>
              </a:rPr>
              <a:t>V</a:t>
            </a:r>
            <a:r>
              <a:rPr lang="en-US" alt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t</a:t>
            </a:r>
            <a:r>
              <a:rPr lang="en-US" altLang="en-US" sz="2400" baseline="-25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 = 1 V,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2400" i="1" dirty="0" err="1" smtClean="0">
                <a:solidFill>
                  <a:srgbClr val="000000"/>
                </a:solidFill>
                <a:latin typeface="Times New Roman" pitchFamily="18" charset="0"/>
              </a:rPr>
              <a:t>k’</a:t>
            </a:r>
            <a:r>
              <a:rPr lang="en-US" alt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en-US" sz="2400" i="1" dirty="0" smtClean="0">
                <a:solidFill>
                  <a:srgbClr val="000000"/>
                </a:solidFill>
                <a:latin typeface="Times New Roman" pitchFamily="18" charset="0"/>
              </a:rPr>
              <a:t>W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/</a:t>
            </a:r>
            <a:r>
              <a:rPr lang="en-US" altLang="en-US" sz="2400" i="1" dirty="0" smtClean="0">
                <a:solidFill>
                  <a:srgbClr val="000000"/>
                </a:solidFill>
                <a:latin typeface="Times New Roman" pitchFamily="18" charset="0"/>
              </a:rPr>
              <a:t>L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 = 1.0 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mA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/V</a:t>
            </a:r>
            <a:r>
              <a:rPr lang="en-US" altLang="en-US" sz="2400" baseline="30000" dirty="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en-US" altLang="en-US" sz="2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Square law of </a:t>
            </a:r>
            <a:r>
              <a:rPr lang="en-US" altLang="en-US" sz="2400" i="1" dirty="0" err="1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alt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D</a:t>
            </a:r>
            <a:r>
              <a:rPr lang="en-US" alt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–</a:t>
            </a:r>
            <a:r>
              <a:rPr lang="en-US" altLang="en-US" sz="2400" i="1" dirty="0" err="1" smtClean="0">
                <a:solidFill>
                  <a:srgbClr val="000000"/>
                </a:solidFill>
                <a:latin typeface="New Baskerville" pitchFamily="18" charset="0"/>
              </a:rPr>
              <a:t>v</a:t>
            </a:r>
            <a:r>
              <a:rPr lang="en-US" alt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</a:rPr>
              <a:t>GS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</a:rPr>
              <a:t> characteristic curve.</a:t>
            </a:r>
          </a:p>
        </p:txBody>
      </p:sp>
      <p:sp>
        <p:nvSpPr>
          <p:cNvPr id="2970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Saturation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egion</a:t>
            </a:r>
            <a:endParaRPr lang="zh-CN" alt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885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57200" y="28353"/>
            <a:ext cx="8229600" cy="944562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Recap : Transfer Function</a:t>
            </a:r>
          </a:p>
        </p:txBody>
      </p:sp>
      <p:pic>
        <p:nvPicPr>
          <p:cNvPr id="51203" name="Picture 3" descr="c:\ch04_conv\sedr42021_04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43000"/>
            <a:ext cx="3641725" cy="269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5" descr="c:\ch04_conv\sedr42021_0426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320040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3" descr="c:\ch04_conv\sedr42021_0426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05200"/>
            <a:ext cx="264953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48E4F1-C1E9-4A38-9D02-0C8ACA949C87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Dr. Nasim Zafar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115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Large-Signal Operation-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Transfer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Characteristics</a:t>
            </a:r>
            <a:endParaRPr lang="en-US" sz="2400" dirty="0">
              <a:solidFill>
                <a:srgbClr val="0000FF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543800" cy="4525963"/>
          </a:xfrm>
        </p:spPr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>
                <a:solidFill>
                  <a:srgbClr val="000000"/>
                </a:solidFill>
                <a:latin typeface="Times New Roman"/>
              </a:rPr>
              <a:t>The basic control action of the MOSFET is that changes in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GS</a:t>
            </a:r>
            <a:r>
              <a:rPr lang="en-US" sz="2400" i="1" baseline="-25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(here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changes in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/>
              </a:rPr>
              <a:t>v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/>
              </a:rPr>
              <a:t>I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as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GS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=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) give rise to changes in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baseline="-25000" dirty="0" err="1">
                <a:solidFill>
                  <a:srgbClr val="000000"/>
                </a:solidFill>
                <a:latin typeface="Times New Roman"/>
              </a:rPr>
              <a:t>D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we are using a resistor 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sz="2400" i="1" baseline="-25000" dirty="0" smtClean="0">
                <a:solidFill>
                  <a:srgbClr val="000000"/>
                </a:solidFill>
                <a:latin typeface="Times New Roman"/>
              </a:rPr>
              <a:t>D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to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obtain an output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voltage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/>
              </a:rPr>
              <a:t>vo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/>
              </a:rPr>
              <a:t> .</a:t>
            </a:r>
            <a:endParaRPr lang="en-US" sz="2400" b="1" dirty="0">
              <a:solidFill>
                <a:srgbClr val="FF0000"/>
              </a:solidFill>
              <a:latin typeface="Times New Roman"/>
            </a:endParaRPr>
          </a:p>
          <a:p>
            <a:pPr marL="0" lvl="0" indent="0">
              <a:buNone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marL="0" lvl="0" indent="0">
              <a:buNone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 marL="0" lvl="0" indent="0">
              <a:buNone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 marL="0" lvl="0" indent="0">
              <a:buNone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							(4.37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)</a:t>
            </a:r>
          </a:p>
          <a:p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endParaRPr lang="en-US" sz="2400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124200"/>
            <a:ext cx="3929014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1892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Graphical Derivation of the 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Transfer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Characteristics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Times New Roman"/>
              </a:rPr>
              <a:t>Figure 4.26(b) shows a sketch of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MOSFETs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D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-v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DS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characteristic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curves superimposed on which is a straight line representing the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D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-v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DS</a:t>
            </a:r>
            <a:r>
              <a:rPr lang="en-US" sz="2400" i="1" baseline="-25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relationship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of Eq.(4.37).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straight line in Fig.4.26(b) is known as the </a:t>
            </a:r>
            <a:r>
              <a:rPr lang="en-US" sz="2400" b="1" dirty="0">
                <a:solidFill>
                  <a:srgbClr val="000000"/>
                </a:solidFill>
                <a:latin typeface="Times New Roman"/>
              </a:rPr>
              <a:t>load line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The graphical construction of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Figure 4.26(b)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can now be used to determine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vo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(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DS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)for each given value of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GS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=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).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For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any given value of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1800" i="1" dirty="0" err="1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, we locate the corresponding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baseline="-25000" dirty="0" err="1">
                <a:solidFill>
                  <a:srgbClr val="000000"/>
                </a:solidFill>
                <a:latin typeface="Times New Roman"/>
              </a:rPr>
              <a:t>D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-v</a:t>
            </a:r>
            <a:r>
              <a:rPr lang="en-US" sz="2400" i="1" baseline="-25000" dirty="0" err="1">
                <a:solidFill>
                  <a:srgbClr val="000000"/>
                </a:solidFill>
                <a:latin typeface="Times New Roman"/>
              </a:rPr>
              <a:t>DS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i="1" baseline="-25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curve and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find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1800" i="1" dirty="0" err="1" smtClean="0">
                <a:solidFill>
                  <a:srgbClr val="000000"/>
                </a:solidFill>
                <a:latin typeface="Times New Roman"/>
              </a:rPr>
              <a:t>o</a:t>
            </a:r>
            <a:r>
              <a:rPr lang="en-US" sz="18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from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the point of intersection of this curve with the load line.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400" i="1" baseline="-2500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511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MOSFET as an amplifier</a:t>
            </a:r>
            <a:endParaRPr lang="zh-CN" alt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4" name="Picture 8" descr="sedr42021_0426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111"/>
          <a:stretch>
            <a:fillRect/>
          </a:stretch>
        </p:blipFill>
        <p:spPr bwMode="auto">
          <a:xfrm>
            <a:off x="228600" y="1676400"/>
            <a:ext cx="2822575" cy="2938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9" descr="sedr42021_0426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941"/>
          <a:stretch>
            <a:fillRect/>
          </a:stretch>
        </p:blipFill>
        <p:spPr bwMode="auto">
          <a:xfrm>
            <a:off x="3581400" y="1447800"/>
            <a:ext cx="473765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Text Box 10"/>
          <p:cNvSpPr txBox="1">
            <a:spLocks noChangeArrowheads="1"/>
          </p:cNvSpPr>
          <p:nvPr/>
        </p:nvSpPr>
        <p:spPr bwMode="auto">
          <a:xfrm>
            <a:off x="533400" y="6019800"/>
            <a:ext cx="815340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Fig. 4.26 (b): </a:t>
            </a:r>
            <a:r>
              <a:rPr lang="en-US" altLang="en-US" b="1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Graph determin</a:t>
            </a:r>
            <a:r>
              <a:rPr lang="en-US" altLang="zh-CN" b="1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ing </a:t>
            </a:r>
            <a:r>
              <a:rPr lang="en-US" altLang="en-US" b="1" dirty="0" smtClean="0">
                <a:solidFill>
                  <a:srgbClr val="000000"/>
                </a:solidFill>
                <a:latin typeface="Times New Roman" pitchFamily="18" charset="0"/>
                <a:cs typeface="Times" pitchFamily="18" charset="0"/>
              </a:rPr>
              <a:t>the transfer characteristic of the amplifier</a:t>
            </a:r>
          </a:p>
        </p:txBody>
      </p:sp>
      <p:sp>
        <p:nvSpPr>
          <p:cNvPr id="48137" name="Rectangle 11"/>
          <p:cNvSpPr>
            <a:spLocks noChangeArrowheads="1"/>
          </p:cNvSpPr>
          <p:nvPr/>
        </p:nvSpPr>
        <p:spPr bwMode="auto">
          <a:xfrm>
            <a:off x="152400" y="4724400"/>
            <a:ext cx="3300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Basic structure of the common-source amplifier</a:t>
            </a:r>
            <a:endParaRPr lang="zh-CN" altLang="en-US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367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Graphical </a:t>
            </a:r>
            <a:r>
              <a:rPr lang="en-US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Derivation of the  </a:t>
            </a:r>
            <a:br>
              <a:rPr lang="en-US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Transfer Characteristics</a:t>
            </a:r>
            <a:r>
              <a:rPr lang="en-US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Qualitatively, The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circuit works as follows: </a:t>
            </a: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Since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>
                <a:solidFill>
                  <a:srgbClr val="000000"/>
                </a:solidFill>
                <a:latin typeface="Times New Roman"/>
              </a:rPr>
              <a:t>GS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=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we see that for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800" i="1" baseline="-25000" dirty="0" err="1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&lt;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Vt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the transistor will be cut off,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D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will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be zero, and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vo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=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>
                <a:solidFill>
                  <a:srgbClr val="000000"/>
                </a:solidFill>
                <a:latin typeface="Times New Roman"/>
              </a:rPr>
              <a:t>GS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=V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DD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.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Operation will be at the point labeled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A.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As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800" i="1" baseline="-25000" dirty="0" err="1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800" i="1" baseline="-25000" dirty="0" smtClean="0">
                <a:solidFill>
                  <a:srgbClr val="000000"/>
                </a:solidFill>
                <a:latin typeface="Times New Roman"/>
              </a:rPr>
              <a:t> 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exceeds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Vt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the transistor turns on,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/>
              </a:rPr>
              <a:t>D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increases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and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vo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decreases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. Since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vo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will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initially be high, the transistor will be operating in the saturation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region. This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corresponds to points along the segment of the load line from A to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B.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We can determine a point of operation, called Q-point.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 </a:t>
            </a: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It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is obtained for 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GS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=V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IQ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and has the coordinates 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OQ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=V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DSQ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and 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DQ</a:t>
            </a:r>
            <a:r>
              <a:rPr lang="en-US" sz="2400" baseline="-25000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228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Graphical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Derivation of the  </a:t>
            </a:r>
            <a:b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Transfer Characteristics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400" dirty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Saturation-region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operation continues until 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Vo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decreases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to the point that it is below 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800" i="1" baseline="-25000" dirty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800" baseline="-25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by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Vt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volts.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At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this point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>
                <a:solidFill>
                  <a:srgbClr val="000000"/>
                </a:solidFill>
                <a:latin typeface="Times New Roman"/>
              </a:rPr>
              <a:t>DS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=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>
                <a:solidFill>
                  <a:srgbClr val="000000"/>
                </a:solidFill>
                <a:latin typeface="Times New Roman"/>
              </a:rPr>
              <a:t>GS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-Vt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and the MOSEFT enters its triode region of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operation. This is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indicate in Fig.4.26(b) by point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B.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Point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B is defined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by:</a:t>
            </a:r>
          </a:p>
          <a:p>
            <a:pPr>
              <a:buClr>
                <a:srgbClr val="FF0000"/>
              </a:buClr>
              <a:buNone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		 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smtClean="0">
                <a:solidFill>
                  <a:srgbClr val="000000"/>
                </a:solidFill>
                <a:latin typeface="Times New Roman"/>
              </a:rPr>
              <a:t>OB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=V</a:t>
            </a:r>
            <a:r>
              <a:rPr lang="en-US" sz="2400" i="1" baseline="-25000" dirty="0" smtClean="0">
                <a:solidFill>
                  <a:srgbClr val="000000"/>
                </a:solidFill>
                <a:latin typeface="Times New Roman"/>
              </a:rPr>
              <a:t>IB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-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Vt</a:t>
            </a: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For 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&gt; V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IB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the transistor is driven deeper into the triode region. The output voltage decreases slowly towards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zero.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Point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is obtained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for </a:t>
            </a:r>
            <a:r>
              <a:rPr lang="en-US" sz="2400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i="1" baseline="-25000" dirty="0" err="1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= V</a:t>
            </a:r>
            <a:r>
              <a:rPr lang="en-US" sz="2400" i="1" baseline="-25000" dirty="0">
                <a:solidFill>
                  <a:srgbClr val="000000"/>
                </a:solidFill>
                <a:latin typeface="Times New Roman"/>
              </a:rPr>
              <a:t>DD</a:t>
            </a:r>
            <a:endParaRPr lang="en-US" sz="2400" baseline="-25000" dirty="0">
              <a:solidFill>
                <a:srgbClr val="000000"/>
              </a:solidFill>
              <a:latin typeface="Times New Roman"/>
            </a:endParaRP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365125"/>
          </a:xfrm>
        </p:spPr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99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Times New Roman"/>
              </a:rPr>
            </a:br>
            <a:r>
              <a:rPr lang="en-US" sz="2800" b="1" dirty="0">
                <a:solidFill>
                  <a:srgbClr val="FF0000"/>
                </a:solidFill>
                <a:latin typeface="Times New Roman"/>
              </a:rPr>
              <a:t>Operation as a Linear Amplifier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400" dirty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Times New Roman"/>
              </a:rPr>
              <a:t>To operate the MOSFET as an amplifier we make use of the saturation-mode segment of the transfer curve. </a:t>
            </a: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device is biased at a point located somewhere close to the middle of the curve; point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Q,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called the </a:t>
            </a:r>
            <a:r>
              <a:rPr lang="en-US" sz="2400" b="1" dirty="0">
                <a:solidFill>
                  <a:srgbClr val="000000"/>
                </a:solidFill>
                <a:latin typeface="Times New Roman"/>
              </a:rPr>
              <a:t>quiescent </a:t>
            </a:r>
            <a:r>
              <a:rPr lang="en-US" sz="2400" b="1" dirty="0" smtClean="0">
                <a:solidFill>
                  <a:srgbClr val="000000"/>
                </a:solidFill>
                <a:latin typeface="Times New Roman"/>
              </a:rPr>
              <a:t>point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voltage signal to be amplified 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vi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is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then superimposed on the dc voltage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/>
              </a:rPr>
              <a:t>IQ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as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shown in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the next slide, Fig.4.26(c).</a:t>
            </a: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538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 descr="c:\ch04_conv\sedr42021_0426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62000"/>
            <a:ext cx="5410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0" y="156209"/>
            <a:ext cx="891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Transfer Characteristic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60198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Fig. 4.26 (c): Transfer </a:t>
            </a:r>
            <a:r>
              <a:rPr lang="en-US" altLang="en-US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characteristic showing operation as an amplifier biased at point Q.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48E4F1-C1E9-4A38-9D02-0C8ACA949C87}" type="slidenum">
              <a:rPr lang="ar-SA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914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/>
              </a:rPr>
              <a:t>Operation as a Linear Amplifier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Times New Roman"/>
              </a:rPr>
              <a:t>T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he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amplifier will be very linear, and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800" i="1" baseline="-25000" dirty="0" err="1" smtClean="0">
                <a:solidFill>
                  <a:srgbClr val="000000"/>
                </a:solidFill>
                <a:latin typeface="Times New Roman"/>
              </a:rPr>
              <a:t>o</a:t>
            </a:r>
            <a:r>
              <a:rPr lang="en-US" sz="2800" i="1" baseline="-25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will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have the same waveform as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except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that it will be larger by a factor equal to the voltage gain of the amplifier at Q:</a:t>
            </a:r>
          </a:p>
          <a:p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voltage gain is equal to the slope of the transfer curve at the bias point Q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Observe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that the slope is negative, and thus the basic CS amplifier is inverting.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743200"/>
            <a:ext cx="2438400" cy="959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8457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</a:rPr>
              <a:t>MOSFET Operation </a:t>
            </a:r>
            <a:r>
              <a:rPr lang="en-US" sz="2800" b="1" dirty="0">
                <a:solidFill>
                  <a:srgbClr val="FF0000"/>
                </a:solidFill>
                <a:latin typeface="Times New Roman"/>
              </a:rPr>
              <a:t>as a Switch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sz="1400" dirty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3100" dirty="0">
                <a:solidFill>
                  <a:srgbClr val="000000"/>
                </a:solidFill>
                <a:latin typeface="Times New Roman"/>
              </a:rPr>
              <a:t>When </a:t>
            </a: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MOSFET 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is used as a switch, it is operated at the extreme points of the transfer </a:t>
            </a: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curve (Slide 35).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3100" dirty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Specifically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, the device </a:t>
            </a:r>
            <a:r>
              <a:rPr lang="en-US" sz="3100" b="1" dirty="0">
                <a:solidFill>
                  <a:srgbClr val="FF0000"/>
                </a:solidFill>
                <a:latin typeface="Times New Roman"/>
              </a:rPr>
              <a:t>is turned off 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by keeping </a:t>
            </a:r>
            <a:r>
              <a:rPr lang="en-US" sz="3100" b="1" i="1" dirty="0" err="1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3100" b="1" i="1" baseline="-25000" dirty="0" err="1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sz="3100" b="1" i="1" dirty="0">
                <a:solidFill>
                  <a:srgbClr val="000000"/>
                </a:solidFill>
                <a:latin typeface="Times New Roman"/>
              </a:rPr>
              <a:t>&lt; </a:t>
            </a:r>
            <a:r>
              <a:rPr lang="en-US" sz="3100" b="1" i="1" dirty="0" err="1" smtClean="0">
                <a:solidFill>
                  <a:srgbClr val="000000"/>
                </a:solidFill>
                <a:latin typeface="Times New Roman"/>
              </a:rPr>
              <a:t>Vt</a:t>
            </a:r>
            <a:r>
              <a:rPr lang="en-US" sz="3100" b="1" i="1" dirty="0" smtClean="0">
                <a:solidFill>
                  <a:srgbClr val="000000"/>
                </a:solidFill>
                <a:latin typeface="Times New Roman"/>
              </a:rPr>
              <a:t>  </a:t>
            </a: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resulting 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in operation somewhere on the segment </a:t>
            </a: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XA</a:t>
            </a:r>
            <a:r>
              <a:rPr lang="en-US" sz="31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with </a:t>
            </a:r>
            <a:r>
              <a:rPr lang="en-US" sz="3100" i="1" dirty="0" err="1" smtClean="0">
                <a:solidFill>
                  <a:srgbClr val="000000"/>
                </a:solidFill>
                <a:latin typeface="Times New Roman"/>
              </a:rPr>
              <a:t>vo</a:t>
            </a:r>
            <a:r>
              <a:rPr lang="en-US" sz="3100" i="1" dirty="0" smtClean="0">
                <a:solidFill>
                  <a:srgbClr val="000000"/>
                </a:solidFill>
                <a:latin typeface="Times New Roman"/>
              </a:rPr>
              <a:t>=V</a:t>
            </a:r>
            <a:r>
              <a:rPr lang="en-US" sz="3100" i="1" baseline="-25000" dirty="0" smtClean="0">
                <a:solidFill>
                  <a:srgbClr val="000000"/>
                </a:solidFill>
                <a:latin typeface="Times New Roman"/>
              </a:rPr>
              <a:t>DD</a:t>
            </a: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3100" dirty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The 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switch </a:t>
            </a:r>
            <a:r>
              <a:rPr lang="en-US" sz="3100" b="1" dirty="0">
                <a:solidFill>
                  <a:srgbClr val="FF0000"/>
                </a:solidFill>
                <a:latin typeface="Times New Roman"/>
              </a:rPr>
              <a:t>is turned on 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by applying a voltage close to V</a:t>
            </a:r>
            <a:r>
              <a:rPr lang="en-US" sz="3400" baseline="-25000" dirty="0">
                <a:solidFill>
                  <a:srgbClr val="000000"/>
                </a:solidFill>
                <a:latin typeface="Times New Roman"/>
              </a:rPr>
              <a:t>DD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, resulting in operation close to point C with </a:t>
            </a:r>
            <a:r>
              <a:rPr lang="en-US" sz="3100" i="1" dirty="0" err="1" smtClean="0">
                <a:solidFill>
                  <a:srgbClr val="000000"/>
                </a:solidFill>
                <a:latin typeface="Times New Roman"/>
              </a:rPr>
              <a:t>vo</a:t>
            </a:r>
            <a:r>
              <a:rPr lang="en-US" sz="31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very 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small (at C, </a:t>
            </a:r>
            <a:r>
              <a:rPr lang="en-US" sz="3400" i="1" dirty="0" err="1">
                <a:solidFill>
                  <a:srgbClr val="000000"/>
                </a:solidFill>
                <a:latin typeface="Times New Roman"/>
              </a:rPr>
              <a:t>vo</a:t>
            </a:r>
            <a:r>
              <a:rPr lang="en-US" sz="3400" i="1" dirty="0">
                <a:solidFill>
                  <a:srgbClr val="000000"/>
                </a:solidFill>
                <a:latin typeface="Times New Roman"/>
              </a:rPr>
              <a:t>=</a:t>
            </a:r>
            <a:r>
              <a:rPr lang="en-US" sz="3400" i="1" dirty="0" err="1">
                <a:solidFill>
                  <a:srgbClr val="000000"/>
                </a:solidFill>
                <a:latin typeface="Times New Roman"/>
              </a:rPr>
              <a:t>Voc</a:t>
            </a:r>
            <a:r>
              <a:rPr lang="en-US" sz="3400" dirty="0" smtClean="0">
                <a:solidFill>
                  <a:srgbClr val="000000"/>
                </a:solidFill>
                <a:latin typeface="Times New Roman"/>
              </a:rPr>
              <a:t>).</a:t>
            </a:r>
          </a:p>
          <a:p>
            <a:pPr marL="0" indent="0">
              <a:buClr>
                <a:srgbClr val="0000FF"/>
              </a:buClr>
              <a:buNone/>
            </a:pPr>
            <a:endParaRPr lang="en-US" sz="3100" dirty="0">
              <a:solidFill>
                <a:srgbClr val="000000"/>
              </a:solidFill>
              <a:latin typeface="Times New Roman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The 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common-source MOS circuit can be used as a logic inverter with the “low</a:t>
            </a: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” voltage 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level close to 0 V and the “high</a:t>
            </a:r>
            <a:r>
              <a:rPr lang="en-US" sz="3100" dirty="0" smtClean="0">
                <a:solidFill>
                  <a:srgbClr val="000000"/>
                </a:solidFill>
                <a:latin typeface="Times New Roman"/>
              </a:rPr>
              <a:t>” level 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close to </a:t>
            </a:r>
            <a:r>
              <a:rPr lang="en-US" sz="3100" i="1" dirty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3100" i="1" baseline="-25000" dirty="0">
                <a:solidFill>
                  <a:srgbClr val="000000"/>
                </a:solidFill>
                <a:latin typeface="Times New Roman"/>
              </a:rPr>
              <a:t>DD</a:t>
            </a:r>
            <a:r>
              <a:rPr lang="en-US" sz="3100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0" indent="0">
              <a:buNone/>
            </a:pPr>
            <a:endParaRPr lang="en-US" sz="3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AB62-26E1-4DD7-A7B2-BD92C41B2B5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812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000" dirty="0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1556</Words>
  <Application>Microsoft Office PowerPoint</Application>
  <PresentationFormat>On-screen Show (4:3)</PresentationFormat>
  <Paragraphs>269</Paragraphs>
  <Slides>37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Office Theme</vt:lpstr>
      <vt:lpstr>1_Office Theme</vt:lpstr>
      <vt:lpstr>Default Design</vt:lpstr>
      <vt:lpstr>3_Default Design</vt:lpstr>
      <vt:lpstr>2_Office Theme</vt:lpstr>
      <vt:lpstr>Equation</vt:lpstr>
      <vt:lpstr>COMSATS Institute of Information Technology Virtual campus Islamabad</vt:lpstr>
      <vt:lpstr>  DC Analysis of MOSFET and MOSFET as an Amplifier   </vt:lpstr>
      <vt:lpstr>Lecture No. 30</vt:lpstr>
      <vt:lpstr>MOSFET Circuit at DC</vt:lpstr>
      <vt:lpstr>MOSFET Circuit at DC</vt:lpstr>
      <vt:lpstr>Example 4.2: of DC Analysis</vt:lpstr>
      <vt:lpstr> DC Analysis of MOSFET Example 4.2 </vt:lpstr>
      <vt:lpstr> DC Analysis of MOSFET Example 4.2 </vt:lpstr>
      <vt:lpstr>Example 4.5: of DC Analysis</vt:lpstr>
      <vt:lpstr>Example 4.5: of DC Analysis</vt:lpstr>
      <vt:lpstr>Example 4.5: of DC Analysis</vt:lpstr>
      <vt:lpstr>Example 4.5: of DC Analysis</vt:lpstr>
      <vt:lpstr>Example 4.7: of DC Analysis</vt:lpstr>
      <vt:lpstr>Example 4.7: of DC Analysis</vt:lpstr>
      <vt:lpstr>Slide 15</vt:lpstr>
      <vt:lpstr>Lecture No. 30</vt:lpstr>
      <vt:lpstr> MOSFET as an Amplifier Introduction </vt:lpstr>
      <vt:lpstr>Transconductance</vt:lpstr>
      <vt:lpstr>Transconductance</vt:lpstr>
      <vt:lpstr> MOSFET as an Amplifier Introduction (contd.) </vt:lpstr>
      <vt:lpstr> MOSFET as an Amplifier Introduction (contd.) </vt:lpstr>
      <vt:lpstr>MOSFET as an Amplifier and as a  Switch</vt:lpstr>
      <vt:lpstr>MOSFET as an Amplifier and as a  Switch</vt:lpstr>
      <vt:lpstr>The MOSFET as an amplifier</vt:lpstr>
      <vt:lpstr>s an The MOSFET as an amplifier</vt:lpstr>
      <vt:lpstr>Saturation region</vt:lpstr>
      <vt:lpstr>Saturation region</vt:lpstr>
      <vt:lpstr>Recap : Transfer Function</vt:lpstr>
      <vt:lpstr>Large-Signal Operation- The Transfer Characteristics</vt:lpstr>
      <vt:lpstr> Graphical Derivation of the   Transfer Characteristics </vt:lpstr>
      <vt:lpstr>The MOSFET as an amplifier</vt:lpstr>
      <vt:lpstr> Graphical Derivation of the   Transfer Characteristics </vt:lpstr>
      <vt:lpstr> Graphical Derivation of the   Transfer Characteristics </vt:lpstr>
      <vt:lpstr> Operation as a Linear Amplifier</vt:lpstr>
      <vt:lpstr>Slide 35</vt:lpstr>
      <vt:lpstr>Operation as a Linear Amplifier</vt:lpstr>
      <vt:lpstr> MOSFET Operation as a Switch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EEE231-Lecture 30-MOSFET as an Amplifier.</dc:title>
  <dc:subject>Electronics 1</dc:subject>
  <dc:creator>Dr. Nasim Zafar</dc:creator>
  <cp:lastModifiedBy>NTS</cp:lastModifiedBy>
  <cp:revision>140</cp:revision>
  <dcterms:created xsi:type="dcterms:W3CDTF">2012-11-20T05:49:36Z</dcterms:created>
  <dcterms:modified xsi:type="dcterms:W3CDTF">2012-11-23T05:57:55Z</dcterms:modified>
</cp:coreProperties>
</file>