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9" r:id="rId2"/>
    <p:sldId id="270" r:id="rId3"/>
    <p:sldId id="271" r:id="rId4"/>
    <p:sldId id="257" r:id="rId5"/>
    <p:sldId id="259" r:id="rId6"/>
    <p:sldId id="260" r:id="rId7"/>
    <p:sldId id="261" r:id="rId8"/>
    <p:sldId id="272" r:id="rId9"/>
    <p:sldId id="274" r:id="rId10"/>
    <p:sldId id="262" r:id="rId11"/>
    <p:sldId id="263" r:id="rId12"/>
    <p:sldId id="277" r:id="rId13"/>
    <p:sldId id="264" r:id="rId14"/>
    <p:sldId id="265" r:id="rId15"/>
    <p:sldId id="275" r:id="rId16"/>
    <p:sldId id="276" r:id="rId17"/>
    <p:sldId id="282" r:id="rId18"/>
    <p:sldId id="283" r:id="rId19"/>
    <p:sldId id="278" r:id="rId20"/>
    <p:sldId id="279" r:id="rId21"/>
    <p:sldId id="266" r:id="rId22"/>
    <p:sldId id="281" r:id="rId23"/>
    <p:sldId id="280" r:id="rId24"/>
    <p:sldId id="268" r:id="rId25"/>
    <p:sldId id="267" r:id="rId26"/>
    <p:sldId id="28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0000"/>
    <a:srgbClr val="EA0000"/>
    <a:srgbClr val="00823B"/>
    <a:srgbClr val="0C03B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8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C6029F-C197-490A-9595-157D9E3AEB1E}" type="datetimeFigureOut">
              <a:rPr lang="en-US" smtClean="0"/>
              <a:pPr/>
              <a:t>8/25/2012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26B48D-4490-46EE-9190-D0F97CE255A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326B48D-4490-46EE-9190-D0F97CE255A3}"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E1EFF1-93FD-4ABC-9DF9-8CF0D8ED143B}" type="slidenum">
              <a:rPr lang="en-US" smtClean="0"/>
              <a:pPr/>
              <a:t>13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latin typeface="Times New Roman" pitchFamily="18" charset="0"/>
                <a:cs typeface="Times New Roman" pitchFamily="18" charset="0"/>
              </a:rPr>
              <a:t>Photo-Generation</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326B48D-4490-46EE-9190-D0F97CE255A3}"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1253587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2" name="AutoShape 29"/>
          <p:cNvSpPr>
            <a:spLocks noChangeArrowheads="1"/>
          </p:cNvSpPr>
          <p:nvPr userDrawn="1"/>
        </p:nvSpPr>
        <p:spPr bwMode="auto">
          <a:xfrm>
            <a:off x="-180975" y="6381750"/>
            <a:ext cx="9361488" cy="503238"/>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p>
        </p:txBody>
      </p:sp>
      <p:sp>
        <p:nvSpPr>
          <p:cNvPr id="3" name="Text Box 30"/>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a:solidFill>
                  <a:schemeClr val="hlink"/>
                </a:solidFill>
                <a:latin typeface="Times New Roman" pitchFamily="18" charset="0"/>
                <a:ea typeface="MS Gothic" pitchFamily="49" charset="-128"/>
              </a:rPr>
              <a:t>Semiconductor device lab.</a:t>
            </a:r>
          </a:p>
        </p:txBody>
      </p:sp>
      <p:pic>
        <p:nvPicPr>
          <p:cNvPr id="4" name="Picture 31" descr="chip"/>
          <p:cNvPicPr>
            <a:picLocks noChangeAspect="1" noChangeArrowheads="1"/>
          </p:cNvPicPr>
          <p:nvPr userDrawn="1"/>
        </p:nvPicPr>
        <p:blipFill>
          <a:blip r:embed="rId2" cstate="print">
            <a:lum bright="70000" contrast="-70000"/>
          </a:blip>
          <a:srcRect/>
          <a:stretch>
            <a:fillRect/>
          </a:stretch>
        </p:blipFill>
        <p:spPr bwMode="auto">
          <a:xfrm>
            <a:off x="8459788" y="6343650"/>
            <a:ext cx="685800" cy="504825"/>
          </a:xfrm>
          <a:prstGeom prst="rect">
            <a:avLst/>
          </a:prstGeom>
          <a:noFill/>
          <a:ln w="9525">
            <a:noFill/>
            <a:miter lim="800000"/>
            <a:headEnd/>
            <a:tailEnd/>
          </a:ln>
        </p:spPr>
      </p:pic>
      <p:grpSp>
        <p:nvGrpSpPr>
          <p:cNvPr id="5" name="Group 33"/>
          <p:cNvGrpSpPr>
            <a:grpSpLocks/>
          </p:cNvGrpSpPr>
          <p:nvPr userDrawn="1"/>
        </p:nvGrpSpPr>
        <p:grpSpPr bwMode="auto">
          <a:xfrm>
            <a:off x="546100" y="6407150"/>
            <a:ext cx="1311275" cy="425450"/>
            <a:chOff x="1862" y="2736"/>
            <a:chExt cx="826" cy="268"/>
          </a:xfrm>
        </p:grpSpPr>
        <p:sp>
          <p:nvSpPr>
            <p:cNvPr id="6" name="Text Box 34"/>
            <p:cNvSpPr txBox="1">
              <a:spLocks noChangeArrowheads="1"/>
            </p:cNvSpPr>
            <p:nvPr userDrawn="1"/>
          </p:nvSpPr>
          <p:spPr bwMode="auto">
            <a:xfrm>
              <a:off x="1872" y="2736"/>
              <a:ext cx="816" cy="166"/>
            </a:xfrm>
            <a:prstGeom prst="rect">
              <a:avLst/>
            </a:prstGeom>
            <a:noFill/>
            <a:ln w="9525">
              <a:noFill/>
              <a:miter lim="800000"/>
              <a:headEnd/>
              <a:tailEnd/>
            </a:ln>
            <a:effectLst/>
          </p:spPr>
          <p:txBody>
            <a:bodyPr>
              <a:spAutoFit/>
            </a:bodyPr>
            <a:lstStyle/>
            <a:p>
              <a:pPr>
                <a:lnSpc>
                  <a:spcPct val="70000"/>
                </a:lnSpc>
                <a:spcBef>
                  <a:spcPct val="50000"/>
                </a:spcBef>
                <a:defRPr/>
              </a:pPr>
              <a:r>
                <a:rPr lang="en-US" altLang="ko-KR" sz="1600" i="1">
                  <a:solidFill>
                    <a:srgbClr val="800000"/>
                  </a:solidFill>
                  <a:effectLst>
                    <a:outerShdw blurRad="38100" dist="38100" dir="2700000" algn="tl">
                      <a:srgbClr val="000000"/>
                    </a:outerShdw>
                  </a:effectLst>
                  <a:latin typeface="Times New Roman" pitchFamily="18" charset="0"/>
                  <a:ea typeface="굴림" pitchFamily="50" charset="-127"/>
                </a:rPr>
                <a:t>Kwangwoon</a:t>
              </a:r>
              <a:endParaRPr lang="en-US" altLang="ko-KR" sz="1600" b="0" i="1">
                <a:solidFill>
                  <a:srgbClr val="800000"/>
                </a:solidFill>
                <a:effectLst>
                  <a:outerShdw blurRad="38100" dist="38100" dir="2700000" algn="tl">
                    <a:srgbClr val="000000"/>
                  </a:outerShdw>
                </a:effectLst>
                <a:latin typeface="Times New Roman" pitchFamily="18" charset="0"/>
                <a:ea typeface="굴림" pitchFamily="50" charset="-127"/>
              </a:endParaRPr>
            </a:p>
          </p:txBody>
        </p:sp>
        <p:sp>
          <p:nvSpPr>
            <p:cNvPr id="7" name="Text Box 35"/>
            <p:cNvSpPr txBox="1">
              <a:spLocks noChangeArrowheads="1"/>
            </p:cNvSpPr>
            <p:nvPr userDrawn="1"/>
          </p:nvSpPr>
          <p:spPr bwMode="auto">
            <a:xfrm>
              <a:off x="1862" y="2852"/>
              <a:ext cx="768" cy="152"/>
            </a:xfrm>
            <a:prstGeom prst="rect">
              <a:avLst/>
            </a:prstGeom>
            <a:noFill/>
            <a:ln w="9525">
              <a:noFill/>
              <a:miter lim="800000"/>
              <a:headEnd/>
              <a:tailEnd/>
            </a:ln>
            <a:effectLst/>
          </p:spPr>
          <p:txBody>
            <a:bodyPr>
              <a:spAutoFit/>
            </a:bodyPr>
            <a:lstStyle/>
            <a:p>
              <a:pPr algn="dist">
                <a:lnSpc>
                  <a:spcPct val="70000"/>
                </a:lnSpc>
                <a:spcBef>
                  <a:spcPct val="50000"/>
                </a:spcBef>
                <a:defRPr/>
              </a:pPr>
              <a:r>
                <a:rPr lang="en-US" altLang="ko-KR" sz="1400" b="0" i="1" dirty="0">
                  <a:solidFill>
                    <a:srgbClr val="800000"/>
                  </a:solidFill>
                  <a:effectLst>
                    <a:outerShdw blurRad="38100" dist="38100" dir="2700000" algn="tl">
                      <a:srgbClr val="000000"/>
                    </a:outerShdw>
                  </a:effectLst>
                  <a:latin typeface="Times New Roman" pitchFamily="18" charset="0"/>
                </a:rPr>
                <a:t>University</a:t>
              </a:r>
              <a:endParaRPr lang="en-US" altLang="ko-KR" sz="1400" b="0" dirty="0">
                <a:solidFill>
                  <a:srgbClr val="800000"/>
                </a:solidFill>
              </a:endParaRPr>
            </a:p>
          </p:txBody>
        </p:sp>
      </p:grpSp>
      <p:sp>
        <p:nvSpPr>
          <p:cNvPr id="8" name="Rectangle 36"/>
          <p:cNvSpPr>
            <a:spLocks noChangeArrowheads="1"/>
          </p:cNvSpPr>
          <p:nvPr userDrawn="1"/>
        </p:nvSpPr>
        <p:spPr bwMode="auto">
          <a:xfrm>
            <a:off x="0" y="692150"/>
            <a:ext cx="9144000" cy="73025"/>
          </a:xfrm>
          <a:prstGeom prst="rect">
            <a:avLst/>
          </a:prstGeom>
          <a:gradFill rotWithShape="1">
            <a:gsLst>
              <a:gs pos="0">
                <a:schemeClr val="tx1"/>
              </a:gs>
              <a:gs pos="100000">
                <a:srgbClr val="660066"/>
              </a:gs>
            </a:gsLst>
            <a:path path="shape">
              <a:fillToRect l="50000" t="50000" r="50000" b="50000"/>
            </a:path>
          </a:gradFill>
          <a:ln w="9525">
            <a:solidFill>
              <a:schemeClr val="tx1"/>
            </a:solidFill>
            <a:miter lim="800000"/>
            <a:headEnd/>
            <a:tailEnd/>
          </a:ln>
          <a:effectLst/>
        </p:spPr>
        <p:txBody>
          <a:bodyPr wrap="none" anchor="ctr"/>
          <a:lstStyle/>
          <a:p>
            <a:pPr>
              <a:defRPr/>
            </a:pPr>
            <a:endParaRPr lang="en-US"/>
          </a:p>
        </p:txBody>
      </p:sp>
      <p:sp>
        <p:nvSpPr>
          <p:cNvPr id="9" name="AutoShape 29"/>
          <p:cNvSpPr>
            <a:spLocks noChangeArrowheads="1"/>
          </p:cNvSpPr>
          <p:nvPr userDrawn="1"/>
        </p:nvSpPr>
        <p:spPr bwMode="auto">
          <a:xfrm>
            <a:off x="0" y="6354763"/>
            <a:ext cx="9180513" cy="503237"/>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p>
        </p:txBody>
      </p:sp>
      <p:sp>
        <p:nvSpPr>
          <p:cNvPr id="10" name="Freeform 30"/>
          <p:cNvSpPr>
            <a:spLocks/>
          </p:cNvSpPr>
          <p:nvPr userDrawn="1"/>
        </p:nvSpPr>
        <p:spPr bwMode="auto">
          <a:xfrm>
            <a:off x="0" y="0"/>
            <a:ext cx="3392488" cy="4495800"/>
          </a:xfrm>
          <a:custGeom>
            <a:avLst/>
            <a:gdLst/>
            <a:ahLst/>
            <a:cxnLst>
              <a:cxn ang="0">
                <a:pos x="1803" y="1365"/>
              </a:cxn>
              <a:cxn ang="0">
                <a:pos x="1418" y="0"/>
              </a:cxn>
              <a:cxn ang="0">
                <a:pos x="0" y="0"/>
              </a:cxn>
              <a:cxn ang="0">
                <a:pos x="0" y="2448"/>
              </a:cxn>
              <a:cxn ang="0">
                <a:pos x="1803" y="1365"/>
              </a:cxn>
            </a:cxnLst>
            <a:rect l="0" t="0" r="r" b="b"/>
            <a:pathLst>
              <a:path w="1803" h="2448">
                <a:moveTo>
                  <a:pt x="1803" y="1365"/>
                </a:moveTo>
                <a:lnTo>
                  <a:pt x="1418" y="0"/>
                </a:lnTo>
                <a:lnTo>
                  <a:pt x="0" y="0"/>
                </a:lnTo>
                <a:lnTo>
                  <a:pt x="0" y="2448"/>
                </a:lnTo>
                <a:lnTo>
                  <a:pt x="1803" y="1365"/>
                </a:lnTo>
                <a:close/>
              </a:path>
            </a:pathLst>
          </a:custGeom>
          <a:gradFill rotWithShape="1">
            <a:gsLst>
              <a:gs pos="0">
                <a:srgbClr val="FFFFFF"/>
              </a:gs>
              <a:gs pos="100000">
                <a:schemeClr val="accent1"/>
              </a:gs>
            </a:gsLst>
            <a:path path="rect">
              <a:fillToRect l="50000" t="50000" r="50000" b="50000"/>
            </a:path>
          </a:gradFill>
          <a:ln w="9525">
            <a:noFill/>
            <a:round/>
            <a:headEnd/>
            <a:tailEnd/>
          </a:ln>
        </p:spPr>
        <p:txBody>
          <a:bodyPr/>
          <a:lstStyle/>
          <a:p>
            <a:pPr>
              <a:defRPr/>
            </a:pPr>
            <a:endParaRPr lang="en-US"/>
          </a:p>
        </p:txBody>
      </p:sp>
      <p:sp>
        <p:nvSpPr>
          <p:cNvPr id="11" name="Rectangle 31"/>
          <p:cNvSpPr>
            <a:spLocks noChangeArrowheads="1"/>
          </p:cNvSpPr>
          <p:nvPr userDrawn="1"/>
        </p:nvSpPr>
        <p:spPr bwMode="auto">
          <a:xfrm>
            <a:off x="11652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12" name="Rectangle 32"/>
          <p:cNvSpPr>
            <a:spLocks noChangeArrowheads="1"/>
          </p:cNvSpPr>
          <p:nvPr userDrawn="1"/>
        </p:nvSpPr>
        <p:spPr bwMode="auto">
          <a:xfrm>
            <a:off x="1484313"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13" name="Rectangle 33"/>
          <p:cNvSpPr>
            <a:spLocks noChangeArrowheads="1"/>
          </p:cNvSpPr>
          <p:nvPr userDrawn="1"/>
        </p:nvSpPr>
        <p:spPr bwMode="auto">
          <a:xfrm>
            <a:off x="1806575"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4" name="Rectangle 34"/>
          <p:cNvSpPr>
            <a:spLocks noChangeArrowheads="1"/>
          </p:cNvSpPr>
          <p:nvPr userDrawn="1"/>
        </p:nvSpPr>
        <p:spPr bwMode="auto">
          <a:xfrm>
            <a:off x="2125663"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15" name="Rectangle 35"/>
          <p:cNvSpPr>
            <a:spLocks noChangeArrowheads="1"/>
          </p:cNvSpPr>
          <p:nvPr userDrawn="1"/>
        </p:nvSpPr>
        <p:spPr bwMode="auto">
          <a:xfrm>
            <a:off x="2446338"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6" name="Rectangle 36"/>
          <p:cNvSpPr>
            <a:spLocks noChangeArrowheads="1"/>
          </p:cNvSpPr>
          <p:nvPr userDrawn="1"/>
        </p:nvSpPr>
        <p:spPr bwMode="auto">
          <a:xfrm>
            <a:off x="27654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17" name="Rectangle 37"/>
          <p:cNvSpPr>
            <a:spLocks noChangeArrowheads="1"/>
          </p:cNvSpPr>
          <p:nvPr userDrawn="1"/>
        </p:nvSpPr>
        <p:spPr bwMode="auto">
          <a:xfrm>
            <a:off x="3086100"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8" name="Rectangle 38"/>
          <p:cNvSpPr>
            <a:spLocks noChangeArrowheads="1"/>
          </p:cNvSpPr>
          <p:nvPr userDrawn="1"/>
        </p:nvSpPr>
        <p:spPr bwMode="auto">
          <a:xfrm>
            <a:off x="3405188"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19" name="Rectangle 39"/>
          <p:cNvSpPr>
            <a:spLocks noChangeArrowheads="1"/>
          </p:cNvSpPr>
          <p:nvPr userDrawn="1"/>
        </p:nvSpPr>
        <p:spPr bwMode="auto">
          <a:xfrm>
            <a:off x="3725863"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0" name="Rectangle 40"/>
          <p:cNvSpPr>
            <a:spLocks noChangeArrowheads="1"/>
          </p:cNvSpPr>
          <p:nvPr userDrawn="1"/>
        </p:nvSpPr>
        <p:spPr bwMode="auto">
          <a:xfrm>
            <a:off x="4044950"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1" name="Rectangle 41"/>
          <p:cNvSpPr>
            <a:spLocks noChangeArrowheads="1"/>
          </p:cNvSpPr>
          <p:nvPr userDrawn="1"/>
        </p:nvSpPr>
        <p:spPr bwMode="auto">
          <a:xfrm>
            <a:off x="4367213"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2" name="Rectangle 42"/>
          <p:cNvSpPr>
            <a:spLocks noChangeArrowheads="1"/>
          </p:cNvSpPr>
          <p:nvPr userDrawn="1"/>
        </p:nvSpPr>
        <p:spPr bwMode="auto">
          <a:xfrm>
            <a:off x="4686300"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23" name="Rectangle 43"/>
          <p:cNvSpPr>
            <a:spLocks noChangeArrowheads="1"/>
          </p:cNvSpPr>
          <p:nvPr userDrawn="1"/>
        </p:nvSpPr>
        <p:spPr bwMode="auto">
          <a:xfrm>
            <a:off x="5006975"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4" name="Rectangle 44"/>
          <p:cNvSpPr>
            <a:spLocks noChangeArrowheads="1"/>
          </p:cNvSpPr>
          <p:nvPr userDrawn="1"/>
        </p:nvSpPr>
        <p:spPr bwMode="auto">
          <a:xfrm>
            <a:off x="5326063"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25" name="Rectangle 45"/>
          <p:cNvSpPr>
            <a:spLocks noChangeArrowheads="1"/>
          </p:cNvSpPr>
          <p:nvPr userDrawn="1"/>
        </p:nvSpPr>
        <p:spPr bwMode="auto">
          <a:xfrm>
            <a:off x="5646738"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6" name="Rectangle 46"/>
          <p:cNvSpPr>
            <a:spLocks noChangeArrowheads="1"/>
          </p:cNvSpPr>
          <p:nvPr userDrawn="1"/>
        </p:nvSpPr>
        <p:spPr bwMode="auto">
          <a:xfrm>
            <a:off x="59658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27" name="Rectangle 47"/>
          <p:cNvSpPr>
            <a:spLocks noChangeArrowheads="1"/>
          </p:cNvSpPr>
          <p:nvPr userDrawn="1"/>
        </p:nvSpPr>
        <p:spPr bwMode="auto">
          <a:xfrm>
            <a:off x="6286500"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8" name="Rectangle 48"/>
          <p:cNvSpPr>
            <a:spLocks noChangeArrowheads="1"/>
          </p:cNvSpPr>
          <p:nvPr userDrawn="1"/>
        </p:nvSpPr>
        <p:spPr bwMode="auto">
          <a:xfrm>
            <a:off x="6605588"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9" name="Rectangle 49"/>
          <p:cNvSpPr>
            <a:spLocks noChangeArrowheads="1"/>
          </p:cNvSpPr>
          <p:nvPr userDrawn="1"/>
        </p:nvSpPr>
        <p:spPr bwMode="auto">
          <a:xfrm>
            <a:off x="6927850"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30" name="Rectangle 50"/>
          <p:cNvSpPr>
            <a:spLocks noChangeArrowheads="1"/>
          </p:cNvSpPr>
          <p:nvPr userDrawn="1"/>
        </p:nvSpPr>
        <p:spPr bwMode="auto">
          <a:xfrm>
            <a:off x="7246938"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31" name="Text Box 51"/>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dirty="0">
                <a:solidFill>
                  <a:schemeClr val="hlink"/>
                </a:solidFill>
                <a:latin typeface="Times New Roman" pitchFamily="18" charset="0"/>
                <a:ea typeface="MS Gothic" pitchFamily="49" charset="-128"/>
              </a:rPr>
              <a:t>Semiconductor Devices.</a:t>
            </a:r>
          </a:p>
        </p:txBody>
      </p:sp>
      <p:grpSp>
        <p:nvGrpSpPr>
          <p:cNvPr id="32" name="Group 53"/>
          <p:cNvGrpSpPr>
            <a:grpSpLocks/>
          </p:cNvGrpSpPr>
          <p:nvPr userDrawn="1"/>
        </p:nvGrpSpPr>
        <p:grpSpPr bwMode="auto">
          <a:xfrm>
            <a:off x="3922713" y="2438400"/>
            <a:ext cx="5257800" cy="4038600"/>
            <a:chOff x="2928" y="1536"/>
            <a:chExt cx="3312" cy="2544"/>
          </a:xfrm>
        </p:grpSpPr>
        <p:sp>
          <p:nvSpPr>
            <p:cNvPr id="33" name="Freeform 54"/>
            <p:cNvSpPr>
              <a:spLocks/>
            </p:cNvSpPr>
            <p:nvPr userDrawn="1"/>
          </p:nvSpPr>
          <p:spPr bwMode="auto">
            <a:xfrm>
              <a:off x="4525" y="1536"/>
              <a:ext cx="1715" cy="2544"/>
            </a:xfrm>
            <a:custGeom>
              <a:avLst/>
              <a:gdLst/>
              <a:ahLst/>
              <a:cxnLst>
                <a:cxn ang="0">
                  <a:pos x="1712" y="0"/>
                </a:cxn>
                <a:cxn ang="0">
                  <a:pos x="0" y="518"/>
                </a:cxn>
                <a:cxn ang="0">
                  <a:pos x="1034" y="2544"/>
                </a:cxn>
                <a:cxn ang="0">
                  <a:pos x="1715" y="2337"/>
                </a:cxn>
                <a:cxn ang="0">
                  <a:pos x="1715" y="8"/>
                </a:cxn>
                <a:cxn ang="0">
                  <a:pos x="1712" y="0"/>
                </a:cxn>
              </a:cxnLst>
              <a:rect l="0" t="0" r="r" b="b"/>
              <a:pathLst>
                <a:path w="1715" h="2544">
                  <a:moveTo>
                    <a:pt x="1712" y="0"/>
                  </a:moveTo>
                  <a:lnTo>
                    <a:pt x="0" y="518"/>
                  </a:lnTo>
                  <a:lnTo>
                    <a:pt x="1034" y="2544"/>
                  </a:lnTo>
                  <a:lnTo>
                    <a:pt x="1715" y="2337"/>
                  </a:lnTo>
                  <a:lnTo>
                    <a:pt x="1715" y="8"/>
                  </a:lnTo>
                  <a:lnTo>
                    <a:pt x="1712" y="0"/>
                  </a:lnTo>
                  <a:close/>
                </a:path>
              </a:pathLst>
            </a:custGeom>
            <a:gradFill rotWithShape="0">
              <a:gsLst>
                <a:gs pos="0">
                  <a:srgbClr val="6666FF">
                    <a:gamma/>
                    <a:tint val="0"/>
                    <a:invGamma/>
                  </a:srgbClr>
                </a:gs>
                <a:gs pos="100000">
                  <a:srgbClr val="6666FF"/>
                </a:gs>
              </a:gsLst>
              <a:path path="rect">
                <a:fillToRect l="50000" t="50000" r="50000" b="50000"/>
              </a:path>
            </a:gradFill>
            <a:ln w="9525">
              <a:noFill/>
              <a:round/>
              <a:headEnd/>
              <a:tailEnd/>
            </a:ln>
          </p:spPr>
          <p:txBody>
            <a:bodyPr/>
            <a:lstStyle/>
            <a:p>
              <a:pPr>
                <a:defRPr/>
              </a:pPr>
              <a:endParaRPr lang="en-US"/>
            </a:p>
          </p:txBody>
        </p:sp>
        <p:sp>
          <p:nvSpPr>
            <p:cNvPr id="34" name="Rectangle 55"/>
            <p:cNvSpPr>
              <a:spLocks noChangeArrowheads="1"/>
            </p:cNvSpPr>
            <p:nvPr userDrawn="1"/>
          </p:nvSpPr>
          <p:spPr bwMode="auto">
            <a:xfrm>
              <a:off x="2928"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5" name="Rectangle 56"/>
            <p:cNvSpPr>
              <a:spLocks noChangeArrowheads="1"/>
            </p:cNvSpPr>
            <p:nvPr userDrawn="1"/>
          </p:nvSpPr>
          <p:spPr bwMode="auto">
            <a:xfrm>
              <a:off x="3175"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6" name="Rectangle 57"/>
            <p:cNvSpPr>
              <a:spLocks noChangeArrowheads="1"/>
            </p:cNvSpPr>
            <p:nvPr userDrawn="1"/>
          </p:nvSpPr>
          <p:spPr bwMode="auto">
            <a:xfrm>
              <a:off x="3422"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7" name="Rectangle 58"/>
            <p:cNvSpPr>
              <a:spLocks noChangeArrowheads="1"/>
            </p:cNvSpPr>
            <p:nvPr userDrawn="1"/>
          </p:nvSpPr>
          <p:spPr bwMode="auto">
            <a:xfrm>
              <a:off x="3669"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8" name="Rectangle 59"/>
            <p:cNvSpPr>
              <a:spLocks noChangeArrowheads="1"/>
            </p:cNvSpPr>
            <p:nvPr userDrawn="1"/>
          </p:nvSpPr>
          <p:spPr bwMode="auto">
            <a:xfrm>
              <a:off x="3916"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9" name="Rectangle 60"/>
            <p:cNvSpPr>
              <a:spLocks noChangeArrowheads="1"/>
            </p:cNvSpPr>
            <p:nvPr userDrawn="1"/>
          </p:nvSpPr>
          <p:spPr bwMode="auto">
            <a:xfrm>
              <a:off x="4163"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0" name="Rectangle 61"/>
            <p:cNvSpPr>
              <a:spLocks noChangeArrowheads="1"/>
            </p:cNvSpPr>
            <p:nvPr userDrawn="1"/>
          </p:nvSpPr>
          <p:spPr bwMode="auto">
            <a:xfrm>
              <a:off x="4410"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1" name="Rectangle 62"/>
            <p:cNvSpPr>
              <a:spLocks noChangeArrowheads="1"/>
            </p:cNvSpPr>
            <p:nvPr userDrawn="1"/>
          </p:nvSpPr>
          <p:spPr bwMode="auto">
            <a:xfrm>
              <a:off x="4656"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2" name="Rectangle 63"/>
            <p:cNvSpPr>
              <a:spLocks noChangeArrowheads="1"/>
            </p:cNvSpPr>
            <p:nvPr userDrawn="1"/>
          </p:nvSpPr>
          <p:spPr bwMode="auto">
            <a:xfrm>
              <a:off x="4903"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3" name="Rectangle 64"/>
            <p:cNvSpPr>
              <a:spLocks noChangeArrowheads="1"/>
            </p:cNvSpPr>
            <p:nvPr userDrawn="1"/>
          </p:nvSpPr>
          <p:spPr bwMode="auto">
            <a:xfrm>
              <a:off x="5150"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4" name="Rectangle 65"/>
            <p:cNvSpPr>
              <a:spLocks noChangeArrowheads="1"/>
            </p:cNvSpPr>
            <p:nvPr userDrawn="1"/>
          </p:nvSpPr>
          <p:spPr bwMode="auto">
            <a:xfrm>
              <a:off x="5397"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5" name="Rectangle 66"/>
            <p:cNvSpPr>
              <a:spLocks noChangeArrowheads="1"/>
            </p:cNvSpPr>
            <p:nvPr userDrawn="1"/>
          </p:nvSpPr>
          <p:spPr bwMode="auto">
            <a:xfrm>
              <a:off x="5644"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6" name="Rectangle 67"/>
            <p:cNvSpPr>
              <a:spLocks noChangeArrowheads="1"/>
            </p:cNvSpPr>
            <p:nvPr userDrawn="1"/>
          </p:nvSpPr>
          <p:spPr bwMode="auto">
            <a:xfrm>
              <a:off x="5891"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7" name="Rectangle 68"/>
            <p:cNvSpPr>
              <a:spLocks noChangeArrowheads="1"/>
            </p:cNvSpPr>
            <p:nvPr userDrawn="1"/>
          </p:nvSpPr>
          <p:spPr bwMode="auto">
            <a:xfrm>
              <a:off x="6138"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grpSp>
      <p:sp>
        <p:nvSpPr>
          <p:cNvPr id="48" name="Rectangle 27"/>
          <p:cNvSpPr>
            <a:spLocks noGrp="1" noChangeArrowheads="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r>
              <a:rPr lang="en-US" altLang="ko-KR" smtClean="0"/>
              <a:t>Nasim Zafar</a:t>
            </a:r>
            <a:endParaRPr lang="en-US" altLang="ko-KR"/>
          </a:p>
        </p:txBody>
      </p:sp>
      <p:sp>
        <p:nvSpPr>
          <p:cNvPr id="49" name="Rectangle 28"/>
          <p:cNvSpPr>
            <a:spLocks noGrp="1" noChangeArrowheads="1"/>
          </p:cNvSpPr>
          <p:nvPr>
            <p:ph type="sldNum" sz="quarter" idx="11"/>
          </p:nvPr>
        </p:nvSpPr>
        <p:spPr>
          <a:xfrm>
            <a:off x="5715000" y="6400800"/>
            <a:ext cx="2571750" cy="457200"/>
          </a:xfrm>
        </p:spPr>
        <p:txBody>
          <a:bodyPr/>
          <a:lstStyle>
            <a:lvl1pPr>
              <a:defRPr/>
            </a:lvl1pPr>
          </a:lstStyle>
          <a:p>
            <a:pPr>
              <a:defRPr/>
            </a:pPr>
            <a:endParaRPr lang="en-US" altLang="ko-K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57200"/>
            <a:ext cx="8229600" cy="13716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
          <p:cNvSpPr>
            <a:spLocks noGrp="1" noChangeArrowheads="1"/>
          </p:cNvSpPr>
          <p:nvPr>
            <p:ph type="ftr" sz="quarter" idx="10"/>
          </p:nvPr>
        </p:nvSpPr>
        <p:spPr>
          <a:ln/>
        </p:spPr>
        <p:txBody>
          <a:bodyPr/>
          <a:lstStyle>
            <a:lvl1pPr>
              <a:defRPr/>
            </a:lvl1pPr>
          </a:lstStyle>
          <a:p>
            <a:pPr>
              <a:defRPr/>
            </a:pPr>
            <a:endParaRPr lang="tr-TR"/>
          </a:p>
        </p:txBody>
      </p:sp>
      <p:sp>
        <p:nvSpPr>
          <p:cNvPr id="6" name="Rectangle 3"/>
          <p:cNvSpPr>
            <a:spLocks noGrp="1" noChangeArrowheads="1"/>
          </p:cNvSpPr>
          <p:nvPr>
            <p:ph type="sldNum" sz="quarter" idx="11"/>
          </p:nvPr>
        </p:nvSpPr>
        <p:spPr>
          <a:ln/>
        </p:spPr>
        <p:txBody>
          <a:bodyPr/>
          <a:lstStyle>
            <a:lvl1pPr>
              <a:defRPr/>
            </a:lvl1pPr>
          </a:lstStyle>
          <a:p>
            <a:pPr>
              <a:defRPr/>
            </a:pPr>
            <a:fld id="{5628B734-FF92-4B05-B05B-C4E9E455AA54}" type="slidenum">
              <a:rPr lang="tr-TR"/>
              <a:pPr>
                <a:defRPr/>
              </a:pPr>
              <a:t>‹#›</a:t>
            </a:fld>
            <a:endParaRPr lang="tr-TR"/>
          </a:p>
        </p:txBody>
      </p:sp>
      <p:sp>
        <p:nvSpPr>
          <p:cNvPr id="7" name="Rectangle 16"/>
          <p:cNvSpPr>
            <a:spLocks noGrp="1" noChangeArrowheads="1"/>
          </p:cNvSpPr>
          <p:nvPr>
            <p:ph type="dt" sz="half" idx="12"/>
          </p:nvPr>
        </p:nvSpPr>
        <p:spPr>
          <a:ln/>
        </p:spPr>
        <p:txBody>
          <a:bodyPr/>
          <a:lstStyle>
            <a:lvl1pPr>
              <a:defRPr/>
            </a:lvl1pPr>
          </a:lstStyle>
          <a:p>
            <a:pPr>
              <a:defRPr/>
            </a:pPr>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5.xml"/><Relationship Id="rId1" Type="http://schemas.openxmlformats.org/officeDocument/2006/relationships/vmlDrawing" Target="../drawings/vmlDrawing3.vml"/><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4.xml"/><Relationship Id="rId1" Type="http://schemas.openxmlformats.org/officeDocument/2006/relationships/vmlDrawing" Target="../drawings/vmlDrawing5.vml"/><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a:normAutofit fontScale="85000" lnSpcReduction="20000"/>
          </a:bodyPr>
          <a:lstStyle/>
          <a:p>
            <a:pPr marL="0" indent="0">
              <a:buNone/>
            </a:pPr>
            <a:endParaRPr lang="en-US" sz="20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Dr. Nasim Zafar</a:t>
            </a:r>
          </a:p>
          <a:p>
            <a:pPr algn="ctr">
              <a:buNone/>
            </a:pPr>
            <a:r>
              <a:rPr lang="en-US" sz="2400" b="1" dirty="0" smtClean="0">
                <a:latin typeface="Times New Roman" pitchFamily="18" charset="0"/>
                <a:cs typeface="Times New Roman" pitchFamily="18" charset="0"/>
              </a:rPr>
              <a:t>Electronics 1</a:t>
            </a:r>
          </a:p>
          <a:p>
            <a:pPr algn="ctr">
              <a:buNone/>
            </a:pPr>
            <a:r>
              <a:rPr lang="en-US" sz="2400" b="1" dirty="0" smtClean="0">
                <a:latin typeface="Times New Roman" pitchFamily="18" charset="0"/>
                <a:cs typeface="Times New Roman" pitchFamily="18" charset="0"/>
              </a:rPr>
              <a:t>EEE 231 – BS Electrical Engineering</a:t>
            </a:r>
            <a:endParaRPr lang="en-US" sz="24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Fall Semester – 2012</a:t>
            </a:r>
            <a:endParaRPr lang="en-US" sz="24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2133600"/>
            <a:ext cx="9144000" cy="1524000"/>
          </a:xfrm>
        </p:spPr>
        <p:txBody>
          <a:bodyPr>
            <a:normAutofit/>
          </a:bodyPr>
          <a:lstStyle/>
          <a:p>
            <a:r>
              <a:rPr lang="en-US" sz="2400" b="1" dirty="0" smtClean="0">
                <a:solidFill>
                  <a:schemeClr val="tx1"/>
                </a:solidFill>
                <a:effectLst/>
                <a:latin typeface="Times New Roman" pitchFamily="18" charset="0"/>
                <a:cs typeface="Times New Roman" pitchFamily="18" charset="0"/>
              </a:rPr>
              <a:t>COMSATS Institute of Information Technology</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Virtual campus</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Islamabad</a:t>
            </a:r>
            <a:endParaRPr lang="en-US" sz="2400" b="1" dirty="0">
              <a:solidFill>
                <a:schemeClr val="tx1"/>
              </a:solidFill>
              <a:effectLst/>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1825259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ctrTitle" sz="quarter" idx="4294967295"/>
          </p:nvPr>
        </p:nvSpPr>
        <p:spPr>
          <a:xfrm>
            <a:off x="0" y="0"/>
            <a:ext cx="9144000" cy="1066800"/>
          </a:xfrm>
          <a:prstGeom prst="rect">
            <a:avLst/>
          </a:prstGeom>
          <a:solidFill>
            <a:schemeClr val="bg1"/>
          </a:solidFill>
          <a:effectLst>
            <a:outerShdw dist="107763" dir="2700000" algn="ctr" rotWithShape="0">
              <a:schemeClr val="bg2">
                <a:alpha val="50000"/>
              </a:schemeClr>
            </a:outerShdw>
          </a:effectLst>
        </p:spPr>
        <p:txBody>
          <a:bodyPr>
            <a:normAutofit/>
          </a:bodyPr>
          <a:lstStyle/>
          <a:p>
            <a:pPr algn="l">
              <a:defRPr/>
            </a:pPr>
            <a:r>
              <a:rPr lang="en-US" altLang="ko-KR" sz="3600" dirty="0" smtClean="0">
                <a:solidFill>
                  <a:srgbClr val="FF9900"/>
                </a:solidFill>
                <a:ea typeface="+mj-ea"/>
              </a:rPr>
              <a:t>		</a:t>
            </a:r>
            <a:r>
              <a:rPr lang="en-US" sz="2800" b="1" dirty="0" smtClean="0">
                <a:latin typeface="Times New Roman" pitchFamily="18" charset="0"/>
                <a:ea typeface="Calibri" pitchFamily="34" charset="0"/>
                <a:cs typeface="Times New Roman" pitchFamily="18" charset="0"/>
              </a:rPr>
              <a:t>Generation and Recombination</a:t>
            </a:r>
            <a:endParaRPr lang="en-US" altLang="ko-KR" sz="2800" b="1" dirty="0" smtClean="0">
              <a:latin typeface="Times New Roman" pitchFamily="18" charset="0"/>
              <a:cs typeface="Times New Roman" pitchFamily="18" charset="0"/>
            </a:endParaRPr>
          </a:p>
        </p:txBody>
      </p:sp>
      <p:sp>
        <p:nvSpPr>
          <p:cNvPr id="151556" name="Rectangle 4"/>
          <p:cNvSpPr>
            <a:spLocks noChangeArrowheads="1"/>
          </p:cNvSpPr>
          <p:nvPr/>
        </p:nvSpPr>
        <p:spPr bwMode="auto">
          <a:xfrm>
            <a:off x="1828800" y="1752600"/>
            <a:ext cx="5562600" cy="4278094"/>
          </a:xfrm>
          <a:prstGeom prst="rect">
            <a:avLst/>
          </a:prstGeom>
          <a:noFill/>
          <a:ln w="9525">
            <a:noFill/>
            <a:miter lim="800000"/>
            <a:headEnd/>
            <a:tailEnd/>
          </a:ln>
          <a:effectLst/>
        </p:spPr>
        <p:txBody>
          <a:bodyPr wrap="square">
            <a:spAutoFit/>
          </a:bodyPr>
          <a:lstStyle/>
          <a:p>
            <a:pPr algn="ctr">
              <a:buClr>
                <a:schemeClr val="hlink"/>
              </a:buClr>
              <a:defRPr/>
            </a:pPr>
            <a:endParaRPr lang="en-US" altLang="ko-KR" sz="2800" b="1" dirty="0" smtClean="0">
              <a:solidFill>
                <a:srgbClr val="C00000"/>
              </a:solidFill>
              <a:latin typeface="Times New Roman" pitchFamily="18" charset="0"/>
              <a:ea typeface="굴림" pitchFamily="50" charset="-127"/>
            </a:endParaRPr>
          </a:p>
          <a:p>
            <a:pPr algn="ctr">
              <a:buClr>
                <a:schemeClr val="hlink"/>
              </a:buClr>
              <a:defRPr/>
            </a:pPr>
            <a:r>
              <a:rPr lang="en-US" altLang="ko-KR" sz="2800" b="1" dirty="0" smtClean="0">
                <a:latin typeface="Times New Roman" pitchFamily="18" charset="0"/>
                <a:ea typeface="굴림" pitchFamily="50" charset="-127"/>
              </a:rPr>
              <a:t>Lecture No: 3</a:t>
            </a:r>
          </a:p>
          <a:p>
            <a:pPr algn="ctr">
              <a:buClr>
                <a:schemeClr val="hlink"/>
              </a:buClr>
              <a:defRPr/>
            </a:pPr>
            <a:endParaRPr lang="en-US" altLang="ko-KR" sz="2800" b="1" dirty="0" smtClean="0">
              <a:latin typeface="Times New Roman" pitchFamily="18" charset="0"/>
              <a:ea typeface="굴림" pitchFamily="50" charset="-127"/>
            </a:endParaRPr>
          </a:p>
          <a:p>
            <a:pPr lvl="3">
              <a:buClr>
                <a:schemeClr val="hlink"/>
              </a:buClr>
              <a:buFont typeface="Wingdings" pitchFamily="2" charset="2"/>
              <a:buChar char="v"/>
              <a:defRPr/>
            </a:pPr>
            <a:r>
              <a:rPr lang="en-US" altLang="ko-KR" sz="2800" b="1" dirty="0" smtClean="0">
                <a:solidFill>
                  <a:srgbClr val="00B050"/>
                </a:solidFill>
                <a:latin typeface="Times New Roman" pitchFamily="18" charset="0"/>
                <a:ea typeface="굴림" pitchFamily="50" charset="-127"/>
              </a:rPr>
              <a:t> Generation		</a:t>
            </a:r>
          </a:p>
          <a:p>
            <a:pPr algn="ctr">
              <a:buClr>
                <a:schemeClr val="hlink"/>
              </a:buClr>
              <a:defRPr/>
            </a:pPr>
            <a:r>
              <a:rPr lang="en-US" altLang="ko-KR" sz="2800" b="1" dirty="0" smtClean="0">
                <a:solidFill>
                  <a:srgbClr val="FF0000"/>
                </a:solidFill>
                <a:latin typeface="Times New Roman" pitchFamily="18" charset="0"/>
                <a:ea typeface="굴림" pitchFamily="50" charset="-127"/>
              </a:rPr>
              <a:t>and</a:t>
            </a:r>
          </a:p>
          <a:p>
            <a:pPr algn="ctr">
              <a:buClr>
                <a:schemeClr val="hlink"/>
              </a:buClr>
              <a:buFont typeface="Wingdings" pitchFamily="2" charset="2"/>
              <a:buChar char="v"/>
              <a:defRPr/>
            </a:pPr>
            <a:r>
              <a:rPr lang="en-US" altLang="ko-KR" sz="2800" b="1" dirty="0" smtClean="0">
                <a:solidFill>
                  <a:srgbClr val="FF0000"/>
                </a:solidFill>
                <a:latin typeface="Times New Roman" pitchFamily="18" charset="0"/>
                <a:ea typeface="굴림" pitchFamily="50" charset="-127"/>
              </a:rPr>
              <a:t> Recombination</a:t>
            </a:r>
          </a:p>
          <a:p>
            <a:pPr>
              <a:buClr>
                <a:schemeClr val="hlink"/>
              </a:buClr>
              <a:defRPr/>
            </a:pPr>
            <a:endParaRPr lang="en-US" altLang="ko-KR" sz="2800" b="1" dirty="0" smtClean="0">
              <a:solidFill>
                <a:srgbClr val="C00000"/>
              </a:solidFill>
              <a:latin typeface="Times New Roman" pitchFamily="18" charset="0"/>
              <a:ea typeface="굴림" pitchFamily="50" charset="-127"/>
            </a:endParaRPr>
          </a:p>
          <a:p>
            <a:pPr>
              <a:buFont typeface="Wingdings" pitchFamily="2" charset="2"/>
              <a:buNone/>
              <a:defRPr/>
            </a:pPr>
            <a:r>
              <a:rPr lang="en-US" altLang="ko-KR" sz="2800" dirty="0" smtClean="0">
                <a:effectLst>
                  <a:outerShdw blurRad="38100" dist="38100" dir="2700000" algn="tl">
                    <a:srgbClr val="000000">
                      <a:alpha val="43137"/>
                    </a:srgbClr>
                  </a:outerShdw>
                </a:effectLst>
                <a:latin typeface="Times New Roman" pitchFamily="18" charset="0"/>
                <a:ea typeface="굴림" pitchFamily="50" charset="-127"/>
              </a:rPr>
              <a:t>       </a:t>
            </a:r>
            <a:endParaRPr lang="en-US" altLang="ko-KR" sz="2400" b="1" dirty="0" smtClean="0">
              <a:solidFill>
                <a:srgbClr val="4F06BA"/>
              </a:solidFill>
              <a:latin typeface="Times New Roman" pitchFamily="18" charset="0"/>
              <a:ea typeface="굴림" pitchFamily="50" charset="-127"/>
            </a:endParaRPr>
          </a:p>
          <a:p>
            <a:pPr>
              <a:buFont typeface="Wingdings" pitchFamily="2" charset="2"/>
              <a:buNone/>
              <a:defRPr/>
            </a:pPr>
            <a:endParaRPr lang="en-US" altLang="ko-KR" sz="2400" b="1" dirty="0">
              <a:latin typeface="Times New Roman" pitchFamily="18" charset="0"/>
              <a:ea typeface="굴림" pitchFamily="50" charset="-127"/>
            </a:endParaRPr>
          </a:p>
          <a:p>
            <a:pPr>
              <a:buFont typeface="Wingdings" pitchFamily="2" charset="2"/>
              <a:buNone/>
              <a:defRPr/>
            </a:pPr>
            <a:r>
              <a:rPr lang="en-US" altLang="ko-KR" sz="2400" b="1" dirty="0">
                <a:latin typeface="Times New Roman" pitchFamily="18" charset="0"/>
                <a:ea typeface="굴림" pitchFamily="50" charset="-127"/>
              </a:rPr>
              <a:t>        </a:t>
            </a:r>
            <a:endParaRPr lang="en-US" altLang="ko-KR" sz="2400" b="1" dirty="0">
              <a:solidFill>
                <a:srgbClr val="00B050"/>
              </a:solidFill>
              <a:latin typeface="Times New Roman" pitchFamily="18" charset="0"/>
              <a:ea typeface="굴림" pitchFamily="50" charset="-127"/>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2800" b="1" dirty="0" smtClean="0">
                <a:solidFill>
                  <a:srgbClr val="FF0000"/>
                </a:solidFill>
                <a:latin typeface="Times New Roman" pitchFamily="18" charset="0"/>
                <a:ea typeface="Calibri" pitchFamily="34" charset="0"/>
                <a:cs typeface="Times New Roman" pitchFamily="18" charset="0"/>
              </a:rPr>
              <a:t>	    Generation- Processes:</a:t>
            </a:r>
            <a:endParaRPr lang="en-US" sz="2800" dirty="0">
              <a:solidFill>
                <a:srgbClr val="FF0000"/>
              </a:solidFill>
            </a:endParaRPr>
          </a:p>
        </p:txBody>
      </p:sp>
      <p:sp>
        <p:nvSpPr>
          <p:cNvPr id="3" name="Content Placeholder 2"/>
          <p:cNvSpPr>
            <a:spLocks noGrp="1"/>
          </p:cNvSpPr>
          <p:nvPr>
            <p:ph idx="1"/>
          </p:nvPr>
        </p:nvSpPr>
        <p:spPr/>
        <p:txBody>
          <a:bodyPr>
            <a:normAutofit/>
          </a:bodyPr>
          <a:lstStyle/>
          <a:p>
            <a:pPr lvl="1">
              <a:lnSpc>
                <a:spcPct val="200000"/>
              </a:lnSpc>
              <a:buFont typeface="Wingdings" pitchFamily="2" charset="2"/>
              <a:buChar char="Ø"/>
              <a:defRPr/>
            </a:pPr>
            <a:r>
              <a:rPr lang="en-PH" dirty="0" smtClean="0">
                <a:solidFill>
                  <a:srgbClr val="00823B"/>
                </a:solidFill>
                <a:latin typeface="Times New Roman" pitchFamily="18" charset="0"/>
                <a:cs typeface="Times New Roman" pitchFamily="18" charset="0"/>
              </a:rPr>
              <a:t>Thermal Generation/excitation. </a:t>
            </a:r>
          </a:p>
          <a:p>
            <a:pPr lvl="1">
              <a:lnSpc>
                <a:spcPct val="200000"/>
              </a:lnSpc>
              <a:buFont typeface="Wingdings" pitchFamily="2" charset="2"/>
              <a:buChar char="Ø"/>
              <a:defRPr/>
            </a:pPr>
            <a:r>
              <a:rPr lang="en-PH" dirty="0" smtClean="0">
                <a:latin typeface="Times New Roman" pitchFamily="18" charset="0"/>
                <a:cs typeface="Times New Roman" pitchFamily="18" charset="0"/>
              </a:rPr>
              <a:t> </a:t>
            </a:r>
            <a:r>
              <a:rPr lang="en-PH" dirty="0" smtClean="0">
                <a:solidFill>
                  <a:srgbClr val="0C03BD"/>
                </a:solidFill>
                <a:latin typeface="Times New Roman" pitchFamily="18" charset="0"/>
                <a:cs typeface="Times New Roman" pitchFamily="18" charset="0"/>
              </a:rPr>
              <a:t>Optical Generation/excitation. </a:t>
            </a:r>
          </a:p>
          <a:p>
            <a:pPr lvl="1">
              <a:lnSpc>
                <a:spcPct val="200000"/>
              </a:lnSpc>
              <a:buFont typeface="Wingdings" pitchFamily="2" charset="2"/>
              <a:buChar char="Ø"/>
              <a:defRPr/>
            </a:pPr>
            <a:r>
              <a:rPr lang="en-PH" dirty="0" smtClean="0">
                <a:solidFill>
                  <a:srgbClr val="C00000"/>
                </a:solidFill>
                <a:latin typeface="Times New Roman" pitchFamily="18" charset="0"/>
                <a:cs typeface="Times New Roman" pitchFamily="18" charset="0"/>
              </a:rPr>
              <a:t> Particle Bombardment and other External Sources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pPr algn="l"/>
            <a:r>
              <a:rPr lang="en-PH" sz="2800" b="1" dirty="0">
                <a:solidFill>
                  <a:srgbClr val="0070C0"/>
                </a:solidFill>
                <a:latin typeface="Times New Roman" pitchFamily="18" charset="0"/>
                <a:cs typeface="Times New Roman" pitchFamily="18" charset="0"/>
              </a:rPr>
              <a:t> </a:t>
            </a:r>
            <a:r>
              <a:rPr lang="en-PH" sz="2800" b="1" dirty="0" smtClean="0">
                <a:solidFill>
                  <a:srgbClr val="0070C0"/>
                </a:solidFill>
                <a:latin typeface="Times New Roman" pitchFamily="18" charset="0"/>
                <a:cs typeface="Times New Roman" pitchFamily="18" charset="0"/>
              </a:rPr>
              <a:t>        Equilibrium </a:t>
            </a:r>
            <a:r>
              <a:rPr lang="en-PH" sz="2800" b="1" dirty="0" smtClean="0">
                <a:latin typeface="Times New Roman" pitchFamily="18" charset="0"/>
                <a:cs typeface="Times New Roman" pitchFamily="18" charset="0"/>
              </a:rPr>
              <a:t>and</a:t>
            </a:r>
            <a:r>
              <a:rPr lang="en-PH" sz="2800" b="1" dirty="0" smtClean="0">
                <a:solidFill>
                  <a:srgbClr val="FF0000"/>
                </a:solidFill>
                <a:latin typeface="Times New Roman" pitchFamily="18" charset="0"/>
                <a:cs typeface="Times New Roman" pitchFamily="18" charset="0"/>
              </a:rPr>
              <a:t> </a:t>
            </a:r>
            <a:r>
              <a:rPr lang="en-PH" sz="2800" b="1" dirty="0" smtClean="0">
                <a:solidFill>
                  <a:srgbClr val="00B050"/>
                </a:solidFill>
                <a:latin typeface="Times New Roman" pitchFamily="18" charset="0"/>
                <a:cs typeface="Times New Roman" pitchFamily="18" charset="0"/>
              </a:rPr>
              <a:t>Generation/</a:t>
            </a:r>
            <a:r>
              <a:rPr lang="en-PH" sz="2800" b="1" dirty="0" smtClean="0">
                <a:solidFill>
                  <a:srgbClr val="FF0000"/>
                </a:solidFill>
                <a:latin typeface="Times New Roman" pitchFamily="18" charset="0"/>
                <a:cs typeface="Times New Roman" pitchFamily="18" charset="0"/>
              </a:rPr>
              <a:t>Recombination</a:t>
            </a:r>
            <a:r>
              <a:rPr lang="en-PH" sz="2800" b="1" dirty="0" smtClean="0">
                <a:solidFill>
                  <a:srgbClr val="00B050"/>
                </a:solidFill>
                <a:latin typeface="Times New Roman" pitchFamily="18" charset="0"/>
                <a:cs typeface="Times New Roman" pitchFamily="18" charset="0"/>
              </a:rPr>
              <a:t>:</a:t>
            </a:r>
            <a:r>
              <a:rPr lang="en-PH" sz="2800" b="1" dirty="0" smtClean="0">
                <a:solidFill>
                  <a:srgbClr val="0070C0"/>
                </a:solidFill>
                <a:latin typeface="Times New Roman" pitchFamily="18" charset="0"/>
                <a:cs typeface="Times New Roman" pitchFamily="18" charset="0"/>
              </a:rPr>
              <a:t> </a:t>
            </a:r>
            <a:endParaRPr lang="en-US" sz="2800" b="1" i="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06963"/>
          </a:xfrm>
        </p:spPr>
        <p:txBody>
          <a:bodyPr>
            <a:normAutofit/>
          </a:bodyPr>
          <a:lstStyle/>
          <a:p>
            <a:pPr>
              <a:buFontTx/>
              <a:buChar char="•"/>
            </a:pPr>
            <a:r>
              <a:rPr lang="en-US" sz="2400" dirty="0" smtClean="0">
                <a:latin typeface="Times New Roman" pitchFamily="18" charset="0"/>
                <a:cs typeface="Times New Roman" pitchFamily="18" charset="0"/>
                <a:sym typeface="Wingdings" pitchFamily="2" charset="2"/>
              </a:rPr>
              <a:t>So far, we have discussed the charge distributions in thermal equilibrium: </a:t>
            </a:r>
            <a:r>
              <a:rPr lang="en-US" sz="2400" b="1" i="1" dirty="0" smtClean="0">
                <a:solidFill>
                  <a:srgbClr val="FF0000"/>
                </a:solidFill>
                <a:latin typeface="Times New Roman" pitchFamily="18" charset="0"/>
                <a:cs typeface="Times New Roman" pitchFamily="18" charset="0"/>
                <a:sym typeface="Wingdings" pitchFamily="2" charset="2"/>
              </a:rPr>
              <a:t>The end result was  </a:t>
            </a:r>
            <a:r>
              <a:rPr lang="en-US" sz="2400" b="1" i="1" dirty="0" err="1" smtClean="0">
                <a:solidFill>
                  <a:srgbClr val="FF0000"/>
                </a:solidFill>
                <a:latin typeface="Times New Roman" pitchFamily="18" charset="0"/>
                <a:cs typeface="Times New Roman" pitchFamily="18" charset="0"/>
                <a:sym typeface="Wingdings" pitchFamily="2" charset="2"/>
              </a:rPr>
              <a:t>np</a:t>
            </a:r>
            <a:r>
              <a:rPr lang="en-US" sz="2400" b="1" i="1" dirty="0" smtClean="0">
                <a:solidFill>
                  <a:srgbClr val="FF0000"/>
                </a:solidFill>
                <a:latin typeface="Times New Roman" pitchFamily="18" charset="0"/>
                <a:cs typeface="Times New Roman" pitchFamily="18" charset="0"/>
                <a:sym typeface="Wingdings" pitchFamily="2" charset="2"/>
              </a:rPr>
              <a:t> = n</a:t>
            </a:r>
            <a:r>
              <a:rPr lang="en-US" sz="2400" b="1" i="1" baseline="-25000" dirty="0" smtClean="0">
                <a:solidFill>
                  <a:srgbClr val="FF0000"/>
                </a:solidFill>
                <a:latin typeface="Times New Roman" pitchFamily="18" charset="0"/>
                <a:cs typeface="Times New Roman" pitchFamily="18" charset="0"/>
                <a:sym typeface="Wingdings" pitchFamily="2" charset="2"/>
              </a:rPr>
              <a:t>i</a:t>
            </a:r>
            <a:r>
              <a:rPr lang="en-US" sz="2400" b="1" i="1" baseline="30000" dirty="0" smtClean="0">
                <a:solidFill>
                  <a:srgbClr val="FF0000"/>
                </a:solidFill>
                <a:latin typeface="Times New Roman" pitchFamily="18" charset="0"/>
                <a:cs typeface="Times New Roman" pitchFamily="18" charset="0"/>
                <a:sym typeface="Wingdings" pitchFamily="2" charset="2"/>
              </a:rPr>
              <a:t>2</a:t>
            </a:r>
          </a:p>
          <a:p>
            <a:pPr algn="just">
              <a:buNone/>
            </a:pPr>
            <a:endParaRPr lang="en-US" sz="2400" baseline="30000" dirty="0" smtClean="0">
              <a:latin typeface="Times New Roman" pitchFamily="18" charset="0"/>
              <a:cs typeface="Times New Roman" pitchFamily="18" charset="0"/>
              <a:sym typeface="Wingdings" pitchFamily="2" charset="2"/>
            </a:endParaRPr>
          </a:p>
          <a:p>
            <a:pPr>
              <a:buFontTx/>
              <a:buChar char="•"/>
            </a:pPr>
            <a:r>
              <a:rPr lang="en-US" sz="2400" dirty="0" smtClean="0">
                <a:latin typeface="Times New Roman" pitchFamily="18" charset="0"/>
                <a:cs typeface="Times New Roman" pitchFamily="18" charset="0"/>
                <a:sym typeface="Wingdings" pitchFamily="2" charset="2"/>
              </a:rPr>
              <a:t>When the system is perturbed, the system tries to restore</a:t>
            </a:r>
          </a:p>
          <a:p>
            <a:pPr>
              <a:buNone/>
            </a:pPr>
            <a:r>
              <a:rPr lang="en-US" sz="2400" dirty="0" smtClean="0">
                <a:latin typeface="Times New Roman" pitchFamily="18" charset="0"/>
                <a:cs typeface="Times New Roman" pitchFamily="18" charset="0"/>
                <a:sym typeface="Wingdings" pitchFamily="2" charset="2"/>
              </a:rPr>
              <a:t>	itself towards equilibrium through </a:t>
            </a:r>
            <a:r>
              <a:rPr lang="en-US" sz="2400" b="1" i="1" dirty="0" smtClean="0">
                <a:solidFill>
                  <a:srgbClr val="008E40"/>
                </a:solidFill>
                <a:latin typeface="Times New Roman" pitchFamily="18" charset="0"/>
                <a:cs typeface="Times New Roman" pitchFamily="18" charset="0"/>
                <a:sym typeface="Wingdings" pitchFamily="2" charset="2"/>
              </a:rPr>
              <a:t>recombination-generation.</a:t>
            </a:r>
          </a:p>
          <a:p>
            <a:pPr algn="just">
              <a:buNone/>
            </a:pPr>
            <a:endParaRPr lang="en-US" sz="1200" dirty="0" smtClean="0">
              <a:latin typeface="Times New Roman" pitchFamily="18" charset="0"/>
              <a:cs typeface="Times New Roman" pitchFamily="18" charset="0"/>
              <a:sym typeface="Wingdings" pitchFamily="2" charset="2"/>
            </a:endParaRPr>
          </a:p>
          <a:p>
            <a:pPr algn="just">
              <a:buNone/>
            </a:pPr>
            <a:r>
              <a:rPr lang="en-US" sz="2400" dirty="0" smtClean="0">
                <a:latin typeface="Times New Roman" pitchFamily="18" charset="0"/>
                <a:cs typeface="Times New Roman" pitchFamily="18" charset="0"/>
                <a:sym typeface="Wingdings" pitchFamily="2" charset="2"/>
              </a:rPr>
              <a:t>•	We will calculate the steady-state rates. </a:t>
            </a:r>
          </a:p>
          <a:p>
            <a:pPr algn="just">
              <a:buNone/>
            </a:pPr>
            <a:endParaRPr lang="en-US" sz="1200" dirty="0" smtClean="0">
              <a:latin typeface="Times New Roman" pitchFamily="18" charset="0"/>
              <a:cs typeface="Times New Roman" pitchFamily="18" charset="0"/>
              <a:sym typeface="Wingdings" pitchFamily="2" charset="2"/>
            </a:endParaRPr>
          </a:p>
          <a:p>
            <a:pPr algn="just">
              <a:buFont typeface="Arial" charset="0"/>
              <a:buChar char="•"/>
            </a:pPr>
            <a:r>
              <a:rPr lang="en-US" sz="2400" dirty="0" smtClean="0">
                <a:latin typeface="Times New Roman" pitchFamily="18" charset="0"/>
                <a:cs typeface="Times New Roman" pitchFamily="18" charset="0"/>
                <a:sym typeface="Wingdings" pitchFamily="2" charset="2"/>
              </a:rPr>
              <a:t>This rate will be proportional to the deviation from</a:t>
            </a:r>
          </a:p>
          <a:p>
            <a:pPr algn="just">
              <a:buNone/>
            </a:pPr>
            <a:r>
              <a:rPr lang="en-US" sz="2400" dirty="0" smtClean="0">
                <a:latin typeface="Times New Roman" pitchFamily="18" charset="0"/>
                <a:cs typeface="Times New Roman" pitchFamily="18" charset="0"/>
                <a:sym typeface="Wingdings" pitchFamily="2" charset="2"/>
              </a:rPr>
              <a:t>	equilibrium, R = A(np-n</a:t>
            </a:r>
            <a:r>
              <a:rPr lang="en-US" sz="2400" baseline="-25000" dirty="0" smtClean="0">
                <a:latin typeface="Times New Roman" pitchFamily="18" charset="0"/>
                <a:cs typeface="Times New Roman" pitchFamily="18" charset="0"/>
                <a:sym typeface="Wingdings" pitchFamily="2" charset="2"/>
              </a:rPr>
              <a:t>i</a:t>
            </a:r>
            <a:r>
              <a:rPr lang="en-US" sz="2400" baseline="30000" dirty="0" smtClean="0">
                <a:latin typeface="Times New Roman" pitchFamily="18" charset="0"/>
                <a:cs typeface="Times New Roman" pitchFamily="18" charset="0"/>
                <a:sym typeface="Wingdings" pitchFamily="2" charset="2"/>
              </a:rPr>
              <a:t>2</a:t>
            </a:r>
            <a:r>
              <a:rPr lang="en-US" sz="2400" dirty="0" smtClean="0">
                <a:latin typeface="Times New Roman" pitchFamily="18" charset="0"/>
                <a:cs typeface="Times New Roman" pitchFamily="18" charset="0"/>
                <a:sym typeface="Wingdings" pitchFamily="2" charset="2"/>
              </a:rPr>
              <a:t>).</a:t>
            </a:r>
          </a:p>
          <a:p>
            <a:pPr>
              <a:buNone/>
            </a:pPr>
            <a:endParaRPr lang="en-US" sz="2400" baseline="30000" dirty="0" smtClean="0">
              <a:latin typeface="Times New Roman" pitchFamily="18" charset="0"/>
              <a:cs typeface="Times New Roman" pitchFamily="18" charset="0"/>
              <a:sym typeface="Wingdings" pitchFamily="2" charset="2"/>
            </a:endParaRPr>
          </a:p>
          <a:p>
            <a:pPr>
              <a:buNone/>
            </a:pPr>
            <a:endParaRPr lang="en-US" sz="2400" baseline="30000" dirty="0" smtClean="0">
              <a:latin typeface="Times New Roman" pitchFamily="18" charset="0"/>
              <a:cs typeface="Times New Roman" pitchFamily="18" charset="0"/>
              <a:sym typeface="Wingdings" pitchFamily="2" charset="2"/>
            </a:endParaRP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pPr algn="l"/>
            <a:r>
              <a:rPr lang="en-PH" sz="2800" b="1" dirty="0" smtClean="0">
                <a:solidFill>
                  <a:srgbClr val="FF0000"/>
                </a:solidFill>
                <a:latin typeface="Times New Roman" pitchFamily="18" charset="0"/>
                <a:cs typeface="Times New Roman" pitchFamily="18" charset="0"/>
              </a:rPr>
              <a:t>	</a:t>
            </a:r>
            <a:r>
              <a:rPr lang="en-PH" sz="2800" b="1" dirty="0" smtClean="0">
                <a:solidFill>
                  <a:srgbClr val="00B050"/>
                </a:solidFill>
                <a:latin typeface="Times New Roman" pitchFamily="18" charset="0"/>
                <a:cs typeface="Times New Roman" pitchFamily="18" charset="0"/>
              </a:rPr>
              <a:t>Generation</a:t>
            </a:r>
            <a:r>
              <a:rPr lang="en-PH" sz="2800" b="1" dirty="0" smtClean="0">
                <a:solidFill>
                  <a:srgbClr val="FF0000"/>
                </a:solidFill>
                <a:latin typeface="Times New Roman" pitchFamily="18" charset="0"/>
                <a:cs typeface="Times New Roman" pitchFamily="18" charset="0"/>
              </a:rPr>
              <a:t> and Recombination: </a:t>
            </a:r>
            <a:endParaRPr lang="en-US" sz="2800" dirty="0">
              <a:solidFill>
                <a:srgbClr val="FF0000"/>
              </a:solidFill>
            </a:endParaRPr>
          </a:p>
        </p:txBody>
      </p:sp>
      <p:sp>
        <p:nvSpPr>
          <p:cNvPr id="3" name="Content Placeholder 2"/>
          <p:cNvSpPr>
            <a:spLocks noGrp="1"/>
          </p:cNvSpPr>
          <p:nvPr>
            <p:ph idx="1"/>
          </p:nvPr>
        </p:nvSpPr>
        <p:spPr>
          <a:xfrm>
            <a:off x="457200" y="1066800"/>
            <a:ext cx="8229600" cy="5562600"/>
          </a:xfrm>
        </p:spPr>
        <p:txBody>
          <a:bodyPr>
            <a:normAutofit/>
          </a:bodyPr>
          <a:lstStyle/>
          <a:p>
            <a:pPr algn="just">
              <a:buNone/>
            </a:pPr>
            <a:r>
              <a:rPr lang="en-US" sz="16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In semiconductors, carrier generation and recombination are processes by which “mobile” charge carriers (electrons and holes) are produced and eliminated.</a:t>
            </a:r>
            <a:endParaRPr lang="en-US" sz="1600" dirty="0" smtClean="0">
              <a:latin typeface="Times New Roman" pitchFamily="18" charset="0"/>
              <a:cs typeface="Times New Roman" pitchFamily="18" charset="0"/>
            </a:endParaRP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Charge carrier generation and recombination processes are fundamental to the operation of many optoelectronic semiconductor devices, such as:</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a:t>
            </a:r>
            <a:r>
              <a:rPr lang="en-US" sz="2000" b="1" i="1" dirty="0" smtClean="0">
                <a:solidFill>
                  <a:srgbClr val="00B050"/>
                </a:solidFill>
                <a:latin typeface="Times New Roman" pitchFamily="18" charset="0"/>
                <a:cs typeface="Times New Roman" pitchFamily="18" charset="0"/>
              </a:rPr>
              <a:t>Photo Diodes</a:t>
            </a:r>
          </a:p>
          <a:p>
            <a:pPr algn="just">
              <a:buNone/>
            </a:pPr>
            <a:r>
              <a:rPr lang="en-US" sz="2000" b="1" i="1" dirty="0" smtClean="0">
                <a:solidFill>
                  <a:srgbClr val="E60000"/>
                </a:solidFill>
                <a:latin typeface="Times New Roman" pitchFamily="18" charset="0"/>
                <a:cs typeface="Times New Roman" pitchFamily="18" charset="0"/>
              </a:rPr>
              <a:t>	LEDs and Laser Diodes.</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They are also critical to a full analysis of PN junctions devices such as Bipolar Junction Transistors et. </a:t>
            </a:r>
          </a:p>
          <a:p>
            <a:pPr algn="just"/>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44000" cy="1143000"/>
          </a:xfrm>
        </p:spPr>
        <p:txBody>
          <a:bodyPr>
            <a:normAutofit/>
          </a:bodyPr>
          <a:lstStyle/>
          <a:p>
            <a:pPr algn="l"/>
            <a:r>
              <a:rPr lang="en-PH" sz="2800" b="1" dirty="0" smtClean="0">
                <a:solidFill>
                  <a:srgbClr val="FF0000"/>
                </a:solidFill>
                <a:latin typeface="Times New Roman" pitchFamily="18" charset="0"/>
                <a:cs typeface="Times New Roman" pitchFamily="18" charset="0"/>
              </a:rPr>
              <a:t>	</a:t>
            </a:r>
            <a:r>
              <a:rPr lang="en-PH" sz="2800" b="1" dirty="0" smtClean="0">
                <a:solidFill>
                  <a:srgbClr val="00B050"/>
                </a:solidFill>
                <a:latin typeface="Times New Roman" pitchFamily="18" charset="0"/>
                <a:cs typeface="Times New Roman" pitchFamily="18" charset="0"/>
              </a:rPr>
              <a:t>Generation</a:t>
            </a:r>
            <a:r>
              <a:rPr lang="en-PH" sz="2800" b="1" dirty="0" smtClean="0">
                <a:solidFill>
                  <a:srgbClr val="FF0000"/>
                </a:solidFill>
                <a:latin typeface="Times New Roman" pitchFamily="18" charset="0"/>
                <a:cs typeface="Times New Roman" pitchFamily="18" charset="0"/>
              </a:rPr>
              <a:t> and Recombination: </a:t>
            </a:r>
            <a:endParaRPr lang="en-PH" sz="2800"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066800"/>
            <a:ext cx="8229600" cy="5562600"/>
          </a:xfrm>
        </p:spPr>
        <p:txBody>
          <a:bodyPr rtlCol="0">
            <a:normAutofit fontScale="92500" lnSpcReduction="20000"/>
          </a:bodyPr>
          <a:lstStyle/>
          <a:p>
            <a:pPr fontAlgn="auto">
              <a:lnSpc>
                <a:spcPct val="120000"/>
              </a:lnSpc>
              <a:spcAft>
                <a:spcPts val="0"/>
              </a:spcAft>
              <a:buFont typeface="Arial" pitchFamily="34" charset="0"/>
              <a:buChar char="•"/>
              <a:defRPr/>
            </a:pPr>
            <a:r>
              <a:rPr lang="en-PH" sz="2900" b="1" dirty="0" smtClean="0">
                <a:solidFill>
                  <a:srgbClr val="0000FF"/>
                </a:solidFill>
                <a:latin typeface="Times New Roman" pitchFamily="18" charset="0"/>
                <a:cs typeface="Times New Roman" pitchFamily="18" charset="0"/>
              </a:rPr>
              <a:t>Generation</a:t>
            </a:r>
            <a:r>
              <a:rPr lang="en-PH" sz="2900" dirty="0" smtClean="0">
                <a:latin typeface="Times New Roman" pitchFamily="18" charset="0"/>
                <a:cs typeface="Times New Roman" pitchFamily="18" charset="0"/>
              </a:rPr>
              <a:t> </a:t>
            </a:r>
            <a:r>
              <a:rPr lang="en-PH" sz="2600" dirty="0" smtClean="0">
                <a:latin typeface="Times New Roman" pitchFamily="18" charset="0"/>
                <a:cs typeface="Times New Roman" pitchFamily="18" charset="0"/>
              </a:rPr>
              <a:t>= </a:t>
            </a:r>
            <a:r>
              <a:rPr lang="en-PH" sz="2800" dirty="0" smtClean="0">
                <a:latin typeface="Times New Roman" pitchFamily="18" charset="0"/>
                <a:cs typeface="Times New Roman" pitchFamily="18" charset="0"/>
              </a:rPr>
              <a:t>break up of covalent bonds to form electrons and holes; </a:t>
            </a:r>
            <a:r>
              <a:rPr lang="en-PH" sz="2200" b="1" dirty="0" smtClean="0">
                <a:solidFill>
                  <a:srgbClr val="00B050"/>
                </a:solidFill>
                <a:latin typeface="Times New Roman" pitchFamily="18" charset="0"/>
                <a:cs typeface="Times New Roman" pitchFamily="18" charset="0"/>
              </a:rPr>
              <a:t>Electron-Hole Pair generation.</a:t>
            </a:r>
            <a:endParaRPr lang="en-PH" sz="2200" b="1" dirty="0" smtClean="0">
              <a:latin typeface="Times New Roman" pitchFamily="18" charset="0"/>
              <a:cs typeface="Times New Roman" pitchFamily="18" charset="0"/>
            </a:endParaRPr>
          </a:p>
          <a:p>
            <a:pPr fontAlgn="auto">
              <a:spcAft>
                <a:spcPts val="0"/>
              </a:spcAft>
              <a:buNone/>
              <a:defRPr/>
            </a:pPr>
            <a:endParaRPr lang="en-PH" sz="2600" b="1" dirty="0" smtClean="0">
              <a:solidFill>
                <a:srgbClr val="FF0000"/>
              </a:solidFill>
              <a:latin typeface="Times New Roman" pitchFamily="18" charset="0"/>
              <a:cs typeface="Times New Roman" pitchFamily="18" charset="0"/>
            </a:endParaRPr>
          </a:p>
          <a:p>
            <a:pPr lvl="1">
              <a:defRPr/>
            </a:pPr>
            <a:r>
              <a:rPr lang="en-PH" sz="2200" b="1" dirty="0" smtClean="0">
                <a:solidFill>
                  <a:srgbClr val="FF0000"/>
                </a:solidFill>
                <a:latin typeface="Times New Roman" pitchFamily="18" charset="0"/>
                <a:cs typeface="Times New Roman" pitchFamily="18" charset="0"/>
              </a:rPr>
              <a:t>Electron-Hole Pair generation</a:t>
            </a:r>
            <a:r>
              <a:rPr lang="en-PH" sz="2200" dirty="0" smtClean="0">
                <a:latin typeface="Times New Roman" pitchFamily="18" charset="0"/>
                <a:cs typeface="Times New Roman" pitchFamily="18" charset="0"/>
              </a:rPr>
              <a:t> </a:t>
            </a:r>
            <a:r>
              <a:rPr lang="en-PH" sz="2600" dirty="0" smtClean="0">
                <a:latin typeface="Times New Roman" pitchFamily="18" charset="0"/>
                <a:cs typeface="Times New Roman" pitchFamily="18" charset="0"/>
              </a:rPr>
              <a:t>requires energy in the following forms:</a:t>
            </a:r>
          </a:p>
          <a:p>
            <a:pPr lvl="1">
              <a:buNone/>
              <a:defRPr/>
            </a:pPr>
            <a:r>
              <a:rPr lang="en-PH" sz="2600" dirty="0" smtClean="0">
                <a:latin typeface="Times New Roman" pitchFamily="18" charset="0"/>
                <a:cs typeface="Times New Roman" pitchFamily="18" charset="0"/>
              </a:rPr>
              <a:t>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Thermal Energy ( thermal generation/excitation)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Optical (optical generation/excitation)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or other external sources ( e.g. particle bombardment).</a:t>
            </a:r>
          </a:p>
          <a:p>
            <a:pPr lvl="1" fontAlgn="auto">
              <a:spcAft>
                <a:spcPts val="0"/>
              </a:spcAft>
              <a:buNone/>
              <a:defRPr/>
            </a:pPr>
            <a:endParaRPr lang="en-PH" sz="2600" dirty="0" smtClean="0">
              <a:latin typeface="Times New Roman" pitchFamily="18" charset="0"/>
              <a:cs typeface="Times New Roman" pitchFamily="18" charset="0"/>
            </a:endParaRPr>
          </a:p>
          <a:p>
            <a:pPr fontAlgn="auto">
              <a:spcAft>
                <a:spcPts val="0"/>
              </a:spcAft>
              <a:buFont typeface="Arial" pitchFamily="34" charset="0"/>
              <a:buChar char="•"/>
              <a:defRPr/>
            </a:pPr>
            <a:r>
              <a:rPr lang="en-PH" sz="2900" b="1" dirty="0" smtClean="0">
                <a:solidFill>
                  <a:srgbClr val="0000FF"/>
                </a:solidFill>
                <a:latin typeface="Times New Roman" pitchFamily="18" charset="0"/>
                <a:cs typeface="Times New Roman" pitchFamily="18" charset="0"/>
              </a:rPr>
              <a:t>Recombination</a:t>
            </a:r>
            <a:r>
              <a:rPr lang="en-PH" dirty="0" smtClean="0"/>
              <a:t> = </a:t>
            </a:r>
            <a:r>
              <a:rPr lang="en-PH" sz="2800" dirty="0" smtClean="0">
                <a:latin typeface="Times New Roman" pitchFamily="18" charset="0"/>
                <a:cs typeface="Times New Roman" pitchFamily="18" charset="0"/>
              </a:rPr>
              <a:t>formation of bonds by bringing together electron and holes</a:t>
            </a:r>
          </a:p>
          <a:p>
            <a:pPr lvl="1" fontAlgn="auto">
              <a:spcAft>
                <a:spcPts val="0"/>
              </a:spcAft>
              <a:buFont typeface="Arial" pitchFamily="34" charset="0"/>
              <a:buChar char="–"/>
              <a:defRPr/>
            </a:pPr>
            <a:r>
              <a:rPr lang="en-PH" dirty="0" smtClean="0">
                <a:latin typeface="Times New Roman" pitchFamily="18" charset="0"/>
                <a:cs typeface="Times New Roman" pitchFamily="18" charset="0"/>
              </a:rPr>
              <a:t>Releases energy in thermal or optical form</a:t>
            </a:r>
          </a:p>
          <a:p>
            <a:pPr lvl="1" fontAlgn="auto">
              <a:spcAft>
                <a:spcPts val="0"/>
              </a:spcAft>
              <a:buFont typeface="Arial" pitchFamily="34" charset="0"/>
              <a:buChar char="–"/>
              <a:defRPr/>
            </a:pPr>
            <a:r>
              <a:rPr lang="en-PH" dirty="0" smtClean="0">
                <a:latin typeface="Times New Roman" pitchFamily="18" charset="0"/>
                <a:cs typeface="Times New Roman" pitchFamily="18" charset="0"/>
              </a:rPr>
              <a:t>A recombination event requires 1 electron + 1 hole</a:t>
            </a:r>
            <a:endParaRPr lang="en-PH" b="1" dirty="0" smtClean="0">
              <a:latin typeface="Times New Roman" pitchFamily="18" charset="0"/>
              <a:cs typeface="Times New Roman" pitchFamily="18" charset="0"/>
            </a:endParaRPr>
          </a:p>
          <a:p>
            <a:pPr fontAlgn="auto">
              <a:spcAft>
                <a:spcPts val="0"/>
              </a:spcAft>
              <a:buNone/>
              <a:defRPr/>
            </a:pPr>
            <a:endParaRPr lang="en-PH" dirty="0" smtClean="0"/>
          </a:p>
          <a:p>
            <a:pPr marL="342900" lvl="1" indent="-342900" fontAlgn="auto">
              <a:spcAft>
                <a:spcPts val="0"/>
              </a:spcAft>
              <a:buFont typeface="Arial" pitchFamily="34" charset="0"/>
              <a:buNone/>
              <a:defRPr/>
            </a:pPr>
            <a:endParaRPr lang="en-PH" i="1" dirty="0" smtClean="0">
              <a:sym typeface="Wingdings" pitchFamily="2" charset="2"/>
            </a:endParaRPr>
          </a:p>
          <a:p>
            <a:pPr marL="342900" lvl="1" indent="-342900" fontAlgn="auto">
              <a:spcAft>
                <a:spcPts val="0"/>
              </a:spcAft>
              <a:buFont typeface="Arial" pitchFamily="34" charset="0"/>
              <a:buChar char="•"/>
              <a:defRPr/>
            </a:pPr>
            <a:endParaRPr lang="en-PH" dirty="0" smtClean="0"/>
          </a:p>
          <a:p>
            <a:pPr fontAlgn="auto">
              <a:spcAft>
                <a:spcPts val="0"/>
              </a:spcAft>
              <a:buFont typeface="Arial" pitchFamily="34" charset="0"/>
              <a:buChar char="•"/>
              <a:defRPr/>
            </a:pPr>
            <a:endParaRPr lang="en-PH"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5029200"/>
          </a:xfrm>
        </p:spPr>
        <p:txBody>
          <a:bodyPr>
            <a:normAutofit/>
          </a:bodyPr>
          <a:lstStyle/>
          <a:p>
            <a:pPr algn="just">
              <a:lnSpc>
                <a:spcPct val="120000"/>
              </a:lnSpc>
              <a:buClr>
                <a:srgbClr val="C00000"/>
              </a:buClr>
              <a:buSzPct val="150000"/>
              <a:buFont typeface="Wingdings" pitchFamily="2" charset="2"/>
              <a:buChar char="Ø"/>
            </a:pPr>
            <a:r>
              <a:rPr lang="en-US" sz="2000" dirty="0" smtClean="0">
                <a:latin typeface="Times New Roman" pitchFamily="18" charset="0"/>
                <a:cs typeface="Times New Roman" pitchFamily="18" charset="0"/>
              </a:rPr>
              <a:t>The ease with which electrons in a semiconductor can be </a:t>
            </a:r>
            <a:r>
              <a:rPr lang="en-US" sz="2000" b="1" i="1" dirty="0" smtClean="0">
                <a:solidFill>
                  <a:srgbClr val="FF0066"/>
                </a:solidFill>
                <a:latin typeface="Times New Roman" pitchFamily="18" charset="0"/>
                <a:cs typeface="Times New Roman" pitchFamily="18" charset="0"/>
              </a:rPr>
              <a:t>excited </a:t>
            </a:r>
          </a:p>
          <a:p>
            <a:pPr algn="just">
              <a:lnSpc>
                <a:spcPct val="120000"/>
              </a:lnSpc>
              <a:buSzPct val="150000"/>
              <a:buNone/>
            </a:pPr>
            <a:r>
              <a:rPr lang="en-US" sz="2000" b="1" i="1" dirty="0" smtClean="0">
                <a:solidFill>
                  <a:srgbClr val="FF0066"/>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from the </a:t>
            </a:r>
            <a:r>
              <a:rPr lang="en-US" sz="2000" b="1" i="1" dirty="0" smtClean="0">
                <a:latin typeface="Times New Roman" pitchFamily="18" charset="0"/>
                <a:cs typeface="Times New Roman" pitchFamily="18" charset="0"/>
              </a:rPr>
              <a:t>valence band </a:t>
            </a:r>
            <a:r>
              <a:rPr lang="en-US" sz="2000" dirty="0" smtClean="0">
                <a:latin typeface="Times New Roman" pitchFamily="18" charset="0"/>
                <a:cs typeface="Times New Roman" pitchFamily="18" charset="0"/>
              </a:rPr>
              <a:t>to </a:t>
            </a:r>
            <a:r>
              <a:rPr lang="en-US" sz="2000" b="1" i="1" dirty="0" smtClean="0">
                <a:latin typeface="Times New Roman" pitchFamily="18" charset="0"/>
                <a:cs typeface="Times New Roman" pitchFamily="18" charset="0"/>
              </a:rPr>
              <a:t>the conduction band </a:t>
            </a:r>
            <a:r>
              <a:rPr lang="en-US" sz="2000" dirty="0" smtClean="0">
                <a:latin typeface="Times New Roman" pitchFamily="18" charset="0"/>
                <a:cs typeface="Times New Roman" pitchFamily="18" charset="0"/>
              </a:rPr>
              <a:t>depends on the </a:t>
            </a:r>
          </a:p>
          <a:p>
            <a:pPr algn="just">
              <a:lnSpc>
                <a:spcPct val="120000"/>
              </a:lnSpc>
              <a:buSzPct val="150000"/>
              <a:buNone/>
            </a:pPr>
            <a:r>
              <a:rPr lang="en-US" sz="2000" dirty="0" smtClean="0">
                <a:latin typeface="Times New Roman" pitchFamily="18" charset="0"/>
                <a:cs typeface="Times New Roman" pitchFamily="18" charset="0"/>
              </a:rPr>
              <a:t>       </a:t>
            </a:r>
            <a:r>
              <a:rPr lang="en-US" sz="2000" b="1" i="1" dirty="0" smtClean="0">
                <a:latin typeface="Times New Roman" pitchFamily="18" charset="0"/>
                <a:cs typeface="Times New Roman" pitchFamily="18" charset="0"/>
              </a:rPr>
              <a:t>band gap</a:t>
            </a:r>
            <a:r>
              <a:rPr lang="en-US" sz="2000" dirty="0" smtClean="0">
                <a:latin typeface="Times New Roman" pitchFamily="18" charset="0"/>
                <a:cs typeface="Times New Roman" pitchFamily="18" charset="0"/>
              </a:rPr>
              <a:t>, and it is this energy gap that serves as an arbitrary dividing line </a:t>
            </a:r>
          </a:p>
          <a:p>
            <a:pPr algn="just">
              <a:lnSpc>
                <a:spcPct val="120000"/>
              </a:lnSpc>
              <a:buSzPct val="150000"/>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sym typeface="Symbol"/>
              </a:rPr>
              <a:t></a:t>
            </a:r>
            <a:r>
              <a:rPr lang="en-US" sz="2000" dirty="0" smtClean="0">
                <a:latin typeface="Times New Roman" pitchFamily="18" charset="0"/>
                <a:cs typeface="Times New Roman" pitchFamily="18" charset="0"/>
              </a:rPr>
              <a:t> 5 </a:t>
            </a:r>
            <a:r>
              <a:rPr lang="en-US" sz="2000" dirty="0" err="1" smtClean="0">
                <a:latin typeface="Times New Roman" pitchFamily="18" charset="0"/>
                <a:cs typeface="Times New Roman" pitchFamily="18" charset="0"/>
              </a:rPr>
              <a:t>eV</a:t>
            </a:r>
            <a:r>
              <a:rPr lang="en-US" sz="2000" dirty="0" smtClean="0">
                <a:latin typeface="Times New Roman" pitchFamily="18" charset="0"/>
                <a:cs typeface="Times New Roman" pitchFamily="18" charset="0"/>
              </a:rPr>
              <a:t>) between the </a:t>
            </a:r>
            <a:r>
              <a:rPr lang="en-US" sz="2000" b="1" i="1" dirty="0" smtClean="0">
                <a:solidFill>
                  <a:srgbClr val="00B050"/>
                </a:solidFill>
                <a:latin typeface="Times New Roman" pitchFamily="18" charset="0"/>
                <a:cs typeface="Times New Roman" pitchFamily="18" charset="0"/>
              </a:rPr>
              <a:t>semiconductors</a:t>
            </a:r>
            <a:r>
              <a:rPr lang="en-US" sz="2000" dirty="0" smtClean="0">
                <a:latin typeface="Times New Roman" pitchFamily="18" charset="0"/>
                <a:cs typeface="Times New Roman" pitchFamily="18" charset="0"/>
              </a:rPr>
              <a:t> and </a:t>
            </a:r>
            <a:r>
              <a:rPr lang="en-US" sz="2000" b="1" i="1" dirty="0" smtClean="0">
                <a:solidFill>
                  <a:srgbClr val="C00000"/>
                </a:solidFill>
                <a:latin typeface="Times New Roman" pitchFamily="18" charset="0"/>
                <a:cs typeface="Times New Roman" pitchFamily="18" charset="0"/>
              </a:rPr>
              <a:t>insulators. </a:t>
            </a:r>
          </a:p>
          <a:p>
            <a:pPr>
              <a:lnSpc>
                <a:spcPct val="120000"/>
              </a:lnSpc>
              <a:buSzPct val="150000"/>
              <a:buNone/>
            </a:pPr>
            <a:endParaRPr lang="en-US" sz="2000" b="1" i="1" dirty="0" smtClean="0">
              <a:solidFill>
                <a:srgbClr val="FF0000"/>
              </a:solidFill>
              <a:latin typeface="Times New Roman" pitchFamily="18" charset="0"/>
              <a:cs typeface="Times New Roman" pitchFamily="18" charset="0"/>
            </a:endParaRPr>
          </a:p>
          <a:p>
            <a:pPr algn="just">
              <a:lnSpc>
                <a:spcPct val="120000"/>
              </a:lnSpc>
              <a:buSzPct val="150000"/>
              <a:buFont typeface="Wingdings" pitchFamily="2" charset="2"/>
              <a:buChar char="Ø"/>
            </a:pPr>
            <a:r>
              <a:rPr lang="en-US" sz="2000" b="1" i="1" dirty="0" smtClean="0">
                <a:solidFill>
                  <a:srgbClr val="FF00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In terms of covalent bonds, an electron moves by hopping to a neighboring bond. Because of the Pauli exclusion principle it has to be lifted into the higher anti-bonding state of that bond. In the picture of delocalized states, for example in one dimension - that is in a </a:t>
            </a:r>
            <a:r>
              <a:rPr lang="en-US" sz="2000" b="1" i="1" dirty="0" smtClean="0">
                <a:latin typeface="Times New Roman" pitchFamily="18" charset="0"/>
                <a:cs typeface="Times New Roman" pitchFamily="18" charset="0"/>
              </a:rPr>
              <a:t>nanowire</a:t>
            </a:r>
            <a:r>
              <a:rPr lang="en-US" sz="2000" dirty="0" smtClean="0">
                <a:latin typeface="Times New Roman" pitchFamily="18" charset="0"/>
                <a:cs typeface="Times New Roman" pitchFamily="18" charset="0"/>
              </a:rPr>
              <a:t>, for every energy there is a state with electrons flowing in one direction and one state for the electrons flowing in the other. </a:t>
            </a:r>
          </a:p>
          <a:p>
            <a:pPr>
              <a:buNone/>
            </a:pPr>
            <a:endParaRPr lang="en-US" sz="3000" dirty="0">
              <a:latin typeface="Times New Roman" pitchFamily="18" charset="0"/>
              <a:cs typeface="Times New Roman" pitchFamily="18" charset="0"/>
            </a:endParaRPr>
          </a:p>
        </p:txBody>
      </p:sp>
      <p:sp>
        <p:nvSpPr>
          <p:cNvPr id="5" name="Title 4"/>
          <p:cNvSpPr>
            <a:spLocks noGrp="1"/>
          </p:cNvSpPr>
          <p:nvPr>
            <p:ph type="title" idx="4294967295"/>
          </p:nvPr>
        </p:nvSpPr>
        <p:spPr>
          <a:xfrm>
            <a:off x="0" y="0"/>
            <a:ext cx="9144000" cy="990600"/>
          </a:xfrm>
        </p:spPr>
        <p:txBody>
          <a:bodyPr>
            <a:normAutofit/>
          </a:bodyPr>
          <a:lstStyle/>
          <a:p>
            <a:pPr algn="l"/>
            <a:r>
              <a:rPr lang="en-US" sz="2800" b="1" dirty="0" smtClean="0">
                <a:solidFill>
                  <a:srgbClr val="0033CC"/>
                </a:solidFill>
                <a:latin typeface="Times New Roman" pitchFamily="18" charset="0"/>
                <a:cs typeface="Times New Roman" pitchFamily="18" charset="0"/>
              </a:rPr>
              <a:t>	</a:t>
            </a:r>
            <a:r>
              <a:rPr lang="en-US" sz="1400" b="1" dirty="0" smtClean="0">
                <a:solidFill>
                  <a:srgbClr val="0033CC"/>
                </a:solidFill>
                <a:latin typeface="Times New Roman" pitchFamily="18" charset="0"/>
                <a:cs typeface="Times New Roman" pitchFamily="18" charset="0"/>
              </a:rPr>
              <a:t/>
            </a:r>
            <a:br>
              <a:rPr lang="en-US" sz="1400" b="1" dirty="0" smtClean="0">
                <a:solidFill>
                  <a:srgbClr val="0033CC"/>
                </a:solidFill>
                <a:latin typeface="Times New Roman" pitchFamily="18" charset="0"/>
                <a:cs typeface="Times New Roman" pitchFamily="18" charset="0"/>
              </a:rPr>
            </a:br>
            <a:r>
              <a:rPr lang="en-US" sz="1400" b="1" dirty="0" smtClean="0">
                <a:solidFill>
                  <a:srgbClr val="0033CC"/>
                </a:solidFill>
                <a:latin typeface="Times New Roman" pitchFamily="18" charset="0"/>
                <a:cs typeface="Times New Roman" pitchFamily="18" charset="0"/>
              </a:rPr>
              <a:t>	</a:t>
            </a:r>
            <a:r>
              <a:rPr lang="en-US" sz="2800" b="1" dirty="0" smtClean="0">
                <a:solidFill>
                  <a:srgbClr val="0070C0"/>
                </a:solidFill>
                <a:latin typeface="Times New Roman" pitchFamily="18" charset="0"/>
                <a:cs typeface="Times New Roman" pitchFamily="18" charset="0"/>
              </a:rPr>
              <a:t>Band Gap </a:t>
            </a:r>
            <a:r>
              <a:rPr lang="en-US" sz="2800" b="1" dirty="0" smtClean="0">
                <a:latin typeface="Times New Roman" pitchFamily="18" charset="0"/>
                <a:cs typeface="Times New Roman" pitchFamily="18" charset="0"/>
              </a:rPr>
              <a:t>and</a:t>
            </a:r>
            <a:r>
              <a:rPr lang="en-US" sz="2800" b="1" dirty="0" smtClean="0">
                <a:solidFill>
                  <a:srgbClr val="0070C0"/>
                </a:solidFill>
                <a:latin typeface="Times New Roman" pitchFamily="18" charset="0"/>
                <a:cs typeface="Times New Roman" pitchFamily="18" charset="0"/>
              </a:rPr>
              <a:t> </a:t>
            </a:r>
            <a:r>
              <a:rPr lang="en-PH" sz="2800" b="1" dirty="0" smtClean="0">
                <a:solidFill>
                  <a:srgbClr val="00B050"/>
                </a:solidFill>
                <a:latin typeface="Times New Roman" pitchFamily="18" charset="0"/>
                <a:cs typeface="Times New Roman" pitchFamily="18" charset="0"/>
              </a:rPr>
              <a:t>Generation</a:t>
            </a:r>
            <a:r>
              <a:rPr lang="en-PH" sz="2800" b="1" dirty="0" smtClean="0">
                <a:solidFill>
                  <a:srgbClr val="FF0000"/>
                </a:solidFill>
                <a:latin typeface="Times New Roman" pitchFamily="18" charset="0"/>
                <a:cs typeface="Times New Roman" pitchFamily="18" charset="0"/>
              </a:rPr>
              <a:t>/Recombination:</a:t>
            </a:r>
            <a:endParaRPr lang="en-US" sz="2800" b="1" dirty="0">
              <a:solidFill>
                <a:schemeClr val="bg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0" y="533400"/>
            <a:ext cx="9144000" cy="1600200"/>
          </a:xfrm>
        </p:spPr>
        <p:txBody>
          <a:bodyPr/>
          <a:lstStyle/>
          <a:p>
            <a:r>
              <a:rPr lang="en-US" sz="2800" b="1" dirty="0">
                <a:solidFill>
                  <a:srgbClr val="FF0000"/>
                </a:solidFill>
                <a:latin typeface="Times New Roman" pitchFamily="18" charset="0"/>
                <a:cs typeface="Times New Roman" pitchFamily="18" charset="0"/>
              </a:rPr>
              <a:t>Generation and Recombination</a:t>
            </a:r>
            <a:r>
              <a:rPr lang="en-US" dirty="0"/>
              <a:t/>
            </a:r>
            <a:br>
              <a:rPr lang="en-US" dirty="0"/>
            </a:br>
            <a:r>
              <a:rPr lang="en-US" sz="2000" b="1" dirty="0">
                <a:latin typeface="Times New Roman" pitchFamily="18" charset="0"/>
                <a:cs typeface="Times New Roman" pitchFamily="18" charset="0"/>
              </a:rPr>
              <a:t>of electron-hole pairs</a:t>
            </a:r>
          </a:p>
        </p:txBody>
      </p:sp>
      <p:sp>
        <p:nvSpPr>
          <p:cNvPr id="18436" name="Rectangle 4"/>
          <p:cNvSpPr>
            <a:spLocks noChangeArrowheads="1"/>
          </p:cNvSpPr>
          <p:nvPr/>
        </p:nvSpPr>
        <p:spPr bwMode="auto">
          <a:xfrm>
            <a:off x="2246313" y="4895850"/>
            <a:ext cx="5543550" cy="590549"/>
          </a:xfrm>
          <a:prstGeom prst="rect">
            <a:avLst/>
          </a:prstGeom>
          <a:solidFill>
            <a:schemeClr val="tx2">
              <a:lumMod val="60000"/>
              <a:lumOff val="40000"/>
            </a:schemeClr>
          </a:solidFill>
          <a:ln w="9525">
            <a:noFill/>
            <a:miter lim="800000"/>
            <a:headEnd/>
            <a:tailEnd/>
          </a:ln>
          <a:effectLst/>
        </p:spPr>
        <p:txBody>
          <a:bodyPr wrap="none" anchor="ctr"/>
          <a:lstStyle/>
          <a:p>
            <a:endParaRPr lang="en-US"/>
          </a:p>
        </p:txBody>
      </p:sp>
      <p:sp>
        <p:nvSpPr>
          <p:cNvPr id="18437" name="Rectangle 5"/>
          <p:cNvSpPr>
            <a:spLocks noChangeArrowheads="1"/>
          </p:cNvSpPr>
          <p:nvPr/>
        </p:nvSpPr>
        <p:spPr bwMode="auto">
          <a:xfrm>
            <a:off x="2286000" y="3886200"/>
            <a:ext cx="5543550" cy="609600"/>
          </a:xfrm>
          <a:prstGeom prst="rect">
            <a:avLst/>
          </a:prstGeom>
          <a:solidFill>
            <a:schemeClr val="accent2">
              <a:lumMod val="20000"/>
              <a:lumOff val="80000"/>
            </a:schemeClr>
          </a:solidFill>
          <a:ln w="9525">
            <a:noFill/>
            <a:miter lim="800000"/>
            <a:headEnd/>
            <a:tailEnd/>
          </a:ln>
          <a:effectLst/>
        </p:spPr>
        <p:txBody>
          <a:bodyPr wrap="none" anchor="ctr"/>
          <a:lstStyle/>
          <a:p>
            <a:endParaRPr lang="en-US"/>
          </a:p>
        </p:txBody>
      </p:sp>
      <p:grpSp>
        <p:nvGrpSpPr>
          <p:cNvPr id="2" name="Group 6"/>
          <p:cNvGrpSpPr>
            <a:grpSpLocks/>
          </p:cNvGrpSpPr>
          <p:nvPr/>
        </p:nvGrpSpPr>
        <p:grpSpPr bwMode="auto">
          <a:xfrm>
            <a:off x="2246313" y="3871913"/>
            <a:ext cx="5595937" cy="1590675"/>
            <a:chOff x="2256" y="2187"/>
            <a:chExt cx="2229" cy="768"/>
          </a:xfrm>
        </p:grpSpPr>
        <p:sp>
          <p:nvSpPr>
            <p:cNvPr id="18439" name="Line 7"/>
            <p:cNvSpPr>
              <a:spLocks noChangeShapeType="1"/>
            </p:cNvSpPr>
            <p:nvPr/>
          </p:nvSpPr>
          <p:spPr bwMode="auto">
            <a:xfrm>
              <a:off x="2256" y="2482"/>
              <a:ext cx="2208" cy="0"/>
            </a:xfrm>
            <a:prstGeom prst="line">
              <a:avLst/>
            </a:prstGeom>
            <a:noFill/>
            <a:ln w="9525">
              <a:solidFill>
                <a:schemeClr val="tx1"/>
              </a:solidFill>
              <a:round/>
              <a:headEnd/>
              <a:tailEnd/>
            </a:ln>
            <a:effectLst/>
          </p:spPr>
          <p:txBody>
            <a:bodyPr/>
            <a:lstStyle/>
            <a:p>
              <a:endParaRPr lang="en-US"/>
            </a:p>
          </p:txBody>
        </p:sp>
        <p:sp>
          <p:nvSpPr>
            <p:cNvPr id="18440" name="Line 8"/>
            <p:cNvSpPr>
              <a:spLocks noChangeShapeType="1"/>
            </p:cNvSpPr>
            <p:nvPr/>
          </p:nvSpPr>
          <p:spPr bwMode="auto">
            <a:xfrm>
              <a:off x="2268" y="2667"/>
              <a:ext cx="2208" cy="0"/>
            </a:xfrm>
            <a:prstGeom prst="line">
              <a:avLst/>
            </a:prstGeom>
            <a:noFill/>
            <a:ln w="9525">
              <a:solidFill>
                <a:schemeClr val="tx1"/>
              </a:solidFill>
              <a:round/>
              <a:headEnd/>
              <a:tailEnd/>
            </a:ln>
            <a:effectLst/>
          </p:spPr>
          <p:txBody>
            <a:bodyPr/>
            <a:lstStyle/>
            <a:p>
              <a:endParaRPr lang="en-US"/>
            </a:p>
          </p:txBody>
        </p:sp>
        <p:sp>
          <p:nvSpPr>
            <p:cNvPr id="18441" name="Line 9"/>
            <p:cNvSpPr>
              <a:spLocks noChangeShapeType="1"/>
            </p:cNvSpPr>
            <p:nvPr/>
          </p:nvSpPr>
          <p:spPr bwMode="auto">
            <a:xfrm>
              <a:off x="2277" y="2955"/>
              <a:ext cx="2208" cy="0"/>
            </a:xfrm>
            <a:prstGeom prst="line">
              <a:avLst/>
            </a:prstGeom>
            <a:noFill/>
            <a:ln w="9525">
              <a:solidFill>
                <a:schemeClr val="tx1"/>
              </a:solidFill>
              <a:round/>
              <a:headEnd/>
              <a:tailEnd/>
            </a:ln>
            <a:effectLst/>
          </p:spPr>
          <p:txBody>
            <a:bodyPr/>
            <a:lstStyle/>
            <a:p>
              <a:endParaRPr lang="en-US"/>
            </a:p>
          </p:txBody>
        </p:sp>
        <p:sp>
          <p:nvSpPr>
            <p:cNvPr id="18442" name="Line 10"/>
            <p:cNvSpPr>
              <a:spLocks noChangeShapeType="1"/>
            </p:cNvSpPr>
            <p:nvPr/>
          </p:nvSpPr>
          <p:spPr bwMode="auto">
            <a:xfrm>
              <a:off x="2256" y="2187"/>
              <a:ext cx="2208" cy="0"/>
            </a:xfrm>
            <a:prstGeom prst="line">
              <a:avLst/>
            </a:prstGeom>
            <a:noFill/>
            <a:ln w="9525">
              <a:solidFill>
                <a:schemeClr val="tx1"/>
              </a:solidFill>
              <a:round/>
              <a:headEnd/>
              <a:tailEnd/>
            </a:ln>
            <a:effectLst/>
          </p:spPr>
          <p:txBody>
            <a:bodyPr/>
            <a:lstStyle/>
            <a:p>
              <a:endParaRPr lang="en-US"/>
            </a:p>
          </p:txBody>
        </p:sp>
      </p:grpSp>
      <p:sp>
        <p:nvSpPr>
          <p:cNvPr id="18443" name="Text Box 11"/>
          <p:cNvSpPr txBox="1">
            <a:spLocks noChangeArrowheads="1"/>
          </p:cNvSpPr>
          <p:nvPr/>
        </p:nvSpPr>
        <p:spPr bwMode="auto">
          <a:xfrm>
            <a:off x="3692524" y="3352800"/>
            <a:ext cx="2098676" cy="400110"/>
          </a:xfrm>
          <a:prstGeom prst="rect">
            <a:avLst/>
          </a:prstGeom>
          <a:noFill/>
          <a:ln w="9525">
            <a:noFill/>
            <a:miter lim="800000"/>
            <a:headEnd/>
            <a:tailEnd/>
          </a:ln>
          <a:effectLst/>
        </p:spPr>
        <p:txBody>
          <a:bodyPr wrap="square">
            <a:spAutoFit/>
          </a:bodyPr>
          <a:lstStyle/>
          <a:p>
            <a:r>
              <a:rPr lang="en-US" sz="2000" b="1" dirty="0">
                <a:latin typeface="Times New Roman" pitchFamily="18" charset="0"/>
                <a:cs typeface="Times New Roman" pitchFamily="18" charset="0"/>
              </a:rPr>
              <a:t>conduction band</a:t>
            </a:r>
          </a:p>
        </p:txBody>
      </p:sp>
      <p:sp>
        <p:nvSpPr>
          <p:cNvPr id="18444" name="Text Box 12"/>
          <p:cNvSpPr txBox="1">
            <a:spLocks noChangeArrowheads="1"/>
          </p:cNvSpPr>
          <p:nvPr/>
        </p:nvSpPr>
        <p:spPr bwMode="auto">
          <a:xfrm>
            <a:off x="3813175" y="5094288"/>
            <a:ext cx="1616148" cy="400110"/>
          </a:xfrm>
          <a:prstGeom prst="rect">
            <a:avLst/>
          </a:prstGeom>
          <a:noFill/>
          <a:ln w="9525">
            <a:noFill/>
            <a:miter lim="800000"/>
            <a:headEnd/>
            <a:tailEnd/>
          </a:ln>
          <a:effectLst/>
        </p:spPr>
        <p:txBody>
          <a:bodyPr wrap="none">
            <a:spAutoFit/>
          </a:bodyPr>
          <a:lstStyle/>
          <a:p>
            <a:r>
              <a:rPr lang="en-US" sz="2000" b="1" dirty="0">
                <a:latin typeface="Times New Roman" pitchFamily="18" charset="0"/>
                <a:cs typeface="Times New Roman" pitchFamily="18" charset="0"/>
              </a:rPr>
              <a:t>valence band</a:t>
            </a:r>
          </a:p>
        </p:txBody>
      </p:sp>
      <p:sp>
        <p:nvSpPr>
          <p:cNvPr id="18445" name="Text Box 13"/>
          <p:cNvSpPr txBox="1">
            <a:spLocks noChangeArrowheads="1"/>
          </p:cNvSpPr>
          <p:nvPr/>
        </p:nvSpPr>
        <p:spPr bwMode="auto">
          <a:xfrm>
            <a:off x="1524000" y="4098925"/>
            <a:ext cx="449162" cy="369332"/>
          </a:xfrm>
          <a:prstGeom prst="rect">
            <a:avLst/>
          </a:prstGeom>
          <a:noFill/>
          <a:ln w="9525">
            <a:noFill/>
            <a:miter lim="800000"/>
            <a:headEnd/>
            <a:tailEnd/>
          </a:ln>
          <a:effectLst/>
        </p:spPr>
        <p:txBody>
          <a:bodyPr wrap="none">
            <a:spAutoFit/>
          </a:bodyPr>
          <a:lstStyle/>
          <a:p>
            <a:r>
              <a:rPr lang="en-US" b="1" dirty="0">
                <a:latin typeface="Times New Roman" pitchFamily="18" charset="0"/>
                <a:cs typeface="Times New Roman" pitchFamily="18" charset="0"/>
              </a:rPr>
              <a:t>E</a:t>
            </a:r>
            <a:r>
              <a:rPr lang="en-US" b="1" baseline="-25000" dirty="0">
                <a:latin typeface="Times New Roman" pitchFamily="18" charset="0"/>
                <a:cs typeface="Times New Roman" pitchFamily="18" charset="0"/>
              </a:rPr>
              <a:t>C</a:t>
            </a:r>
            <a:endParaRPr lang="en-US" b="1" dirty="0">
              <a:latin typeface="Times New Roman" pitchFamily="18" charset="0"/>
              <a:cs typeface="Times New Roman" pitchFamily="18" charset="0"/>
            </a:endParaRPr>
          </a:p>
        </p:txBody>
      </p:sp>
      <p:sp>
        <p:nvSpPr>
          <p:cNvPr id="18446" name="Text Box 14"/>
          <p:cNvSpPr txBox="1">
            <a:spLocks noChangeArrowheads="1"/>
          </p:cNvSpPr>
          <p:nvPr/>
        </p:nvSpPr>
        <p:spPr bwMode="auto">
          <a:xfrm>
            <a:off x="1524000" y="4597400"/>
            <a:ext cx="449162" cy="369332"/>
          </a:xfrm>
          <a:prstGeom prst="rect">
            <a:avLst/>
          </a:prstGeom>
          <a:noFill/>
          <a:ln w="9525">
            <a:noFill/>
            <a:miter lim="800000"/>
            <a:headEnd/>
            <a:tailEnd/>
          </a:ln>
          <a:effectLst/>
        </p:spPr>
        <p:txBody>
          <a:bodyPr wrap="none">
            <a:spAutoFit/>
          </a:bodyPr>
          <a:lstStyle/>
          <a:p>
            <a:r>
              <a:rPr lang="en-US" b="1" dirty="0">
                <a:latin typeface="Times New Roman" pitchFamily="18" charset="0"/>
                <a:cs typeface="Times New Roman" pitchFamily="18" charset="0"/>
              </a:rPr>
              <a:t>E</a:t>
            </a:r>
            <a:r>
              <a:rPr lang="en-US" b="1" baseline="-25000" dirty="0">
                <a:latin typeface="Times New Roman" pitchFamily="18" charset="0"/>
                <a:cs typeface="Times New Roman" pitchFamily="18" charset="0"/>
              </a:rPr>
              <a:t>V</a:t>
            </a:r>
            <a:endParaRPr lang="en-US" b="1" dirty="0">
              <a:latin typeface="Times New Roman" pitchFamily="18" charset="0"/>
              <a:cs typeface="Times New Roman" pitchFamily="18" charset="0"/>
            </a:endParaRPr>
          </a:p>
        </p:txBody>
      </p:sp>
      <p:sp>
        <p:nvSpPr>
          <p:cNvPr id="18447" name="Oval 15"/>
          <p:cNvSpPr>
            <a:spLocks noChangeArrowheads="1"/>
          </p:cNvSpPr>
          <p:nvPr/>
        </p:nvSpPr>
        <p:spPr bwMode="auto">
          <a:xfrm>
            <a:off x="2970213" y="4895850"/>
            <a:ext cx="241300" cy="198438"/>
          </a:xfrm>
          <a:prstGeom prst="ellipse">
            <a:avLst/>
          </a:prstGeom>
          <a:solidFill>
            <a:schemeClr val="bg1"/>
          </a:solidFill>
          <a:ln w="9525">
            <a:solidFill>
              <a:schemeClr val="tx1"/>
            </a:solidFill>
            <a:round/>
            <a:headEnd/>
            <a:tailEnd/>
          </a:ln>
          <a:effectLst/>
        </p:spPr>
        <p:txBody>
          <a:bodyPr wrap="none" anchor="ctr"/>
          <a:lstStyle/>
          <a:p>
            <a:pPr algn="ctr"/>
            <a:r>
              <a:rPr lang="en-US" sz="1600"/>
              <a:t>+</a:t>
            </a:r>
          </a:p>
        </p:txBody>
      </p:sp>
      <p:sp>
        <p:nvSpPr>
          <p:cNvPr id="18448" name="Oval 16"/>
          <p:cNvSpPr>
            <a:spLocks noChangeArrowheads="1"/>
          </p:cNvSpPr>
          <p:nvPr/>
        </p:nvSpPr>
        <p:spPr bwMode="auto">
          <a:xfrm>
            <a:off x="2970213" y="4298950"/>
            <a:ext cx="241300" cy="198438"/>
          </a:xfrm>
          <a:prstGeom prst="ellipse">
            <a:avLst/>
          </a:prstGeom>
          <a:solidFill>
            <a:schemeClr val="tx1"/>
          </a:solidFill>
          <a:ln w="9525">
            <a:solidFill>
              <a:schemeClr val="tx1"/>
            </a:solidFill>
            <a:round/>
            <a:headEnd/>
            <a:tailEnd/>
          </a:ln>
          <a:effectLst/>
        </p:spPr>
        <p:txBody>
          <a:bodyPr wrap="none" anchor="ctr"/>
          <a:lstStyle/>
          <a:p>
            <a:pPr algn="ctr"/>
            <a:r>
              <a:rPr lang="en-US">
                <a:solidFill>
                  <a:schemeClr val="bg1"/>
                </a:solidFill>
              </a:rPr>
              <a:t>-</a:t>
            </a:r>
          </a:p>
        </p:txBody>
      </p:sp>
      <p:sp>
        <p:nvSpPr>
          <p:cNvPr id="18449" name="Line 17"/>
          <p:cNvSpPr>
            <a:spLocks noChangeShapeType="1"/>
          </p:cNvSpPr>
          <p:nvPr/>
        </p:nvSpPr>
        <p:spPr bwMode="auto">
          <a:xfrm>
            <a:off x="2127250" y="5691188"/>
            <a:ext cx="6265863" cy="0"/>
          </a:xfrm>
          <a:prstGeom prst="line">
            <a:avLst/>
          </a:prstGeom>
          <a:noFill/>
          <a:ln w="9525">
            <a:solidFill>
              <a:schemeClr val="tx1"/>
            </a:solidFill>
            <a:round/>
            <a:headEnd/>
            <a:tailEnd type="triangle" w="med" len="med"/>
          </a:ln>
          <a:effectLst/>
        </p:spPr>
        <p:txBody>
          <a:bodyPr/>
          <a:lstStyle/>
          <a:p>
            <a:endParaRPr lang="en-US"/>
          </a:p>
        </p:txBody>
      </p:sp>
      <p:sp>
        <p:nvSpPr>
          <p:cNvPr id="18450" name="Text Box 18"/>
          <p:cNvSpPr txBox="1">
            <a:spLocks noChangeArrowheads="1"/>
          </p:cNvSpPr>
          <p:nvPr/>
        </p:nvSpPr>
        <p:spPr bwMode="auto">
          <a:xfrm>
            <a:off x="8247063" y="5346700"/>
            <a:ext cx="336550" cy="457200"/>
          </a:xfrm>
          <a:prstGeom prst="rect">
            <a:avLst/>
          </a:prstGeom>
          <a:noFill/>
          <a:ln w="9525">
            <a:noFill/>
            <a:miter lim="800000"/>
            <a:headEnd/>
            <a:tailEnd/>
          </a:ln>
          <a:effectLst/>
        </p:spPr>
        <p:txBody>
          <a:bodyPr wrap="none">
            <a:spAutoFit/>
          </a:bodyPr>
          <a:lstStyle/>
          <a:p>
            <a:r>
              <a:rPr lang="en-US"/>
              <a:t>x</a:t>
            </a:r>
          </a:p>
        </p:txBody>
      </p:sp>
      <p:sp>
        <p:nvSpPr>
          <p:cNvPr id="18451" name="Line 19"/>
          <p:cNvSpPr>
            <a:spLocks noChangeShapeType="1"/>
          </p:cNvSpPr>
          <p:nvPr/>
        </p:nvSpPr>
        <p:spPr bwMode="auto">
          <a:xfrm flipV="1">
            <a:off x="8031163" y="2806700"/>
            <a:ext cx="0" cy="3082925"/>
          </a:xfrm>
          <a:prstGeom prst="line">
            <a:avLst/>
          </a:prstGeom>
          <a:noFill/>
          <a:ln w="9525">
            <a:solidFill>
              <a:schemeClr val="tx1"/>
            </a:solidFill>
            <a:round/>
            <a:headEnd/>
            <a:tailEnd type="triangle" w="med" len="med"/>
          </a:ln>
          <a:effectLst/>
        </p:spPr>
        <p:txBody>
          <a:bodyPr/>
          <a:lstStyle/>
          <a:p>
            <a:endParaRPr lang="en-US"/>
          </a:p>
        </p:txBody>
      </p:sp>
      <p:sp>
        <p:nvSpPr>
          <p:cNvPr id="18452" name="Text Box 20"/>
          <p:cNvSpPr txBox="1">
            <a:spLocks noChangeArrowheads="1"/>
          </p:cNvSpPr>
          <p:nvPr/>
        </p:nvSpPr>
        <p:spPr bwMode="auto">
          <a:xfrm>
            <a:off x="7188200" y="2209800"/>
            <a:ext cx="607859" cy="369332"/>
          </a:xfrm>
          <a:prstGeom prst="rect">
            <a:avLst/>
          </a:prstGeom>
          <a:noFill/>
          <a:ln w="9525">
            <a:noFill/>
            <a:miter lim="800000"/>
            <a:headEnd/>
            <a:tailEnd/>
          </a:ln>
          <a:effectLst/>
        </p:spPr>
        <p:txBody>
          <a:bodyPr wrap="none">
            <a:spAutoFit/>
          </a:bodyPr>
          <a:lstStyle/>
          <a:p>
            <a:r>
              <a:rPr lang="en-US" b="1" dirty="0">
                <a:latin typeface="Times New Roman" pitchFamily="18" charset="0"/>
                <a:cs typeface="Times New Roman" pitchFamily="18" charset="0"/>
              </a:rPr>
              <a:t>E(x)</a:t>
            </a:r>
          </a:p>
        </p:txBody>
      </p:sp>
      <p:sp>
        <p:nvSpPr>
          <p:cNvPr id="18455" name="Line 23"/>
          <p:cNvSpPr>
            <a:spLocks noChangeShapeType="1"/>
          </p:cNvSpPr>
          <p:nvPr/>
        </p:nvSpPr>
        <p:spPr bwMode="auto">
          <a:xfrm flipV="1">
            <a:off x="3048000" y="4572000"/>
            <a:ext cx="0" cy="304800"/>
          </a:xfrm>
          <a:prstGeom prst="line">
            <a:avLst/>
          </a:prstGeom>
          <a:noFill/>
          <a:ln w="9525">
            <a:solidFill>
              <a:schemeClr val="tx1"/>
            </a:solidFill>
            <a:round/>
            <a:headEnd/>
            <a:tailEnd type="triangle" w="med" len="med"/>
          </a:ln>
          <a:effectLst/>
        </p:spPr>
        <p:txBody>
          <a:bodyPr/>
          <a:lstStyle/>
          <a:p>
            <a:endParaRPr lang="en-US"/>
          </a:p>
        </p:txBody>
      </p:sp>
      <p:sp>
        <p:nvSpPr>
          <p:cNvPr id="18456" name="Oval 24"/>
          <p:cNvSpPr>
            <a:spLocks noChangeArrowheads="1"/>
          </p:cNvSpPr>
          <p:nvPr/>
        </p:nvSpPr>
        <p:spPr bwMode="auto">
          <a:xfrm>
            <a:off x="5715000" y="4864100"/>
            <a:ext cx="241300" cy="198438"/>
          </a:xfrm>
          <a:prstGeom prst="ellipse">
            <a:avLst/>
          </a:prstGeom>
          <a:solidFill>
            <a:schemeClr val="bg1"/>
          </a:solidFill>
          <a:ln w="9525">
            <a:solidFill>
              <a:schemeClr val="tx1"/>
            </a:solidFill>
            <a:round/>
            <a:headEnd/>
            <a:tailEnd/>
          </a:ln>
          <a:effectLst/>
        </p:spPr>
        <p:txBody>
          <a:bodyPr wrap="none" anchor="ctr"/>
          <a:lstStyle/>
          <a:p>
            <a:pPr algn="ctr"/>
            <a:r>
              <a:rPr lang="en-US" sz="1600"/>
              <a:t>+</a:t>
            </a:r>
          </a:p>
        </p:txBody>
      </p:sp>
      <p:sp>
        <p:nvSpPr>
          <p:cNvPr id="18457" name="Oval 25"/>
          <p:cNvSpPr>
            <a:spLocks noChangeArrowheads="1"/>
          </p:cNvSpPr>
          <p:nvPr/>
        </p:nvSpPr>
        <p:spPr bwMode="auto">
          <a:xfrm>
            <a:off x="5715000" y="4267200"/>
            <a:ext cx="241300" cy="198438"/>
          </a:xfrm>
          <a:prstGeom prst="ellipse">
            <a:avLst/>
          </a:prstGeom>
          <a:solidFill>
            <a:schemeClr val="tx1"/>
          </a:solidFill>
          <a:ln w="9525">
            <a:solidFill>
              <a:schemeClr val="tx1"/>
            </a:solidFill>
            <a:round/>
            <a:headEnd/>
            <a:tailEnd/>
          </a:ln>
          <a:effectLst/>
        </p:spPr>
        <p:txBody>
          <a:bodyPr wrap="none" anchor="ctr"/>
          <a:lstStyle/>
          <a:p>
            <a:pPr algn="ctr"/>
            <a:r>
              <a:rPr lang="en-US">
                <a:solidFill>
                  <a:schemeClr val="bg1"/>
                </a:solidFill>
              </a:rPr>
              <a:t>-</a:t>
            </a:r>
          </a:p>
        </p:txBody>
      </p:sp>
      <p:sp>
        <p:nvSpPr>
          <p:cNvPr id="18458" name="Line 26"/>
          <p:cNvSpPr>
            <a:spLocks noChangeShapeType="1"/>
          </p:cNvSpPr>
          <p:nvPr/>
        </p:nvSpPr>
        <p:spPr bwMode="auto">
          <a:xfrm>
            <a:off x="5867400" y="4495800"/>
            <a:ext cx="0" cy="304800"/>
          </a:xfrm>
          <a:prstGeom prst="line">
            <a:avLst/>
          </a:prstGeom>
          <a:noFill/>
          <a:ln w="9525">
            <a:solidFill>
              <a:schemeClr val="tx1"/>
            </a:solidFill>
            <a:round/>
            <a:headEnd/>
            <a:tailEnd type="triangle" w="med" len="med"/>
          </a:ln>
          <a:effectLst/>
        </p:spPr>
        <p:txBody>
          <a:bodyPr/>
          <a:lstStyle/>
          <a:p>
            <a:endParaRPr lang="en-US"/>
          </a:p>
        </p:txBody>
      </p:sp>
      <p:sp>
        <p:nvSpPr>
          <p:cNvPr id="18459" name="AutoShape 27"/>
          <p:cNvSpPr>
            <a:spLocks noChangeArrowheads="1"/>
          </p:cNvSpPr>
          <p:nvPr/>
        </p:nvSpPr>
        <p:spPr bwMode="auto">
          <a:xfrm rot="-1873781">
            <a:off x="1758950" y="5132388"/>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9525">
            <a:solidFill>
              <a:schemeClr val="tx1"/>
            </a:solidFill>
            <a:miter lim="800000"/>
            <a:headEnd/>
            <a:tailEnd/>
          </a:ln>
          <a:effectLst/>
        </p:spPr>
        <p:txBody>
          <a:bodyPr wrap="none" anchor="ctr"/>
          <a:lstStyle/>
          <a:p>
            <a:pPr algn="ctr"/>
            <a:r>
              <a:rPr lang="en-US" sz="1600"/>
              <a:t>energy</a:t>
            </a:r>
          </a:p>
        </p:txBody>
      </p:sp>
      <p:sp>
        <p:nvSpPr>
          <p:cNvPr id="18461" name="AutoShape 29"/>
          <p:cNvSpPr>
            <a:spLocks noChangeArrowheads="1"/>
          </p:cNvSpPr>
          <p:nvPr/>
        </p:nvSpPr>
        <p:spPr bwMode="auto">
          <a:xfrm rot="-1873781">
            <a:off x="6019800" y="4114800"/>
            <a:ext cx="1219200" cy="3810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9525">
            <a:solidFill>
              <a:schemeClr val="tx1"/>
            </a:solidFill>
            <a:miter lim="800000"/>
            <a:headEnd/>
            <a:tailEnd/>
          </a:ln>
          <a:effectLst/>
        </p:spPr>
        <p:txBody>
          <a:bodyPr wrap="none" anchor="ctr"/>
          <a:lstStyle/>
          <a:p>
            <a:pPr algn="ctr"/>
            <a:r>
              <a:rPr lang="en-US" sz="1600"/>
              <a:t>energy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lectronsincrystals8"/>
          <p:cNvPicPr>
            <a:picLocks noChangeAspect="1" noChangeArrowheads="1"/>
          </p:cNvPicPr>
          <p:nvPr/>
        </p:nvPicPr>
        <p:blipFill>
          <a:blip r:embed="rId2" cstate="print"/>
          <a:srcRect/>
          <a:stretch>
            <a:fillRect/>
          </a:stretch>
        </p:blipFill>
        <p:spPr bwMode="auto">
          <a:xfrm>
            <a:off x="1693863" y="152400"/>
            <a:ext cx="4818062" cy="5486400"/>
          </a:xfrm>
          <a:prstGeom prst="rect">
            <a:avLst/>
          </a:prstGeom>
          <a:noFill/>
        </p:spPr>
      </p:pic>
      <p:pic>
        <p:nvPicPr>
          <p:cNvPr id="24579" name="Picture 3" descr="electronsincrystals9"/>
          <p:cNvPicPr>
            <a:picLocks noChangeAspect="1" noChangeArrowheads="1"/>
          </p:cNvPicPr>
          <p:nvPr/>
        </p:nvPicPr>
        <p:blipFill>
          <a:blip r:embed="rId3" cstate="print"/>
          <a:srcRect/>
          <a:stretch>
            <a:fillRect/>
          </a:stretch>
        </p:blipFill>
        <p:spPr bwMode="auto">
          <a:xfrm>
            <a:off x="2209800" y="5695950"/>
            <a:ext cx="5791200" cy="70485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pPr algn="l"/>
            <a:r>
              <a:rPr lang="en-US" sz="2800" b="1" dirty="0" smtClean="0">
                <a:solidFill>
                  <a:srgbClr val="008E40"/>
                </a:solidFill>
                <a:latin typeface="Times New Roman" pitchFamily="18" charset="0"/>
                <a:cs typeface="Times New Roman" pitchFamily="18" charset="0"/>
              </a:rPr>
              <a:t>	</a:t>
            </a:r>
            <a:r>
              <a:rPr lang="en-US" sz="2800" b="1" i="1" dirty="0" smtClean="0">
                <a:solidFill>
                  <a:srgbClr val="008E40"/>
                </a:solidFill>
                <a:latin typeface="Times New Roman" pitchFamily="18" charset="0"/>
                <a:cs typeface="Times New Roman" pitchFamily="18" charset="0"/>
              </a:rPr>
              <a:t>Recombination: </a:t>
            </a:r>
            <a:endParaRPr lang="en-US" sz="2800" i="1" dirty="0" smtClean="0">
              <a:solidFill>
                <a:srgbClr val="008E40"/>
              </a:solidFill>
              <a:latin typeface="Times New Roman" pitchFamily="18" charset="0"/>
              <a:cs typeface="Times New Roman" pitchFamily="18" charset="0"/>
            </a:endParaRPr>
          </a:p>
        </p:txBody>
      </p:sp>
      <p:sp>
        <p:nvSpPr>
          <p:cNvPr id="3" name="Content Placeholder 2"/>
          <p:cNvSpPr>
            <a:spLocks noGrp="1"/>
          </p:cNvSpPr>
          <p:nvPr>
            <p:ph idx="1"/>
          </p:nvPr>
        </p:nvSpPr>
        <p:spPr>
          <a:xfrm>
            <a:off x="609600" y="914400"/>
            <a:ext cx="7924800" cy="5638800"/>
          </a:xfrm>
        </p:spPr>
        <p:txBody>
          <a:bodyPr>
            <a:normAutofit fontScale="92500" lnSpcReduction="20000"/>
          </a:bodyPr>
          <a:lstStyle/>
          <a:p>
            <a:pPr>
              <a:buFont typeface="Wingdings" pitchFamily="2" charset="2"/>
              <a:buChar char="Ø"/>
            </a:pPr>
            <a:r>
              <a:rPr lang="en-US" sz="2400" dirty="0" smtClean="0">
                <a:latin typeface="Times New Roman" pitchFamily="18" charset="0"/>
                <a:cs typeface="Times New Roman" pitchFamily="18" charset="0"/>
              </a:rPr>
              <a:t>Recombination is the opposite of generation, which means this isn't a good thing for PV cells, leading to voltage and current loss. </a:t>
            </a:r>
          </a:p>
          <a:p>
            <a:pPr>
              <a:buNone/>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Recombination is most common when impurities or defects are present in the crystal structure, and also at the surface of the semiconductor. In the latter case energy levels may be introduced inside the energy gap, which encourages electrons to fall back into the valence band and recombine with holes.</a:t>
            </a:r>
          </a:p>
          <a:p>
            <a:pPr>
              <a:buNone/>
            </a:pP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In the </a:t>
            </a:r>
            <a:r>
              <a:rPr lang="en-US" sz="2100" b="1" dirty="0" smtClean="0">
                <a:solidFill>
                  <a:srgbClr val="008E40"/>
                </a:solidFill>
                <a:latin typeface="Times New Roman" pitchFamily="18" charset="0"/>
                <a:cs typeface="Times New Roman" pitchFamily="18" charset="0"/>
              </a:rPr>
              <a:t>recombination process </a:t>
            </a:r>
            <a:r>
              <a:rPr lang="en-US" sz="2400" dirty="0" smtClean="0">
                <a:latin typeface="Times New Roman" pitchFamily="18" charset="0"/>
                <a:cs typeface="Times New Roman" pitchFamily="18" charset="0"/>
              </a:rPr>
              <a:t>energy is released in one of the following   ways: </a:t>
            </a:r>
          </a:p>
          <a:p>
            <a:pPr lvl="0">
              <a:lnSpc>
                <a:spcPct val="160000"/>
              </a:lnSpc>
              <a:buFont typeface="Wingdings" pitchFamily="2" charset="2"/>
              <a:buChar char="Ø"/>
            </a:pPr>
            <a:r>
              <a:rPr lang="en-US" sz="2200" b="1" dirty="0" smtClean="0">
                <a:solidFill>
                  <a:srgbClr val="FF0000"/>
                </a:solidFill>
                <a:latin typeface="Times New Roman" pitchFamily="18" charset="0"/>
                <a:cs typeface="Times New Roman" pitchFamily="18" charset="0"/>
              </a:rPr>
              <a:t>Non-</a:t>
            </a:r>
            <a:r>
              <a:rPr lang="en-US" sz="2200" b="1" dirty="0" err="1" smtClean="0">
                <a:solidFill>
                  <a:srgbClr val="FF0000"/>
                </a:solidFill>
                <a:latin typeface="Times New Roman" pitchFamily="18" charset="0"/>
                <a:cs typeface="Times New Roman" pitchFamily="18" charset="0"/>
              </a:rPr>
              <a:t>radiative</a:t>
            </a:r>
            <a:r>
              <a:rPr lang="en-US" sz="2200" b="1" dirty="0" smtClean="0">
                <a:solidFill>
                  <a:srgbClr val="FF000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recombination - phonons, lattice vibrations </a:t>
            </a:r>
          </a:p>
          <a:p>
            <a:pPr lvl="0">
              <a:lnSpc>
                <a:spcPct val="160000"/>
              </a:lnSpc>
              <a:buFont typeface="Wingdings" pitchFamily="2" charset="2"/>
              <a:buChar char="Ø"/>
            </a:pPr>
            <a:r>
              <a:rPr lang="en-US" sz="2200" b="1" dirty="0" err="1" smtClean="0">
                <a:solidFill>
                  <a:srgbClr val="00B050"/>
                </a:solidFill>
                <a:latin typeface="Times New Roman" pitchFamily="18" charset="0"/>
                <a:cs typeface="Times New Roman" pitchFamily="18" charset="0"/>
              </a:rPr>
              <a:t>Radiative</a:t>
            </a:r>
            <a:r>
              <a:rPr lang="en-US" sz="2200" b="1" dirty="0" smtClean="0">
                <a:solidFill>
                  <a:srgbClr val="00B05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recombination - photons, light or EM-waves </a:t>
            </a:r>
          </a:p>
          <a:p>
            <a:pPr lvl="0">
              <a:lnSpc>
                <a:spcPct val="160000"/>
              </a:lnSpc>
              <a:buFont typeface="Wingdings" pitchFamily="2" charset="2"/>
              <a:buChar char="Ø"/>
            </a:pPr>
            <a:r>
              <a:rPr lang="en-US" sz="2200" b="1" dirty="0" smtClean="0">
                <a:solidFill>
                  <a:srgbClr val="0070C0"/>
                </a:solidFill>
                <a:latin typeface="Times New Roman" pitchFamily="18" charset="0"/>
                <a:cs typeface="Times New Roman" pitchFamily="18" charset="0"/>
              </a:rPr>
              <a:t>Auger recombination </a:t>
            </a:r>
            <a:r>
              <a:rPr lang="en-US" sz="2200" dirty="0" smtClean="0">
                <a:latin typeface="Times New Roman" pitchFamily="18" charset="0"/>
                <a:cs typeface="Times New Roman" pitchFamily="18" charset="0"/>
              </a:rPr>
              <a:t>- which is releasing kinetic energy to another free carrier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l"/>
            <a:r>
              <a:rPr lang="en-US" sz="2800" b="1" dirty="0" smtClean="0">
                <a:solidFill>
                  <a:srgbClr val="008E40"/>
                </a:solidFill>
                <a:latin typeface="Times New Roman" pitchFamily="18" charset="0"/>
                <a:cs typeface="Times New Roman" pitchFamily="18" charset="0"/>
              </a:rPr>
              <a:t>	Recombination: </a:t>
            </a:r>
            <a:endParaRPr lang="en-US" sz="2800" dirty="0"/>
          </a:p>
        </p:txBody>
      </p:sp>
      <p:sp>
        <p:nvSpPr>
          <p:cNvPr id="3" name="Content Placeholder 2"/>
          <p:cNvSpPr>
            <a:spLocks noGrp="1"/>
          </p:cNvSpPr>
          <p:nvPr>
            <p:ph idx="1"/>
          </p:nvPr>
        </p:nvSpPr>
        <p:spPr/>
        <p:txBody>
          <a:bodyPr>
            <a:normAutofit/>
          </a:bodyPr>
          <a:lstStyle/>
          <a:p>
            <a:pPr>
              <a:buFont typeface="Wingdings" pitchFamily="2" charset="2"/>
              <a:buChar char="Ø"/>
            </a:pPr>
            <a:r>
              <a:rPr lang="en-US" sz="2600" dirty="0" smtClean="0">
                <a:latin typeface="Times New Roman" pitchFamily="18" charset="0"/>
                <a:cs typeface="Times New Roman" pitchFamily="18" charset="0"/>
              </a:rPr>
              <a:t> </a:t>
            </a:r>
            <a:r>
              <a:rPr lang="en-US" sz="2600" dirty="0" smtClean="0">
                <a:solidFill>
                  <a:srgbClr val="FF0000"/>
                </a:solidFill>
                <a:latin typeface="Times New Roman" pitchFamily="18" charset="0"/>
                <a:cs typeface="Times New Roman" pitchFamily="18" charset="0"/>
              </a:rPr>
              <a:t>The non-</a:t>
            </a:r>
            <a:r>
              <a:rPr lang="en-US" sz="2600" dirty="0" err="1" smtClean="0">
                <a:solidFill>
                  <a:srgbClr val="FF0000"/>
                </a:solidFill>
                <a:latin typeface="Times New Roman" pitchFamily="18" charset="0"/>
                <a:cs typeface="Times New Roman" pitchFamily="18" charset="0"/>
              </a:rPr>
              <a:t>radiative</a:t>
            </a:r>
            <a:r>
              <a:rPr lang="en-US" sz="2600" dirty="0" smtClean="0">
                <a:solidFill>
                  <a:srgbClr val="FF0000"/>
                </a:solidFill>
                <a:latin typeface="Times New Roman" pitchFamily="18" charset="0"/>
                <a:cs typeface="Times New Roman" pitchFamily="18" charset="0"/>
              </a:rPr>
              <a:t> recombination </a:t>
            </a:r>
            <a:r>
              <a:rPr lang="en-US" sz="2600" dirty="0" smtClean="0">
                <a:latin typeface="Times New Roman" pitchFamily="18" charset="0"/>
                <a:cs typeface="Times New Roman" pitchFamily="18" charset="0"/>
              </a:rPr>
              <a:t>is due to the imperfect    material (impurities or crystal lattice defects).</a:t>
            </a:r>
          </a:p>
          <a:p>
            <a:pPr>
              <a:buNone/>
            </a:pPr>
            <a:endParaRPr lang="en-US" sz="2600" dirty="0" smtClean="0">
              <a:latin typeface="Times New Roman" pitchFamily="18" charset="0"/>
              <a:cs typeface="Times New Roman" pitchFamily="18" charset="0"/>
            </a:endParaRPr>
          </a:p>
          <a:p>
            <a:pPr>
              <a:buFont typeface="Wingdings" pitchFamily="2" charset="2"/>
              <a:buChar char="Ø"/>
            </a:pPr>
            <a:r>
              <a:rPr lang="en-US" sz="2600" dirty="0" smtClean="0">
                <a:latin typeface="Times New Roman" pitchFamily="18" charset="0"/>
                <a:cs typeface="Times New Roman" pitchFamily="18" charset="0"/>
              </a:rPr>
              <a:t> </a:t>
            </a:r>
            <a:r>
              <a:rPr lang="en-US" sz="2600" dirty="0" err="1" smtClean="0">
                <a:solidFill>
                  <a:srgbClr val="00B050"/>
                </a:solidFill>
                <a:latin typeface="Times New Roman" pitchFamily="18" charset="0"/>
                <a:cs typeface="Times New Roman" pitchFamily="18" charset="0"/>
              </a:rPr>
              <a:t>Radiative</a:t>
            </a:r>
            <a:r>
              <a:rPr lang="en-US" sz="2600" dirty="0" smtClean="0">
                <a:solidFill>
                  <a:srgbClr val="00B050"/>
                </a:solidFill>
                <a:latin typeface="Times New Roman" pitchFamily="18" charset="0"/>
                <a:cs typeface="Times New Roman" pitchFamily="18" charset="0"/>
              </a:rPr>
              <a:t> and Auger recombination</a:t>
            </a:r>
            <a:r>
              <a:rPr lang="en-US" sz="2600" dirty="0" smtClean="0">
                <a:latin typeface="Times New Roman" pitchFamily="18" charset="0"/>
                <a:cs typeface="Times New Roman" pitchFamily="18" charset="0"/>
              </a:rPr>
              <a:t>, these we call unavoidable    processes. These two are recombination, due to essential physical processes and release energy larger than the band gap. </a:t>
            </a:r>
          </a:p>
          <a:p>
            <a:pPr>
              <a:buNone/>
            </a:pPr>
            <a:r>
              <a:rPr lang="en-US" sz="2600" dirty="0" smtClean="0">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Rectangle 4"/>
          <p:cNvSpPr>
            <a:spLocks noChangeArrowheads="1"/>
          </p:cNvSpPr>
          <p:nvPr/>
        </p:nvSpPr>
        <p:spPr bwMode="auto">
          <a:xfrm>
            <a:off x="0" y="990600"/>
            <a:ext cx="9144000" cy="4114800"/>
          </a:xfrm>
          <a:prstGeom prst="rect">
            <a:avLst/>
          </a:prstGeom>
          <a:solidFill>
            <a:schemeClr val="bg1"/>
          </a:solidFill>
          <a:ln w="12700" cap="sq">
            <a:noFill/>
            <a:miter lim="800000"/>
            <a:headEnd type="none" w="sm" len="sm"/>
            <a:tailEnd type="none" w="sm" len="sm"/>
          </a:ln>
        </p:spPr>
        <p:txBody>
          <a:bodyPr wrap="none" anchor="ctr"/>
          <a:lstStyle/>
          <a:p>
            <a:endParaRPr lang="en-US"/>
          </a:p>
        </p:txBody>
      </p:sp>
      <p:sp>
        <p:nvSpPr>
          <p:cNvPr id="164867" name="Rectangle 3"/>
          <p:cNvSpPr>
            <a:spLocks noGrp="1" noChangeArrowheads="1"/>
          </p:cNvSpPr>
          <p:nvPr>
            <p:ph type="body" idx="1"/>
          </p:nvPr>
        </p:nvSpPr>
        <p:spPr>
          <a:xfrm>
            <a:off x="228600" y="1295400"/>
            <a:ext cx="8610600" cy="4343400"/>
          </a:xfrm>
          <a:solidFill>
            <a:schemeClr val="bg1"/>
          </a:solidFill>
        </p:spPr>
        <p:txBody>
          <a:bodyPr/>
          <a:lstStyle/>
          <a:p>
            <a:pPr eaLnBrk="1" hangingPunct="1">
              <a:buFont typeface="Wingdings" pitchFamily="2" charset="2"/>
              <a:buChar char="Ø"/>
            </a:pPr>
            <a:r>
              <a:rPr lang="tr-TR" sz="2400" dirty="0" smtClean="0">
                <a:latin typeface="Times New Roman" pitchFamily="18" charset="0"/>
                <a:cs typeface="Times New Roman" pitchFamily="18" charset="0"/>
              </a:rPr>
              <a:t>The transition that involves phonons without producing photons are called </a:t>
            </a:r>
            <a:r>
              <a:rPr lang="tr-TR" sz="2400" b="1" i="1" dirty="0" smtClean="0">
                <a:solidFill>
                  <a:srgbClr val="FF0000"/>
                </a:solidFill>
                <a:latin typeface="Times New Roman" pitchFamily="18" charset="0"/>
                <a:cs typeface="Times New Roman" pitchFamily="18" charset="0"/>
              </a:rPr>
              <a:t>nonradiative (radiationless) transitions</a:t>
            </a:r>
            <a:r>
              <a:rPr lang="tr-TR" sz="2400" b="1" dirty="0" smtClean="0">
                <a:latin typeface="Times New Roman" pitchFamily="18" charset="0"/>
                <a:cs typeface="Times New Roman" pitchFamily="18" charset="0"/>
              </a:rPr>
              <a:t>.</a:t>
            </a:r>
          </a:p>
          <a:p>
            <a:pPr algn="just" eaLnBrk="1" hangingPunct="1"/>
            <a:endParaRPr lang="tr-TR" sz="2000" dirty="0" smtClean="0"/>
          </a:p>
          <a:p>
            <a:pPr eaLnBrk="1" hangingPunct="1">
              <a:buFont typeface="Wingdings" pitchFamily="2" charset="2"/>
              <a:buChar char="Ø"/>
            </a:pPr>
            <a:r>
              <a:rPr lang="tr-TR" sz="2400" dirty="0" smtClean="0">
                <a:latin typeface="Times New Roman" pitchFamily="18" charset="0"/>
                <a:cs typeface="Times New Roman" pitchFamily="18" charset="0"/>
              </a:rPr>
              <a:t>These transitions are observed in an </a:t>
            </a:r>
            <a:r>
              <a:rPr lang="tr-TR" sz="2400" b="1" i="1" dirty="0" smtClean="0">
                <a:solidFill>
                  <a:srgbClr val="FF0000"/>
                </a:solidFill>
                <a:latin typeface="Times New Roman" pitchFamily="18" charset="0"/>
                <a:cs typeface="Times New Roman" pitchFamily="18" charset="0"/>
              </a:rPr>
              <a:t>indirect band gap</a:t>
            </a:r>
            <a:r>
              <a:rPr lang="tr-TR" sz="2400" b="1"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s</a:t>
            </a:r>
            <a:r>
              <a:rPr lang="en-US" sz="2400" dirty="0" smtClean="0">
                <a:latin typeface="Times New Roman" pitchFamily="18" charset="0"/>
                <a:cs typeface="Times New Roman" pitchFamily="18" charset="0"/>
              </a:rPr>
              <a:t>semiconductors </a:t>
            </a:r>
            <a:r>
              <a:rPr lang="tr-TR" sz="2400" dirty="0" smtClean="0">
                <a:latin typeface="Times New Roman" pitchFamily="18" charset="0"/>
                <a:cs typeface="Times New Roman" pitchFamily="18" charset="0"/>
              </a:rPr>
              <a:t>and result in</a:t>
            </a:r>
            <a:r>
              <a:rPr lang="en-US" sz="24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inefficient photon</a:t>
            </a:r>
            <a:r>
              <a:rPr lang="en-US" sz="2400" dirty="0" smtClean="0">
                <a:latin typeface="Times New Roman" pitchFamily="18" charset="0"/>
                <a:cs typeface="Times New Roman" pitchFamily="18" charset="0"/>
              </a:rPr>
              <a:t> emission.</a:t>
            </a:r>
            <a:endParaRPr lang="tr-TR" sz="2400" dirty="0" smtClean="0">
              <a:latin typeface="Times New Roman" pitchFamily="18" charset="0"/>
              <a:cs typeface="Times New Roman" pitchFamily="18" charset="0"/>
            </a:endParaRPr>
          </a:p>
          <a:p>
            <a:pPr algn="just" eaLnBrk="1" hangingPunct="1">
              <a:buNone/>
            </a:pPr>
            <a:endParaRPr lang="tr-TR" sz="2000" dirty="0" smtClean="0">
              <a:latin typeface="Times New Roman" pitchFamily="18" charset="0"/>
              <a:cs typeface="Times New Roman" pitchFamily="18" charset="0"/>
            </a:endParaRPr>
          </a:p>
          <a:p>
            <a:pPr eaLnBrk="1" hangingPunct="1">
              <a:buFont typeface="Wingdings" pitchFamily="2" charset="2"/>
              <a:buChar char="Ø"/>
            </a:pPr>
            <a:r>
              <a:rPr lang="tr-TR" sz="2400" dirty="0" smtClean="0">
                <a:latin typeface="Times New Roman" pitchFamily="18" charset="0"/>
                <a:cs typeface="Times New Roman" pitchFamily="18" charset="0"/>
              </a:rPr>
              <a:t>So in order to have efficient </a:t>
            </a:r>
            <a:r>
              <a:rPr lang="tr-TR" sz="2400" dirty="0" smtClean="0">
                <a:solidFill>
                  <a:srgbClr val="00B050"/>
                </a:solidFill>
                <a:latin typeface="Times New Roman" pitchFamily="18" charset="0"/>
                <a:cs typeface="Times New Roman" pitchFamily="18" charset="0"/>
              </a:rPr>
              <a:t>LED</a:t>
            </a:r>
            <a:r>
              <a:rPr lang="tr-TR" sz="2400" dirty="0" smtClean="0">
                <a:latin typeface="Times New Roman" pitchFamily="18" charset="0"/>
                <a:cs typeface="Times New Roman" pitchFamily="18" charset="0"/>
              </a:rPr>
              <a:t>’s and </a:t>
            </a:r>
            <a:r>
              <a:rPr lang="tr-TR" sz="2400" dirty="0" smtClean="0">
                <a:solidFill>
                  <a:srgbClr val="0070C0"/>
                </a:solidFill>
                <a:latin typeface="Times New Roman" pitchFamily="18" charset="0"/>
                <a:cs typeface="Times New Roman" pitchFamily="18" charset="0"/>
              </a:rPr>
              <a:t>LASER’s,</a:t>
            </a:r>
            <a:r>
              <a:rPr lang="tr-TR" sz="2400" dirty="0" smtClean="0">
                <a:latin typeface="Times New Roman" pitchFamily="18" charset="0"/>
                <a:cs typeface="Times New Roman" pitchFamily="18" charset="0"/>
              </a:rPr>
              <a:t>  one should  choose materials having direct band gaps such as compound s/c’s of GaAs, AlGaAs, etc…</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762000" y="3429000"/>
            <a:ext cx="2286000" cy="533400"/>
          </a:xfrm>
          <a:prstGeom prst="rect">
            <a:avLst/>
          </a:prstGeom>
          <a:gradFill>
            <a:gsLst>
              <a:gs pos="39999">
                <a:schemeClr val="bg2">
                  <a:lumMod val="20000"/>
                  <a:lumOff val="80000"/>
                </a:schemeClr>
              </a:gs>
              <a:gs pos="70000">
                <a:srgbClr val="C4D6EB"/>
              </a:gs>
              <a:gs pos="100000">
                <a:srgbClr val="FFEBF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p:cNvSpPr/>
          <p:nvPr/>
        </p:nvSpPr>
        <p:spPr>
          <a:xfrm>
            <a:off x="762000" y="1524000"/>
            <a:ext cx="2286000" cy="533400"/>
          </a:xfrm>
          <a:prstGeom prst="rect">
            <a:avLst/>
          </a:prstGeom>
          <a:gradFill>
            <a:gsLst>
              <a:gs pos="39999">
                <a:schemeClr val="bg2">
                  <a:lumMod val="20000"/>
                  <a:lumOff val="80000"/>
                </a:schemeClr>
              </a:gs>
              <a:gs pos="70000">
                <a:srgbClr val="C4D6EB"/>
              </a:gs>
              <a:gs pos="100000">
                <a:srgbClr val="FFEBF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762000" y="2057400"/>
            <a:ext cx="2286000" cy="1588"/>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914400" y="1600200"/>
            <a:ext cx="228600" cy="2286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Oval 15"/>
          <p:cNvSpPr/>
          <p:nvPr/>
        </p:nvSpPr>
        <p:spPr>
          <a:xfrm>
            <a:off x="2743200" y="3657600"/>
            <a:ext cx="228600" cy="2286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31" name="Straight Connector 30"/>
          <p:cNvCxnSpPr/>
          <p:nvPr/>
        </p:nvCxnSpPr>
        <p:spPr>
          <a:xfrm>
            <a:off x="762000" y="3427413"/>
            <a:ext cx="2286000" cy="1587"/>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5257800" y="1447800"/>
            <a:ext cx="2667000" cy="24384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7" name="Oval 36"/>
          <p:cNvSpPr/>
          <p:nvPr/>
        </p:nvSpPr>
        <p:spPr>
          <a:xfrm>
            <a:off x="5791200" y="1676400"/>
            <a:ext cx="228600" cy="2286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0" name="Oval 39"/>
          <p:cNvSpPr/>
          <p:nvPr/>
        </p:nvSpPr>
        <p:spPr>
          <a:xfrm>
            <a:off x="6934200" y="3352800"/>
            <a:ext cx="228600" cy="2286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3" name="Explosion 1 42"/>
          <p:cNvSpPr/>
          <p:nvPr/>
        </p:nvSpPr>
        <p:spPr>
          <a:xfrm>
            <a:off x="5943600" y="2057400"/>
            <a:ext cx="914400" cy="1219200"/>
          </a:xfrm>
          <a:prstGeom prst="irregularSeal1">
            <a:avLst/>
          </a:prstGeom>
          <a:gradFill flip="none" rotWithShape="1">
            <a:gsLst>
              <a:gs pos="0">
                <a:srgbClr val="FFEFD1"/>
              </a:gs>
              <a:gs pos="64999">
                <a:srgbClr val="F0EBD5"/>
              </a:gs>
              <a:gs pos="100000">
                <a:srgbClr val="D1C39F"/>
              </a:gs>
            </a:gsLst>
            <a:lin ang="5400000" scaled="0"/>
            <a:tileRect r="-100000" b="-100000"/>
          </a:gradFill>
          <a:ln>
            <a:solidFill>
              <a:srgbClr val="FF0000"/>
            </a:solidFill>
          </a:ln>
          <a:effectLst>
            <a:outerShdw blurRad="50800" dist="127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Group 57"/>
          <p:cNvGrpSpPr>
            <a:grpSpLocks/>
          </p:cNvGrpSpPr>
          <p:nvPr/>
        </p:nvGrpSpPr>
        <p:grpSpPr bwMode="auto">
          <a:xfrm>
            <a:off x="2438400" y="2286000"/>
            <a:ext cx="1162050" cy="762000"/>
            <a:chOff x="2180205" y="2262908"/>
            <a:chExt cx="1162095" cy="762000"/>
          </a:xfrm>
        </p:grpSpPr>
        <p:sp>
          <p:nvSpPr>
            <p:cNvPr id="24" name="Lightning Bolt 23"/>
            <p:cNvSpPr/>
            <p:nvPr>
              <p:custDataLst>
                <p:tags r:id="rId3"/>
              </p:custDataLst>
            </p:nvPr>
          </p:nvSpPr>
          <p:spPr>
            <a:xfrm rot="18796250">
              <a:off x="2027814" y="2415299"/>
              <a:ext cx="762000" cy="457218"/>
            </a:xfrm>
            <a:prstGeom prst="lightningBolt">
              <a:avLst/>
            </a:prstGeom>
            <a:solidFill>
              <a:srgbClr val="FF0000"/>
            </a:solidFill>
            <a:ln>
              <a:solidFill>
                <a:schemeClr val="tx1"/>
              </a:solidFill>
            </a:ln>
            <a:effectLst>
              <a:outerShdw blurRad="50800" dist="889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63" name="TextBox 51"/>
            <p:cNvSpPr txBox="1">
              <a:spLocks noChangeArrowheads="1"/>
            </p:cNvSpPr>
            <p:nvPr/>
          </p:nvSpPr>
          <p:spPr bwMode="auto">
            <a:xfrm>
              <a:off x="2819400" y="2438400"/>
              <a:ext cx="522900" cy="461665"/>
            </a:xfrm>
            <a:prstGeom prst="rect">
              <a:avLst/>
            </a:prstGeom>
            <a:noFill/>
            <a:ln w="9525">
              <a:noFill/>
              <a:miter lim="800000"/>
              <a:headEnd/>
              <a:tailEnd/>
            </a:ln>
          </p:spPr>
          <p:txBody>
            <a:bodyPr wrap="none">
              <a:spAutoFit/>
            </a:bodyPr>
            <a:lstStyle/>
            <a:p>
              <a:r>
                <a:rPr lang="en-US" sz="2400" dirty="0" err="1">
                  <a:solidFill>
                    <a:srgbClr val="C00000"/>
                  </a:solidFill>
                  <a:latin typeface="Comic Sans MS" pitchFamily="66" charset="0"/>
                </a:rPr>
                <a:t>h</a:t>
              </a:r>
              <a:r>
                <a:rPr lang="en-US" sz="2400" dirty="0" err="1">
                  <a:solidFill>
                    <a:srgbClr val="C00000"/>
                  </a:solidFill>
                  <a:latin typeface="Symbol" pitchFamily="18" charset="2"/>
                </a:rPr>
                <a:t>n</a:t>
              </a:r>
              <a:endParaRPr lang="en-US" sz="2400" dirty="0">
                <a:solidFill>
                  <a:srgbClr val="C00000"/>
                </a:solidFill>
                <a:latin typeface="Symbol" pitchFamily="18" charset="2"/>
              </a:endParaRPr>
            </a:p>
          </p:txBody>
        </p:sp>
      </p:grpSp>
      <p:grpSp>
        <p:nvGrpSpPr>
          <p:cNvPr id="3" name="Group 58"/>
          <p:cNvGrpSpPr>
            <a:grpSpLocks/>
          </p:cNvGrpSpPr>
          <p:nvPr/>
        </p:nvGrpSpPr>
        <p:grpSpPr bwMode="auto">
          <a:xfrm>
            <a:off x="6858000" y="1541463"/>
            <a:ext cx="1106488" cy="973137"/>
            <a:chOff x="6818926" y="1624474"/>
            <a:chExt cx="1105874" cy="973383"/>
          </a:xfrm>
        </p:grpSpPr>
        <p:sp>
          <p:nvSpPr>
            <p:cNvPr id="50" name="Lightning Bolt 49"/>
            <p:cNvSpPr/>
            <p:nvPr>
              <p:custDataLst>
                <p:tags r:id="rId2"/>
              </p:custDataLst>
            </p:nvPr>
          </p:nvSpPr>
          <p:spPr>
            <a:xfrm rot="16455636">
              <a:off x="6677324" y="1766076"/>
              <a:ext cx="973383" cy="690180"/>
            </a:xfrm>
            <a:prstGeom prst="lightningBolt">
              <a:avLst/>
            </a:prstGeom>
            <a:solidFill>
              <a:srgbClr val="FF0000"/>
            </a:solidFill>
            <a:ln>
              <a:solidFill>
                <a:schemeClr val="tx1"/>
              </a:solidFill>
            </a:ln>
            <a:effectLst>
              <a:outerShdw blurRad="50800" dist="889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61" name="TextBox 52"/>
            <p:cNvSpPr txBox="1">
              <a:spLocks noChangeArrowheads="1"/>
            </p:cNvSpPr>
            <p:nvPr/>
          </p:nvSpPr>
          <p:spPr bwMode="auto">
            <a:xfrm>
              <a:off x="7401900" y="1905000"/>
              <a:ext cx="522900" cy="461665"/>
            </a:xfrm>
            <a:prstGeom prst="rect">
              <a:avLst/>
            </a:prstGeom>
            <a:noFill/>
            <a:ln w="9525">
              <a:noFill/>
              <a:miter lim="800000"/>
              <a:headEnd/>
              <a:tailEnd/>
            </a:ln>
          </p:spPr>
          <p:txBody>
            <a:bodyPr wrap="none">
              <a:spAutoFit/>
            </a:bodyPr>
            <a:lstStyle/>
            <a:p>
              <a:r>
                <a:rPr lang="en-US" sz="2400">
                  <a:solidFill>
                    <a:srgbClr val="C00000"/>
                  </a:solidFill>
                  <a:latin typeface="Comic Sans MS" pitchFamily="66" charset="0"/>
                </a:rPr>
                <a:t>h</a:t>
              </a:r>
              <a:r>
                <a:rPr lang="en-US" sz="2400">
                  <a:solidFill>
                    <a:srgbClr val="C00000"/>
                  </a:solidFill>
                  <a:latin typeface="Symbol" pitchFamily="18" charset="2"/>
                </a:rPr>
                <a:t>n</a:t>
              </a:r>
            </a:p>
          </p:txBody>
        </p:sp>
      </p:grpSp>
      <p:sp>
        <p:nvSpPr>
          <p:cNvPr id="14352" name="TextBox 54"/>
          <p:cNvSpPr txBox="1">
            <a:spLocks noChangeArrowheads="1"/>
          </p:cNvSpPr>
          <p:nvPr/>
        </p:nvSpPr>
        <p:spPr bwMode="auto">
          <a:xfrm>
            <a:off x="762000" y="4191000"/>
            <a:ext cx="2416046" cy="369332"/>
          </a:xfrm>
          <a:prstGeom prst="rect">
            <a:avLst/>
          </a:prstGeom>
          <a:noFill/>
          <a:ln w="9525">
            <a:noFill/>
            <a:miter lim="800000"/>
            <a:headEnd/>
            <a:tailEnd/>
          </a:ln>
        </p:spPr>
        <p:txBody>
          <a:bodyPr wrap="none">
            <a:spAutoFit/>
          </a:bodyPr>
          <a:lstStyle/>
          <a:p>
            <a:r>
              <a:rPr lang="en-US" b="1" dirty="0">
                <a:latin typeface="Times New Roman" pitchFamily="18" charset="0"/>
                <a:cs typeface="Times New Roman" pitchFamily="18" charset="0"/>
              </a:rPr>
              <a:t>Energy </a:t>
            </a:r>
            <a:r>
              <a:rPr lang="en-US" b="1" dirty="0" smtClean="0">
                <a:latin typeface="Times New Roman" pitchFamily="18" charset="0"/>
                <a:cs typeface="Times New Roman" pitchFamily="18" charset="0"/>
              </a:rPr>
              <a:t>Band Diagram</a:t>
            </a:r>
            <a:endParaRPr lang="en-US" b="1" dirty="0">
              <a:latin typeface="Times New Roman" pitchFamily="18" charset="0"/>
              <a:cs typeface="Times New Roman" pitchFamily="18" charset="0"/>
            </a:endParaRPr>
          </a:p>
        </p:txBody>
      </p:sp>
      <p:sp>
        <p:nvSpPr>
          <p:cNvPr id="14353" name="Rectangle 4"/>
          <p:cNvSpPr>
            <a:spLocks noGrp="1" noChangeArrowheads="1"/>
          </p:cNvSpPr>
          <p:nvPr>
            <p:ph type="title"/>
          </p:nvPr>
        </p:nvSpPr>
        <p:spPr>
          <a:xfrm>
            <a:off x="0" y="0"/>
            <a:ext cx="9144000" cy="1143000"/>
          </a:xfrm>
          <a:noFill/>
        </p:spPr>
        <p:txBody>
          <a:bodyPr>
            <a:normAutofit/>
          </a:bodyPr>
          <a:lstStyle/>
          <a:p>
            <a:pPr algn="ctr" eaLnBrk="1" hangingPunct="1"/>
            <a:r>
              <a:rPr lang="en-US" sz="2800" b="1" i="0" dirty="0" smtClean="0">
                <a:solidFill>
                  <a:srgbClr val="FF0000"/>
                </a:solidFill>
                <a:latin typeface="Times New Roman" pitchFamily="18" charset="0"/>
                <a:cs typeface="Times New Roman" pitchFamily="18" charset="0"/>
              </a:rPr>
              <a:t>Direct Band-to-Band </a:t>
            </a:r>
            <a:r>
              <a:rPr lang="en-US" sz="2800" b="1" dirty="0">
                <a:solidFill>
                  <a:srgbClr val="FF0000"/>
                </a:solidFill>
                <a:latin typeface="Times New Roman" pitchFamily="18" charset="0"/>
                <a:cs typeface="Times New Roman" pitchFamily="18" charset="0"/>
              </a:rPr>
              <a:t>R</a:t>
            </a:r>
            <a:r>
              <a:rPr lang="en-US" sz="2800" b="1" i="0" dirty="0" smtClean="0">
                <a:solidFill>
                  <a:srgbClr val="FF0000"/>
                </a:solidFill>
                <a:latin typeface="Times New Roman" pitchFamily="18" charset="0"/>
                <a:cs typeface="Times New Roman" pitchFamily="18" charset="0"/>
              </a:rPr>
              <a:t>ecombination</a:t>
            </a:r>
          </a:p>
        </p:txBody>
      </p:sp>
      <p:cxnSp>
        <p:nvCxnSpPr>
          <p:cNvPr id="62" name="Straight Arrow Connector 61"/>
          <p:cNvCxnSpPr/>
          <p:nvPr/>
        </p:nvCxnSpPr>
        <p:spPr>
          <a:xfrm>
            <a:off x="1219200" y="1676400"/>
            <a:ext cx="838200" cy="1588"/>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10800000" flipV="1">
            <a:off x="1828800" y="3808413"/>
            <a:ext cx="838200" cy="1587"/>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5400000">
            <a:off x="1219201" y="2590800"/>
            <a:ext cx="1524000" cy="3175"/>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16200000" flipH="1">
            <a:off x="5942806" y="1980407"/>
            <a:ext cx="763587" cy="60960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16200000" flipV="1">
            <a:off x="6172993" y="2590007"/>
            <a:ext cx="836613" cy="68580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359" name="TextBox 70"/>
          <p:cNvSpPr txBox="1">
            <a:spLocks noChangeArrowheads="1"/>
          </p:cNvSpPr>
          <p:nvPr/>
        </p:nvSpPr>
        <p:spPr bwMode="auto">
          <a:xfrm>
            <a:off x="2667000" y="5562600"/>
            <a:ext cx="3352801" cy="400110"/>
          </a:xfrm>
          <a:prstGeom prst="rect">
            <a:avLst/>
          </a:prstGeom>
          <a:noFill/>
          <a:ln w="9525">
            <a:noFill/>
            <a:miter lim="800000"/>
            <a:headEnd/>
            <a:tailEnd/>
          </a:ln>
        </p:spPr>
        <p:txBody>
          <a:bodyPr wrap="square">
            <a:spAutoFit/>
          </a:bodyPr>
          <a:lstStyle/>
          <a:p>
            <a:r>
              <a:rPr lang="en-US" sz="2000" b="1" dirty="0" smtClean="0">
                <a:latin typeface="Times New Roman" pitchFamily="18" charset="0"/>
                <a:cs typeface="Times New Roman" pitchFamily="18" charset="0"/>
              </a:rPr>
              <a:t>Applications: Lasers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LEDs.</a:t>
            </a:r>
            <a:endParaRPr lang="en-US" sz="2000" b="1" dirty="0">
              <a:latin typeface="Times New Roman" pitchFamily="18" charset="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4"/>
          <p:cNvSpPr>
            <a:spLocks noChangeArrowheads="1"/>
          </p:cNvSpPr>
          <p:nvPr/>
        </p:nvSpPr>
        <p:spPr bwMode="auto">
          <a:xfrm>
            <a:off x="0" y="5516563"/>
            <a:ext cx="9144000" cy="1341437"/>
          </a:xfrm>
          <a:prstGeom prst="rect">
            <a:avLst/>
          </a:prstGeom>
          <a:solidFill>
            <a:schemeClr val="bg1"/>
          </a:solidFill>
          <a:ln w="9525" cap="sq">
            <a:noFill/>
            <a:miter lim="800000"/>
            <a:headEnd type="none" w="sm" len="sm"/>
            <a:tailEnd type="none" w="sm" len="sm"/>
          </a:ln>
        </p:spPr>
        <p:txBody>
          <a:bodyPr wrap="none" anchor="ctr"/>
          <a:lstStyle/>
          <a:p>
            <a:pPr algn="ctr"/>
            <a:endParaRPr lang="en-US"/>
          </a:p>
        </p:txBody>
      </p:sp>
      <p:sp>
        <p:nvSpPr>
          <p:cNvPr id="120852" name="Rectangle 20"/>
          <p:cNvSpPr>
            <a:spLocks noChangeArrowheads="1"/>
          </p:cNvSpPr>
          <p:nvPr/>
        </p:nvSpPr>
        <p:spPr bwMode="auto">
          <a:xfrm>
            <a:off x="0" y="692150"/>
            <a:ext cx="3779838" cy="6165850"/>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dirty="0"/>
          </a:p>
        </p:txBody>
      </p:sp>
      <p:sp>
        <p:nvSpPr>
          <p:cNvPr id="25604" name="Oval 15"/>
          <p:cNvSpPr>
            <a:spLocks noChangeArrowheads="1"/>
          </p:cNvSpPr>
          <p:nvPr/>
        </p:nvSpPr>
        <p:spPr bwMode="auto">
          <a:xfrm>
            <a:off x="1258888" y="3933825"/>
            <a:ext cx="217487" cy="215900"/>
          </a:xfrm>
          <a:prstGeom prst="ellipse">
            <a:avLst/>
          </a:prstGeom>
          <a:noFill/>
          <a:ln w="12700" cap="rnd">
            <a:solidFill>
              <a:schemeClr val="bg2"/>
            </a:solidFill>
            <a:prstDash val="sysDot"/>
            <a:round/>
            <a:headEnd type="none" w="sm" len="sm"/>
            <a:tailEnd type="none" w="sm" len="sm"/>
          </a:ln>
        </p:spPr>
        <p:txBody>
          <a:bodyPr wrap="none" anchor="ctr"/>
          <a:lstStyle/>
          <a:p>
            <a:endParaRPr lang="en-US"/>
          </a:p>
        </p:txBody>
      </p:sp>
      <p:sp>
        <p:nvSpPr>
          <p:cNvPr id="25605" name="Text Box 17"/>
          <p:cNvSpPr txBox="1">
            <a:spLocks noChangeArrowheads="1"/>
          </p:cNvSpPr>
          <p:nvPr/>
        </p:nvSpPr>
        <p:spPr bwMode="auto">
          <a:xfrm>
            <a:off x="1187450" y="3789363"/>
            <a:ext cx="360363" cy="457200"/>
          </a:xfrm>
          <a:prstGeom prst="rect">
            <a:avLst/>
          </a:prstGeom>
          <a:noFill/>
          <a:ln w="12700" cap="sq">
            <a:noFill/>
            <a:miter lim="800000"/>
            <a:headEnd type="none" w="sm" len="sm"/>
            <a:tailEnd type="none" w="sm" len="sm"/>
          </a:ln>
        </p:spPr>
        <p:txBody>
          <a:bodyPr>
            <a:spAutoFit/>
          </a:bodyPr>
          <a:lstStyle/>
          <a:p>
            <a:r>
              <a:rPr lang="tr-TR" dirty="0" smtClean="0"/>
              <a:t>+</a:t>
            </a:r>
            <a:endParaRPr lang="tr-TR" dirty="0"/>
          </a:p>
        </p:txBody>
      </p:sp>
      <p:sp>
        <p:nvSpPr>
          <p:cNvPr id="25606" name="Rectangle 3"/>
          <p:cNvSpPr>
            <a:spLocks noGrp="1" noChangeArrowheads="1"/>
          </p:cNvSpPr>
          <p:nvPr>
            <p:ph type="body" idx="1"/>
          </p:nvPr>
        </p:nvSpPr>
        <p:spPr>
          <a:xfrm>
            <a:off x="3851275" y="533401"/>
            <a:ext cx="4759325" cy="5272088"/>
          </a:xfrm>
        </p:spPr>
        <p:txBody>
          <a:bodyPr>
            <a:normAutofit/>
          </a:bodyPr>
          <a:lstStyle/>
          <a:p>
            <a:pPr eaLnBrk="1" hangingPunct="1"/>
            <a:endParaRPr lang="en-US" sz="2000" dirty="0" smtClean="0">
              <a:latin typeface="Times New Roman" pitchFamily="18" charset="0"/>
              <a:cs typeface="Times New Roman" pitchFamily="18" charset="0"/>
            </a:endParaRPr>
          </a:p>
          <a:p>
            <a:r>
              <a:rPr lang="en-US" sz="2000" b="1" dirty="0">
                <a:solidFill>
                  <a:srgbClr val="FF0000"/>
                </a:solidFill>
                <a:latin typeface="Times New Roman" pitchFamily="18" charset="0"/>
                <a:ea typeface="+mj-ea"/>
                <a:cs typeface="Times New Roman" pitchFamily="18" charset="0"/>
              </a:rPr>
              <a:t>Direct Band-to-Band Recombination</a:t>
            </a:r>
            <a:endParaRPr lang="en-US" sz="2000" dirty="0">
              <a:latin typeface="Times New Roman" pitchFamily="18" charset="0"/>
              <a:cs typeface="Times New Roman" pitchFamily="18" charset="0"/>
            </a:endParaRPr>
          </a:p>
          <a:p>
            <a:pPr eaLnBrk="1" hangingPunct="1"/>
            <a:endParaRPr lang="en-US" sz="2000" dirty="0" smtClean="0">
              <a:latin typeface="Times New Roman" pitchFamily="18" charset="0"/>
              <a:cs typeface="Times New Roman" pitchFamily="18" charset="0"/>
            </a:endParaRPr>
          </a:p>
          <a:p>
            <a:pPr eaLnBrk="1" hangingPunct="1"/>
            <a:r>
              <a:rPr lang="en-US" sz="2000" dirty="0" smtClean="0">
                <a:latin typeface="Times New Roman" pitchFamily="18" charset="0"/>
                <a:cs typeface="Times New Roman" pitchFamily="18" charset="0"/>
              </a:rPr>
              <a:t>When </a:t>
            </a:r>
            <a:r>
              <a:rPr lang="tr-T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 </a:t>
            </a:r>
            <a:r>
              <a:rPr lang="tr-TR" sz="2000" dirty="0" smtClean="0">
                <a:latin typeface="Times New Roman" pitchFamily="18" charset="0"/>
                <a:cs typeface="Times New Roman" pitchFamily="18" charset="0"/>
              </a:rPr>
              <a:t>electron</a:t>
            </a:r>
            <a:r>
              <a:rPr lang="en-US" sz="2000" dirty="0" smtClean="0">
                <a:latin typeface="Times New Roman" pitchFamily="18" charset="0"/>
                <a:cs typeface="Times New Roman" pitchFamily="18" charset="0"/>
              </a:rPr>
              <a:t> from the</a:t>
            </a:r>
            <a:r>
              <a:rPr lang="tr-TR" sz="2000" dirty="0" smtClean="0">
                <a:latin typeface="Times New Roman" pitchFamily="18" charset="0"/>
                <a:cs typeface="Times New Roman" pitchFamily="18" charset="0"/>
              </a:rPr>
              <a:t> CB recombines with a hole in </a:t>
            </a:r>
            <a:r>
              <a:rPr lang="en-US" sz="2000" dirty="0" smtClean="0">
                <a:latin typeface="Times New Roman" pitchFamily="18" charset="0"/>
                <a:cs typeface="Times New Roman" pitchFamily="18" charset="0"/>
              </a:rPr>
              <a:t>the </a:t>
            </a:r>
            <a:r>
              <a:rPr lang="tr-TR" sz="2000" dirty="0" smtClean="0">
                <a:latin typeface="Times New Roman" pitchFamily="18" charset="0"/>
                <a:cs typeface="Times New Roman" pitchFamily="18" charset="0"/>
              </a:rPr>
              <a:t>VB</a:t>
            </a:r>
            <a:r>
              <a:rPr lang="en-US" sz="2000" dirty="0" smtClean="0">
                <a:latin typeface="Times New Roman" pitchFamily="18" charset="0"/>
                <a:cs typeface="Times New Roman" pitchFamily="18" charset="0"/>
              </a:rPr>
              <a:t>, a</a:t>
            </a:r>
            <a:r>
              <a:rPr lang="tr-TR" sz="2000" dirty="0" smtClean="0">
                <a:latin typeface="Times New Roman" pitchFamily="18" charset="0"/>
                <a:cs typeface="Times New Roman" pitchFamily="18" charset="0"/>
              </a:rPr>
              <a:t>  photon</a:t>
            </a:r>
            <a:r>
              <a:rPr lang="en-US" sz="2000" dirty="0" smtClean="0">
                <a:latin typeface="Times New Roman" pitchFamily="18" charset="0"/>
                <a:cs typeface="Times New Roman" pitchFamily="18" charset="0"/>
              </a:rPr>
              <a:t> is emitted.</a:t>
            </a:r>
          </a:p>
          <a:p>
            <a:pPr algn="just" eaLnBrk="1" hangingPunct="1"/>
            <a:endParaRPr lang="tr-TR" sz="2000" dirty="0" smtClean="0">
              <a:latin typeface="Times New Roman" pitchFamily="18" charset="0"/>
              <a:cs typeface="Times New Roman" pitchFamily="18" charset="0"/>
            </a:endParaRPr>
          </a:p>
          <a:p>
            <a:pPr algn="just" eaLnBrk="1" hangingPunct="1"/>
            <a:r>
              <a:rPr lang="tr-TR" sz="2000" dirty="0" smtClean="0">
                <a:latin typeface="Times New Roman" pitchFamily="18" charset="0"/>
                <a:cs typeface="Times New Roman" pitchFamily="18" charset="0"/>
              </a:rPr>
              <a:t>The energy of the photon will be </a:t>
            </a:r>
            <a:r>
              <a:rPr lang="en-US" sz="2000" dirty="0" smtClean="0">
                <a:latin typeface="Times New Roman" pitchFamily="18" charset="0"/>
                <a:cs typeface="Times New Roman" pitchFamily="18" charset="0"/>
              </a:rPr>
              <a:t>of </a:t>
            </a:r>
          </a:p>
          <a:p>
            <a:pPr marL="0" indent="0" algn="just" eaLnBrk="1" hangingPunct="1">
              <a:buNone/>
            </a:pPr>
            <a:r>
              <a:rPr lang="en-US"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the order of </a:t>
            </a:r>
            <a:r>
              <a:rPr lang="en-US"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Eg.</a:t>
            </a:r>
            <a:endParaRPr lang="en-US" sz="2000" dirty="0" smtClean="0">
              <a:latin typeface="Times New Roman" pitchFamily="18" charset="0"/>
              <a:cs typeface="Times New Roman" pitchFamily="18" charset="0"/>
            </a:endParaRPr>
          </a:p>
          <a:p>
            <a:pPr marL="0" indent="0" algn="just" eaLnBrk="1" hangingPunct="1">
              <a:buNone/>
            </a:pPr>
            <a:endParaRPr lang="tr-TR" sz="2000" dirty="0" smtClean="0">
              <a:latin typeface="Times New Roman" pitchFamily="18" charset="0"/>
              <a:cs typeface="Times New Roman" pitchFamily="18" charset="0"/>
            </a:endParaRPr>
          </a:p>
          <a:p>
            <a:pPr algn="just" eaLnBrk="1" hangingPunct="1"/>
            <a:r>
              <a:rPr lang="tr-TR" sz="2000" dirty="0" smtClean="0">
                <a:latin typeface="Times New Roman" pitchFamily="18" charset="0"/>
                <a:cs typeface="Times New Roman" pitchFamily="18" charset="0"/>
              </a:rPr>
              <a:t>If this happens in a direct band-gap </a:t>
            </a:r>
            <a:r>
              <a:rPr lang="en-US" sz="2000" dirty="0" smtClean="0">
                <a:latin typeface="Times New Roman" pitchFamily="18" charset="0"/>
                <a:cs typeface="Times New Roman" pitchFamily="18" charset="0"/>
              </a:rPr>
              <a:t>semiconductor</a:t>
            </a:r>
            <a:r>
              <a:rPr lang="tr-TR" sz="2000" dirty="0" smtClean="0">
                <a:latin typeface="Times New Roman" pitchFamily="18" charset="0"/>
                <a:cs typeface="Times New Roman" pitchFamily="18" charset="0"/>
              </a:rPr>
              <a:t>, it forms the basis </a:t>
            </a:r>
            <a:r>
              <a:rPr lang="en-US" sz="2000" dirty="0" smtClean="0">
                <a:latin typeface="Times New Roman" pitchFamily="18" charset="0"/>
                <a:cs typeface="Times New Roman" pitchFamily="18" charset="0"/>
              </a:rPr>
              <a:t>for</a:t>
            </a:r>
            <a:r>
              <a:rPr lang="tr-TR" sz="2000" dirty="0" smtClean="0">
                <a:latin typeface="Times New Roman" pitchFamily="18" charset="0"/>
                <a:cs typeface="Times New Roman" pitchFamily="18" charset="0"/>
              </a:rPr>
              <a:t> LED’s and LASERS.        </a:t>
            </a:r>
          </a:p>
        </p:txBody>
      </p:sp>
      <p:sp>
        <p:nvSpPr>
          <p:cNvPr id="25607" name="Arc 12"/>
          <p:cNvSpPr>
            <a:spLocks/>
          </p:cNvSpPr>
          <p:nvPr/>
        </p:nvSpPr>
        <p:spPr bwMode="auto">
          <a:xfrm rot="5400000">
            <a:off x="929482" y="2055018"/>
            <a:ext cx="946150" cy="1255713"/>
          </a:xfrm>
          <a:custGeom>
            <a:avLst/>
            <a:gdLst>
              <a:gd name="T0" fmla="*/ 0 w 22369"/>
              <a:gd name="T1" fmla="*/ 11830 h 43200"/>
              <a:gd name="T2" fmla="*/ 509895 w 22369"/>
              <a:gd name="T3" fmla="*/ 36496137 h 43200"/>
              <a:gd name="T4" fmla="*/ 1375807 w 22369"/>
              <a:gd name="T5" fmla="*/ 18250190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25608" name="Arc 13"/>
          <p:cNvSpPr>
            <a:spLocks/>
          </p:cNvSpPr>
          <p:nvPr/>
        </p:nvSpPr>
        <p:spPr bwMode="auto">
          <a:xfrm rot="-5400000">
            <a:off x="946944" y="3444082"/>
            <a:ext cx="946150" cy="1903412"/>
          </a:xfrm>
          <a:custGeom>
            <a:avLst/>
            <a:gdLst>
              <a:gd name="T0" fmla="*/ 0 w 22369"/>
              <a:gd name="T1" fmla="*/ 27185 h 43200"/>
              <a:gd name="T2" fmla="*/ 509895 w 22369"/>
              <a:gd name="T3" fmla="*/ 83855512 h 43200"/>
              <a:gd name="T4" fmla="*/ 1375807 w 22369"/>
              <a:gd name="T5" fmla="*/ 41932603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120846" name="Oval 14"/>
          <p:cNvSpPr>
            <a:spLocks noChangeArrowheads="1"/>
          </p:cNvSpPr>
          <p:nvPr/>
        </p:nvSpPr>
        <p:spPr bwMode="auto">
          <a:xfrm>
            <a:off x="1258888" y="2925763"/>
            <a:ext cx="215900" cy="2159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120848" name="Text Box 16"/>
          <p:cNvSpPr txBox="1">
            <a:spLocks noChangeArrowheads="1"/>
          </p:cNvSpPr>
          <p:nvPr/>
        </p:nvSpPr>
        <p:spPr bwMode="auto">
          <a:xfrm>
            <a:off x="1187450" y="2830513"/>
            <a:ext cx="352425" cy="396875"/>
          </a:xfrm>
          <a:prstGeom prst="rect">
            <a:avLst/>
          </a:prstGeom>
          <a:noFill/>
          <a:ln w="12700" cap="sq">
            <a:noFill/>
            <a:miter lim="800000"/>
            <a:headEnd type="none" w="sm" len="sm"/>
            <a:tailEnd type="none" w="sm" len="sm"/>
          </a:ln>
        </p:spPr>
        <p:txBody>
          <a:bodyPr wrap="none">
            <a:spAutoFit/>
          </a:bodyPr>
          <a:lstStyle/>
          <a:p>
            <a:r>
              <a:rPr lang="tr-TR" sz="2000"/>
              <a:t>e</a:t>
            </a:r>
            <a:r>
              <a:rPr lang="tr-TR" sz="2000" baseline="30000"/>
              <a:t>-</a:t>
            </a:r>
            <a:endParaRPr lang="tr-TR" sz="2000"/>
          </a:p>
        </p:txBody>
      </p:sp>
      <p:sp>
        <p:nvSpPr>
          <p:cNvPr id="120850" name="Freeform 18"/>
          <p:cNvSpPr>
            <a:spLocks/>
          </p:cNvSpPr>
          <p:nvPr/>
        </p:nvSpPr>
        <p:spPr bwMode="auto">
          <a:xfrm>
            <a:off x="1619250" y="3500438"/>
            <a:ext cx="1081088" cy="85725"/>
          </a:xfrm>
          <a:custGeom>
            <a:avLst/>
            <a:gdLst>
              <a:gd name="T0" fmla="*/ 0 w 681"/>
              <a:gd name="T1" fmla="*/ 73025 h 54"/>
              <a:gd name="T2" fmla="*/ 144463 w 681"/>
              <a:gd name="T3" fmla="*/ 0 h 54"/>
              <a:gd name="T4" fmla="*/ 288925 w 681"/>
              <a:gd name="T5" fmla="*/ 73025 h 54"/>
              <a:gd name="T6" fmla="*/ 431800 w 681"/>
              <a:gd name="T7" fmla="*/ 0 h 54"/>
              <a:gd name="T8" fmla="*/ 576263 w 681"/>
              <a:gd name="T9" fmla="*/ 73025 h 54"/>
              <a:gd name="T10" fmla="*/ 720725 w 681"/>
              <a:gd name="T11" fmla="*/ 0 h 54"/>
              <a:gd name="T12" fmla="*/ 865188 w 681"/>
              <a:gd name="T13" fmla="*/ 73025 h 54"/>
              <a:gd name="T14" fmla="*/ 1081088 w 681"/>
              <a:gd name="T15" fmla="*/ 73025 h 54"/>
              <a:gd name="T16" fmla="*/ 0 60000 65536"/>
              <a:gd name="T17" fmla="*/ 0 60000 65536"/>
              <a:gd name="T18" fmla="*/ 0 60000 65536"/>
              <a:gd name="T19" fmla="*/ 0 60000 65536"/>
              <a:gd name="T20" fmla="*/ 0 60000 65536"/>
              <a:gd name="T21" fmla="*/ 0 60000 65536"/>
              <a:gd name="T22" fmla="*/ 0 60000 65536"/>
              <a:gd name="T23" fmla="*/ 0 60000 65536"/>
              <a:gd name="T24" fmla="*/ 0 w 681"/>
              <a:gd name="T25" fmla="*/ 0 h 54"/>
              <a:gd name="T26" fmla="*/ 681 w 681"/>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1" h="54">
                <a:moveTo>
                  <a:pt x="0" y="46"/>
                </a:moveTo>
                <a:cubicBezTo>
                  <a:pt x="30" y="23"/>
                  <a:pt x="61" y="0"/>
                  <a:pt x="91" y="0"/>
                </a:cubicBezTo>
                <a:cubicBezTo>
                  <a:pt x="121" y="0"/>
                  <a:pt x="152" y="46"/>
                  <a:pt x="182" y="46"/>
                </a:cubicBezTo>
                <a:cubicBezTo>
                  <a:pt x="212" y="46"/>
                  <a:pt x="242" y="0"/>
                  <a:pt x="272" y="0"/>
                </a:cubicBezTo>
                <a:cubicBezTo>
                  <a:pt x="302" y="0"/>
                  <a:pt x="333" y="46"/>
                  <a:pt x="363" y="46"/>
                </a:cubicBezTo>
                <a:cubicBezTo>
                  <a:pt x="393" y="46"/>
                  <a:pt x="424" y="0"/>
                  <a:pt x="454" y="0"/>
                </a:cubicBezTo>
                <a:cubicBezTo>
                  <a:pt x="484" y="0"/>
                  <a:pt x="507" y="38"/>
                  <a:pt x="545" y="46"/>
                </a:cubicBezTo>
                <a:cubicBezTo>
                  <a:pt x="583" y="54"/>
                  <a:pt x="658" y="46"/>
                  <a:pt x="681" y="46"/>
                </a:cubicBezTo>
              </a:path>
            </a:pathLst>
          </a:custGeom>
          <a:noFill/>
          <a:ln w="12700" cap="sq">
            <a:solidFill>
              <a:schemeClr val="tx1"/>
            </a:solidFill>
            <a:round/>
            <a:headEnd type="none" w="sm" len="sm"/>
            <a:tailEnd type="stealth" w="lg" len="lg"/>
          </a:ln>
        </p:spPr>
        <p:txBody>
          <a:bodyPr wrap="none"/>
          <a:lstStyle/>
          <a:p>
            <a:endParaRPr lang="en-US"/>
          </a:p>
        </p:txBody>
      </p:sp>
      <p:sp>
        <p:nvSpPr>
          <p:cNvPr id="120851" name="Text Box 19"/>
          <p:cNvSpPr txBox="1">
            <a:spLocks noChangeArrowheads="1"/>
          </p:cNvSpPr>
          <p:nvPr/>
        </p:nvSpPr>
        <p:spPr bwMode="auto">
          <a:xfrm>
            <a:off x="2679700" y="3378200"/>
            <a:ext cx="1030288" cy="457200"/>
          </a:xfrm>
          <a:prstGeom prst="rect">
            <a:avLst/>
          </a:prstGeom>
          <a:noFill/>
          <a:ln w="12700" cap="sq">
            <a:noFill/>
            <a:miter lim="800000"/>
            <a:headEnd type="none" w="sm" len="sm"/>
            <a:tailEnd type="none" w="sm" len="sm"/>
          </a:ln>
        </p:spPr>
        <p:txBody>
          <a:bodyPr wrap="none">
            <a:spAutoFit/>
          </a:bodyPr>
          <a:lstStyle/>
          <a:p>
            <a:r>
              <a:rPr lang="tr-TR" dirty="0"/>
              <a:t>photon</a:t>
            </a:r>
          </a:p>
        </p:txBody>
      </p:sp>
      <p:sp>
        <p:nvSpPr>
          <p:cNvPr id="25613" name="Text Box 22"/>
          <p:cNvSpPr txBox="1">
            <a:spLocks noChangeArrowheads="1"/>
          </p:cNvSpPr>
          <p:nvPr/>
        </p:nvSpPr>
        <p:spPr bwMode="auto">
          <a:xfrm>
            <a:off x="250825" y="5013325"/>
            <a:ext cx="2305050" cy="369332"/>
          </a:xfrm>
          <a:prstGeom prst="rect">
            <a:avLst/>
          </a:prstGeom>
          <a:solidFill>
            <a:srgbClr val="DDDDDD"/>
          </a:solidFill>
          <a:ln w="12700" cap="sq">
            <a:noFill/>
            <a:miter lim="800000"/>
            <a:headEnd type="none" w="sm" len="sm"/>
            <a:tailEnd type="none" w="sm" len="sm"/>
          </a:ln>
        </p:spPr>
        <p:txBody>
          <a:bodyPr>
            <a:spAutoFit/>
          </a:bodyPr>
          <a:lstStyle/>
          <a:p>
            <a:pPr algn="ctr"/>
            <a:r>
              <a:rPr lang="tr-TR" dirty="0">
                <a:latin typeface="Times New Roman" pitchFamily="18" charset="0"/>
                <a:cs typeface="Times New Roman" pitchFamily="18" charset="0"/>
              </a:rPr>
              <a:t>Valance Band</a:t>
            </a:r>
          </a:p>
        </p:txBody>
      </p:sp>
      <p:sp>
        <p:nvSpPr>
          <p:cNvPr id="25614" name="Text Box 23"/>
          <p:cNvSpPr txBox="1">
            <a:spLocks noChangeArrowheads="1"/>
          </p:cNvSpPr>
          <p:nvPr/>
        </p:nvSpPr>
        <p:spPr bwMode="auto">
          <a:xfrm>
            <a:off x="250825" y="1557338"/>
            <a:ext cx="2324100" cy="369332"/>
          </a:xfrm>
          <a:prstGeom prst="rect">
            <a:avLst/>
          </a:prstGeom>
          <a:solidFill>
            <a:srgbClr val="DDDDDD"/>
          </a:solidFill>
          <a:ln w="12700" cap="sq">
            <a:noFill/>
            <a:miter lim="800000"/>
            <a:headEnd type="none" w="sm" len="sm"/>
            <a:tailEnd type="none" w="sm" len="sm"/>
          </a:ln>
        </p:spPr>
        <p:txBody>
          <a:bodyPr>
            <a:spAutoFit/>
          </a:bodyPr>
          <a:lstStyle/>
          <a:p>
            <a:pPr algn="ctr"/>
            <a:r>
              <a:rPr lang="tr-TR" dirty="0">
                <a:latin typeface="Times New Roman" pitchFamily="18" charset="0"/>
                <a:cs typeface="Times New Roman" pitchFamily="18" charset="0"/>
              </a:rPr>
              <a:t>Conduction Band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3"/>
          <p:cNvSpPr>
            <a:spLocks noChangeArrowheads="1"/>
          </p:cNvSpPr>
          <p:nvPr/>
        </p:nvSpPr>
        <p:spPr bwMode="auto">
          <a:xfrm>
            <a:off x="0" y="5516563"/>
            <a:ext cx="9144000" cy="1341437"/>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a:p>
        </p:txBody>
      </p:sp>
      <p:sp>
        <p:nvSpPr>
          <p:cNvPr id="30723" name="Rectangle 3"/>
          <p:cNvSpPr>
            <a:spLocks noGrp="1" noChangeArrowheads="1"/>
          </p:cNvSpPr>
          <p:nvPr>
            <p:ph type="body" idx="1"/>
          </p:nvPr>
        </p:nvSpPr>
        <p:spPr>
          <a:xfrm>
            <a:off x="4716463" y="476250"/>
            <a:ext cx="4198937" cy="2016125"/>
          </a:xfrm>
        </p:spPr>
        <p:txBody>
          <a:bodyPr/>
          <a:lstStyle/>
          <a:p>
            <a:pPr algn="just" eaLnBrk="1" hangingPunct="1"/>
            <a:r>
              <a:rPr lang="tr-TR" sz="1800" dirty="0" smtClean="0">
                <a:latin typeface="Times New Roman" pitchFamily="18" charset="0"/>
                <a:cs typeface="Times New Roman" pitchFamily="18" charset="0"/>
              </a:rPr>
              <a:t>For an </a:t>
            </a:r>
            <a:r>
              <a:rPr lang="tr-TR" sz="1800" dirty="0" smtClean="0">
                <a:solidFill>
                  <a:srgbClr val="FF0000"/>
                </a:solidFill>
                <a:latin typeface="Times New Roman" pitchFamily="18" charset="0"/>
                <a:cs typeface="Times New Roman" pitchFamily="18" charset="0"/>
              </a:rPr>
              <a:t>indirect-band gap</a:t>
            </a:r>
            <a:r>
              <a:rPr lang="tr-TR" sz="1800" dirty="0" smtClean="0">
                <a:latin typeface="Times New Roman" pitchFamily="18" charset="0"/>
                <a:cs typeface="Times New Roman" pitchFamily="18" charset="0"/>
              </a:rPr>
              <a:t> material; the minimum of the </a:t>
            </a:r>
            <a:r>
              <a:rPr lang="tr-TR" sz="1800" dirty="0" smtClean="0">
                <a:solidFill>
                  <a:srgbClr val="FF0000"/>
                </a:solidFill>
                <a:latin typeface="Times New Roman" pitchFamily="18" charset="0"/>
                <a:cs typeface="Times New Roman" pitchFamily="18" charset="0"/>
              </a:rPr>
              <a:t>CB</a:t>
            </a:r>
            <a:r>
              <a:rPr lang="tr-TR" sz="1800" dirty="0" smtClean="0">
                <a:latin typeface="Times New Roman" pitchFamily="18" charset="0"/>
                <a:cs typeface="Times New Roman" pitchFamily="18" charset="0"/>
              </a:rPr>
              <a:t> and maximum of the </a:t>
            </a:r>
            <a:r>
              <a:rPr lang="tr-TR" sz="1800" dirty="0" smtClean="0">
                <a:solidFill>
                  <a:srgbClr val="FF0000"/>
                </a:solidFill>
                <a:latin typeface="Times New Roman" pitchFamily="18" charset="0"/>
                <a:cs typeface="Times New Roman" pitchFamily="18" charset="0"/>
              </a:rPr>
              <a:t>VB</a:t>
            </a:r>
            <a:r>
              <a:rPr lang="tr-TR" sz="1800" dirty="0" smtClean="0">
                <a:latin typeface="Times New Roman" pitchFamily="18" charset="0"/>
                <a:cs typeface="Times New Roman" pitchFamily="18" charset="0"/>
              </a:rPr>
              <a:t> lie at different k-values.</a:t>
            </a:r>
          </a:p>
          <a:p>
            <a:pPr algn="just" eaLnBrk="1" hangingPunct="1"/>
            <a:r>
              <a:rPr lang="tr-TR" sz="1800" dirty="0" smtClean="0">
                <a:latin typeface="Times New Roman" pitchFamily="18" charset="0"/>
                <a:cs typeface="Times New Roman" pitchFamily="18" charset="0"/>
              </a:rPr>
              <a:t>When an e</a:t>
            </a:r>
            <a:r>
              <a:rPr lang="tr-TR" sz="1800" baseline="30000" dirty="0" smtClean="0">
                <a:latin typeface="Times New Roman" pitchFamily="18" charset="0"/>
                <a:cs typeface="Times New Roman" pitchFamily="18" charset="0"/>
              </a:rPr>
              <a:t>-  </a:t>
            </a:r>
            <a:r>
              <a:rPr lang="tr-TR" sz="1800" dirty="0" smtClean="0">
                <a:latin typeface="Times New Roman" pitchFamily="18" charset="0"/>
                <a:cs typeface="Times New Roman" pitchFamily="18" charset="0"/>
              </a:rPr>
              <a:t>and hole recombine in an indirect-band gap s/c, </a:t>
            </a:r>
            <a:r>
              <a:rPr lang="tr-TR" sz="1800" dirty="0" smtClean="0">
                <a:solidFill>
                  <a:srgbClr val="FF0000"/>
                </a:solidFill>
                <a:latin typeface="Times New Roman" pitchFamily="18" charset="0"/>
                <a:cs typeface="Times New Roman" pitchFamily="18" charset="0"/>
              </a:rPr>
              <a:t>phonons</a:t>
            </a:r>
            <a:r>
              <a:rPr lang="tr-TR" sz="1800" dirty="0" smtClean="0">
                <a:latin typeface="Times New Roman" pitchFamily="18" charset="0"/>
                <a:cs typeface="Times New Roman" pitchFamily="18" charset="0"/>
              </a:rPr>
              <a:t> must be involved to conserve momentum. </a:t>
            </a:r>
          </a:p>
          <a:p>
            <a:pPr algn="just" eaLnBrk="1" hangingPunct="1"/>
            <a:endParaRPr lang="tr-TR" sz="2000" dirty="0" smtClean="0"/>
          </a:p>
          <a:p>
            <a:pPr algn="just" eaLnBrk="1" hangingPunct="1"/>
            <a:endParaRPr lang="tr-TR" sz="1800" dirty="0" smtClean="0"/>
          </a:p>
          <a:p>
            <a:pPr algn="just" eaLnBrk="1" hangingPunct="1"/>
            <a:endParaRPr lang="tr-TR" sz="1800" dirty="0" smtClean="0"/>
          </a:p>
        </p:txBody>
      </p:sp>
      <p:sp>
        <p:nvSpPr>
          <p:cNvPr id="163856" name="Rectangle 16"/>
          <p:cNvSpPr>
            <a:spLocks noChangeArrowheads="1"/>
          </p:cNvSpPr>
          <p:nvPr/>
        </p:nvSpPr>
        <p:spPr bwMode="auto">
          <a:xfrm>
            <a:off x="0" y="692150"/>
            <a:ext cx="4572000" cy="6165850"/>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a:p>
        </p:txBody>
      </p:sp>
      <p:sp>
        <p:nvSpPr>
          <p:cNvPr id="30725" name="Arc 17"/>
          <p:cNvSpPr>
            <a:spLocks/>
          </p:cNvSpPr>
          <p:nvPr/>
        </p:nvSpPr>
        <p:spPr bwMode="auto">
          <a:xfrm rot="-5400000">
            <a:off x="750888" y="4144963"/>
            <a:ext cx="1377950" cy="1511300"/>
          </a:xfrm>
          <a:custGeom>
            <a:avLst/>
            <a:gdLst>
              <a:gd name="T0" fmla="*/ 0 w 22369"/>
              <a:gd name="T1" fmla="*/ 17142 h 43200"/>
              <a:gd name="T2" fmla="*/ 1081465 w 22369"/>
              <a:gd name="T3" fmla="*/ 52864888 h 43200"/>
              <a:gd name="T4" fmla="*/ 2918095 w 22369"/>
              <a:gd name="T5" fmla="*/ 26435505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163858" name="Rectangle 18"/>
          <p:cNvSpPr>
            <a:spLocks noChangeArrowheads="1"/>
          </p:cNvSpPr>
          <p:nvPr/>
        </p:nvSpPr>
        <p:spPr bwMode="auto">
          <a:xfrm>
            <a:off x="0" y="762000"/>
            <a:ext cx="4419600" cy="358775"/>
          </a:xfrm>
          <a:prstGeom prst="rect">
            <a:avLst/>
          </a:prstGeom>
          <a:solidFill>
            <a:schemeClr val="bg1"/>
          </a:solidFill>
          <a:ln w="12700" cap="sq">
            <a:noFill/>
            <a:miter lim="800000"/>
            <a:headEnd type="none" w="sm" len="sm"/>
            <a:tailEnd type="none" w="sm" len="sm"/>
          </a:ln>
        </p:spPr>
        <p:txBody>
          <a:bodyPr wrap="none" anchor="ctr"/>
          <a:lstStyle/>
          <a:p>
            <a:r>
              <a:rPr lang="en-US" b="1" dirty="0" smtClean="0">
                <a:latin typeface="Times New Roman" pitchFamily="18" charset="0"/>
                <a:cs typeface="Times New Roman" pitchFamily="18" charset="0"/>
              </a:rPr>
              <a:t>     </a:t>
            </a:r>
            <a:r>
              <a:rPr lang="tr-TR" b="1" dirty="0" smtClean="0">
                <a:latin typeface="Times New Roman" pitchFamily="18" charset="0"/>
                <a:cs typeface="Times New Roman" pitchFamily="18" charset="0"/>
              </a:rPr>
              <a:t>Indirect-band </a:t>
            </a:r>
            <a:r>
              <a:rPr lang="tr-TR" b="1" dirty="0">
                <a:latin typeface="Times New Roman" pitchFamily="18" charset="0"/>
                <a:cs typeface="Times New Roman" pitchFamily="18" charset="0"/>
              </a:rPr>
              <a:t>gap s/c’s (e.g. Si and Ge)</a:t>
            </a:r>
          </a:p>
        </p:txBody>
      </p:sp>
      <p:sp>
        <p:nvSpPr>
          <p:cNvPr id="30727" name="Line 20"/>
          <p:cNvSpPr>
            <a:spLocks noChangeShapeType="1"/>
          </p:cNvSpPr>
          <p:nvPr/>
        </p:nvSpPr>
        <p:spPr bwMode="auto">
          <a:xfrm>
            <a:off x="1403350" y="4222750"/>
            <a:ext cx="1728788" cy="0"/>
          </a:xfrm>
          <a:prstGeom prst="line">
            <a:avLst/>
          </a:prstGeom>
          <a:noFill/>
          <a:ln w="28575" cap="sq">
            <a:solidFill>
              <a:srgbClr val="FF0000"/>
            </a:solidFill>
            <a:round/>
            <a:headEnd type="none" w="sm" len="sm"/>
            <a:tailEnd type="stealth" w="lg" len="lg"/>
          </a:ln>
        </p:spPr>
        <p:txBody>
          <a:bodyPr wrap="none"/>
          <a:lstStyle/>
          <a:p>
            <a:endParaRPr lang="en-US"/>
          </a:p>
        </p:txBody>
      </p:sp>
      <p:sp>
        <p:nvSpPr>
          <p:cNvPr id="30728" name="Line 19"/>
          <p:cNvSpPr>
            <a:spLocks noChangeShapeType="1"/>
          </p:cNvSpPr>
          <p:nvPr/>
        </p:nvSpPr>
        <p:spPr bwMode="auto">
          <a:xfrm flipV="1">
            <a:off x="1403350" y="1700213"/>
            <a:ext cx="0" cy="2522537"/>
          </a:xfrm>
          <a:prstGeom prst="line">
            <a:avLst/>
          </a:prstGeom>
          <a:noFill/>
          <a:ln w="28575" cap="sq">
            <a:solidFill>
              <a:srgbClr val="FF0000"/>
            </a:solidFill>
            <a:round/>
            <a:headEnd type="stealth" w="lg" len="lg"/>
            <a:tailEnd type="stealth" w="lg" len="lg"/>
          </a:ln>
        </p:spPr>
        <p:txBody>
          <a:bodyPr wrap="none"/>
          <a:lstStyle/>
          <a:p>
            <a:endParaRPr lang="en-US"/>
          </a:p>
        </p:txBody>
      </p:sp>
      <p:sp>
        <p:nvSpPr>
          <p:cNvPr id="30729" name="Oval 21"/>
          <p:cNvSpPr>
            <a:spLocks noChangeArrowheads="1"/>
          </p:cNvSpPr>
          <p:nvPr/>
        </p:nvSpPr>
        <p:spPr bwMode="auto">
          <a:xfrm>
            <a:off x="1330325" y="4195763"/>
            <a:ext cx="217488" cy="215900"/>
          </a:xfrm>
          <a:prstGeom prst="ellipse">
            <a:avLst/>
          </a:prstGeom>
          <a:noFill/>
          <a:ln w="12700" cap="rnd">
            <a:solidFill>
              <a:schemeClr val="bg2"/>
            </a:solidFill>
            <a:prstDash val="sysDot"/>
            <a:round/>
            <a:headEnd type="none" w="sm" len="sm"/>
            <a:tailEnd type="none" w="sm" len="sm"/>
          </a:ln>
        </p:spPr>
        <p:txBody>
          <a:bodyPr wrap="none" anchor="ctr"/>
          <a:lstStyle/>
          <a:p>
            <a:endParaRPr lang="en-US"/>
          </a:p>
        </p:txBody>
      </p:sp>
      <p:sp>
        <p:nvSpPr>
          <p:cNvPr id="30730" name="Text Box 22"/>
          <p:cNvSpPr txBox="1">
            <a:spLocks noChangeArrowheads="1"/>
          </p:cNvSpPr>
          <p:nvPr/>
        </p:nvSpPr>
        <p:spPr bwMode="auto">
          <a:xfrm>
            <a:off x="1258888" y="4051300"/>
            <a:ext cx="360362" cy="457200"/>
          </a:xfrm>
          <a:prstGeom prst="rect">
            <a:avLst/>
          </a:prstGeom>
          <a:noFill/>
          <a:ln w="12700" cap="sq">
            <a:noFill/>
            <a:miter lim="800000"/>
            <a:headEnd type="none" w="sm" len="sm"/>
            <a:tailEnd type="none" w="sm" len="sm"/>
          </a:ln>
        </p:spPr>
        <p:txBody>
          <a:bodyPr>
            <a:spAutoFit/>
          </a:bodyPr>
          <a:lstStyle/>
          <a:p>
            <a:r>
              <a:rPr lang="tr-TR"/>
              <a:t>+</a:t>
            </a:r>
          </a:p>
        </p:txBody>
      </p:sp>
      <p:sp>
        <p:nvSpPr>
          <p:cNvPr id="30731" name="Arc 25"/>
          <p:cNvSpPr>
            <a:spLocks/>
          </p:cNvSpPr>
          <p:nvPr/>
        </p:nvSpPr>
        <p:spPr bwMode="auto">
          <a:xfrm rot="5400000">
            <a:off x="2591594" y="2313782"/>
            <a:ext cx="865187" cy="1079500"/>
          </a:xfrm>
          <a:custGeom>
            <a:avLst/>
            <a:gdLst>
              <a:gd name="T0" fmla="*/ 0 w 22369"/>
              <a:gd name="T1" fmla="*/ 8746 h 43200"/>
              <a:gd name="T2" fmla="*/ 426347 w 22369"/>
              <a:gd name="T3" fmla="*/ 26971885 h 43200"/>
              <a:gd name="T4" fmla="*/ 1150398 w 22369"/>
              <a:gd name="T5" fmla="*/ 13487504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30732" name="Text Box 26"/>
          <p:cNvSpPr txBox="1">
            <a:spLocks noChangeArrowheads="1"/>
          </p:cNvSpPr>
          <p:nvPr/>
        </p:nvSpPr>
        <p:spPr bwMode="auto">
          <a:xfrm>
            <a:off x="0" y="5230813"/>
            <a:ext cx="504825" cy="369887"/>
          </a:xfrm>
          <a:prstGeom prst="rect">
            <a:avLst/>
          </a:prstGeom>
          <a:noFill/>
          <a:ln w="12700" cap="sq">
            <a:noFill/>
            <a:miter lim="800000"/>
            <a:headEnd type="none" w="sm" len="sm"/>
            <a:tailEnd type="none" w="sm" len="sm"/>
          </a:ln>
        </p:spPr>
        <p:txBody>
          <a:bodyPr wrap="none">
            <a:spAutoFit/>
          </a:bodyPr>
          <a:lstStyle/>
          <a:p>
            <a:r>
              <a:rPr lang="tr-TR" sz="1800" b="1">
                <a:latin typeface="Arial" charset="0"/>
              </a:rPr>
              <a:t>VB</a:t>
            </a:r>
          </a:p>
        </p:txBody>
      </p:sp>
      <p:sp>
        <p:nvSpPr>
          <p:cNvPr id="30733" name="Text Box 27"/>
          <p:cNvSpPr txBox="1">
            <a:spLocks noChangeArrowheads="1"/>
          </p:cNvSpPr>
          <p:nvPr/>
        </p:nvSpPr>
        <p:spPr bwMode="auto">
          <a:xfrm>
            <a:off x="3635375" y="2301875"/>
            <a:ext cx="479425" cy="338138"/>
          </a:xfrm>
          <a:prstGeom prst="rect">
            <a:avLst/>
          </a:prstGeom>
          <a:noFill/>
          <a:ln w="12700" cap="sq">
            <a:noFill/>
            <a:miter lim="800000"/>
            <a:headEnd type="none" w="sm" len="sm"/>
            <a:tailEnd type="none" w="sm" len="sm"/>
          </a:ln>
        </p:spPr>
        <p:txBody>
          <a:bodyPr wrap="none">
            <a:spAutoFit/>
          </a:bodyPr>
          <a:lstStyle/>
          <a:p>
            <a:r>
              <a:rPr lang="tr-TR" sz="1600" b="1">
                <a:latin typeface="Arial" charset="0"/>
              </a:rPr>
              <a:t>CB</a:t>
            </a:r>
          </a:p>
        </p:txBody>
      </p:sp>
      <p:sp>
        <p:nvSpPr>
          <p:cNvPr id="30734" name="Text Box 28"/>
          <p:cNvSpPr txBox="1">
            <a:spLocks noChangeArrowheads="1"/>
          </p:cNvSpPr>
          <p:nvPr/>
        </p:nvSpPr>
        <p:spPr bwMode="auto">
          <a:xfrm>
            <a:off x="1403350" y="1773238"/>
            <a:ext cx="387350" cy="457200"/>
          </a:xfrm>
          <a:prstGeom prst="rect">
            <a:avLst/>
          </a:prstGeom>
          <a:noFill/>
          <a:ln w="12700" cap="sq">
            <a:noFill/>
            <a:miter lim="800000"/>
            <a:headEnd type="none" w="sm" len="sm"/>
            <a:tailEnd type="none" w="sm" len="sm"/>
          </a:ln>
        </p:spPr>
        <p:txBody>
          <a:bodyPr wrap="none">
            <a:spAutoFit/>
          </a:bodyPr>
          <a:lstStyle/>
          <a:p>
            <a:r>
              <a:rPr lang="tr-TR">
                <a:solidFill>
                  <a:srgbClr val="FF0000"/>
                </a:solidFill>
                <a:latin typeface="Arial" charset="0"/>
              </a:rPr>
              <a:t>E</a:t>
            </a:r>
          </a:p>
        </p:txBody>
      </p:sp>
      <p:sp>
        <p:nvSpPr>
          <p:cNvPr id="30735" name="Text Box 29"/>
          <p:cNvSpPr txBox="1">
            <a:spLocks noChangeArrowheads="1"/>
          </p:cNvSpPr>
          <p:nvPr/>
        </p:nvSpPr>
        <p:spPr bwMode="auto">
          <a:xfrm>
            <a:off x="2771775" y="3789363"/>
            <a:ext cx="336550" cy="457200"/>
          </a:xfrm>
          <a:prstGeom prst="rect">
            <a:avLst/>
          </a:prstGeom>
          <a:noFill/>
          <a:ln w="12700" cap="sq">
            <a:noFill/>
            <a:miter lim="800000"/>
            <a:headEnd type="none" w="sm" len="sm"/>
            <a:tailEnd type="none" w="sm" len="sm"/>
          </a:ln>
        </p:spPr>
        <p:txBody>
          <a:bodyPr wrap="none">
            <a:spAutoFit/>
          </a:bodyPr>
          <a:lstStyle/>
          <a:p>
            <a:r>
              <a:rPr lang="tr-TR">
                <a:solidFill>
                  <a:srgbClr val="FF0000"/>
                </a:solidFill>
                <a:latin typeface="Arial" charset="0"/>
              </a:rPr>
              <a:t>k</a:t>
            </a:r>
          </a:p>
        </p:txBody>
      </p:sp>
      <p:sp>
        <p:nvSpPr>
          <p:cNvPr id="163863" name="Oval 23"/>
          <p:cNvSpPr>
            <a:spLocks noChangeArrowheads="1"/>
          </p:cNvSpPr>
          <p:nvPr/>
        </p:nvSpPr>
        <p:spPr bwMode="auto">
          <a:xfrm>
            <a:off x="2914650" y="3055938"/>
            <a:ext cx="215900" cy="2159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163864" name="Text Box 24"/>
          <p:cNvSpPr txBox="1">
            <a:spLocks noChangeArrowheads="1"/>
          </p:cNvSpPr>
          <p:nvPr/>
        </p:nvSpPr>
        <p:spPr bwMode="auto">
          <a:xfrm>
            <a:off x="2843213" y="2960688"/>
            <a:ext cx="352425" cy="396875"/>
          </a:xfrm>
          <a:prstGeom prst="rect">
            <a:avLst/>
          </a:prstGeom>
          <a:noFill/>
          <a:ln w="12700" cap="sq">
            <a:noFill/>
            <a:miter lim="800000"/>
            <a:headEnd type="none" w="sm" len="sm"/>
            <a:tailEnd type="none" w="sm" len="sm"/>
          </a:ln>
        </p:spPr>
        <p:txBody>
          <a:bodyPr wrap="none">
            <a:spAutoFit/>
          </a:bodyPr>
          <a:lstStyle/>
          <a:p>
            <a:r>
              <a:rPr lang="tr-TR" sz="2000"/>
              <a:t>e</a:t>
            </a:r>
            <a:r>
              <a:rPr lang="tr-TR" sz="2000" baseline="30000"/>
              <a:t>-</a:t>
            </a:r>
            <a:endParaRPr lang="tr-TR" sz="2000"/>
          </a:p>
        </p:txBody>
      </p:sp>
      <p:sp>
        <p:nvSpPr>
          <p:cNvPr id="163870" name="Rectangle 30"/>
          <p:cNvSpPr>
            <a:spLocks noChangeArrowheads="1"/>
          </p:cNvSpPr>
          <p:nvPr/>
        </p:nvSpPr>
        <p:spPr bwMode="auto">
          <a:xfrm>
            <a:off x="4572000" y="2636838"/>
            <a:ext cx="4572000" cy="287337"/>
          </a:xfrm>
          <a:prstGeom prst="rect">
            <a:avLst/>
          </a:prstGeom>
          <a:solidFill>
            <a:schemeClr val="bg1"/>
          </a:solidFill>
          <a:ln w="12700" cap="sq">
            <a:noFill/>
            <a:miter lim="800000"/>
            <a:headEnd type="none" w="sm" len="sm"/>
            <a:tailEnd type="none" w="sm" len="sm"/>
          </a:ln>
          <a:effectLst/>
        </p:spPr>
        <p:txBody>
          <a:bodyPr wrap="none" anchor="ctr"/>
          <a:lstStyle/>
          <a:p>
            <a:pPr>
              <a:defRPr/>
            </a:pPr>
            <a:r>
              <a:rPr lang="en-US" sz="2000" b="1" dirty="0" smtClean="0">
                <a:solidFill>
                  <a:srgbClr val="FF0000"/>
                </a:solidFill>
                <a:latin typeface="Times New Roman" pitchFamily="18" charset="0"/>
                <a:cs typeface="Times New Roman" pitchFamily="18" charset="0"/>
              </a:rPr>
              <a:t>      </a:t>
            </a:r>
            <a:r>
              <a:rPr lang="tr-TR" sz="2000" b="1" dirty="0" smtClean="0">
                <a:solidFill>
                  <a:srgbClr val="FF0000"/>
                </a:solidFill>
                <a:latin typeface="Times New Roman" pitchFamily="18" charset="0"/>
                <a:cs typeface="Times New Roman" pitchFamily="18" charset="0"/>
              </a:rPr>
              <a:t>Phonon </a:t>
            </a:r>
            <a:endParaRPr lang="tr-TR" sz="2000" b="1" dirty="0">
              <a:solidFill>
                <a:srgbClr val="FF0000"/>
              </a:solidFill>
              <a:latin typeface="Times New Roman" pitchFamily="18" charset="0"/>
              <a:cs typeface="Times New Roman" pitchFamily="18" charset="0"/>
            </a:endParaRPr>
          </a:p>
        </p:txBody>
      </p:sp>
      <p:sp>
        <p:nvSpPr>
          <p:cNvPr id="30739" name="Line 34"/>
          <p:cNvSpPr>
            <a:spLocks noChangeShapeType="1"/>
          </p:cNvSpPr>
          <p:nvPr/>
        </p:nvSpPr>
        <p:spPr bwMode="auto">
          <a:xfrm>
            <a:off x="1403350" y="3284538"/>
            <a:ext cx="2447925" cy="0"/>
          </a:xfrm>
          <a:prstGeom prst="line">
            <a:avLst/>
          </a:prstGeom>
          <a:noFill/>
          <a:ln w="12700">
            <a:solidFill>
              <a:schemeClr val="tx1"/>
            </a:solidFill>
            <a:prstDash val="dash"/>
            <a:round/>
            <a:headEnd type="none" w="sm" len="sm"/>
            <a:tailEnd type="none" w="sm" len="sm"/>
          </a:ln>
        </p:spPr>
        <p:txBody>
          <a:bodyPr wrap="none"/>
          <a:lstStyle/>
          <a:p>
            <a:endParaRPr lang="en-US"/>
          </a:p>
        </p:txBody>
      </p:sp>
      <p:sp>
        <p:nvSpPr>
          <p:cNvPr id="30740" name="Line 36"/>
          <p:cNvSpPr>
            <a:spLocks noChangeShapeType="1"/>
          </p:cNvSpPr>
          <p:nvPr/>
        </p:nvSpPr>
        <p:spPr bwMode="auto">
          <a:xfrm>
            <a:off x="1476375" y="4221163"/>
            <a:ext cx="2374900" cy="0"/>
          </a:xfrm>
          <a:prstGeom prst="line">
            <a:avLst/>
          </a:prstGeom>
          <a:noFill/>
          <a:ln w="12700">
            <a:solidFill>
              <a:schemeClr val="tx1"/>
            </a:solidFill>
            <a:prstDash val="dash"/>
            <a:round/>
            <a:headEnd type="none" w="sm" len="sm"/>
            <a:tailEnd type="none" w="sm" len="sm"/>
          </a:ln>
        </p:spPr>
        <p:txBody>
          <a:bodyPr wrap="none"/>
          <a:lstStyle/>
          <a:p>
            <a:endParaRPr lang="en-US"/>
          </a:p>
        </p:txBody>
      </p:sp>
      <p:sp>
        <p:nvSpPr>
          <p:cNvPr id="30741" name="Rectangle 32"/>
          <p:cNvSpPr>
            <a:spLocks noChangeArrowheads="1"/>
          </p:cNvSpPr>
          <p:nvPr/>
        </p:nvSpPr>
        <p:spPr bwMode="auto">
          <a:xfrm>
            <a:off x="4643438" y="2997200"/>
            <a:ext cx="4427537" cy="3479800"/>
          </a:xfrm>
          <a:prstGeom prst="rect">
            <a:avLst/>
          </a:prstGeom>
          <a:noFill/>
          <a:ln w="9525">
            <a:noFill/>
            <a:miter lim="800000"/>
            <a:headEnd/>
            <a:tailEnd/>
          </a:ln>
        </p:spPr>
        <p:txBody>
          <a:bodyPr/>
          <a:lstStyle/>
          <a:p>
            <a:pPr marL="342900" indent="-342900" algn="just">
              <a:spcBef>
                <a:spcPct val="20000"/>
              </a:spcBef>
              <a:buClr>
                <a:schemeClr val="bg2"/>
              </a:buClr>
              <a:buSzPct val="75000"/>
              <a:buFont typeface="Wingdings" pitchFamily="2" charset="2"/>
              <a:buChar char="n"/>
            </a:pPr>
            <a:r>
              <a:rPr lang="tr-TR" dirty="0">
                <a:latin typeface="Times New Roman" pitchFamily="18" charset="0"/>
                <a:cs typeface="Times New Roman" pitchFamily="18" charset="0"/>
              </a:rPr>
              <a:t>Atoms vibrate about their mean position at a finite temperature.These vibrations produce vibrational waves inside the crystal</a:t>
            </a:r>
            <a:r>
              <a:rPr lang="tr-TR"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342900" indent="-342900" algn="just">
              <a:spcBef>
                <a:spcPct val="20000"/>
              </a:spcBef>
              <a:buClr>
                <a:schemeClr val="bg2"/>
              </a:buClr>
              <a:buSzPct val="75000"/>
              <a:buFont typeface="Wingdings" pitchFamily="2" charset="2"/>
              <a:buChar char="n"/>
            </a:pPr>
            <a:endParaRPr lang="tr-TR" dirty="0">
              <a:latin typeface="Times New Roman" pitchFamily="18" charset="0"/>
              <a:cs typeface="Times New Roman" pitchFamily="18" charset="0"/>
            </a:endParaRPr>
          </a:p>
          <a:p>
            <a:pPr marL="342900" indent="-342900" algn="just">
              <a:spcBef>
                <a:spcPct val="20000"/>
              </a:spcBef>
              <a:buClr>
                <a:schemeClr val="bg2"/>
              </a:buClr>
              <a:buSzPct val="75000"/>
              <a:buFont typeface="Wingdings" pitchFamily="2" charset="2"/>
              <a:buChar char="n"/>
            </a:pPr>
            <a:r>
              <a:rPr lang="tr-TR" dirty="0">
                <a:latin typeface="Times New Roman" pitchFamily="18" charset="0"/>
                <a:cs typeface="Times New Roman" pitchFamily="18" charset="0"/>
              </a:rPr>
              <a:t>Phonons are the quanta of these vibrational waves. Phonons travel with a velocity of sound .</a:t>
            </a:r>
          </a:p>
          <a:p>
            <a:pPr marL="342900" indent="-342900" algn="just">
              <a:spcBef>
                <a:spcPct val="20000"/>
              </a:spcBef>
              <a:buClr>
                <a:schemeClr val="bg2"/>
              </a:buClr>
              <a:buSzPct val="75000"/>
              <a:buFont typeface="Wingdings" pitchFamily="2" charset="2"/>
              <a:buChar char="n"/>
            </a:pPr>
            <a:r>
              <a:rPr lang="tr-TR" dirty="0">
                <a:latin typeface="Times New Roman" pitchFamily="18" charset="0"/>
                <a:cs typeface="Times New Roman" pitchFamily="18" charset="0"/>
              </a:rPr>
              <a:t>Their wavelength is determined by the crystal lattice constant. Phonons can only exist inside the crystal.</a:t>
            </a:r>
          </a:p>
          <a:p>
            <a:pPr marL="342900" indent="-342900" algn="just">
              <a:spcBef>
                <a:spcPct val="20000"/>
              </a:spcBef>
              <a:buClr>
                <a:schemeClr val="bg2"/>
              </a:buClr>
              <a:buSzPct val="75000"/>
              <a:buFont typeface="Wingdings" pitchFamily="2" charset="2"/>
              <a:buNone/>
            </a:pPr>
            <a:endParaRPr lang="tr-TR" sz="1800" dirty="0">
              <a:latin typeface="Arial" charset="0"/>
            </a:endParaRPr>
          </a:p>
          <a:p>
            <a:pPr marL="342900" indent="-342900" algn="just">
              <a:spcBef>
                <a:spcPct val="20000"/>
              </a:spcBef>
              <a:buClr>
                <a:schemeClr val="bg2"/>
              </a:buClr>
              <a:buSzPct val="75000"/>
              <a:buFont typeface="Wingdings" pitchFamily="2" charset="2"/>
              <a:buChar char="n"/>
            </a:pPr>
            <a:endParaRPr lang="tr-TR" sz="1800" dirty="0">
              <a:latin typeface="Arial" charset="0"/>
            </a:endParaRPr>
          </a:p>
          <a:p>
            <a:pPr marL="342900" indent="-342900" algn="just">
              <a:spcBef>
                <a:spcPct val="20000"/>
              </a:spcBef>
              <a:buClr>
                <a:schemeClr val="bg2"/>
              </a:buClr>
              <a:buSzPct val="75000"/>
              <a:buFont typeface="Wingdings" pitchFamily="2" charset="2"/>
              <a:buChar char="n"/>
            </a:pPr>
            <a:endParaRPr lang="tr-TR" sz="1800" dirty="0">
              <a:latin typeface="Arial" charset="0"/>
            </a:endParaRPr>
          </a:p>
        </p:txBody>
      </p:sp>
      <p:sp>
        <p:nvSpPr>
          <p:cNvPr id="163877" name="Line 37"/>
          <p:cNvSpPr>
            <a:spLocks noChangeShapeType="1"/>
          </p:cNvSpPr>
          <p:nvPr/>
        </p:nvSpPr>
        <p:spPr bwMode="auto">
          <a:xfrm>
            <a:off x="3492500" y="3357563"/>
            <a:ext cx="0" cy="792162"/>
          </a:xfrm>
          <a:prstGeom prst="line">
            <a:avLst/>
          </a:prstGeom>
          <a:noFill/>
          <a:ln w="12700" cap="sq">
            <a:solidFill>
              <a:schemeClr val="tx1"/>
            </a:solidFill>
            <a:round/>
            <a:headEnd type="stealth" w="lg" len="lg"/>
            <a:tailEnd type="stealth" w="lg" len="lg"/>
          </a:ln>
        </p:spPr>
        <p:txBody>
          <a:bodyPr wrap="none"/>
          <a:lstStyle/>
          <a:p>
            <a:endParaRPr lang="en-US"/>
          </a:p>
        </p:txBody>
      </p:sp>
      <p:sp>
        <p:nvSpPr>
          <p:cNvPr id="163878" name="Text Box 38"/>
          <p:cNvSpPr txBox="1">
            <a:spLocks noChangeArrowheads="1"/>
          </p:cNvSpPr>
          <p:nvPr/>
        </p:nvSpPr>
        <p:spPr bwMode="auto">
          <a:xfrm>
            <a:off x="3419475" y="3573463"/>
            <a:ext cx="431800" cy="336550"/>
          </a:xfrm>
          <a:prstGeom prst="rect">
            <a:avLst/>
          </a:prstGeom>
          <a:noFill/>
          <a:ln w="12700" cap="sq">
            <a:noFill/>
            <a:miter lim="800000"/>
            <a:headEnd type="none" w="sm" len="sm"/>
            <a:tailEnd type="none" w="sm" len="sm"/>
          </a:ln>
        </p:spPr>
        <p:txBody>
          <a:bodyPr wrap="none">
            <a:spAutoFit/>
          </a:bodyPr>
          <a:lstStyle/>
          <a:p>
            <a:r>
              <a:rPr lang="tr-TR" sz="1600">
                <a:latin typeface="Arial" charset="0"/>
              </a:rPr>
              <a:t>Eg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5"/>
          <p:cNvSpPr>
            <a:spLocks noChangeArrowheads="1"/>
          </p:cNvSpPr>
          <p:nvPr/>
        </p:nvSpPr>
        <p:spPr bwMode="auto">
          <a:xfrm>
            <a:off x="0" y="5516563"/>
            <a:ext cx="9144000" cy="1341437"/>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a:p>
        </p:txBody>
      </p:sp>
      <p:sp>
        <p:nvSpPr>
          <p:cNvPr id="162823" name="Rectangle 7"/>
          <p:cNvSpPr>
            <a:spLocks noChangeArrowheads="1"/>
          </p:cNvSpPr>
          <p:nvPr/>
        </p:nvSpPr>
        <p:spPr bwMode="auto">
          <a:xfrm>
            <a:off x="0" y="692150"/>
            <a:ext cx="3810000" cy="6165850"/>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a:p>
        </p:txBody>
      </p:sp>
      <p:sp>
        <p:nvSpPr>
          <p:cNvPr id="29700" name="Arc 9"/>
          <p:cNvSpPr>
            <a:spLocks/>
          </p:cNvSpPr>
          <p:nvPr/>
        </p:nvSpPr>
        <p:spPr bwMode="auto">
          <a:xfrm rot="-5400000">
            <a:off x="750888" y="4144963"/>
            <a:ext cx="1377950" cy="1511300"/>
          </a:xfrm>
          <a:custGeom>
            <a:avLst/>
            <a:gdLst>
              <a:gd name="T0" fmla="*/ 0 w 22369"/>
              <a:gd name="T1" fmla="*/ 17142 h 43200"/>
              <a:gd name="T2" fmla="*/ 1081465 w 22369"/>
              <a:gd name="T3" fmla="*/ 52864888 h 43200"/>
              <a:gd name="T4" fmla="*/ 2918095 w 22369"/>
              <a:gd name="T5" fmla="*/ 26435505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162820" name="Rectangle 4"/>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lgn="ctr">
              <a:defRPr/>
            </a:pPr>
            <a:endParaRPr lang="tr-TR"/>
          </a:p>
        </p:txBody>
      </p:sp>
      <p:sp>
        <p:nvSpPr>
          <p:cNvPr id="29702" name="Rectangle 2"/>
          <p:cNvSpPr>
            <a:spLocks noGrp="1" noChangeArrowheads="1"/>
          </p:cNvSpPr>
          <p:nvPr>
            <p:ph type="title"/>
          </p:nvPr>
        </p:nvSpPr>
        <p:spPr>
          <a:xfrm>
            <a:off x="0" y="1"/>
            <a:ext cx="9144000" cy="1125538"/>
          </a:xfrm>
          <a:solidFill>
            <a:schemeClr val="bg1"/>
          </a:solidFill>
        </p:spPr>
        <p:txBody>
          <a:bodyPr>
            <a:noAutofit/>
          </a:bodyPr>
          <a:lstStyle/>
          <a:p>
            <a:pPr eaLnBrk="1" hangingPunct="1"/>
            <a:r>
              <a:rPr lang="tr-TR" sz="2800" b="1" dirty="0" smtClean="0">
                <a:solidFill>
                  <a:srgbClr val="FF0000"/>
                </a:solidFill>
                <a:latin typeface="Times New Roman" pitchFamily="18" charset="0"/>
                <a:cs typeface="Times New Roman" pitchFamily="18" charset="0"/>
              </a:rPr>
              <a:t>Direct an</a:t>
            </a:r>
            <a:r>
              <a:rPr lang="en-US" sz="2800" b="1" dirty="0" smtClean="0">
                <a:solidFill>
                  <a:srgbClr val="FF0000"/>
                </a:solidFill>
                <a:latin typeface="Times New Roman" pitchFamily="18" charset="0"/>
                <a:cs typeface="Times New Roman" pitchFamily="18" charset="0"/>
              </a:rPr>
              <a:t>d</a:t>
            </a:r>
            <a:r>
              <a:rPr lang="tr-TR" sz="2800" b="1" dirty="0" smtClean="0">
                <a:solidFill>
                  <a:srgbClr val="FF0000"/>
                </a:solidFill>
                <a:latin typeface="Times New Roman" pitchFamily="18" charset="0"/>
                <a:cs typeface="Times New Roman" pitchFamily="18" charset="0"/>
              </a:rPr>
              <a:t> indirect-band gap materials :</a:t>
            </a:r>
          </a:p>
        </p:txBody>
      </p:sp>
      <p:sp>
        <p:nvSpPr>
          <p:cNvPr id="162819" name="Rectangle 3"/>
          <p:cNvSpPr>
            <a:spLocks noGrp="1" noChangeArrowheads="1"/>
          </p:cNvSpPr>
          <p:nvPr>
            <p:ph type="body" idx="1"/>
          </p:nvPr>
        </p:nvSpPr>
        <p:spPr>
          <a:xfrm>
            <a:off x="4038600" y="1752600"/>
            <a:ext cx="4783138" cy="4267200"/>
          </a:xfrm>
        </p:spPr>
        <p:txBody>
          <a:bodyPr/>
          <a:lstStyle/>
          <a:p>
            <a:pPr algn="just" eaLnBrk="1" hangingPunct="1">
              <a:defRPr/>
            </a:pPr>
            <a:r>
              <a:rPr lang="tr-TR" sz="2000" dirty="0" smtClean="0">
                <a:latin typeface="Times New Roman" pitchFamily="18" charset="0"/>
                <a:cs typeface="Times New Roman" pitchFamily="18" charset="0"/>
              </a:rPr>
              <a:t>For a </a:t>
            </a:r>
            <a:r>
              <a:rPr lang="tr-TR" sz="2000" i="1" dirty="0" smtClean="0">
                <a:solidFill>
                  <a:srgbClr val="FF0000"/>
                </a:solidFill>
                <a:effectLst>
                  <a:outerShdw blurRad="38100" dist="38100" dir="2700000" algn="tl">
                    <a:srgbClr val="C0C0C0"/>
                  </a:outerShdw>
                </a:effectLst>
                <a:latin typeface="Times New Roman" pitchFamily="18" charset="0"/>
                <a:cs typeface="Times New Roman" pitchFamily="18" charset="0"/>
              </a:rPr>
              <a:t>direct-band gap material</a:t>
            </a:r>
            <a:r>
              <a:rPr lang="tr-TR" sz="2000" dirty="0" smtClean="0">
                <a:latin typeface="Times New Roman" pitchFamily="18" charset="0"/>
                <a:cs typeface="Times New Roman" pitchFamily="18" charset="0"/>
              </a:rPr>
              <a:t>,  the minimum of the </a:t>
            </a:r>
            <a:r>
              <a:rPr lang="tr-TR" sz="2000" dirty="0" smtClean="0">
                <a:solidFill>
                  <a:srgbClr val="FF0000"/>
                </a:solidFill>
                <a:latin typeface="Times New Roman" pitchFamily="18" charset="0"/>
                <a:cs typeface="Times New Roman" pitchFamily="18" charset="0"/>
              </a:rPr>
              <a:t>conduction band</a:t>
            </a:r>
            <a:r>
              <a:rPr lang="tr-TR" sz="2000" dirty="0" smtClean="0">
                <a:latin typeface="Times New Roman" pitchFamily="18" charset="0"/>
                <a:cs typeface="Times New Roman" pitchFamily="18" charset="0"/>
              </a:rPr>
              <a:t> and maximum of the </a:t>
            </a:r>
            <a:r>
              <a:rPr lang="tr-TR" sz="2000" dirty="0" smtClean="0">
                <a:solidFill>
                  <a:srgbClr val="FF0000"/>
                </a:solidFill>
                <a:latin typeface="Times New Roman" pitchFamily="18" charset="0"/>
                <a:cs typeface="Times New Roman" pitchFamily="18" charset="0"/>
              </a:rPr>
              <a:t>valance band</a:t>
            </a:r>
            <a:r>
              <a:rPr lang="tr-TR" sz="2000" dirty="0" smtClean="0">
                <a:latin typeface="Times New Roman" pitchFamily="18" charset="0"/>
                <a:cs typeface="Times New Roman" pitchFamily="18" charset="0"/>
              </a:rPr>
              <a:t> lies at the same momentum, k, values.</a:t>
            </a:r>
          </a:p>
          <a:p>
            <a:pPr algn="just" eaLnBrk="1" hangingPunct="1">
              <a:buFont typeface="Wingdings" pitchFamily="2" charset="2"/>
              <a:buNone/>
              <a:defRPr/>
            </a:pPr>
            <a:endParaRPr lang="tr-TR" sz="1800" dirty="0" smtClean="0"/>
          </a:p>
          <a:p>
            <a:pPr algn="just" eaLnBrk="1" hangingPunct="1">
              <a:defRPr/>
            </a:pPr>
            <a:r>
              <a:rPr lang="tr-TR" sz="2000" dirty="0" smtClean="0">
                <a:latin typeface="Times New Roman" pitchFamily="18" charset="0"/>
                <a:cs typeface="Times New Roman" pitchFamily="18" charset="0"/>
              </a:rPr>
              <a:t>When an electron sitting at the bottom of the </a:t>
            </a:r>
            <a:r>
              <a:rPr lang="tr-TR" sz="2000" dirty="0" smtClean="0">
                <a:solidFill>
                  <a:srgbClr val="FF0000"/>
                </a:solidFill>
                <a:latin typeface="Times New Roman" pitchFamily="18" charset="0"/>
                <a:cs typeface="Times New Roman" pitchFamily="18" charset="0"/>
              </a:rPr>
              <a:t>CB</a:t>
            </a:r>
            <a:r>
              <a:rPr lang="tr-TR" sz="2000" dirty="0" smtClean="0">
                <a:latin typeface="Times New Roman" pitchFamily="18" charset="0"/>
                <a:cs typeface="Times New Roman" pitchFamily="18" charset="0"/>
              </a:rPr>
              <a:t> recombines with a hole sitting at the top of the </a:t>
            </a:r>
            <a:r>
              <a:rPr lang="tr-TR" sz="2000" dirty="0" smtClean="0">
                <a:solidFill>
                  <a:srgbClr val="FF0000"/>
                </a:solidFill>
                <a:latin typeface="Times New Roman" pitchFamily="18" charset="0"/>
                <a:cs typeface="Times New Roman" pitchFamily="18" charset="0"/>
              </a:rPr>
              <a:t>VB, </a:t>
            </a:r>
            <a:r>
              <a:rPr lang="tr-TR" sz="2000" dirty="0" smtClean="0">
                <a:latin typeface="Times New Roman" pitchFamily="18" charset="0"/>
                <a:cs typeface="Times New Roman" pitchFamily="18" charset="0"/>
              </a:rPr>
              <a:t>there will be no change in momentum values.</a:t>
            </a:r>
          </a:p>
          <a:p>
            <a:pPr algn="just" eaLnBrk="1" hangingPunct="1">
              <a:buFont typeface="Wingdings" pitchFamily="2" charset="2"/>
              <a:buNone/>
              <a:defRPr/>
            </a:pPr>
            <a:endParaRPr lang="tr-TR" sz="1800" dirty="0" smtClean="0"/>
          </a:p>
          <a:p>
            <a:pPr algn="just" eaLnBrk="1" hangingPunct="1">
              <a:defRPr/>
            </a:pPr>
            <a:r>
              <a:rPr lang="tr-TR" sz="2000" dirty="0" smtClean="0">
                <a:latin typeface="Times New Roman" pitchFamily="18" charset="0"/>
                <a:cs typeface="Times New Roman" pitchFamily="18" charset="0"/>
              </a:rPr>
              <a:t>Energy is conserved by means of emitting a photon, such transitions are called as </a:t>
            </a:r>
            <a:r>
              <a:rPr lang="tr-TR" sz="2000" dirty="0" smtClean="0">
                <a:solidFill>
                  <a:srgbClr val="FF0000"/>
                </a:solidFill>
                <a:latin typeface="Times New Roman" pitchFamily="18" charset="0"/>
                <a:cs typeface="Times New Roman" pitchFamily="18" charset="0"/>
              </a:rPr>
              <a:t>radiative transitions.</a:t>
            </a:r>
          </a:p>
        </p:txBody>
      </p:sp>
      <p:sp>
        <p:nvSpPr>
          <p:cNvPr id="162821" name="Rectangle 5"/>
          <p:cNvSpPr>
            <a:spLocks noChangeArrowheads="1"/>
          </p:cNvSpPr>
          <p:nvPr/>
        </p:nvSpPr>
        <p:spPr bwMode="auto">
          <a:xfrm>
            <a:off x="0" y="1341438"/>
            <a:ext cx="3657600" cy="358775"/>
          </a:xfrm>
          <a:prstGeom prst="rect">
            <a:avLst/>
          </a:prstGeom>
          <a:solidFill>
            <a:srgbClr val="DDDDDD"/>
          </a:solidFill>
          <a:ln w="12700" cap="sq">
            <a:noFill/>
            <a:miter lim="800000"/>
            <a:headEnd type="none" w="sm" len="sm"/>
            <a:tailEnd type="none" w="sm" len="sm"/>
          </a:ln>
        </p:spPr>
        <p:txBody>
          <a:bodyPr wrap="none" anchor="ctr"/>
          <a:lstStyle/>
          <a:p>
            <a:r>
              <a:rPr lang="tr-TR" sz="1600" dirty="0">
                <a:latin typeface="Times New Roman" pitchFamily="18" charset="0"/>
                <a:cs typeface="Times New Roman" pitchFamily="18" charset="0"/>
              </a:rPr>
              <a:t>Direct-band gap s/c’s (e.g. GaAs, </a:t>
            </a:r>
            <a:r>
              <a:rPr lang="tr-TR" sz="1600" dirty="0" smtClean="0">
                <a:latin typeface="Times New Roman" pitchFamily="18" charset="0"/>
                <a:cs typeface="Times New Roman" pitchFamily="18" charset="0"/>
              </a:rPr>
              <a:t>InP)</a:t>
            </a:r>
            <a:endParaRPr lang="tr-TR" sz="1600" dirty="0">
              <a:latin typeface="Times New Roman" pitchFamily="18" charset="0"/>
              <a:cs typeface="Times New Roman" pitchFamily="18" charset="0"/>
            </a:endParaRPr>
          </a:p>
        </p:txBody>
      </p:sp>
      <p:sp>
        <p:nvSpPr>
          <p:cNvPr id="29705" name="Line 10"/>
          <p:cNvSpPr>
            <a:spLocks noChangeShapeType="1"/>
          </p:cNvSpPr>
          <p:nvPr/>
        </p:nvSpPr>
        <p:spPr bwMode="auto">
          <a:xfrm flipV="1">
            <a:off x="1403350" y="1916113"/>
            <a:ext cx="0" cy="2306637"/>
          </a:xfrm>
          <a:prstGeom prst="line">
            <a:avLst/>
          </a:prstGeom>
          <a:noFill/>
          <a:ln w="28575" cap="sq">
            <a:solidFill>
              <a:srgbClr val="FF0000"/>
            </a:solidFill>
            <a:round/>
            <a:headEnd type="stealth" w="lg" len="lg"/>
            <a:tailEnd type="stealth" w="lg" len="lg"/>
          </a:ln>
        </p:spPr>
        <p:txBody>
          <a:bodyPr wrap="none"/>
          <a:lstStyle/>
          <a:p>
            <a:endParaRPr lang="en-US"/>
          </a:p>
        </p:txBody>
      </p:sp>
      <p:sp>
        <p:nvSpPr>
          <p:cNvPr id="29706" name="Line 11"/>
          <p:cNvSpPr>
            <a:spLocks noChangeShapeType="1"/>
          </p:cNvSpPr>
          <p:nvPr/>
        </p:nvSpPr>
        <p:spPr bwMode="auto">
          <a:xfrm>
            <a:off x="1403350" y="4222750"/>
            <a:ext cx="1728788" cy="0"/>
          </a:xfrm>
          <a:prstGeom prst="line">
            <a:avLst/>
          </a:prstGeom>
          <a:noFill/>
          <a:ln w="28575" cap="sq">
            <a:solidFill>
              <a:srgbClr val="FF0000"/>
            </a:solidFill>
            <a:round/>
            <a:headEnd type="none" w="sm" len="sm"/>
            <a:tailEnd type="stealth" w="lg" len="lg"/>
          </a:ln>
        </p:spPr>
        <p:txBody>
          <a:bodyPr wrap="none"/>
          <a:lstStyle/>
          <a:p>
            <a:endParaRPr lang="en-US"/>
          </a:p>
        </p:txBody>
      </p:sp>
      <p:sp>
        <p:nvSpPr>
          <p:cNvPr id="29707" name="Oval 16"/>
          <p:cNvSpPr>
            <a:spLocks noChangeArrowheads="1"/>
          </p:cNvSpPr>
          <p:nvPr/>
        </p:nvSpPr>
        <p:spPr bwMode="auto">
          <a:xfrm>
            <a:off x="1330325" y="4195763"/>
            <a:ext cx="217488" cy="215900"/>
          </a:xfrm>
          <a:prstGeom prst="ellipse">
            <a:avLst/>
          </a:prstGeom>
          <a:noFill/>
          <a:ln w="12700" cap="rnd">
            <a:solidFill>
              <a:schemeClr val="bg2"/>
            </a:solidFill>
            <a:prstDash val="sysDot"/>
            <a:round/>
            <a:headEnd type="none" w="sm" len="sm"/>
            <a:tailEnd type="none" w="sm" len="sm"/>
          </a:ln>
        </p:spPr>
        <p:txBody>
          <a:bodyPr wrap="none" anchor="ctr"/>
          <a:lstStyle/>
          <a:p>
            <a:endParaRPr lang="en-US"/>
          </a:p>
        </p:txBody>
      </p:sp>
      <p:sp>
        <p:nvSpPr>
          <p:cNvPr id="29708" name="Text Box 17"/>
          <p:cNvSpPr txBox="1">
            <a:spLocks noChangeArrowheads="1"/>
          </p:cNvSpPr>
          <p:nvPr/>
        </p:nvSpPr>
        <p:spPr bwMode="auto">
          <a:xfrm>
            <a:off x="1258888" y="4051300"/>
            <a:ext cx="360362" cy="457200"/>
          </a:xfrm>
          <a:prstGeom prst="rect">
            <a:avLst/>
          </a:prstGeom>
          <a:noFill/>
          <a:ln w="12700" cap="sq">
            <a:noFill/>
            <a:miter lim="800000"/>
            <a:headEnd type="none" w="sm" len="sm"/>
            <a:tailEnd type="none" w="sm" len="sm"/>
          </a:ln>
        </p:spPr>
        <p:txBody>
          <a:bodyPr>
            <a:spAutoFit/>
          </a:bodyPr>
          <a:lstStyle/>
          <a:p>
            <a:r>
              <a:rPr lang="tr-TR"/>
              <a:t>+</a:t>
            </a:r>
          </a:p>
        </p:txBody>
      </p:sp>
      <p:sp>
        <p:nvSpPr>
          <p:cNvPr id="162834" name="Oval 18"/>
          <p:cNvSpPr>
            <a:spLocks noChangeArrowheads="1"/>
          </p:cNvSpPr>
          <p:nvPr/>
        </p:nvSpPr>
        <p:spPr bwMode="auto">
          <a:xfrm>
            <a:off x="1330325" y="3187700"/>
            <a:ext cx="215900" cy="2159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162835" name="Text Box 19"/>
          <p:cNvSpPr txBox="1">
            <a:spLocks noChangeArrowheads="1"/>
          </p:cNvSpPr>
          <p:nvPr/>
        </p:nvSpPr>
        <p:spPr bwMode="auto">
          <a:xfrm>
            <a:off x="1258888" y="3092450"/>
            <a:ext cx="352425" cy="396875"/>
          </a:xfrm>
          <a:prstGeom prst="rect">
            <a:avLst/>
          </a:prstGeom>
          <a:noFill/>
          <a:ln w="12700" cap="sq">
            <a:noFill/>
            <a:miter lim="800000"/>
            <a:headEnd type="none" w="sm" len="sm"/>
            <a:tailEnd type="none" w="sm" len="sm"/>
          </a:ln>
        </p:spPr>
        <p:txBody>
          <a:bodyPr wrap="none">
            <a:spAutoFit/>
          </a:bodyPr>
          <a:lstStyle/>
          <a:p>
            <a:r>
              <a:rPr lang="tr-TR" sz="2000"/>
              <a:t>e</a:t>
            </a:r>
            <a:r>
              <a:rPr lang="tr-TR" sz="2000" baseline="30000"/>
              <a:t>-</a:t>
            </a:r>
            <a:endParaRPr lang="tr-TR" sz="2000"/>
          </a:p>
        </p:txBody>
      </p:sp>
      <p:sp>
        <p:nvSpPr>
          <p:cNvPr id="29711" name="Arc 20"/>
          <p:cNvSpPr>
            <a:spLocks/>
          </p:cNvSpPr>
          <p:nvPr/>
        </p:nvSpPr>
        <p:spPr bwMode="auto">
          <a:xfrm rot="5400000">
            <a:off x="750888" y="1993900"/>
            <a:ext cx="1377950" cy="1511300"/>
          </a:xfrm>
          <a:custGeom>
            <a:avLst/>
            <a:gdLst>
              <a:gd name="T0" fmla="*/ 0 w 22369"/>
              <a:gd name="T1" fmla="*/ 17142 h 43200"/>
              <a:gd name="T2" fmla="*/ 1081465 w 22369"/>
              <a:gd name="T3" fmla="*/ 52864888 h 43200"/>
              <a:gd name="T4" fmla="*/ 2918095 w 22369"/>
              <a:gd name="T5" fmla="*/ 26435505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29712" name="Text Box 21"/>
          <p:cNvSpPr txBox="1">
            <a:spLocks noChangeArrowheads="1"/>
          </p:cNvSpPr>
          <p:nvPr/>
        </p:nvSpPr>
        <p:spPr bwMode="auto">
          <a:xfrm>
            <a:off x="0" y="5157788"/>
            <a:ext cx="612775" cy="461962"/>
          </a:xfrm>
          <a:prstGeom prst="rect">
            <a:avLst/>
          </a:prstGeom>
          <a:noFill/>
          <a:ln w="12700" cap="sq">
            <a:noFill/>
            <a:miter lim="800000"/>
            <a:headEnd type="none" w="sm" len="sm"/>
            <a:tailEnd type="none" w="sm" len="sm"/>
          </a:ln>
        </p:spPr>
        <p:txBody>
          <a:bodyPr wrap="none">
            <a:spAutoFit/>
          </a:bodyPr>
          <a:lstStyle/>
          <a:p>
            <a:r>
              <a:rPr lang="tr-TR" b="1">
                <a:latin typeface="Arial" charset="0"/>
              </a:rPr>
              <a:t>VB</a:t>
            </a:r>
          </a:p>
        </p:txBody>
      </p:sp>
      <p:sp>
        <p:nvSpPr>
          <p:cNvPr id="29713" name="Text Box 22"/>
          <p:cNvSpPr txBox="1">
            <a:spLocks noChangeArrowheads="1"/>
          </p:cNvSpPr>
          <p:nvPr/>
        </p:nvSpPr>
        <p:spPr bwMode="auto">
          <a:xfrm>
            <a:off x="0" y="2060575"/>
            <a:ext cx="630238" cy="461963"/>
          </a:xfrm>
          <a:prstGeom prst="rect">
            <a:avLst/>
          </a:prstGeom>
          <a:noFill/>
          <a:ln w="12700" cap="sq">
            <a:noFill/>
            <a:miter lim="800000"/>
            <a:headEnd type="none" w="sm" len="sm"/>
            <a:tailEnd type="none" w="sm" len="sm"/>
          </a:ln>
        </p:spPr>
        <p:txBody>
          <a:bodyPr wrap="none">
            <a:spAutoFit/>
          </a:bodyPr>
          <a:lstStyle/>
          <a:p>
            <a:r>
              <a:rPr lang="tr-TR" b="1">
                <a:latin typeface="Arial" charset="0"/>
              </a:rPr>
              <a:t>CB</a:t>
            </a:r>
          </a:p>
        </p:txBody>
      </p:sp>
      <p:sp>
        <p:nvSpPr>
          <p:cNvPr id="29714" name="Text Box 23"/>
          <p:cNvSpPr txBox="1">
            <a:spLocks noChangeArrowheads="1"/>
          </p:cNvSpPr>
          <p:nvPr/>
        </p:nvSpPr>
        <p:spPr bwMode="auto">
          <a:xfrm>
            <a:off x="1403350" y="1844675"/>
            <a:ext cx="387350" cy="457200"/>
          </a:xfrm>
          <a:prstGeom prst="rect">
            <a:avLst/>
          </a:prstGeom>
          <a:noFill/>
          <a:ln w="12700" cap="sq">
            <a:noFill/>
            <a:miter lim="800000"/>
            <a:headEnd type="none" w="sm" len="sm"/>
            <a:tailEnd type="none" w="sm" len="sm"/>
          </a:ln>
        </p:spPr>
        <p:txBody>
          <a:bodyPr wrap="none">
            <a:spAutoFit/>
          </a:bodyPr>
          <a:lstStyle/>
          <a:p>
            <a:r>
              <a:rPr lang="tr-TR">
                <a:solidFill>
                  <a:srgbClr val="FF0000"/>
                </a:solidFill>
                <a:latin typeface="Arial" charset="0"/>
              </a:rPr>
              <a:t>E</a:t>
            </a:r>
          </a:p>
        </p:txBody>
      </p:sp>
      <p:sp>
        <p:nvSpPr>
          <p:cNvPr id="29715" name="Text Box 24"/>
          <p:cNvSpPr txBox="1">
            <a:spLocks noChangeArrowheads="1"/>
          </p:cNvSpPr>
          <p:nvPr/>
        </p:nvSpPr>
        <p:spPr bwMode="auto">
          <a:xfrm>
            <a:off x="2771775" y="3789363"/>
            <a:ext cx="336550" cy="457200"/>
          </a:xfrm>
          <a:prstGeom prst="rect">
            <a:avLst/>
          </a:prstGeom>
          <a:noFill/>
          <a:ln w="12700" cap="sq">
            <a:noFill/>
            <a:miter lim="800000"/>
            <a:headEnd type="none" w="sm" len="sm"/>
            <a:tailEnd type="none" w="sm" len="sm"/>
          </a:ln>
        </p:spPr>
        <p:txBody>
          <a:bodyPr wrap="none">
            <a:spAutoFit/>
          </a:bodyPr>
          <a:lstStyle/>
          <a:p>
            <a:r>
              <a:rPr lang="tr-TR">
                <a:solidFill>
                  <a:srgbClr val="FF0000"/>
                </a:solidFill>
                <a:latin typeface="Arial" charset="0"/>
              </a:rPr>
              <a:t>k</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Rectangle 2"/>
          <p:cNvSpPr>
            <a:spLocks noGrp="1" noChangeArrowheads="1"/>
          </p:cNvSpPr>
          <p:nvPr>
            <p:ph type="title"/>
          </p:nvPr>
        </p:nvSpPr>
        <p:spPr>
          <a:xfrm>
            <a:off x="0" y="0"/>
            <a:ext cx="9144000" cy="1219200"/>
          </a:xfrm>
        </p:spPr>
        <p:txBody>
          <a:bodyPr/>
          <a:lstStyle/>
          <a:p>
            <a:r>
              <a:rPr lang="en-US" dirty="0" smtClean="0"/>
              <a:t> </a:t>
            </a:r>
            <a:r>
              <a:rPr lang="en-US" sz="2800" b="1" dirty="0" smtClean="0">
                <a:solidFill>
                  <a:srgbClr val="FF0000"/>
                </a:solidFill>
                <a:latin typeface="Times New Roman" pitchFamily="18" charset="0"/>
                <a:cs typeface="Times New Roman" pitchFamily="18" charset="0"/>
              </a:rPr>
              <a:t>Generation Processes</a:t>
            </a:r>
          </a:p>
        </p:txBody>
      </p:sp>
      <p:graphicFrame>
        <p:nvGraphicFramePr>
          <p:cNvPr id="1026" name="Object 3"/>
          <p:cNvGraphicFramePr>
            <a:graphicFrameLocks noChangeAspect="1"/>
          </p:cNvGraphicFramePr>
          <p:nvPr/>
        </p:nvGraphicFramePr>
        <p:xfrm>
          <a:off x="6553200" y="2743200"/>
          <a:ext cx="1979613" cy="3429000"/>
        </p:xfrm>
        <a:graphic>
          <a:graphicData uri="http://schemas.openxmlformats.org/presentationml/2006/ole">
            <p:oleObj spid="_x0000_s75778" name="Bitmap Image" r:id="rId3" imgW="1531753" imgH="2651990" progId="PBrush">
              <p:embed/>
            </p:oleObj>
          </a:graphicData>
        </a:graphic>
      </p:graphicFrame>
      <p:graphicFrame>
        <p:nvGraphicFramePr>
          <p:cNvPr id="1027" name="Object 4"/>
          <p:cNvGraphicFramePr>
            <a:graphicFrameLocks noChangeAspect="1"/>
          </p:cNvGraphicFramePr>
          <p:nvPr/>
        </p:nvGraphicFramePr>
        <p:xfrm>
          <a:off x="381000" y="2590800"/>
          <a:ext cx="2590800" cy="1812925"/>
        </p:xfrm>
        <a:graphic>
          <a:graphicData uri="http://schemas.openxmlformats.org/presentationml/2006/ole">
            <p:oleObj spid="_x0000_s75779" name="Bitmap Image" r:id="rId4" imgW="1729890" imgH="1211685" progId="PBrush">
              <p:embed/>
            </p:oleObj>
          </a:graphicData>
        </a:graphic>
      </p:graphicFrame>
      <p:graphicFrame>
        <p:nvGraphicFramePr>
          <p:cNvPr id="1028" name="Object 5"/>
          <p:cNvGraphicFramePr>
            <a:graphicFrameLocks noChangeAspect="1"/>
          </p:cNvGraphicFramePr>
          <p:nvPr/>
        </p:nvGraphicFramePr>
        <p:xfrm>
          <a:off x="3352800" y="2438400"/>
          <a:ext cx="2659063" cy="1866900"/>
        </p:xfrm>
        <a:graphic>
          <a:graphicData uri="http://schemas.openxmlformats.org/presentationml/2006/ole">
            <p:oleObj spid="_x0000_s75780" name="Bitmap Image" r:id="rId5" imgW="1813717" imgH="1272650" progId="PBrush">
              <p:embed/>
            </p:oleObj>
          </a:graphicData>
        </a:graphic>
      </p:graphicFrame>
      <p:sp>
        <p:nvSpPr>
          <p:cNvPr id="1031" name="Text Box 6"/>
          <p:cNvSpPr txBox="1">
            <a:spLocks noChangeArrowheads="1"/>
          </p:cNvSpPr>
          <p:nvPr/>
        </p:nvSpPr>
        <p:spPr bwMode="auto">
          <a:xfrm>
            <a:off x="706438" y="1752600"/>
            <a:ext cx="1895071" cy="430887"/>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Band-to-Band</a:t>
            </a:r>
          </a:p>
        </p:txBody>
      </p:sp>
      <p:sp>
        <p:nvSpPr>
          <p:cNvPr id="1032" name="Text Box 7"/>
          <p:cNvSpPr txBox="1">
            <a:spLocks noChangeArrowheads="1"/>
          </p:cNvSpPr>
          <p:nvPr/>
        </p:nvSpPr>
        <p:spPr bwMode="auto">
          <a:xfrm>
            <a:off x="3749675" y="1752600"/>
            <a:ext cx="1660525" cy="427038"/>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R-G Center</a:t>
            </a:r>
          </a:p>
        </p:txBody>
      </p:sp>
      <p:sp>
        <p:nvSpPr>
          <p:cNvPr id="1033" name="Text Box 8"/>
          <p:cNvSpPr txBox="1">
            <a:spLocks noChangeArrowheads="1"/>
          </p:cNvSpPr>
          <p:nvPr/>
        </p:nvSpPr>
        <p:spPr bwMode="auto">
          <a:xfrm>
            <a:off x="6215063" y="1752600"/>
            <a:ext cx="2340705" cy="430887"/>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Impact Ionization</a:t>
            </a:r>
          </a:p>
        </p:txBody>
      </p:sp>
      <p:sp>
        <p:nvSpPr>
          <p:cNvPr id="1034" name="Rectangle 9"/>
          <p:cNvSpPr>
            <a:spLocks noChangeArrowheads="1"/>
          </p:cNvSpPr>
          <p:nvPr/>
        </p:nvSpPr>
        <p:spPr bwMode="auto">
          <a:xfrm>
            <a:off x="6400800" y="5105400"/>
            <a:ext cx="990600" cy="457200"/>
          </a:xfrm>
          <a:prstGeom prst="rect">
            <a:avLst/>
          </a:prstGeom>
          <a:solidFill>
            <a:schemeClr val="bg1"/>
          </a:solidFill>
          <a:ln w="9525">
            <a:noFill/>
            <a:miter lim="800000"/>
            <a:headEnd/>
            <a:tailEnd/>
          </a:ln>
        </p:spPr>
        <p:txBody>
          <a:bodyPr wrap="none" anchor="ctr">
            <a:spAutoFit/>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Rectangle 2"/>
          <p:cNvSpPr>
            <a:spLocks noGrp="1" noChangeArrowheads="1"/>
          </p:cNvSpPr>
          <p:nvPr>
            <p:ph type="title"/>
          </p:nvPr>
        </p:nvSpPr>
        <p:spPr>
          <a:xfrm>
            <a:off x="0" y="0"/>
            <a:ext cx="9144000" cy="1417638"/>
          </a:xfrm>
        </p:spPr>
        <p:txBody>
          <a:bodyPr/>
          <a:lstStyle/>
          <a:p>
            <a:r>
              <a:rPr lang="en-US" dirty="0" smtClean="0"/>
              <a:t> </a:t>
            </a:r>
            <a:r>
              <a:rPr lang="en-US" sz="2800" b="1" dirty="0" smtClean="0">
                <a:solidFill>
                  <a:srgbClr val="FF0000"/>
                </a:solidFill>
                <a:latin typeface="Times New Roman" pitchFamily="18" charset="0"/>
                <a:cs typeface="Times New Roman" pitchFamily="18" charset="0"/>
              </a:rPr>
              <a:t>Recombination Processes</a:t>
            </a:r>
          </a:p>
        </p:txBody>
      </p:sp>
      <p:sp>
        <p:nvSpPr>
          <p:cNvPr id="2055" name="Text Box 3"/>
          <p:cNvSpPr txBox="1">
            <a:spLocks noChangeArrowheads="1"/>
          </p:cNvSpPr>
          <p:nvPr/>
        </p:nvSpPr>
        <p:spPr bwMode="auto">
          <a:xfrm>
            <a:off x="1238250" y="1752600"/>
            <a:ext cx="931409" cy="430887"/>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Direct</a:t>
            </a:r>
          </a:p>
        </p:txBody>
      </p:sp>
      <p:sp>
        <p:nvSpPr>
          <p:cNvPr id="2056" name="Text Box 4"/>
          <p:cNvSpPr txBox="1">
            <a:spLocks noChangeArrowheads="1"/>
          </p:cNvSpPr>
          <p:nvPr/>
        </p:nvSpPr>
        <p:spPr bwMode="auto">
          <a:xfrm>
            <a:off x="3749675" y="1752600"/>
            <a:ext cx="1660525" cy="427038"/>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R-G Center</a:t>
            </a:r>
          </a:p>
        </p:txBody>
      </p:sp>
      <p:sp>
        <p:nvSpPr>
          <p:cNvPr id="2057" name="Text Box 5"/>
          <p:cNvSpPr txBox="1">
            <a:spLocks noChangeArrowheads="1"/>
          </p:cNvSpPr>
          <p:nvPr/>
        </p:nvSpPr>
        <p:spPr bwMode="auto">
          <a:xfrm>
            <a:off x="6954838" y="1752600"/>
            <a:ext cx="936475" cy="430887"/>
          </a:xfrm>
          <a:prstGeom prst="rect">
            <a:avLst/>
          </a:prstGeom>
          <a:noFill/>
          <a:ln w="9525">
            <a:noFill/>
            <a:miter lim="800000"/>
            <a:headEnd/>
            <a:tailEnd/>
          </a:ln>
        </p:spPr>
        <p:txBody>
          <a:bodyPr wrap="none">
            <a:spAutoFit/>
          </a:bodyPr>
          <a:lstStyle/>
          <a:p>
            <a:r>
              <a:rPr lang="en-US" sz="2200" b="1" dirty="0">
                <a:latin typeface="Times New Roman" pitchFamily="18" charset="0"/>
                <a:cs typeface="Times New Roman" pitchFamily="18" charset="0"/>
              </a:rPr>
              <a:t>Auger</a:t>
            </a:r>
          </a:p>
        </p:txBody>
      </p:sp>
      <p:sp>
        <p:nvSpPr>
          <p:cNvPr id="2058" name="Rectangle 6"/>
          <p:cNvSpPr>
            <a:spLocks noChangeArrowheads="1"/>
          </p:cNvSpPr>
          <p:nvPr/>
        </p:nvSpPr>
        <p:spPr bwMode="auto">
          <a:xfrm>
            <a:off x="6400800" y="5105400"/>
            <a:ext cx="990600" cy="457200"/>
          </a:xfrm>
          <a:prstGeom prst="rect">
            <a:avLst/>
          </a:prstGeom>
          <a:solidFill>
            <a:schemeClr val="bg1"/>
          </a:solidFill>
          <a:ln w="9525">
            <a:noFill/>
            <a:miter lim="800000"/>
            <a:headEnd/>
            <a:tailEnd/>
          </a:ln>
        </p:spPr>
        <p:txBody>
          <a:bodyPr wrap="none" anchor="ctr">
            <a:spAutoFit/>
          </a:bodyPr>
          <a:lstStyle/>
          <a:p>
            <a:endParaRPr lang="en-US"/>
          </a:p>
        </p:txBody>
      </p:sp>
      <p:graphicFrame>
        <p:nvGraphicFramePr>
          <p:cNvPr id="2050" name="Object 7"/>
          <p:cNvGraphicFramePr>
            <a:graphicFrameLocks noChangeAspect="1"/>
          </p:cNvGraphicFramePr>
          <p:nvPr/>
        </p:nvGraphicFramePr>
        <p:xfrm>
          <a:off x="6537325" y="2381250"/>
          <a:ext cx="2185988" cy="2438400"/>
        </p:xfrm>
        <a:graphic>
          <a:graphicData uri="http://schemas.openxmlformats.org/presentationml/2006/ole">
            <p:oleObj spid="_x0000_s76802" name="Bitmap Image" r:id="rId3" imgW="1577477" imgH="1760373" progId="PBrush">
              <p:embed/>
            </p:oleObj>
          </a:graphicData>
        </a:graphic>
      </p:graphicFrame>
      <p:graphicFrame>
        <p:nvGraphicFramePr>
          <p:cNvPr id="2051" name="Object 8"/>
          <p:cNvGraphicFramePr>
            <a:graphicFrameLocks noChangeAspect="1"/>
          </p:cNvGraphicFramePr>
          <p:nvPr/>
        </p:nvGraphicFramePr>
        <p:xfrm>
          <a:off x="457200" y="3151188"/>
          <a:ext cx="2667000" cy="1725612"/>
        </p:xfrm>
        <a:graphic>
          <a:graphicData uri="http://schemas.openxmlformats.org/presentationml/2006/ole">
            <p:oleObj spid="_x0000_s76803" name="Bitmap Image" r:id="rId4" imgW="1859441" imgH="1203810" progId="PBrush">
              <p:embed/>
            </p:oleObj>
          </a:graphicData>
        </a:graphic>
      </p:graphicFrame>
      <p:graphicFrame>
        <p:nvGraphicFramePr>
          <p:cNvPr id="2052" name="Object 9"/>
          <p:cNvGraphicFramePr>
            <a:graphicFrameLocks noChangeAspect="1"/>
          </p:cNvGraphicFramePr>
          <p:nvPr/>
        </p:nvGraphicFramePr>
        <p:xfrm>
          <a:off x="3276600" y="3195638"/>
          <a:ext cx="3048000" cy="1658937"/>
        </p:xfrm>
        <a:graphic>
          <a:graphicData uri="http://schemas.openxmlformats.org/presentationml/2006/ole">
            <p:oleObj spid="_x0000_s76804" name="Bitmap Image" r:id="rId5" imgW="2171888" imgH="1181202" progId="PBrush">
              <p:embed/>
            </p:oleObj>
          </a:graphicData>
        </a:graphic>
      </p:graphicFrame>
      <p:sp>
        <p:nvSpPr>
          <p:cNvPr id="2059" name="Rectangle 10"/>
          <p:cNvSpPr>
            <a:spLocks noChangeArrowheads="1"/>
          </p:cNvSpPr>
          <p:nvPr/>
        </p:nvSpPr>
        <p:spPr bwMode="auto">
          <a:xfrm>
            <a:off x="985838" y="5819775"/>
            <a:ext cx="6938962" cy="461665"/>
          </a:xfrm>
          <a:prstGeom prst="rect">
            <a:avLst/>
          </a:prstGeom>
          <a:noFill/>
          <a:ln w="9525">
            <a:noFill/>
            <a:miter lim="800000"/>
            <a:headEnd/>
            <a:tailEnd/>
          </a:ln>
        </p:spPr>
        <p:txBody>
          <a:bodyPr wrap="square">
            <a:spAutoFit/>
          </a:bodyPr>
          <a:lstStyle/>
          <a:p>
            <a:r>
              <a:rPr lang="en-US" sz="2400" b="1" i="1" dirty="0">
                <a:solidFill>
                  <a:srgbClr val="FF0000"/>
                </a:solidFill>
                <a:latin typeface="Times New Roman" pitchFamily="18" charset="0"/>
                <a:cs typeface="Times New Roman" pitchFamily="18" charset="0"/>
              </a:rPr>
              <a:t>Recombination in Si is primarily via R-G centers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Rectangle 3"/>
          <p:cNvSpPr>
            <a:spLocks noGrp="1" noChangeArrowheads="1"/>
          </p:cNvSpPr>
          <p:nvPr>
            <p:ph type="body" sz="half" idx="1"/>
          </p:nvPr>
        </p:nvSpPr>
        <p:spPr>
          <a:xfrm>
            <a:off x="457200" y="981075"/>
            <a:ext cx="8229600" cy="4886325"/>
          </a:xfrm>
        </p:spPr>
        <p:txBody>
          <a:bodyPr/>
          <a:lstStyle/>
          <a:p>
            <a:pPr eaLnBrk="1" hangingPunct="1"/>
            <a:endParaRPr lang="tr-TR" sz="1400" i="1" dirty="0" smtClean="0"/>
          </a:p>
          <a:p>
            <a:pPr eaLnBrk="1" hangingPunct="1"/>
            <a:r>
              <a:rPr lang="tr-TR" sz="1800" dirty="0" smtClean="0">
                <a:latin typeface="Times New Roman" pitchFamily="18" charset="0"/>
                <a:cs typeface="Times New Roman" pitchFamily="18" charset="0"/>
              </a:rPr>
              <a:t>For  GaAs, calculate a typical (band gap) photon energy and momentum , and compare this with a typical phonon energy and momentum that might be expected with this material.</a:t>
            </a:r>
          </a:p>
        </p:txBody>
      </p:sp>
      <p:sp>
        <p:nvSpPr>
          <p:cNvPr id="167940" name="Rectangle 4"/>
          <p:cNvSpPr>
            <a:spLocks noChangeArrowheads="1"/>
          </p:cNvSpPr>
          <p:nvPr/>
        </p:nvSpPr>
        <p:spPr bwMode="auto">
          <a:xfrm>
            <a:off x="0" y="0"/>
            <a:ext cx="9144000" cy="1192213"/>
          </a:xfrm>
          <a:prstGeom prst="rect">
            <a:avLst/>
          </a:prstGeom>
          <a:noFill/>
          <a:ln w="9525">
            <a:noFill/>
            <a:miter lim="800000"/>
            <a:headEnd/>
            <a:tailEnd/>
          </a:ln>
          <a:effectLst/>
        </p:spPr>
        <p:txBody>
          <a:bodyPr anchor="ctr"/>
          <a:lstStyle/>
          <a:p>
            <a:pPr>
              <a:defRPr/>
            </a:pPr>
            <a:r>
              <a:rPr lang="en-US" sz="3200" dirty="0" smtClean="0">
                <a:effectLst>
                  <a:outerShdw blurRad="38100" dist="38100" dir="2700000" algn="tl">
                    <a:srgbClr val="C0C0C0"/>
                  </a:outerShdw>
                </a:effectLst>
                <a:latin typeface="Arial" charset="0"/>
              </a:rPr>
              <a:t>			</a:t>
            </a:r>
            <a:r>
              <a:rPr lang="tr-TR" sz="2800" b="1" dirty="0" smtClean="0">
                <a:solidFill>
                  <a:srgbClr val="FF0000"/>
                </a:solidFill>
                <a:latin typeface="Times New Roman" pitchFamily="18" charset="0"/>
                <a:cs typeface="Times New Roman" pitchFamily="18" charset="0"/>
              </a:rPr>
              <a:t>CALCULATION</a:t>
            </a:r>
            <a:endParaRPr lang="tr-TR" sz="2800" b="1" dirty="0">
              <a:solidFill>
                <a:srgbClr val="FF0000"/>
              </a:solidFill>
              <a:latin typeface="Times New Roman" pitchFamily="18" charset="0"/>
              <a:cs typeface="Times New Roman" pitchFamily="18" charset="0"/>
            </a:endParaRPr>
          </a:p>
        </p:txBody>
      </p:sp>
      <p:sp>
        <p:nvSpPr>
          <p:cNvPr id="7174" name="Rectangle 5"/>
          <p:cNvSpPr>
            <a:spLocks noChangeArrowheads="1"/>
          </p:cNvSpPr>
          <p:nvPr/>
        </p:nvSpPr>
        <p:spPr bwMode="auto">
          <a:xfrm>
            <a:off x="0" y="2205038"/>
            <a:ext cx="4427538" cy="4652962"/>
          </a:xfrm>
          <a:prstGeom prst="rect">
            <a:avLst/>
          </a:prstGeom>
          <a:solidFill>
            <a:schemeClr val="tx2">
              <a:lumMod val="40000"/>
              <a:lumOff val="60000"/>
            </a:schemeClr>
          </a:solidFill>
          <a:ln w="12700" cap="sq">
            <a:noFill/>
            <a:miter lim="800000"/>
            <a:headEnd type="none" w="sm" len="sm"/>
            <a:tailEnd type="none" w="sm" len="sm"/>
          </a:ln>
        </p:spPr>
        <p:txBody>
          <a:bodyPr wrap="none" anchor="ctr"/>
          <a:lstStyle/>
          <a:p>
            <a:pPr algn="ctr"/>
            <a:endParaRPr lang="en-US"/>
          </a:p>
        </p:txBody>
      </p:sp>
      <p:sp>
        <p:nvSpPr>
          <p:cNvPr id="7175" name="Rectangle 6"/>
          <p:cNvSpPr>
            <a:spLocks noChangeArrowheads="1"/>
          </p:cNvSpPr>
          <p:nvPr/>
        </p:nvSpPr>
        <p:spPr bwMode="auto">
          <a:xfrm>
            <a:off x="4427539" y="2205038"/>
            <a:ext cx="4716462" cy="4652962"/>
          </a:xfrm>
          <a:prstGeom prst="rect">
            <a:avLst/>
          </a:prstGeom>
          <a:solidFill>
            <a:schemeClr val="bg1"/>
          </a:solidFill>
          <a:ln w="12700" cap="sq">
            <a:noFill/>
            <a:miter lim="800000"/>
            <a:headEnd type="none" w="sm" len="sm"/>
            <a:tailEnd type="none" w="sm" len="sm"/>
          </a:ln>
        </p:spPr>
        <p:txBody>
          <a:bodyPr wrap="none" anchor="ctr"/>
          <a:lstStyle/>
          <a:p>
            <a:endParaRPr lang="en-US"/>
          </a:p>
        </p:txBody>
      </p:sp>
      <p:sp>
        <p:nvSpPr>
          <p:cNvPr id="167943" name="Rectangle 7"/>
          <p:cNvSpPr>
            <a:spLocks noChangeArrowheads="1"/>
          </p:cNvSpPr>
          <p:nvPr/>
        </p:nvSpPr>
        <p:spPr bwMode="auto">
          <a:xfrm>
            <a:off x="762000" y="2362200"/>
            <a:ext cx="2133600" cy="312738"/>
          </a:xfrm>
          <a:prstGeom prst="rect">
            <a:avLst/>
          </a:prstGeom>
          <a:solidFill>
            <a:schemeClr val="accent2">
              <a:lumMod val="40000"/>
              <a:lumOff val="60000"/>
            </a:schemeClr>
          </a:solidFill>
          <a:ln w="12700" cap="sq">
            <a:solidFill>
              <a:schemeClr val="tx1"/>
            </a:solidFill>
            <a:miter lim="800000"/>
            <a:headEnd type="none" w="sm" len="sm"/>
            <a:tailEnd type="none" w="sm" len="sm"/>
          </a:ln>
        </p:spPr>
        <p:txBody>
          <a:bodyPr wrap="none" anchor="ctr"/>
          <a:lstStyle/>
          <a:p>
            <a:pPr algn="ctr"/>
            <a:r>
              <a:rPr lang="tr-TR" b="1" dirty="0">
                <a:latin typeface="Times New Roman" pitchFamily="18" charset="0"/>
                <a:cs typeface="Times New Roman" pitchFamily="18" charset="0"/>
              </a:rPr>
              <a:t>photon</a:t>
            </a:r>
          </a:p>
        </p:txBody>
      </p:sp>
      <p:sp>
        <p:nvSpPr>
          <p:cNvPr id="167947" name="Rectangle 11"/>
          <p:cNvSpPr>
            <a:spLocks noChangeArrowheads="1"/>
          </p:cNvSpPr>
          <p:nvPr/>
        </p:nvSpPr>
        <p:spPr bwMode="auto">
          <a:xfrm>
            <a:off x="5410200" y="2438400"/>
            <a:ext cx="1611313" cy="314325"/>
          </a:xfrm>
          <a:prstGeom prst="rect">
            <a:avLst/>
          </a:prstGeom>
          <a:solidFill>
            <a:schemeClr val="bg1"/>
          </a:solidFill>
          <a:ln w="12700" cap="sq">
            <a:solidFill>
              <a:schemeClr val="tx1"/>
            </a:solidFill>
            <a:miter lim="800000"/>
            <a:headEnd type="none" w="sm" len="sm"/>
            <a:tailEnd type="none" w="sm" len="sm"/>
          </a:ln>
        </p:spPr>
        <p:txBody>
          <a:bodyPr wrap="none" anchor="ctr"/>
          <a:lstStyle/>
          <a:p>
            <a:pPr algn="ctr"/>
            <a:r>
              <a:rPr lang="en-US" b="1" dirty="0" smtClean="0">
                <a:solidFill>
                  <a:srgbClr val="FF0000"/>
                </a:solidFill>
                <a:latin typeface="Times New Roman" pitchFamily="18" charset="0"/>
                <a:cs typeface="Times New Roman" pitchFamily="18" charset="0"/>
              </a:rPr>
              <a:t>P</a:t>
            </a:r>
            <a:r>
              <a:rPr lang="tr-TR" b="1" dirty="0" smtClean="0">
                <a:solidFill>
                  <a:srgbClr val="FF0000"/>
                </a:solidFill>
                <a:latin typeface="Times New Roman" pitchFamily="18" charset="0"/>
                <a:cs typeface="Times New Roman" pitchFamily="18" charset="0"/>
              </a:rPr>
              <a:t>honon</a:t>
            </a:r>
            <a:endParaRPr lang="tr-TR" b="1" dirty="0">
              <a:solidFill>
                <a:srgbClr val="FF0000"/>
              </a:solidFill>
              <a:latin typeface="Times New Roman" pitchFamily="18" charset="0"/>
              <a:cs typeface="Times New Roman" pitchFamily="18" charset="0"/>
            </a:endParaRPr>
          </a:p>
        </p:txBody>
      </p:sp>
      <p:sp>
        <p:nvSpPr>
          <p:cNvPr id="167950" name="Text Box 14"/>
          <p:cNvSpPr txBox="1">
            <a:spLocks noChangeArrowheads="1"/>
          </p:cNvSpPr>
          <p:nvPr/>
        </p:nvSpPr>
        <p:spPr bwMode="auto">
          <a:xfrm>
            <a:off x="395288" y="3141663"/>
            <a:ext cx="3871912" cy="3270250"/>
          </a:xfrm>
          <a:prstGeom prst="rect">
            <a:avLst/>
          </a:prstGeom>
          <a:noFill/>
          <a:ln w="12700" cap="sq">
            <a:noFill/>
            <a:miter lim="800000"/>
            <a:headEnd type="none" w="sm" len="sm"/>
            <a:tailEnd type="none" w="sm" len="sm"/>
          </a:ln>
        </p:spPr>
        <p:txBody>
          <a:bodyPr>
            <a:spAutoFit/>
          </a:bodyPr>
          <a:lstStyle/>
          <a:p>
            <a:r>
              <a:rPr lang="tr-TR" sz="1600" dirty="0">
                <a:latin typeface="Arial" charset="0"/>
              </a:rPr>
              <a:t>E(photon) = Eg(GaAs) = 1.43 ev</a:t>
            </a:r>
          </a:p>
          <a:p>
            <a:endParaRPr lang="tr-TR" sz="1600" dirty="0">
              <a:latin typeface="Arial" charset="0"/>
            </a:endParaRPr>
          </a:p>
          <a:p>
            <a:r>
              <a:rPr lang="tr-TR" sz="1600" dirty="0">
                <a:latin typeface="Arial" charset="0"/>
              </a:rPr>
              <a:t>E(photon) = h     </a:t>
            </a:r>
            <a:r>
              <a:rPr lang="tr-TR" sz="1600" i="1" dirty="0">
                <a:latin typeface="Arial" charset="0"/>
              </a:rPr>
              <a:t>= </a:t>
            </a:r>
            <a:r>
              <a:rPr lang="tr-TR" sz="1600" dirty="0">
                <a:latin typeface="Arial" charset="0"/>
              </a:rPr>
              <a:t>h</a:t>
            </a:r>
            <a:r>
              <a:rPr lang="tr-TR" sz="1600" i="1" dirty="0">
                <a:latin typeface="Arial" charset="0"/>
              </a:rPr>
              <a:t>c / </a:t>
            </a:r>
            <a:r>
              <a:rPr lang="el-GR" sz="1600" i="1" dirty="0">
                <a:latin typeface="Arial" charset="0"/>
                <a:cs typeface="Arial" charset="0"/>
              </a:rPr>
              <a:t>λ</a:t>
            </a:r>
            <a:endParaRPr lang="tr-TR" sz="1600" i="1" dirty="0">
              <a:latin typeface="Arial" charset="0"/>
              <a:cs typeface="Arial" charset="0"/>
            </a:endParaRPr>
          </a:p>
          <a:p>
            <a:endParaRPr lang="tr-TR" sz="1600" i="1" dirty="0">
              <a:latin typeface="Arial" charset="0"/>
              <a:cs typeface="Arial" charset="0"/>
            </a:endParaRPr>
          </a:p>
          <a:p>
            <a:r>
              <a:rPr lang="tr-TR" sz="1600" dirty="0">
                <a:latin typeface="Arial" charset="0"/>
                <a:cs typeface="Arial" charset="0"/>
              </a:rPr>
              <a:t>c= 3x10</a:t>
            </a:r>
            <a:r>
              <a:rPr lang="tr-TR" sz="1600" baseline="30000" dirty="0">
                <a:latin typeface="Arial" charset="0"/>
                <a:cs typeface="Arial" charset="0"/>
              </a:rPr>
              <a:t>8 </a:t>
            </a:r>
            <a:r>
              <a:rPr lang="tr-TR" sz="1600" dirty="0">
                <a:latin typeface="Arial" charset="0"/>
                <a:cs typeface="Arial" charset="0"/>
              </a:rPr>
              <a:t>m/sec</a:t>
            </a:r>
          </a:p>
          <a:p>
            <a:endParaRPr lang="tr-TR" sz="1600" dirty="0">
              <a:latin typeface="Arial" charset="0"/>
              <a:cs typeface="Arial" charset="0"/>
            </a:endParaRPr>
          </a:p>
          <a:p>
            <a:r>
              <a:rPr lang="tr-TR" sz="1600" dirty="0">
                <a:latin typeface="Arial" charset="0"/>
                <a:cs typeface="Arial" charset="0"/>
              </a:rPr>
              <a:t>P = h / </a:t>
            </a:r>
            <a:r>
              <a:rPr lang="el-GR" sz="1600" dirty="0">
                <a:latin typeface="Arial" charset="0"/>
                <a:cs typeface="Arial" charset="0"/>
              </a:rPr>
              <a:t>λ</a:t>
            </a:r>
            <a:r>
              <a:rPr lang="tr-TR" sz="1600" dirty="0">
                <a:latin typeface="Arial" charset="0"/>
                <a:cs typeface="Arial" charset="0"/>
              </a:rPr>
              <a:t>              h=6.63x10</a:t>
            </a:r>
            <a:r>
              <a:rPr lang="tr-TR" sz="1600" baseline="30000" dirty="0">
                <a:latin typeface="Arial" charset="0"/>
                <a:cs typeface="Arial" charset="0"/>
              </a:rPr>
              <a:t>-34</a:t>
            </a:r>
            <a:r>
              <a:rPr lang="tr-TR" sz="1600" dirty="0">
                <a:latin typeface="Arial" charset="0"/>
                <a:cs typeface="Arial" charset="0"/>
              </a:rPr>
              <a:t> </a:t>
            </a:r>
            <a:r>
              <a:rPr lang="tr-TR" sz="1600" dirty="0">
                <a:latin typeface="Arial" charset="0"/>
              </a:rPr>
              <a:t>J</a:t>
            </a:r>
            <a:r>
              <a:rPr lang="tr-TR" sz="1600" dirty="0">
                <a:latin typeface="Arial" charset="0"/>
                <a:cs typeface="Arial" charset="0"/>
              </a:rPr>
              <a:t>-sec</a:t>
            </a:r>
          </a:p>
          <a:p>
            <a:endParaRPr lang="tr-TR" sz="1600" dirty="0">
              <a:latin typeface="Arial" charset="0"/>
              <a:cs typeface="Arial" charset="0"/>
            </a:endParaRPr>
          </a:p>
          <a:p>
            <a:endParaRPr lang="tr-TR" sz="1600" dirty="0">
              <a:latin typeface="Arial" charset="0"/>
            </a:endParaRPr>
          </a:p>
          <a:p>
            <a:r>
              <a:rPr lang="el-GR" sz="1600" dirty="0">
                <a:latin typeface="Arial" charset="0"/>
              </a:rPr>
              <a:t>λ</a:t>
            </a:r>
            <a:r>
              <a:rPr lang="tr-TR" sz="1600" dirty="0">
                <a:latin typeface="Arial" charset="0"/>
              </a:rPr>
              <a:t> (photon)= 1.24 </a:t>
            </a:r>
            <a:r>
              <a:rPr lang="tr-TR" sz="1600" b="1" dirty="0">
                <a:latin typeface="Arial" charset="0"/>
              </a:rPr>
              <a:t>/ </a:t>
            </a:r>
            <a:r>
              <a:rPr lang="tr-TR" sz="1600" dirty="0">
                <a:latin typeface="Arial" charset="0"/>
              </a:rPr>
              <a:t>1.43 = 0.88 </a:t>
            </a:r>
            <a:r>
              <a:rPr lang="el-GR" sz="1600" dirty="0">
                <a:latin typeface="Arial" charset="0"/>
                <a:cs typeface="Times New Roman" pitchFamily="18" charset="0"/>
              </a:rPr>
              <a:t>μ</a:t>
            </a:r>
            <a:r>
              <a:rPr lang="tr-TR" sz="1600" dirty="0">
                <a:latin typeface="Arial" charset="0"/>
                <a:cs typeface="Times New Roman" pitchFamily="18" charset="0"/>
              </a:rPr>
              <a:t>m</a:t>
            </a:r>
          </a:p>
          <a:p>
            <a:endParaRPr lang="tr-TR" sz="1600" dirty="0">
              <a:latin typeface="Arial" charset="0"/>
              <a:cs typeface="Times New Roman" pitchFamily="18" charset="0"/>
            </a:endParaRPr>
          </a:p>
          <a:p>
            <a:r>
              <a:rPr lang="tr-TR" sz="1600" dirty="0">
                <a:latin typeface="Arial" charset="0"/>
              </a:rPr>
              <a:t>P(photon) = h / </a:t>
            </a:r>
            <a:r>
              <a:rPr lang="el-GR" sz="1600" dirty="0">
                <a:latin typeface="Arial" charset="0"/>
              </a:rPr>
              <a:t>λ</a:t>
            </a:r>
            <a:r>
              <a:rPr lang="tr-TR" sz="1600" dirty="0">
                <a:latin typeface="Arial" charset="0"/>
              </a:rPr>
              <a:t> = 7.53 x 10</a:t>
            </a:r>
            <a:r>
              <a:rPr lang="tr-TR" sz="1600" baseline="30000" dirty="0">
                <a:latin typeface="Arial" charset="0"/>
              </a:rPr>
              <a:t>-28 </a:t>
            </a:r>
            <a:r>
              <a:rPr lang="tr-TR" sz="1600" dirty="0">
                <a:latin typeface="Arial" charset="0"/>
              </a:rPr>
              <a:t>kg-m/sec</a:t>
            </a:r>
          </a:p>
          <a:p>
            <a:endParaRPr lang="el-GR" sz="1600" dirty="0">
              <a:latin typeface="Arial" charset="0"/>
              <a:cs typeface="Times New Roman" pitchFamily="18" charset="0"/>
            </a:endParaRPr>
          </a:p>
        </p:txBody>
      </p:sp>
      <p:sp>
        <p:nvSpPr>
          <p:cNvPr id="167951" name="Text Box 15"/>
          <p:cNvSpPr txBox="1">
            <a:spLocks noChangeArrowheads="1"/>
          </p:cNvSpPr>
          <p:nvPr/>
        </p:nvSpPr>
        <p:spPr bwMode="auto">
          <a:xfrm>
            <a:off x="4427538" y="2870200"/>
            <a:ext cx="4716462" cy="3314700"/>
          </a:xfrm>
          <a:prstGeom prst="rect">
            <a:avLst/>
          </a:prstGeom>
          <a:solidFill>
            <a:schemeClr val="bg1"/>
          </a:solidFill>
          <a:ln w="12700" cap="sq">
            <a:noFill/>
            <a:miter lim="800000"/>
            <a:headEnd type="none" w="sm" len="sm"/>
            <a:tailEnd type="none" w="sm" len="sm"/>
          </a:ln>
        </p:spPr>
        <p:txBody>
          <a:bodyPr>
            <a:spAutoFit/>
          </a:bodyPr>
          <a:lstStyle/>
          <a:p>
            <a:endParaRPr lang="tr-TR" sz="1600" dirty="0">
              <a:latin typeface="Arial" charset="0"/>
            </a:endParaRPr>
          </a:p>
          <a:p>
            <a:r>
              <a:rPr lang="tr-TR" sz="1600" dirty="0">
                <a:latin typeface="Arial" charset="0"/>
              </a:rPr>
              <a:t>E(</a:t>
            </a:r>
            <a:r>
              <a:rPr lang="tr-TR" sz="1400" dirty="0">
                <a:latin typeface="Arial" charset="0"/>
              </a:rPr>
              <a:t>phonon)</a:t>
            </a:r>
            <a:r>
              <a:rPr lang="tr-TR" sz="1600" dirty="0">
                <a:latin typeface="Arial" charset="0"/>
              </a:rPr>
              <a:t> = h    </a:t>
            </a:r>
            <a:r>
              <a:rPr lang="tr-TR" sz="1600" i="1" dirty="0">
                <a:latin typeface="Arial" charset="0"/>
              </a:rPr>
              <a:t>= </a:t>
            </a:r>
            <a:r>
              <a:rPr lang="tr-TR" sz="1600" dirty="0">
                <a:latin typeface="Arial" charset="0"/>
              </a:rPr>
              <a:t>h</a:t>
            </a:r>
            <a:r>
              <a:rPr lang="tr-TR" sz="1600" dirty="0">
                <a:solidFill>
                  <a:schemeClr val="tx2"/>
                </a:solidFill>
                <a:latin typeface="Arial" charset="0"/>
              </a:rPr>
              <a:t>v</a:t>
            </a:r>
            <a:r>
              <a:rPr lang="tr-TR" sz="1600" i="1" baseline="-25000" dirty="0">
                <a:latin typeface="Arial" charset="0"/>
              </a:rPr>
              <a:t>s</a:t>
            </a:r>
            <a:r>
              <a:rPr lang="tr-TR" sz="1600" i="1" dirty="0">
                <a:latin typeface="Arial" charset="0"/>
              </a:rPr>
              <a:t> / </a:t>
            </a:r>
            <a:r>
              <a:rPr lang="el-GR" sz="1600" i="1" dirty="0">
                <a:latin typeface="Arial" charset="0"/>
                <a:cs typeface="Arial" charset="0"/>
              </a:rPr>
              <a:t>λ</a:t>
            </a:r>
            <a:endParaRPr lang="tr-TR" sz="900" i="1" dirty="0">
              <a:latin typeface="Arial" charset="0"/>
              <a:cs typeface="Arial" charset="0"/>
            </a:endParaRPr>
          </a:p>
          <a:p>
            <a:r>
              <a:rPr lang="tr-TR" sz="900" i="1" dirty="0">
                <a:latin typeface="Arial" charset="0"/>
                <a:cs typeface="Arial" charset="0"/>
              </a:rPr>
              <a:t>		</a:t>
            </a:r>
          </a:p>
          <a:p>
            <a:r>
              <a:rPr lang="tr-TR" sz="1600" dirty="0">
                <a:latin typeface="Arial" charset="0"/>
              </a:rPr>
              <a:t>                         = h</a:t>
            </a:r>
            <a:r>
              <a:rPr lang="tr-TR" sz="1600" dirty="0">
                <a:solidFill>
                  <a:schemeClr val="tx2"/>
                </a:solidFill>
                <a:latin typeface="Arial" charset="0"/>
              </a:rPr>
              <a:t>v</a:t>
            </a:r>
            <a:r>
              <a:rPr lang="tr-TR" sz="1600" i="1" baseline="-25000" dirty="0">
                <a:latin typeface="Arial" charset="0"/>
              </a:rPr>
              <a:t>s</a:t>
            </a:r>
            <a:r>
              <a:rPr lang="tr-TR" sz="1600" i="1" dirty="0">
                <a:latin typeface="Arial" charset="0"/>
              </a:rPr>
              <a:t> / a</a:t>
            </a:r>
            <a:r>
              <a:rPr lang="tr-TR" sz="900" i="1" dirty="0">
                <a:latin typeface="Arial" charset="0"/>
              </a:rPr>
              <a:t>0</a:t>
            </a:r>
            <a:endParaRPr lang="tr-TR" sz="900" i="1" dirty="0">
              <a:latin typeface="Arial" charset="0"/>
              <a:cs typeface="Arial" charset="0"/>
            </a:endParaRPr>
          </a:p>
          <a:p>
            <a:endParaRPr lang="tr-TR" sz="1600" i="1" dirty="0">
              <a:latin typeface="Arial" charset="0"/>
            </a:endParaRPr>
          </a:p>
          <a:p>
            <a:r>
              <a:rPr lang="el-GR" sz="1600" dirty="0">
                <a:latin typeface="Arial" charset="0"/>
              </a:rPr>
              <a:t>λ</a:t>
            </a:r>
            <a:r>
              <a:rPr lang="tr-TR" sz="1600" dirty="0">
                <a:latin typeface="Arial" charset="0"/>
              </a:rPr>
              <a:t> (phonon) ~a</a:t>
            </a:r>
            <a:r>
              <a:rPr lang="tr-TR" sz="800" dirty="0">
                <a:latin typeface="Arial" charset="0"/>
              </a:rPr>
              <a:t>0  </a:t>
            </a:r>
            <a:r>
              <a:rPr lang="tr-TR" sz="1600" dirty="0">
                <a:latin typeface="Arial" charset="0"/>
              </a:rPr>
              <a:t>= lattice constant =5.65x10</a:t>
            </a:r>
            <a:r>
              <a:rPr lang="tr-TR" sz="1600" baseline="30000" dirty="0">
                <a:latin typeface="Arial" charset="0"/>
              </a:rPr>
              <a:t>-10</a:t>
            </a:r>
            <a:r>
              <a:rPr lang="tr-TR" sz="1600" dirty="0">
                <a:latin typeface="Arial" charset="0"/>
              </a:rPr>
              <a:t> m</a:t>
            </a:r>
            <a:endParaRPr lang="tr-TR" sz="500" dirty="0">
              <a:latin typeface="Arial" charset="0"/>
              <a:cs typeface="Arial" charset="0"/>
            </a:endParaRPr>
          </a:p>
          <a:p>
            <a:endParaRPr lang="tr-TR" sz="1000" dirty="0">
              <a:latin typeface="Arial" charset="0"/>
              <a:cs typeface="Arial" charset="0"/>
            </a:endParaRPr>
          </a:p>
          <a:p>
            <a:endParaRPr lang="tr-TR" sz="1600" i="1" dirty="0">
              <a:latin typeface="Arial" charset="0"/>
              <a:cs typeface="Arial" charset="0"/>
            </a:endParaRPr>
          </a:p>
          <a:p>
            <a:r>
              <a:rPr lang="tr-TR" sz="1600" i="1" dirty="0">
                <a:latin typeface="Arial" charset="0"/>
                <a:cs typeface="Arial" charset="0"/>
              </a:rPr>
              <a:t>V</a:t>
            </a:r>
            <a:r>
              <a:rPr lang="tr-TR" sz="1200" dirty="0">
                <a:latin typeface="Arial" charset="0"/>
                <a:cs typeface="Arial" charset="0"/>
              </a:rPr>
              <a:t>s</a:t>
            </a:r>
            <a:r>
              <a:rPr lang="tr-TR" sz="1600" dirty="0">
                <a:latin typeface="Arial" charset="0"/>
                <a:cs typeface="Arial" charset="0"/>
              </a:rPr>
              <a:t>= 5x10</a:t>
            </a:r>
            <a:r>
              <a:rPr lang="tr-TR" sz="1600" baseline="30000" dirty="0">
                <a:latin typeface="Arial" charset="0"/>
                <a:cs typeface="Arial" charset="0"/>
              </a:rPr>
              <a:t>3 </a:t>
            </a:r>
            <a:r>
              <a:rPr lang="tr-TR" sz="1600" dirty="0">
                <a:latin typeface="Arial" charset="0"/>
                <a:cs typeface="Arial" charset="0"/>
              </a:rPr>
              <a:t>m/sec ( velocity of sound)</a:t>
            </a:r>
          </a:p>
          <a:p>
            <a:endParaRPr lang="tr-TR" sz="1600" dirty="0">
              <a:latin typeface="Arial" charset="0"/>
              <a:cs typeface="Arial" charset="0"/>
            </a:endParaRPr>
          </a:p>
          <a:p>
            <a:endParaRPr lang="tr-TR" sz="1600" dirty="0">
              <a:latin typeface="Arial" charset="0"/>
              <a:cs typeface="Arial" charset="0"/>
            </a:endParaRPr>
          </a:p>
          <a:p>
            <a:r>
              <a:rPr lang="tr-TR" sz="1600" dirty="0">
                <a:latin typeface="Arial" charset="0"/>
              </a:rPr>
              <a:t>E(p</a:t>
            </a:r>
            <a:r>
              <a:rPr lang="tr-TR" sz="1600" dirty="0">
                <a:latin typeface="Arial" charset="0"/>
                <a:cs typeface="Arial" charset="0"/>
              </a:rPr>
              <a:t>honon</a:t>
            </a:r>
            <a:r>
              <a:rPr lang="tr-TR" sz="1600" dirty="0">
                <a:latin typeface="Arial" charset="0"/>
              </a:rPr>
              <a:t>)</a:t>
            </a:r>
            <a:r>
              <a:rPr lang="tr-TR" sz="1600" dirty="0">
                <a:latin typeface="Arial" charset="0"/>
                <a:cs typeface="Arial" charset="0"/>
              </a:rPr>
              <a:t> = </a:t>
            </a:r>
            <a:r>
              <a:rPr lang="tr-TR" sz="1600" dirty="0">
                <a:latin typeface="Arial" charset="0"/>
              </a:rPr>
              <a:t>hv</a:t>
            </a:r>
            <a:r>
              <a:rPr lang="tr-TR" sz="1600" baseline="-25000" dirty="0">
                <a:latin typeface="Arial" charset="0"/>
              </a:rPr>
              <a:t>s</a:t>
            </a:r>
            <a:r>
              <a:rPr lang="tr-TR" sz="1600" dirty="0">
                <a:latin typeface="Arial" charset="0"/>
              </a:rPr>
              <a:t> </a:t>
            </a:r>
            <a:r>
              <a:rPr lang="tr-TR" sz="1600" b="1" dirty="0">
                <a:latin typeface="Arial" charset="0"/>
              </a:rPr>
              <a:t>/</a:t>
            </a:r>
            <a:r>
              <a:rPr lang="tr-TR" sz="1600" dirty="0">
                <a:latin typeface="Arial" charset="0"/>
              </a:rPr>
              <a:t> a</a:t>
            </a:r>
            <a:r>
              <a:rPr lang="tr-TR" sz="1600" baseline="-25000" dirty="0">
                <a:latin typeface="Arial" charset="0"/>
              </a:rPr>
              <a:t>0</a:t>
            </a:r>
            <a:r>
              <a:rPr lang="tr-TR" sz="1600" dirty="0">
                <a:latin typeface="Arial" charset="0"/>
              </a:rPr>
              <a:t> =0.037 eV</a:t>
            </a:r>
            <a:endParaRPr lang="tr-TR" sz="1600" dirty="0">
              <a:latin typeface="Arial" charset="0"/>
              <a:cs typeface="Arial" charset="0"/>
            </a:endParaRPr>
          </a:p>
          <a:p>
            <a:endParaRPr lang="tr-TR" sz="1600" dirty="0">
              <a:latin typeface="Arial" charset="0"/>
            </a:endParaRPr>
          </a:p>
          <a:p>
            <a:r>
              <a:rPr lang="tr-TR" sz="1600" dirty="0">
                <a:latin typeface="Arial" charset="0"/>
              </a:rPr>
              <a:t>P(phonon)= h / </a:t>
            </a:r>
            <a:r>
              <a:rPr lang="el-GR" sz="1600" dirty="0">
                <a:latin typeface="Arial" charset="0"/>
              </a:rPr>
              <a:t>λ</a:t>
            </a:r>
            <a:r>
              <a:rPr lang="tr-TR" sz="1600" dirty="0">
                <a:latin typeface="Arial" charset="0"/>
              </a:rPr>
              <a:t> = h / a</a:t>
            </a:r>
            <a:r>
              <a:rPr lang="tr-TR" sz="1600" baseline="-25000" dirty="0">
                <a:latin typeface="Arial" charset="0"/>
              </a:rPr>
              <a:t>0</a:t>
            </a:r>
            <a:r>
              <a:rPr lang="tr-TR" sz="1600" dirty="0">
                <a:latin typeface="Arial" charset="0"/>
              </a:rPr>
              <a:t> = 1.17x10</a:t>
            </a:r>
            <a:r>
              <a:rPr lang="tr-TR" sz="1600" baseline="30000" dirty="0">
                <a:latin typeface="Arial" charset="0"/>
              </a:rPr>
              <a:t>-24 </a:t>
            </a:r>
            <a:r>
              <a:rPr lang="tr-TR" sz="1600" dirty="0">
                <a:latin typeface="Arial" charset="0"/>
              </a:rPr>
              <a:t>kg-m/sec</a:t>
            </a:r>
            <a:endParaRPr lang="el-GR" sz="1600" dirty="0">
              <a:latin typeface="Arial" charset="0"/>
            </a:endParaRPr>
          </a:p>
        </p:txBody>
      </p:sp>
      <p:graphicFrame>
        <p:nvGraphicFramePr>
          <p:cNvPr id="7170" name="Object 16"/>
          <p:cNvGraphicFramePr>
            <a:graphicFrameLocks noChangeAspect="1"/>
          </p:cNvGraphicFramePr>
          <p:nvPr>
            <p:ph sz="half" idx="2"/>
          </p:nvPr>
        </p:nvGraphicFramePr>
        <p:xfrm>
          <a:off x="1763713" y="3716338"/>
          <a:ext cx="287337" cy="236537"/>
        </p:xfrm>
        <a:graphic>
          <a:graphicData uri="http://schemas.openxmlformats.org/presentationml/2006/ole">
            <p:oleObj spid="_x0000_s33794" name="Equation" r:id="rId3" imgW="164880" imgH="177480" progId="">
              <p:embed/>
            </p:oleObj>
          </a:graphicData>
        </a:graphic>
      </p:graphicFrame>
      <p:graphicFrame>
        <p:nvGraphicFramePr>
          <p:cNvPr id="7171" name="Object 22"/>
          <p:cNvGraphicFramePr>
            <a:graphicFrameLocks noChangeAspect="1"/>
          </p:cNvGraphicFramePr>
          <p:nvPr>
            <p:ph type="title"/>
          </p:nvPr>
        </p:nvGraphicFramePr>
        <p:xfrm>
          <a:off x="5724525" y="3141663"/>
          <a:ext cx="266700" cy="287337"/>
        </p:xfrm>
        <a:graphic>
          <a:graphicData uri="http://schemas.openxmlformats.org/presentationml/2006/ole">
            <p:oleObj spid="_x0000_s33795" name="Equation" r:id="rId4" imgW="164880" imgH="177480" progId="">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8" name="Rectangle 8"/>
          <p:cNvSpPr>
            <a:spLocks noChangeArrowheads="1"/>
          </p:cNvSpPr>
          <p:nvPr/>
        </p:nvSpPr>
        <p:spPr bwMode="auto">
          <a:xfrm>
            <a:off x="0" y="5084763"/>
            <a:ext cx="9144000" cy="1773237"/>
          </a:xfrm>
          <a:prstGeom prst="rect">
            <a:avLst/>
          </a:prstGeom>
          <a:solidFill>
            <a:schemeClr val="bg1"/>
          </a:solidFill>
          <a:ln w="12700" cap="sq">
            <a:noFill/>
            <a:miter lim="800000"/>
            <a:headEnd type="none" w="sm" len="sm"/>
            <a:tailEnd type="none" w="sm" len="sm"/>
          </a:ln>
        </p:spPr>
        <p:txBody>
          <a:bodyPr wrap="none" anchor="ctr"/>
          <a:lstStyle/>
          <a:p>
            <a:endParaRPr lang="en-US"/>
          </a:p>
        </p:txBody>
      </p:sp>
      <p:sp>
        <p:nvSpPr>
          <p:cNvPr id="168967" name="Rectangle 7"/>
          <p:cNvSpPr>
            <a:spLocks noChangeArrowheads="1"/>
          </p:cNvSpPr>
          <p:nvPr/>
        </p:nvSpPr>
        <p:spPr bwMode="auto">
          <a:xfrm>
            <a:off x="0" y="3429000"/>
            <a:ext cx="9144000" cy="1655763"/>
          </a:xfrm>
          <a:prstGeom prst="rect">
            <a:avLst/>
          </a:prstGeom>
          <a:solidFill>
            <a:schemeClr val="bg1"/>
          </a:solidFill>
          <a:ln w="12700" cap="sq">
            <a:noFill/>
            <a:miter lim="800000"/>
            <a:headEnd type="none" w="sm" len="sm"/>
            <a:tailEnd type="none" w="sm" len="sm"/>
          </a:ln>
        </p:spPr>
        <p:txBody>
          <a:bodyPr wrap="none" anchor="ctr"/>
          <a:lstStyle/>
          <a:p>
            <a:endParaRPr lang="en-US"/>
          </a:p>
        </p:txBody>
      </p:sp>
      <p:sp>
        <p:nvSpPr>
          <p:cNvPr id="168963" name="Rectangle 3"/>
          <p:cNvSpPr>
            <a:spLocks noGrp="1" noChangeArrowheads="1"/>
          </p:cNvSpPr>
          <p:nvPr>
            <p:ph type="body" idx="1"/>
          </p:nvPr>
        </p:nvSpPr>
        <p:spPr>
          <a:xfrm>
            <a:off x="1331913" y="765175"/>
            <a:ext cx="6408737" cy="1871663"/>
          </a:xfrm>
        </p:spPr>
        <p:txBody>
          <a:bodyPr/>
          <a:lstStyle/>
          <a:p>
            <a:pPr eaLnBrk="1" hangingPunct="1"/>
            <a:r>
              <a:rPr lang="tr-TR" sz="2400" dirty="0" smtClean="0">
                <a:latin typeface="Times New Roman" pitchFamily="18" charset="0"/>
                <a:cs typeface="Times New Roman" pitchFamily="18" charset="0"/>
              </a:rPr>
              <a:t>Photon energy = 1.43 eV</a:t>
            </a:r>
          </a:p>
          <a:p>
            <a:pPr eaLnBrk="1" hangingPunct="1"/>
            <a:r>
              <a:rPr lang="tr-TR" sz="2400" dirty="0" smtClean="0">
                <a:latin typeface="Times New Roman" pitchFamily="18" charset="0"/>
                <a:cs typeface="Times New Roman" pitchFamily="18" charset="0"/>
              </a:rPr>
              <a:t>Phonon energy = 37 meV </a:t>
            </a:r>
          </a:p>
          <a:p>
            <a:pPr eaLnBrk="1" hangingPunct="1"/>
            <a:r>
              <a:rPr lang="tr-TR" sz="2400" dirty="0" smtClean="0">
                <a:latin typeface="Times New Roman" pitchFamily="18" charset="0"/>
                <a:cs typeface="Times New Roman" pitchFamily="18" charset="0"/>
              </a:rPr>
              <a:t>Photon momentum = 7.53 x 10</a:t>
            </a:r>
            <a:r>
              <a:rPr lang="tr-TR" sz="2400" baseline="30000" dirty="0" smtClean="0">
                <a:latin typeface="Times New Roman" pitchFamily="18" charset="0"/>
                <a:cs typeface="Times New Roman" pitchFamily="18" charset="0"/>
              </a:rPr>
              <a:t>-28 </a:t>
            </a:r>
            <a:r>
              <a:rPr lang="tr-TR" sz="2400" dirty="0" smtClean="0">
                <a:latin typeface="Times New Roman" pitchFamily="18" charset="0"/>
                <a:cs typeface="Times New Roman" pitchFamily="18" charset="0"/>
              </a:rPr>
              <a:t>kg-m/sec</a:t>
            </a:r>
            <a:endParaRPr lang="tr-TR" sz="2400" baseline="30000" dirty="0" smtClean="0">
              <a:latin typeface="Times New Roman" pitchFamily="18" charset="0"/>
              <a:cs typeface="Times New Roman" pitchFamily="18" charset="0"/>
            </a:endParaRPr>
          </a:p>
          <a:p>
            <a:pPr eaLnBrk="1" hangingPunct="1"/>
            <a:r>
              <a:rPr lang="tr-TR" sz="2400" dirty="0" smtClean="0">
                <a:latin typeface="Times New Roman" pitchFamily="18" charset="0"/>
                <a:cs typeface="Times New Roman" pitchFamily="18" charset="0"/>
              </a:rPr>
              <a:t>Phonon momentum = 1.17 x 10</a:t>
            </a:r>
            <a:r>
              <a:rPr lang="tr-TR" sz="2400" baseline="30000" dirty="0" smtClean="0">
                <a:latin typeface="Times New Roman" pitchFamily="18" charset="0"/>
                <a:cs typeface="Times New Roman" pitchFamily="18" charset="0"/>
              </a:rPr>
              <a:t>-24 </a:t>
            </a:r>
            <a:r>
              <a:rPr lang="tr-TR" sz="2400" dirty="0" smtClean="0">
                <a:latin typeface="Times New Roman" pitchFamily="18" charset="0"/>
                <a:cs typeface="Times New Roman" pitchFamily="18" charset="0"/>
              </a:rPr>
              <a:t>kg-m/sec</a:t>
            </a:r>
          </a:p>
        </p:txBody>
      </p:sp>
      <p:sp>
        <p:nvSpPr>
          <p:cNvPr id="168964" name="AutoShape 4"/>
          <p:cNvSpPr>
            <a:spLocks/>
          </p:cNvSpPr>
          <p:nvPr/>
        </p:nvSpPr>
        <p:spPr bwMode="auto">
          <a:xfrm rot="-5400000">
            <a:off x="3923507" y="261144"/>
            <a:ext cx="649287" cy="5400675"/>
          </a:xfrm>
          <a:prstGeom prst="leftBrace">
            <a:avLst>
              <a:gd name="adj1" fmla="val 69315"/>
              <a:gd name="adj2" fmla="val 50000"/>
            </a:avLst>
          </a:prstGeom>
          <a:noFill/>
          <a:ln w="19050">
            <a:solidFill>
              <a:srgbClr val="FF0000"/>
            </a:solidFill>
            <a:round/>
            <a:headEnd type="none" w="sm" len="sm"/>
            <a:tailEnd type="none" w="sm" len="sm"/>
          </a:ln>
        </p:spPr>
        <p:txBody>
          <a:bodyPr wrap="none" anchor="ctr"/>
          <a:lstStyle/>
          <a:p>
            <a:endParaRPr lang="en-US"/>
          </a:p>
        </p:txBody>
      </p:sp>
      <p:sp>
        <p:nvSpPr>
          <p:cNvPr id="168965" name="Text Box 5"/>
          <p:cNvSpPr txBox="1">
            <a:spLocks noChangeArrowheads="1"/>
          </p:cNvSpPr>
          <p:nvPr/>
        </p:nvSpPr>
        <p:spPr bwMode="auto">
          <a:xfrm>
            <a:off x="611188" y="4076700"/>
            <a:ext cx="7420621" cy="400110"/>
          </a:xfrm>
          <a:prstGeom prst="rect">
            <a:avLst/>
          </a:prstGeom>
          <a:noFill/>
          <a:ln w="12700" cap="sq">
            <a:noFill/>
            <a:miter lim="800000"/>
            <a:headEnd type="none" w="sm" len="sm"/>
            <a:tailEnd type="none" w="sm" len="sm"/>
          </a:ln>
          <a:effectLst/>
        </p:spPr>
        <p:txBody>
          <a:bodyPr wrap="none">
            <a:spAutoFit/>
          </a:bodyPr>
          <a:lstStyle/>
          <a:p>
            <a:pPr>
              <a:defRPr/>
            </a:pPr>
            <a:r>
              <a:rPr lang="tr-TR" sz="2000" b="1" dirty="0">
                <a:latin typeface="Times New Roman" pitchFamily="18" charset="0"/>
                <a:cs typeface="Times New Roman" pitchFamily="18" charset="0"/>
              </a:rPr>
              <a:t>Photons carry large energies but negligible amount of momentum.</a:t>
            </a:r>
          </a:p>
        </p:txBody>
      </p:sp>
      <p:sp>
        <p:nvSpPr>
          <p:cNvPr id="168966" name="Text Box 6"/>
          <p:cNvSpPr txBox="1">
            <a:spLocks noChangeArrowheads="1"/>
          </p:cNvSpPr>
          <p:nvPr/>
        </p:nvSpPr>
        <p:spPr bwMode="auto">
          <a:xfrm>
            <a:off x="0" y="5105400"/>
            <a:ext cx="9144000" cy="707886"/>
          </a:xfrm>
          <a:prstGeom prst="rect">
            <a:avLst/>
          </a:prstGeom>
          <a:solidFill>
            <a:schemeClr val="bg1"/>
          </a:solidFill>
          <a:ln w="12700" cap="sq">
            <a:noFill/>
            <a:miter lim="800000"/>
            <a:headEnd type="none" w="sm" len="sm"/>
            <a:tailEnd type="none" w="sm" len="sm"/>
          </a:ln>
          <a:effectLst/>
        </p:spPr>
        <p:txBody>
          <a:bodyPr wrap="square">
            <a:spAutoFit/>
          </a:bodyPr>
          <a:lstStyle/>
          <a:p>
            <a:pPr algn="ctr">
              <a:defRPr/>
            </a:pPr>
            <a:r>
              <a:rPr lang="tr-TR" sz="2000" b="1" dirty="0">
                <a:latin typeface="Times New Roman" pitchFamily="18" charset="0"/>
                <a:cs typeface="Times New Roman" pitchFamily="18" charset="0"/>
              </a:rPr>
              <a:t>On the other hand, phonons carry very little energy but significant </a:t>
            </a:r>
          </a:p>
          <a:p>
            <a:pPr algn="ctr">
              <a:defRPr/>
            </a:pPr>
            <a:r>
              <a:rPr lang="tr-TR" sz="2000" b="1" dirty="0">
                <a:latin typeface="Times New Roman" pitchFamily="18" charset="0"/>
                <a:cs typeface="Times New Roman" pitchFamily="18" charset="0"/>
              </a:rPr>
              <a:t>amount of momentum.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990600"/>
          </a:xfrm>
          <a:noFill/>
          <a:ln/>
        </p:spPr>
        <p:txBody>
          <a:bodyPr>
            <a:normAutofit/>
          </a:bodyPr>
          <a:lstStyle/>
          <a:p>
            <a:pPr algn="l"/>
            <a:r>
              <a:rPr lang="en-US" sz="2800" b="1" dirty="0" smtClean="0">
                <a:solidFill>
                  <a:srgbClr val="FF0000"/>
                </a:solidFill>
                <a:latin typeface="Times New Roman" pitchFamily="18" charset="0"/>
                <a:cs typeface="Times New Roman" pitchFamily="18" charset="0"/>
              </a:rPr>
              <a:t>	Photo Generation:</a:t>
            </a:r>
            <a:endParaRPr lang="en-US" sz="2800" b="1" dirty="0">
              <a:solidFill>
                <a:srgbClr val="FF0000"/>
              </a:solidFill>
              <a:latin typeface="Times New Roman" pitchFamily="18" charset="0"/>
              <a:cs typeface="Times New Roman" pitchFamily="18" charset="0"/>
            </a:endParaRPr>
          </a:p>
        </p:txBody>
      </p:sp>
      <p:sp>
        <p:nvSpPr>
          <p:cNvPr id="9219" name="Text Box 3"/>
          <p:cNvSpPr txBox="1">
            <a:spLocks noChangeArrowheads="1"/>
          </p:cNvSpPr>
          <p:nvPr/>
        </p:nvSpPr>
        <p:spPr bwMode="auto">
          <a:xfrm>
            <a:off x="304800" y="1031875"/>
            <a:ext cx="8458200" cy="2954655"/>
          </a:xfrm>
          <a:prstGeom prst="rect">
            <a:avLst/>
          </a:prstGeom>
          <a:noFill/>
          <a:ln w="9525">
            <a:noFill/>
            <a:miter lim="800000"/>
            <a:headEnd/>
            <a:tailEnd/>
          </a:ln>
          <a:effectLst/>
        </p:spPr>
        <p:txBody>
          <a:bodyPr wrap="square">
            <a:spAutoFit/>
          </a:bodyPr>
          <a:lstStyle/>
          <a:p>
            <a:pPr marL="225425" indent="-225425"/>
            <a:endParaRPr lang="en-US" dirty="0"/>
          </a:p>
          <a:p>
            <a:pPr marL="225425" indent="-225425"/>
            <a:r>
              <a:rPr lang="en-US" sz="2400" dirty="0" smtClean="0">
                <a:latin typeface="Times New Roman" pitchFamily="18" charset="0"/>
                <a:cs typeface="Times New Roman" pitchFamily="18" charset="0"/>
              </a:rPr>
              <a:t>   Another </a:t>
            </a:r>
            <a:r>
              <a:rPr lang="en-US" sz="2400" dirty="0">
                <a:latin typeface="Times New Roman" pitchFamily="18" charset="0"/>
                <a:cs typeface="Times New Roman" pitchFamily="18" charset="0"/>
              </a:rPr>
              <a:t>important generation process in device operation is </a:t>
            </a:r>
            <a:endParaRPr lang="en-US" sz="2400" dirty="0" smtClean="0">
              <a:latin typeface="Times New Roman" pitchFamily="18" charset="0"/>
              <a:cs typeface="Times New Roman" pitchFamily="18" charset="0"/>
            </a:endParaRPr>
          </a:p>
          <a:p>
            <a:pPr marL="225425" indent="-225425"/>
            <a:r>
              <a:rPr lang="en-US" sz="2400" b="1" i="1" dirty="0">
                <a:solidFill>
                  <a:srgbClr val="FF3300"/>
                </a:solidFill>
                <a:latin typeface="Times New Roman" pitchFamily="18" charset="0"/>
                <a:cs typeface="Times New Roman" pitchFamily="18" charset="0"/>
              </a:rPr>
              <a:t> </a:t>
            </a:r>
            <a:r>
              <a:rPr lang="en-US" sz="2400" b="1" i="1" dirty="0" smtClean="0">
                <a:solidFill>
                  <a:srgbClr val="FF3300"/>
                </a:solidFill>
                <a:latin typeface="Times New Roman" pitchFamily="18" charset="0"/>
                <a:cs typeface="Times New Roman" pitchFamily="18" charset="0"/>
              </a:rPr>
              <a:t>  photo generation</a:t>
            </a:r>
          </a:p>
          <a:p>
            <a:pPr marL="225425" indent="-225425"/>
            <a:endParaRPr lang="en-US" sz="2400" b="1" i="1" dirty="0">
              <a:solidFill>
                <a:srgbClr val="FF3300"/>
              </a:solidFill>
              <a:latin typeface="Times New Roman" pitchFamily="18" charset="0"/>
              <a:cs typeface="Times New Roman" pitchFamily="18" charset="0"/>
            </a:endParaRPr>
          </a:p>
          <a:p>
            <a:pPr marL="225425" indent="-225425"/>
            <a:endParaRPr lang="en-US" sz="2400" b="1" i="1" dirty="0" smtClean="0">
              <a:solidFill>
                <a:srgbClr val="FF3300"/>
              </a:solidFill>
              <a:latin typeface="Times New Roman" pitchFamily="18" charset="0"/>
              <a:cs typeface="Times New Roman" pitchFamily="18" charset="0"/>
            </a:endParaRPr>
          </a:p>
          <a:p>
            <a:pPr marL="225425" indent="-225425">
              <a:buFontTx/>
              <a:buChar char="•"/>
            </a:pPr>
            <a:endParaRPr lang="en-US" sz="2400" b="1" i="1" dirty="0" smtClean="0">
              <a:solidFill>
                <a:srgbClr val="FF3300"/>
              </a:solidFill>
              <a:latin typeface="Times New Roman" pitchFamily="18" charset="0"/>
              <a:cs typeface="Times New Roman" pitchFamily="18" charset="0"/>
            </a:endParaRPr>
          </a:p>
          <a:p>
            <a:pPr marL="225425" indent="-225425"/>
            <a:endParaRPr lang="en-US" sz="2400" b="1" i="1" dirty="0" smtClean="0">
              <a:solidFill>
                <a:srgbClr val="FF3300"/>
              </a:solidFill>
              <a:latin typeface="Times New Roman" pitchFamily="18" charset="0"/>
              <a:cs typeface="Times New Roman" pitchFamily="18" charset="0"/>
            </a:endParaRPr>
          </a:p>
          <a:p>
            <a:pPr marL="225425" indent="-225425"/>
            <a:endParaRPr lang="en-US" sz="2400" i="1" dirty="0">
              <a:latin typeface="Times New Roman" pitchFamily="18" charset="0"/>
              <a:cs typeface="Times New Roman" pitchFamily="18" charset="0"/>
            </a:endParaRPr>
          </a:p>
        </p:txBody>
      </p:sp>
      <p:sp>
        <p:nvSpPr>
          <p:cNvPr id="9221" name="Text Box 5"/>
          <p:cNvSpPr txBox="1">
            <a:spLocks noChangeArrowheads="1"/>
          </p:cNvSpPr>
          <p:nvPr/>
        </p:nvSpPr>
        <p:spPr bwMode="auto">
          <a:xfrm>
            <a:off x="0" y="2057400"/>
            <a:ext cx="9144000" cy="1754326"/>
          </a:xfrm>
          <a:prstGeom prst="rect">
            <a:avLst/>
          </a:prstGeom>
          <a:noFill/>
          <a:ln w="9525">
            <a:noFill/>
            <a:miter lim="800000"/>
            <a:headEnd/>
            <a:tailEnd/>
          </a:ln>
          <a:effectLst/>
        </p:spPr>
        <p:txBody>
          <a:bodyPr wrap="square">
            <a:spAutoFit/>
          </a:bodyPr>
          <a:lstStyle/>
          <a:p>
            <a:r>
              <a:rPr lang="en-US" sz="2000" dirty="0" smtClean="0">
                <a:latin typeface="Times New Roman" pitchFamily="18" charset="0"/>
                <a:cs typeface="Times New Roman" pitchFamily="18" charset="0"/>
              </a:rPr>
              <a:t>  </a:t>
            </a:r>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If </a:t>
            </a:r>
            <a:r>
              <a:rPr lang="en-US" sz="2400" dirty="0">
                <a:latin typeface="Times New Roman" pitchFamily="18" charset="0"/>
                <a:cs typeface="Times New Roman" pitchFamily="18" charset="0"/>
              </a:rPr>
              <a:t>the photon energy (</a:t>
            </a:r>
            <a:r>
              <a:rPr lang="en-US" sz="2400" i="1" dirty="0">
                <a:latin typeface="Times New Roman" pitchFamily="18" charset="0"/>
                <a:cs typeface="Times New Roman" pitchFamily="18" charset="0"/>
              </a:rPr>
              <a:t>h</a:t>
            </a:r>
            <a:r>
              <a:rPr lang="en-US" sz="2400" dirty="0">
                <a:latin typeface="Times New Roman" pitchFamily="18" charset="0"/>
                <a:cs typeface="Times New Roman" pitchFamily="18" charset="0"/>
                <a:sym typeface="Symbol" pitchFamily="18" charset="2"/>
              </a:rPr>
              <a:t>) is greater than the band gap </a:t>
            </a:r>
            <a:r>
              <a:rPr lang="en-US" sz="2400" dirty="0" smtClean="0">
                <a:latin typeface="Times New Roman" pitchFamily="18" charset="0"/>
                <a:cs typeface="Times New Roman" pitchFamily="18" charset="0"/>
                <a:sym typeface="Symbol" pitchFamily="18" charset="2"/>
              </a:rPr>
              <a:t>energy, </a:t>
            </a:r>
          </a:p>
          <a:p>
            <a:r>
              <a:rPr lang="en-US" sz="2400" dirty="0">
                <a:latin typeface="Times New Roman" pitchFamily="18" charset="0"/>
                <a:cs typeface="Times New Roman" pitchFamily="18" charset="0"/>
                <a:sym typeface="Symbol" pitchFamily="18" charset="2"/>
              </a:rPr>
              <a:t> </a:t>
            </a:r>
            <a:r>
              <a:rPr lang="en-US" sz="2400" dirty="0" smtClean="0">
                <a:latin typeface="Times New Roman" pitchFamily="18" charset="0"/>
                <a:cs typeface="Times New Roman" pitchFamily="18" charset="0"/>
                <a:sym typeface="Symbol" pitchFamily="18" charset="2"/>
              </a:rPr>
              <a:t>   then </a:t>
            </a:r>
            <a:r>
              <a:rPr lang="en-US" sz="2400" dirty="0">
                <a:latin typeface="Times New Roman" pitchFamily="18" charset="0"/>
                <a:cs typeface="Times New Roman" pitchFamily="18" charset="0"/>
                <a:sym typeface="Symbol" pitchFamily="18" charset="2"/>
              </a:rPr>
              <a:t>the </a:t>
            </a:r>
            <a:r>
              <a:rPr lang="en-US" sz="2400" dirty="0" smtClean="0">
                <a:latin typeface="Times New Roman" pitchFamily="18" charset="0"/>
                <a:cs typeface="Times New Roman" pitchFamily="18" charset="0"/>
                <a:sym typeface="Symbol" pitchFamily="18" charset="2"/>
              </a:rPr>
              <a:t>  light </a:t>
            </a:r>
            <a:r>
              <a:rPr lang="en-US" sz="2400" dirty="0">
                <a:latin typeface="Times New Roman" pitchFamily="18" charset="0"/>
                <a:cs typeface="Times New Roman" pitchFamily="18" charset="0"/>
                <a:sym typeface="Symbol" pitchFamily="18" charset="2"/>
              </a:rPr>
              <a:t>will be absorbed thereby creating </a:t>
            </a:r>
            <a:r>
              <a:rPr lang="en-US" sz="2400" b="1" i="1" dirty="0">
                <a:solidFill>
                  <a:srgbClr val="008E40"/>
                </a:solidFill>
                <a:latin typeface="Times New Roman" pitchFamily="18" charset="0"/>
                <a:cs typeface="Times New Roman" pitchFamily="18" charset="0"/>
                <a:sym typeface="Symbol" pitchFamily="18" charset="2"/>
              </a:rPr>
              <a:t>electron-hole </a:t>
            </a:r>
            <a:r>
              <a:rPr lang="en-US" sz="2400" b="1" i="1" dirty="0" smtClean="0">
                <a:solidFill>
                  <a:srgbClr val="008E40"/>
                </a:solidFill>
                <a:latin typeface="Times New Roman" pitchFamily="18" charset="0"/>
                <a:cs typeface="Times New Roman" pitchFamily="18" charset="0"/>
                <a:sym typeface="Symbol" pitchFamily="18" charset="2"/>
              </a:rPr>
              <a:t>pairs</a:t>
            </a:r>
            <a:endParaRPr lang="en-US" sz="2400" b="1" i="1" dirty="0">
              <a:solidFill>
                <a:srgbClr val="008E40"/>
              </a:solidFill>
              <a:latin typeface="Times New Roman" pitchFamily="18" charset="0"/>
              <a:cs typeface="Times New Roman" pitchFamily="18" charset="0"/>
            </a:endParaRPr>
          </a:p>
        </p:txBody>
      </p:sp>
      <p:sp>
        <p:nvSpPr>
          <p:cNvPr id="9222" name="Line 6"/>
          <p:cNvSpPr>
            <a:spLocks noChangeShapeType="1"/>
          </p:cNvSpPr>
          <p:nvPr/>
        </p:nvSpPr>
        <p:spPr bwMode="auto">
          <a:xfrm>
            <a:off x="3749675" y="5029200"/>
            <a:ext cx="1981200" cy="0"/>
          </a:xfrm>
          <a:prstGeom prst="line">
            <a:avLst/>
          </a:prstGeom>
          <a:noFill/>
          <a:ln w="19050">
            <a:solidFill>
              <a:schemeClr val="tx1"/>
            </a:solidFill>
            <a:round/>
            <a:headEnd/>
            <a:tailEnd/>
          </a:ln>
          <a:effectLst/>
        </p:spPr>
        <p:txBody>
          <a:bodyPr wrap="none" anchor="ctr"/>
          <a:lstStyle/>
          <a:p>
            <a:endParaRPr lang="en-US"/>
          </a:p>
        </p:txBody>
      </p:sp>
      <p:sp>
        <p:nvSpPr>
          <p:cNvPr id="9223" name="Line 7"/>
          <p:cNvSpPr>
            <a:spLocks noChangeShapeType="1"/>
          </p:cNvSpPr>
          <p:nvPr/>
        </p:nvSpPr>
        <p:spPr bwMode="auto">
          <a:xfrm>
            <a:off x="3749675" y="5715000"/>
            <a:ext cx="1981200"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9224" name="Line 8"/>
          <p:cNvSpPr>
            <a:spLocks noChangeShapeType="1"/>
          </p:cNvSpPr>
          <p:nvPr/>
        </p:nvSpPr>
        <p:spPr bwMode="auto">
          <a:xfrm>
            <a:off x="3749675" y="6400800"/>
            <a:ext cx="1981200" cy="0"/>
          </a:xfrm>
          <a:prstGeom prst="line">
            <a:avLst/>
          </a:prstGeom>
          <a:noFill/>
          <a:ln w="19050">
            <a:solidFill>
              <a:schemeClr val="tx1"/>
            </a:solidFill>
            <a:round/>
            <a:headEnd/>
            <a:tailEnd/>
          </a:ln>
          <a:effectLst/>
        </p:spPr>
        <p:txBody>
          <a:bodyPr wrap="none" anchor="ctr"/>
          <a:lstStyle/>
          <a:p>
            <a:endParaRPr lang="en-US"/>
          </a:p>
        </p:txBody>
      </p:sp>
      <p:sp>
        <p:nvSpPr>
          <p:cNvPr id="9225" name="Line 9"/>
          <p:cNvSpPr>
            <a:spLocks noChangeShapeType="1"/>
          </p:cNvSpPr>
          <p:nvPr/>
        </p:nvSpPr>
        <p:spPr bwMode="auto">
          <a:xfrm>
            <a:off x="4953000" y="5029200"/>
            <a:ext cx="0" cy="13716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9226" name="Text Box 10"/>
          <p:cNvSpPr txBox="1">
            <a:spLocks noChangeArrowheads="1"/>
          </p:cNvSpPr>
          <p:nvPr/>
        </p:nvSpPr>
        <p:spPr bwMode="auto">
          <a:xfrm>
            <a:off x="4968875" y="5638800"/>
            <a:ext cx="471488" cy="457200"/>
          </a:xfrm>
          <a:prstGeom prst="rect">
            <a:avLst/>
          </a:prstGeom>
          <a:noFill/>
          <a:ln w="9525">
            <a:noFill/>
            <a:miter lim="800000"/>
            <a:headEnd/>
            <a:tailEnd/>
          </a:ln>
          <a:effectLst/>
        </p:spPr>
        <p:txBody>
          <a:bodyPr wrap="none">
            <a:spAutoFit/>
          </a:bodyPr>
          <a:lstStyle/>
          <a:p>
            <a:r>
              <a:rPr lang="en-US" i="1"/>
              <a:t>E</a:t>
            </a:r>
            <a:r>
              <a:rPr lang="en-US" baseline="-25000"/>
              <a:t>g</a:t>
            </a:r>
            <a:endParaRPr lang="en-US"/>
          </a:p>
        </p:txBody>
      </p:sp>
      <p:sp>
        <p:nvSpPr>
          <p:cNvPr id="9227" name="Freeform 11"/>
          <p:cNvSpPr>
            <a:spLocks/>
          </p:cNvSpPr>
          <p:nvPr/>
        </p:nvSpPr>
        <p:spPr bwMode="auto">
          <a:xfrm>
            <a:off x="3889375" y="4419600"/>
            <a:ext cx="469900" cy="2133600"/>
          </a:xfrm>
          <a:custGeom>
            <a:avLst/>
            <a:gdLst/>
            <a:ahLst/>
            <a:cxnLst>
              <a:cxn ang="0">
                <a:pos x="248" y="1344"/>
              </a:cxn>
              <a:cxn ang="0">
                <a:pos x="8" y="816"/>
              </a:cxn>
              <a:cxn ang="0">
                <a:pos x="296" y="0"/>
              </a:cxn>
            </a:cxnLst>
            <a:rect l="0" t="0" r="r" b="b"/>
            <a:pathLst>
              <a:path w="296" h="1344">
                <a:moveTo>
                  <a:pt x="248" y="1344"/>
                </a:moveTo>
                <a:cubicBezTo>
                  <a:pt x="124" y="1192"/>
                  <a:pt x="0" y="1040"/>
                  <a:pt x="8" y="816"/>
                </a:cubicBezTo>
                <a:cubicBezTo>
                  <a:pt x="16" y="592"/>
                  <a:pt x="156" y="296"/>
                  <a:pt x="296" y="0"/>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9229" name="Oval 13"/>
          <p:cNvSpPr>
            <a:spLocks noChangeArrowheads="1"/>
          </p:cNvSpPr>
          <p:nvPr/>
        </p:nvSpPr>
        <p:spPr bwMode="auto">
          <a:xfrm>
            <a:off x="4283075" y="6477000"/>
            <a:ext cx="152400" cy="152400"/>
          </a:xfrm>
          <a:prstGeom prst="ellipse">
            <a:avLst/>
          </a:prstGeom>
          <a:solidFill>
            <a:srgbClr val="FFFFFF"/>
          </a:solidFill>
          <a:ln w="9525">
            <a:solidFill>
              <a:schemeClr val="tx1"/>
            </a:solidFill>
            <a:round/>
            <a:headEnd/>
            <a:tailEnd/>
          </a:ln>
          <a:effectLst/>
        </p:spPr>
        <p:txBody>
          <a:bodyPr wrap="none" anchor="ctr"/>
          <a:lstStyle/>
          <a:p>
            <a:endParaRPr lang="en-US"/>
          </a:p>
        </p:txBody>
      </p:sp>
      <p:sp>
        <p:nvSpPr>
          <p:cNvPr id="9230" name="Oval 14"/>
          <p:cNvSpPr>
            <a:spLocks noChangeArrowheads="1"/>
          </p:cNvSpPr>
          <p:nvPr/>
        </p:nvSpPr>
        <p:spPr bwMode="auto">
          <a:xfrm>
            <a:off x="4359275" y="43434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231" name="Freeform 15"/>
          <p:cNvSpPr>
            <a:spLocks/>
          </p:cNvSpPr>
          <p:nvPr/>
        </p:nvSpPr>
        <p:spPr bwMode="auto">
          <a:xfrm>
            <a:off x="4486275" y="4495800"/>
            <a:ext cx="431800" cy="457200"/>
          </a:xfrm>
          <a:custGeom>
            <a:avLst/>
            <a:gdLst/>
            <a:ahLst/>
            <a:cxnLst>
              <a:cxn ang="0">
                <a:pos x="16" y="0"/>
              </a:cxn>
              <a:cxn ang="0">
                <a:pos x="16" y="48"/>
              </a:cxn>
              <a:cxn ang="0">
                <a:pos x="16" y="96"/>
              </a:cxn>
              <a:cxn ang="0">
                <a:pos x="112" y="96"/>
              </a:cxn>
              <a:cxn ang="0">
                <a:pos x="64" y="192"/>
              </a:cxn>
              <a:cxn ang="0">
                <a:pos x="160" y="192"/>
              </a:cxn>
              <a:cxn ang="0">
                <a:pos x="160" y="240"/>
              </a:cxn>
              <a:cxn ang="0">
                <a:pos x="256" y="240"/>
              </a:cxn>
              <a:cxn ang="0">
                <a:pos x="256" y="288"/>
              </a:cxn>
            </a:cxnLst>
            <a:rect l="0" t="0" r="r" b="b"/>
            <a:pathLst>
              <a:path w="272" h="288">
                <a:moveTo>
                  <a:pt x="16" y="0"/>
                </a:moveTo>
                <a:cubicBezTo>
                  <a:pt x="16" y="16"/>
                  <a:pt x="16" y="32"/>
                  <a:pt x="16" y="48"/>
                </a:cubicBezTo>
                <a:cubicBezTo>
                  <a:pt x="16" y="64"/>
                  <a:pt x="0" y="88"/>
                  <a:pt x="16" y="96"/>
                </a:cubicBezTo>
                <a:cubicBezTo>
                  <a:pt x="32" y="104"/>
                  <a:pt x="104" y="80"/>
                  <a:pt x="112" y="96"/>
                </a:cubicBezTo>
                <a:cubicBezTo>
                  <a:pt x="120" y="112"/>
                  <a:pt x="56" y="176"/>
                  <a:pt x="64" y="192"/>
                </a:cubicBezTo>
                <a:cubicBezTo>
                  <a:pt x="72" y="208"/>
                  <a:pt x="144" y="184"/>
                  <a:pt x="160" y="192"/>
                </a:cubicBezTo>
                <a:cubicBezTo>
                  <a:pt x="176" y="200"/>
                  <a:pt x="144" y="232"/>
                  <a:pt x="160" y="240"/>
                </a:cubicBezTo>
                <a:cubicBezTo>
                  <a:pt x="176" y="248"/>
                  <a:pt x="240" y="232"/>
                  <a:pt x="256" y="240"/>
                </a:cubicBezTo>
                <a:cubicBezTo>
                  <a:pt x="272" y="248"/>
                  <a:pt x="264" y="268"/>
                  <a:pt x="256" y="288"/>
                </a:cubicBezTo>
              </a:path>
            </a:pathLst>
          </a:custGeom>
          <a:noFill/>
          <a:ln w="9525">
            <a:solidFill>
              <a:schemeClr val="tx1"/>
            </a:solidFill>
            <a:round/>
            <a:headEnd/>
            <a:tailEnd/>
          </a:ln>
          <a:effectLst/>
        </p:spPr>
        <p:txBody>
          <a:bodyPr wrap="none" anchor="ctr"/>
          <a:lstStyle/>
          <a:p>
            <a:endParaRPr lang="en-US"/>
          </a:p>
        </p:txBody>
      </p:sp>
      <p:sp>
        <p:nvSpPr>
          <p:cNvPr id="9232" name="Oval 16"/>
          <p:cNvSpPr>
            <a:spLocks noChangeArrowheads="1"/>
          </p:cNvSpPr>
          <p:nvPr/>
        </p:nvSpPr>
        <p:spPr bwMode="auto">
          <a:xfrm>
            <a:off x="4892675" y="48768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234" name="Text Box 18"/>
          <p:cNvSpPr txBox="1">
            <a:spLocks noChangeArrowheads="1"/>
          </p:cNvSpPr>
          <p:nvPr/>
        </p:nvSpPr>
        <p:spPr bwMode="auto">
          <a:xfrm>
            <a:off x="2895600" y="5181600"/>
            <a:ext cx="495300" cy="457200"/>
          </a:xfrm>
          <a:prstGeom prst="rect">
            <a:avLst/>
          </a:prstGeom>
          <a:noFill/>
          <a:ln w="9525">
            <a:noFill/>
            <a:miter lim="800000"/>
            <a:headEnd/>
            <a:tailEnd/>
          </a:ln>
          <a:effectLst/>
        </p:spPr>
        <p:txBody>
          <a:bodyPr wrap="none">
            <a:spAutoFit/>
          </a:bodyPr>
          <a:lstStyle/>
          <a:p>
            <a:r>
              <a:rPr lang="en-US" i="1"/>
              <a:t>h</a:t>
            </a:r>
            <a:r>
              <a:rPr lang="en-US">
                <a:sym typeface="Symbol" pitchFamily="18" charset="2"/>
              </a:rPr>
              <a:t></a:t>
            </a:r>
          </a:p>
        </p:txBody>
      </p:sp>
      <p:pic>
        <p:nvPicPr>
          <p:cNvPr id="9238" name="Picture 22" descr="F Photon"/>
          <p:cNvPicPr>
            <a:picLocks noChangeAspect="1" noChangeArrowheads="1"/>
          </p:cNvPicPr>
          <p:nvPr/>
        </p:nvPicPr>
        <p:blipFill>
          <a:blip r:embed="rId3" cstate="print"/>
          <a:srcRect/>
          <a:stretch>
            <a:fillRect/>
          </a:stretch>
        </p:blipFill>
        <p:spPr bwMode="auto">
          <a:xfrm>
            <a:off x="2819400" y="5638800"/>
            <a:ext cx="1060450" cy="1397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4"/>
          <p:cNvSpPr>
            <a:spLocks noChangeArrowheads="1"/>
          </p:cNvSpPr>
          <p:nvPr/>
        </p:nvSpPr>
        <p:spPr bwMode="auto">
          <a:xfrm>
            <a:off x="3200400" y="2057400"/>
            <a:ext cx="1524000" cy="2286000"/>
          </a:xfrm>
          <a:prstGeom prst="rect">
            <a:avLst/>
          </a:prstGeom>
          <a:solidFill>
            <a:srgbClr val="FFFF99"/>
          </a:solidFill>
          <a:ln w="9525">
            <a:solidFill>
              <a:schemeClr val="tx1"/>
            </a:solidFill>
            <a:miter lim="800000"/>
            <a:headEnd/>
            <a:tailEnd/>
          </a:ln>
        </p:spPr>
        <p:txBody>
          <a:bodyPr wrap="none" anchor="ctr"/>
          <a:lstStyle/>
          <a:p>
            <a:pPr algn="ctr"/>
            <a:endParaRPr lang="en-US"/>
          </a:p>
        </p:txBody>
      </p:sp>
      <p:sp>
        <p:nvSpPr>
          <p:cNvPr id="8196" name="Rectangle 2"/>
          <p:cNvSpPr>
            <a:spLocks noGrp="1" noChangeArrowheads="1"/>
          </p:cNvSpPr>
          <p:nvPr>
            <p:ph type="title"/>
          </p:nvPr>
        </p:nvSpPr>
        <p:spPr>
          <a:xfrm>
            <a:off x="0" y="0"/>
            <a:ext cx="9144000" cy="990600"/>
          </a:xfrm>
          <a:noFill/>
        </p:spPr>
        <p:txBody>
          <a:bodyPr>
            <a:normAutofit/>
          </a:bodyPr>
          <a:lstStyle/>
          <a:p>
            <a:pPr algn="l"/>
            <a:r>
              <a:rPr lang="en-US" sz="2800" b="1" dirty="0" smtClean="0">
                <a:solidFill>
                  <a:srgbClr val="FF0000"/>
                </a:solidFill>
                <a:latin typeface="Times New Roman" pitchFamily="18" charset="0"/>
                <a:cs typeface="Times New Roman" pitchFamily="18" charset="0"/>
              </a:rPr>
              <a:t>	</a:t>
            </a:r>
            <a:r>
              <a:rPr lang="en-US" sz="2800" b="1" dirty="0" smtClean="0">
                <a:solidFill>
                  <a:srgbClr val="EA0000"/>
                </a:solidFill>
                <a:latin typeface="Times New Roman" pitchFamily="18" charset="0"/>
                <a:cs typeface="Times New Roman" pitchFamily="18" charset="0"/>
              </a:rPr>
              <a:t>Light Absorption and Transmittance</a:t>
            </a:r>
          </a:p>
        </p:txBody>
      </p:sp>
      <p:sp>
        <p:nvSpPr>
          <p:cNvPr id="8197" name="Text Box 3"/>
          <p:cNvSpPr txBox="1">
            <a:spLocks noChangeArrowheads="1"/>
          </p:cNvSpPr>
          <p:nvPr/>
        </p:nvSpPr>
        <p:spPr bwMode="auto">
          <a:xfrm>
            <a:off x="609600" y="1143000"/>
            <a:ext cx="5104282" cy="400110"/>
          </a:xfrm>
          <a:prstGeom prst="rect">
            <a:avLst/>
          </a:prstGeom>
          <a:noFill/>
          <a:ln w="9525">
            <a:noFill/>
            <a:miter lim="800000"/>
            <a:headEnd/>
            <a:tailEnd/>
          </a:ln>
        </p:spPr>
        <p:txBody>
          <a:bodyPr wrap="none">
            <a:spAutoFit/>
          </a:bodyPr>
          <a:lstStyle/>
          <a:p>
            <a:r>
              <a:rPr lang="en-US" sz="2000" dirty="0">
                <a:latin typeface="Times New Roman" pitchFamily="18" charset="0"/>
                <a:cs typeface="Times New Roman" pitchFamily="18" charset="0"/>
              </a:rPr>
              <a:t>Consider a slab of semiconductor of thickness </a:t>
            </a:r>
            <a:r>
              <a:rPr lang="en-US" sz="2000" i="1" dirty="0">
                <a:latin typeface="Times New Roman" pitchFamily="18" charset="0"/>
                <a:cs typeface="Times New Roman" pitchFamily="18" charset="0"/>
              </a:rPr>
              <a:t>l</a:t>
            </a:r>
            <a:r>
              <a:rPr lang="en-US" sz="2000" dirty="0">
                <a:latin typeface="Times New Roman" pitchFamily="18" charset="0"/>
                <a:cs typeface="Times New Roman" pitchFamily="18" charset="0"/>
              </a:rPr>
              <a:t>.</a:t>
            </a:r>
          </a:p>
        </p:txBody>
      </p:sp>
      <p:sp>
        <p:nvSpPr>
          <p:cNvPr id="8198" name="Line 5"/>
          <p:cNvSpPr>
            <a:spLocks noChangeShapeType="1"/>
          </p:cNvSpPr>
          <p:nvPr/>
        </p:nvSpPr>
        <p:spPr bwMode="auto">
          <a:xfrm>
            <a:off x="3200400" y="4724400"/>
            <a:ext cx="2667000" cy="0"/>
          </a:xfrm>
          <a:prstGeom prst="line">
            <a:avLst/>
          </a:prstGeom>
          <a:noFill/>
          <a:ln w="9525">
            <a:solidFill>
              <a:schemeClr val="tx1"/>
            </a:solidFill>
            <a:round/>
            <a:headEnd/>
            <a:tailEnd type="triangle" w="med" len="med"/>
          </a:ln>
        </p:spPr>
        <p:txBody>
          <a:bodyPr wrap="none" anchor="ctr"/>
          <a:lstStyle/>
          <a:p>
            <a:endParaRPr lang="en-US"/>
          </a:p>
        </p:txBody>
      </p:sp>
      <p:sp>
        <p:nvSpPr>
          <p:cNvPr id="8199" name="Text Box 6"/>
          <p:cNvSpPr txBox="1">
            <a:spLocks noChangeArrowheads="1"/>
          </p:cNvSpPr>
          <p:nvPr/>
        </p:nvSpPr>
        <p:spPr bwMode="auto">
          <a:xfrm>
            <a:off x="3048000" y="4724400"/>
            <a:ext cx="2133600" cy="457200"/>
          </a:xfrm>
          <a:prstGeom prst="rect">
            <a:avLst/>
          </a:prstGeom>
          <a:noFill/>
          <a:ln w="9525">
            <a:noFill/>
            <a:miter lim="800000"/>
            <a:headEnd/>
            <a:tailEnd/>
          </a:ln>
        </p:spPr>
        <p:txBody>
          <a:bodyPr>
            <a:spAutoFit/>
          </a:bodyPr>
          <a:lstStyle/>
          <a:p>
            <a:pPr>
              <a:spcBef>
                <a:spcPct val="50000"/>
              </a:spcBef>
            </a:pPr>
            <a:r>
              <a:rPr lang="en-US"/>
              <a:t>0	        </a:t>
            </a:r>
            <a:r>
              <a:rPr lang="en-US" i="1"/>
              <a:t>l</a:t>
            </a:r>
            <a:r>
              <a:rPr lang="en-US"/>
              <a:t>    </a:t>
            </a:r>
          </a:p>
        </p:txBody>
      </p:sp>
      <p:sp>
        <p:nvSpPr>
          <p:cNvPr id="8200" name="Text Box 7"/>
          <p:cNvSpPr txBox="1">
            <a:spLocks noChangeArrowheads="1"/>
          </p:cNvSpPr>
          <p:nvPr/>
        </p:nvSpPr>
        <p:spPr bwMode="auto">
          <a:xfrm>
            <a:off x="5929313" y="4460875"/>
            <a:ext cx="319087" cy="457200"/>
          </a:xfrm>
          <a:prstGeom prst="rect">
            <a:avLst/>
          </a:prstGeom>
          <a:noFill/>
          <a:ln w="9525">
            <a:noFill/>
            <a:miter lim="800000"/>
            <a:headEnd/>
            <a:tailEnd/>
          </a:ln>
        </p:spPr>
        <p:txBody>
          <a:bodyPr wrap="none">
            <a:spAutoFit/>
          </a:bodyPr>
          <a:lstStyle/>
          <a:p>
            <a:r>
              <a:rPr lang="en-US" i="1"/>
              <a:t>x</a:t>
            </a:r>
          </a:p>
        </p:txBody>
      </p:sp>
      <p:sp>
        <p:nvSpPr>
          <p:cNvPr id="8201" name="Line 9"/>
          <p:cNvSpPr>
            <a:spLocks noChangeShapeType="1"/>
          </p:cNvSpPr>
          <p:nvPr/>
        </p:nvSpPr>
        <p:spPr bwMode="auto">
          <a:xfrm flipH="1">
            <a:off x="4724400" y="4572000"/>
            <a:ext cx="0" cy="152400"/>
          </a:xfrm>
          <a:prstGeom prst="line">
            <a:avLst/>
          </a:prstGeom>
          <a:noFill/>
          <a:ln w="9525">
            <a:solidFill>
              <a:schemeClr val="tx1"/>
            </a:solidFill>
            <a:round/>
            <a:headEnd/>
            <a:tailEnd/>
          </a:ln>
        </p:spPr>
        <p:txBody>
          <a:bodyPr wrap="none" anchor="ctr"/>
          <a:lstStyle/>
          <a:p>
            <a:endParaRPr lang="en-US"/>
          </a:p>
        </p:txBody>
      </p:sp>
      <p:sp>
        <p:nvSpPr>
          <p:cNvPr id="8202" name="Line 10"/>
          <p:cNvSpPr>
            <a:spLocks noChangeShapeType="1"/>
          </p:cNvSpPr>
          <p:nvPr/>
        </p:nvSpPr>
        <p:spPr bwMode="auto">
          <a:xfrm flipH="1">
            <a:off x="3200400" y="4648200"/>
            <a:ext cx="0" cy="152400"/>
          </a:xfrm>
          <a:prstGeom prst="line">
            <a:avLst/>
          </a:prstGeom>
          <a:noFill/>
          <a:ln w="9525">
            <a:solidFill>
              <a:schemeClr val="tx1"/>
            </a:solidFill>
            <a:round/>
            <a:headEnd/>
            <a:tailEnd/>
          </a:ln>
        </p:spPr>
        <p:txBody>
          <a:bodyPr wrap="none" anchor="ctr"/>
          <a:lstStyle/>
          <a:p>
            <a:endParaRPr lang="en-US"/>
          </a:p>
        </p:txBody>
      </p:sp>
      <p:sp>
        <p:nvSpPr>
          <p:cNvPr id="8203" name="Text Box 11"/>
          <p:cNvSpPr txBox="1">
            <a:spLocks noChangeArrowheads="1"/>
          </p:cNvSpPr>
          <p:nvPr/>
        </p:nvSpPr>
        <p:spPr bwMode="auto">
          <a:xfrm>
            <a:off x="533400" y="5368925"/>
            <a:ext cx="8077200" cy="1015663"/>
          </a:xfrm>
          <a:prstGeom prst="rect">
            <a:avLst/>
          </a:prstGeom>
          <a:noFill/>
          <a:ln w="9525">
            <a:noFill/>
            <a:miter lim="800000"/>
            <a:headEnd/>
            <a:tailEnd/>
          </a:ln>
        </p:spPr>
        <p:txBody>
          <a:bodyPr>
            <a:spAutoFit/>
          </a:bodyPr>
          <a:lstStyle/>
          <a:p>
            <a:pPr algn="ctr">
              <a:lnSpc>
                <a:spcPct val="125000"/>
              </a:lnSpc>
              <a:spcBef>
                <a:spcPct val="50000"/>
              </a:spcBef>
            </a:pPr>
            <a:r>
              <a:rPr lang="en-US" sz="2000" i="1" dirty="0">
                <a:latin typeface="Times New Roman" pitchFamily="18" charset="0"/>
                <a:cs typeface="Times New Roman" pitchFamily="18" charset="0"/>
              </a:rPr>
              <a:t>I</a:t>
            </a:r>
            <a:r>
              <a:rPr lang="en-US" sz="2000" baseline="-25000" dirty="0">
                <a:latin typeface="Times New Roman" pitchFamily="18" charset="0"/>
                <a:cs typeface="Times New Roman" pitchFamily="18" charset="0"/>
              </a:rPr>
              <a:t>t</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I</a:t>
            </a:r>
            <a:r>
              <a:rPr lang="en-US" sz="2000" baseline="-25000" dirty="0">
                <a:latin typeface="Times New Roman" pitchFamily="18" charset="0"/>
                <a:cs typeface="Times New Roman" pitchFamily="18" charset="0"/>
              </a:rPr>
              <a:t>0</a:t>
            </a:r>
            <a:r>
              <a:rPr lang="en-US" sz="2000" dirty="0">
                <a:latin typeface="Times New Roman" pitchFamily="18" charset="0"/>
                <a:cs typeface="Times New Roman" pitchFamily="18" charset="0"/>
              </a:rPr>
              <a:t> exp (</a:t>
            </a:r>
            <a:r>
              <a:rPr lang="en-US" sz="2000" dirty="0">
                <a:latin typeface="Times New Roman" pitchFamily="18" charset="0"/>
                <a:cs typeface="Times New Roman" pitchFamily="18" charset="0"/>
                <a:sym typeface="Symbol" pitchFamily="18" charset="2"/>
              </a:rPr>
              <a:t></a:t>
            </a:r>
            <a:r>
              <a:rPr lang="en-US" sz="2000" i="1" dirty="0">
                <a:latin typeface="Times New Roman" pitchFamily="18" charset="0"/>
                <a:cs typeface="Times New Roman" pitchFamily="18" charset="0"/>
                <a:sym typeface="Symbol" pitchFamily="18" charset="2"/>
              </a:rPr>
              <a:t>l </a:t>
            </a:r>
            <a:r>
              <a:rPr lang="en-US" sz="2000" dirty="0">
                <a:latin typeface="Times New Roman" pitchFamily="18" charset="0"/>
                <a:cs typeface="Times New Roman" pitchFamily="18" charset="0"/>
                <a:sym typeface="Symbol" pitchFamily="18" charset="2"/>
              </a:rPr>
              <a:t>) </a:t>
            </a:r>
          </a:p>
          <a:p>
            <a:pPr>
              <a:lnSpc>
                <a:spcPct val="125000"/>
              </a:lnSpc>
              <a:spcBef>
                <a:spcPct val="50000"/>
              </a:spcBef>
            </a:pPr>
            <a:r>
              <a:rPr lang="en-US" sz="2000" dirty="0">
                <a:latin typeface="Times New Roman" pitchFamily="18" charset="0"/>
                <a:cs typeface="Times New Roman" pitchFamily="18" charset="0"/>
                <a:sym typeface="Symbol" pitchFamily="18" charset="2"/>
              </a:rPr>
              <a:t>where </a:t>
            </a:r>
            <a:r>
              <a:rPr lang="en-US" sz="2000" i="1" dirty="0">
                <a:latin typeface="Times New Roman" pitchFamily="18" charset="0"/>
                <a:cs typeface="Times New Roman" pitchFamily="18" charset="0"/>
                <a:sym typeface="Symbol" pitchFamily="18" charset="2"/>
              </a:rPr>
              <a:t>I</a:t>
            </a:r>
            <a:r>
              <a:rPr lang="en-US" sz="2000" baseline="-25000" dirty="0">
                <a:latin typeface="Times New Roman" pitchFamily="18" charset="0"/>
                <a:cs typeface="Times New Roman" pitchFamily="18" charset="0"/>
                <a:sym typeface="Symbol" pitchFamily="18" charset="2"/>
              </a:rPr>
              <a:t>0</a:t>
            </a:r>
            <a:r>
              <a:rPr lang="en-US" sz="2000" dirty="0">
                <a:latin typeface="Times New Roman" pitchFamily="18" charset="0"/>
                <a:cs typeface="Times New Roman" pitchFamily="18" charset="0"/>
                <a:sym typeface="Symbol" pitchFamily="18" charset="2"/>
              </a:rPr>
              <a:t> is light intensity at </a:t>
            </a:r>
            <a:r>
              <a:rPr lang="en-US" sz="2000" i="1" dirty="0">
                <a:latin typeface="Times New Roman" pitchFamily="18" charset="0"/>
                <a:cs typeface="Times New Roman" pitchFamily="18" charset="0"/>
                <a:sym typeface="Symbol" pitchFamily="18" charset="2"/>
              </a:rPr>
              <a:t>x </a:t>
            </a:r>
            <a:r>
              <a:rPr lang="en-US" sz="2000" dirty="0">
                <a:latin typeface="Times New Roman" pitchFamily="18" charset="0"/>
                <a:cs typeface="Times New Roman" pitchFamily="18" charset="0"/>
                <a:sym typeface="Symbol" pitchFamily="18" charset="2"/>
              </a:rPr>
              <a:t>= 0 and </a:t>
            </a:r>
            <a:r>
              <a:rPr lang="en-US" sz="2000" i="1" dirty="0">
                <a:latin typeface="Times New Roman" pitchFamily="18" charset="0"/>
                <a:cs typeface="Times New Roman" pitchFamily="18" charset="0"/>
                <a:sym typeface="Symbol" pitchFamily="18" charset="2"/>
              </a:rPr>
              <a:t>I</a:t>
            </a:r>
            <a:r>
              <a:rPr lang="en-US" sz="2000" baseline="-25000" dirty="0">
                <a:latin typeface="Times New Roman" pitchFamily="18" charset="0"/>
                <a:cs typeface="Times New Roman" pitchFamily="18" charset="0"/>
                <a:sym typeface="Symbol" pitchFamily="18" charset="2"/>
              </a:rPr>
              <a:t>t</a:t>
            </a:r>
            <a:r>
              <a:rPr lang="en-US" sz="2000" dirty="0">
                <a:latin typeface="Times New Roman" pitchFamily="18" charset="0"/>
                <a:cs typeface="Times New Roman" pitchFamily="18" charset="0"/>
                <a:sym typeface="Symbol" pitchFamily="18" charset="2"/>
              </a:rPr>
              <a:t> is light intensity at </a:t>
            </a:r>
            <a:r>
              <a:rPr lang="en-US" sz="2000" i="1" dirty="0">
                <a:latin typeface="Times New Roman" pitchFamily="18" charset="0"/>
                <a:cs typeface="Times New Roman" pitchFamily="18" charset="0"/>
                <a:sym typeface="Symbol" pitchFamily="18" charset="2"/>
              </a:rPr>
              <a:t>x</a:t>
            </a:r>
            <a:r>
              <a:rPr lang="en-US" sz="2000" dirty="0">
                <a:latin typeface="Times New Roman" pitchFamily="18" charset="0"/>
                <a:cs typeface="Times New Roman" pitchFamily="18" charset="0"/>
                <a:sym typeface="Symbol" pitchFamily="18" charset="2"/>
              </a:rPr>
              <a:t> = </a:t>
            </a:r>
            <a:r>
              <a:rPr lang="en-US" sz="2000" i="1" dirty="0">
                <a:latin typeface="Times New Roman" pitchFamily="18" charset="0"/>
                <a:cs typeface="Times New Roman" pitchFamily="18" charset="0"/>
                <a:sym typeface="Symbol" pitchFamily="18" charset="2"/>
              </a:rPr>
              <a:t>l</a:t>
            </a:r>
            <a:r>
              <a:rPr lang="en-US" sz="2000" dirty="0">
                <a:latin typeface="Times New Roman" pitchFamily="18" charset="0"/>
                <a:cs typeface="Times New Roman" pitchFamily="18" charset="0"/>
                <a:sym typeface="Symbol" pitchFamily="18" charset="2"/>
              </a:rPr>
              <a:t>.</a:t>
            </a:r>
            <a:endParaRPr lang="en-US" sz="2000" dirty="0">
              <a:latin typeface="Times New Roman" pitchFamily="18" charset="0"/>
              <a:cs typeface="Times New Roman" pitchFamily="18" charset="0"/>
            </a:endParaRPr>
          </a:p>
        </p:txBody>
      </p:sp>
      <p:sp>
        <p:nvSpPr>
          <p:cNvPr id="8204" name="Text Box 16"/>
          <p:cNvSpPr txBox="1">
            <a:spLocks noChangeArrowheads="1"/>
          </p:cNvSpPr>
          <p:nvPr/>
        </p:nvSpPr>
        <p:spPr bwMode="auto">
          <a:xfrm>
            <a:off x="3200400" y="2743200"/>
            <a:ext cx="387350" cy="457200"/>
          </a:xfrm>
          <a:prstGeom prst="rect">
            <a:avLst/>
          </a:prstGeom>
          <a:noFill/>
          <a:ln w="9525">
            <a:noFill/>
            <a:miter lim="800000"/>
            <a:headEnd/>
            <a:tailEnd/>
          </a:ln>
        </p:spPr>
        <p:txBody>
          <a:bodyPr wrap="none">
            <a:spAutoFit/>
          </a:bodyPr>
          <a:lstStyle/>
          <a:p>
            <a:r>
              <a:rPr lang="en-US" i="1"/>
              <a:t>I</a:t>
            </a:r>
            <a:r>
              <a:rPr lang="en-US" baseline="-25000"/>
              <a:t>0</a:t>
            </a:r>
            <a:endParaRPr lang="en-US"/>
          </a:p>
        </p:txBody>
      </p:sp>
      <p:sp>
        <p:nvSpPr>
          <p:cNvPr id="8205" name="Text Box 17"/>
          <p:cNvSpPr txBox="1">
            <a:spLocks noChangeArrowheads="1"/>
          </p:cNvSpPr>
          <p:nvPr/>
        </p:nvSpPr>
        <p:spPr bwMode="auto">
          <a:xfrm>
            <a:off x="4419600" y="2743200"/>
            <a:ext cx="342900" cy="457200"/>
          </a:xfrm>
          <a:prstGeom prst="rect">
            <a:avLst/>
          </a:prstGeom>
          <a:noFill/>
          <a:ln w="9525">
            <a:noFill/>
            <a:miter lim="800000"/>
            <a:headEnd/>
            <a:tailEnd/>
          </a:ln>
        </p:spPr>
        <p:txBody>
          <a:bodyPr wrap="none">
            <a:spAutoFit/>
          </a:bodyPr>
          <a:lstStyle/>
          <a:p>
            <a:r>
              <a:rPr lang="en-US" i="1"/>
              <a:t>I</a:t>
            </a:r>
            <a:r>
              <a:rPr lang="en-US" baseline="-25000"/>
              <a:t>t</a:t>
            </a:r>
            <a:endParaRPr lang="en-US"/>
          </a:p>
        </p:txBody>
      </p:sp>
      <p:sp>
        <p:nvSpPr>
          <p:cNvPr id="8206" name="Text Box 18"/>
          <p:cNvSpPr txBox="1">
            <a:spLocks noChangeArrowheads="1"/>
          </p:cNvSpPr>
          <p:nvPr/>
        </p:nvSpPr>
        <p:spPr bwMode="auto">
          <a:xfrm>
            <a:off x="3810000" y="1676400"/>
            <a:ext cx="268288" cy="457200"/>
          </a:xfrm>
          <a:prstGeom prst="rect">
            <a:avLst/>
          </a:prstGeom>
          <a:noFill/>
          <a:ln w="9525">
            <a:noFill/>
            <a:miter lim="800000"/>
            <a:headEnd/>
            <a:tailEnd/>
          </a:ln>
        </p:spPr>
        <p:txBody>
          <a:bodyPr wrap="none">
            <a:spAutoFit/>
          </a:bodyPr>
          <a:lstStyle/>
          <a:p>
            <a:r>
              <a:rPr lang="en-US" i="1"/>
              <a:t>l</a:t>
            </a:r>
            <a:endParaRPr lang="en-US"/>
          </a:p>
        </p:txBody>
      </p:sp>
      <p:sp>
        <p:nvSpPr>
          <p:cNvPr id="8207" name="Line 19"/>
          <p:cNvSpPr>
            <a:spLocks noChangeShapeType="1"/>
          </p:cNvSpPr>
          <p:nvPr/>
        </p:nvSpPr>
        <p:spPr bwMode="auto">
          <a:xfrm>
            <a:off x="4114800" y="1905000"/>
            <a:ext cx="609600" cy="0"/>
          </a:xfrm>
          <a:prstGeom prst="line">
            <a:avLst/>
          </a:prstGeom>
          <a:noFill/>
          <a:ln w="9525">
            <a:solidFill>
              <a:schemeClr val="tx1"/>
            </a:solidFill>
            <a:round/>
            <a:headEnd/>
            <a:tailEnd type="triangle" w="med" len="med"/>
          </a:ln>
        </p:spPr>
        <p:txBody>
          <a:bodyPr wrap="none" anchor="ctr"/>
          <a:lstStyle/>
          <a:p>
            <a:endParaRPr lang="en-US"/>
          </a:p>
        </p:txBody>
      </p:sp>
      <p:sp>
        <p:nvSpPr>
          <p:cNvPr id="8208" name="Line 20"/>
          <p:cNvSpPr>
            <a:spLocks noChangeShapeType="1"/>
          </p:cNvSpPr>
          <p:nvPr/>
        </p:nvSpPr>
        <p:spPr bwMode="auto">
          <a:xfrm flipH="1">
            <a:off x="3200400" y="1905000"/>
            <a:ext cx="609600" cy="0"/>
          </a:xfrm>
          <a:prstGeom prst="line">
            <a:avLst/>
          </a:prstGeom>
          <a:noFill/>
          <a:ln w="9525">
            <a:solidFill>
              <a:schemeClr val="tx1"/>
            </a:solidFill>
            <a:round/>
            <a:headEnd/>
            <a:tailEnd type="triangle" w="med" len="med"/>
          </a:ln>
        </p:spPr>
        <p:txBody>
          <a:bodyPr wrap="none" anchor="ctr"/>
          <a:lstStyle/>
          <a:p>
            <a:endParaRPr lang="en-US"/>
          </a:p>
        </p:txBody>
      </p:sp>
      <p:sp>
        <p:nvSpPr>
          <p:cNvPr id="8209" name="Text Box 21"/>
          <p:cNvSpPr txBox="1">
            <a:spLocks noChangeArrowheads="1"/>
          </p:cNvSpPr>
          <p:nvPr/>
        </p:nvSpPr>
        <p:spPr bwMode="auto">
          <a:xfrm>
            <a:off x="3184525" y="4000500"/>
            <a:ext cx="1530350" cy="366713"/>
          </a:xfrm>
          <a:prstGeom prst="rect">
            <a:avLst/>
          </a:prstGeom>
          <a:noFill/>
          <a:ln w="9525">
            <a:noFill/>
            <a:miter lim="800000"/>
            <a:headEnd/>
            <a:tailEnd/>
          </a:ln>
        </p:spPr>
        <p:txBody>
          <a:bodyPr wrap="none">
            <a:spAutoFit/>
          </a:bodyPr>
          <a:lstStyle/>
          <a:p>
            <a:r>
              <a:rPr lang="en-US" sz="1800" dirty="0">
                <a:latin typeface="Times New Roman" pitchFamily="18" charset="0"/>
                <a:cs typeface="Times New Roman" pitchFamily="18" charset="0"/>
              </a:rPr>
              <a:t>semiconductor</a:t>
            </a:r>
            <a:endParaRPr lang="en-US" dirty="0">
              <a:latin typeface="Times New Roman" pitchFamily="18" charset="0"/>
              <a:cs typeface="Times New Roman" pitchFamily="18" charset="0"/>
            </a:endParaRPr>
          </a:p>
        </p:txBody>
      </p:sp>
      <p:pic>
        <p:nvPicPr>
          <p:cNvPr id="8210" name="Picture 22" descr="F Photon"/>
          <p:cNvPicPr>
            <a:picLocks noChangeAspect="1" noChangeArrowheads="1"/>
          </p:cNvPicPr>
          <p:nvPr/>
        </p:nvPicPr>
        <p:blipFill>
          <a:blip r:embed="rId2" cstate="print"/>
          <a:srcRect/>
          <a:stretch>
            <a:fillRect/>
          </a:stretch>
        </p:blipFill>
        <p:spPr bwMode="auto">
          <a:xfrm>
            <a:off x="2133600" y="3060700"/>
            <a:ext cx="1060450" cy="139700"/>
          </a:xfrm>
          <a:prstGeom prst="rect">
            <a:avLst/>
          </a:prstGeom>
          <a:noFill/>
          <a:ln w="9525">
            <a:noFill/>
            <a:miter lim="800000"/>
            <a:headEnd/>
            <a:tailEnd/>
          </a:ln>
        </p:spPr>
      </p:pic>
      <p:pic>
        <p:nvPicPr>
          <p:cNvPr id="8211" name="Picture 23" descr="F Photon"/>
          <p:cNvPicPr>
            <a:picLocks noChangeAspect="1" noChangeArrowheads="1"/>
          </p:cNvPicPr>
          <p:nvPr/>
        </p:nvPicPr>
        <p:blipFill>
          <a:blip r:embed="rId2" cstate="print"/>
          <a:srcRect/>
          <a:stretch>
            <a:fillRect/>
          </a:stretch>
        </p:blipFill>
        <p:spPr bwMode="auto">
          <a:xfrm>
            <a:off x="4730750" y="3060700"/>
            <a:ext cx="1060450" cy="139700"/>
          </a:xfrm>
          <a:prstGeom prst="rect">
            <a:avLst/>
          </a:prstGeom>
          <a:noFill/>
          <a:ln w="9525">
            <a:noFill/>
            <a:miter lim="800000"/>
            <a:headEnd/>
            <a:tailEnd/>
          </a:ln>
        </p:spPr>
      </p:pic>
      <p:sp>
        <p:nvSpPr>
          <p:cNvPr id="8212" name="Text Box 36"/>
          <p:cNvSpPr txBox="1">
            <a:spLocks noChangeArrowheads="1"/>
          </p:cNvSpPr>
          <p:nvPr/>
        </p:nvSpPr>
        <p:spPr bwMode="auto">
          <a:xfrm>
            <a:off x="2133600" y="2603500"/>
            <a:ext cx="495300" cy="457200"/>
          </a:xfrm>
          <a:prstGeom prst="rect">
            <a:avLst/>
          </a:prstGeom>
          <a:noFill/>
          <a:ln w="9525">
            <a:noFill/>
            <a:miter lim="800000"/>
            <a:headEnd/>
            <a:tailEnd/>
          </a:ln>
        </p:spPr>
        <p:txBody>
          <a:bodyPr wrap="none">
            <a:spAutoFit/>
          </a:bodyPr>
          <a:lstStyle/>
          <a:p>
            <a:r>
              <a:rPr lang="en-US" i="1"/>
              <a:t>h</a:t>
            </a:r>
            <a:r>
              <a:rPr lang="en-US">
                <a:sym typeface="Symbol" pitchFamily="18" charset="2"/>
              </a:rPr>
              <a:t></a:t>
            </a:r>
          </a:p>
        </p:txBody>
      </p:sp>
      <p:sp>
        <p:nvSpPr>
          <p:cNvPr id="8213" name="Text Box 37"/>
          <p:cNvSpPr txBox="1">
            <a:spLocks noChangeArrowheads="1"/>
          </p:cNvSpPr>
          <p:nvPr/>
        </p:nvSpPr>
        <p:spPr bwMode="auto">
          <a:xfrm>
            <a:off x="5143500" y="2603500"/>
            <a:ext cx="495300" cy="457200"/>
          </a:xfrm>
          <a:prstGeom prst="rect">
            <a:avLst/>
          </a:prstGeom>
          <a:noFill/>
          <a:ln w="9525">
            <a:noFill/>
            <a:miter lim="800000"/>
            <a:headEnd/>
            <a:tailEnd/>
          </a:ln>
        </p:spPr>
        <p:txBody>
          <a:bodyPr wrap="none">
            <a:spAutoFit/>
          </a:bodyPr>
          <a:lstStyle/>
          <a:p>
            <a:r>
              <a:rPr lang="en-US" i="1"/>
              <a:t>h</a:t>
            </a:r>
            <a:r>
              <a:rPr lang="en-US">
                <a:sym typeface="Symbol" pitchFamily="18" charset="2"/>
              </a:rPr>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Slide Number Placeholder 4"/>
          <p:cNvSpPr>
            <a:spLocks noGrp="1"/>
          </p:cNvSpPr>
          <p:nvPr>
            <p:ph type="sldNum" sz="quarter" idx="12"/>
          </p:nvPr>
        </p:nvSpPr>
        <p:spPr>
          <a:noFill/>
        </p:spPr>
        <p:txBody>
          <a:bodyPr/>
          <a:lstStyle/>
          <a:p>
            <a:fld id="{F299742E-0A27-4AEC-9777-7C4D778C51B0}" type="slidenum">
              <a:rPr lang="en-US"/>
              <a:pPr/>
              <a:t>23</a:t>
            </a:fld>
            <a:endParaRPr lang="en-US"/>
          </a:p>
        </p:txBody>
      </p:sp>
      <p:sp>
        <p:nvSpPr>
          <p:cNvPr id="1028" name="Rectangle 2"/>
          <p:cNvSpPr>
            <a:spLocks noGrp="1" noChangeArrowheads="1"/>
          </p:cNvSpPr>
          <p:nvPr>
            <p:ph type="title"/>
          </p:nvPr>
        </p:nvSpPr>
        <p:spPr>
          <a:xfrm>
            <a:off x="0" y="0"/>
            <a:ext cx="9144000" cy="1143000"/>
          </a:xfrm>
          <a:noFill/>
        </p:spPr>
        <p:txBody>
          <a:bodyPr>
            <a:normAutofit/>
          </a:bodyPr>
          <a:lstStyle/>
          <a:p>
            <a:pPr algn="l"/>
            <a:r>
              <a:rPr lang="en-US" sz="2800" b="1" dirty="0" smtClean="0">
                <a:solidFill>
                  <a:srgbClr val="FF0000"/>
                </a:solidFill>
                <a:latin typeface="Times New Roman" pitchFamily="18" charset="0"/>
                <a:cs typeface="Times New Roman" pitchFamily="18" charset="0"/>
              </a:rPr>
              <a:t>	Photo-generation</a:t>
            </a:r>
          </a:p>
        </p:txBody>
      </p:sp>
      <p:sp>
        <p:nvSpPr>
          <p:cNvPr id="1029" name="Text Box 3"/>
          <p:cNvSpPr txBox="1">
            <a:spLocks noChangeArrowheads="1"/>
          </p:cNvSpPr>
          <p:nvPr/>
        </p:nvSpPr>
        <p:spPr bwMode="auto">
          <a:xfrm>
            <a:off x="457200" y="1219200"/>
            <a:ext cx="8277225" cy="2246769"/>
          </a:xfrm>
          <a:prstGeom prst="rect">
            <a:avLst/>
          </a:prstGeom>
          <a:noFill/>
          <a:ln w="9525">
            <a:noFill/>
            <a:miter lim="800000"/>
            <a:headEnd/>
            <a:tailEnd/>
          </a:ln>
        </p:spPr>
        <p:txBody>
          <a:bodyPr wrap="square">
            <a:spAutoFit/>
          </a:bodyPr>
          <a:lstStyle/>
          <a:p>
            <a:r>
              <a:rPr lang="en-US" sz="2000" dirty="0">
                <a:latin typeface="Times New Roman" pitchFamily="18" charset="0"/>
                <a:cs typeface="Times New Roman" pitchFamily="18" charset="0"/>
              </a:rPr>
              <a:t>The intensity of monochromatic light that passes through a material is given by: </a:t>
            </a:r>
            <a:r>
              <a:rPr lang="en-US" sz="2000" i="1" dirty="0">
                <a:latin typeface="Times New Roman" pitchFamily="18" charset="0"/>
                <a:cs typeface="Times New Roman" pitchFamily="18" charset="0"/>
              </a:rPr>
              <a:t>I</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I</a:t>
            </a:r>
            <a:r>
              <a:rPr lang="en-US" sz="2000" baseline="-25000" dirty="0">
                <a:latin typeface="Times New Roman" pitchFamily="18" charset="0"/>
                <a:cs typeface="Times New Roman" pitchFamily="18" charset="0"/>
              </a:rPr>
              <a:t>0 </a:t>
            </a:r>
            <a:r>
              <a:rPr lang="en-US" sz="2000" dirty="0">
                <a:latin typeface="Times New Roman" pitchFamily="18" charset="0"/>
                <a:cs typeface="Times New Roman" pitchFamily="18" charset="0"/>
              </a:rPr>
              <a:t>exp(</a:t>
            </a:r>
            <a:r>
              <a:rPr lang="en-US" sz="2000" dirty="0">
                <a:latin typeface="Times New Roman" pitchFamily="18" charset="0"/>
                <a:cs typeface="Times New Roman" pitchFamily="18" charset="0"/>
                <a:sym typeface="Symbol" pitchFamily="18" charset="2"/>
              </a:rPr>
              <a:t>  </a:t>
            </a:r>
            <a:r>
              <a:rPr lang="en-US" sz="2000" i="1" dirty="0">
                <a:latin typeface="Times New Roman" pitchFamily="18" charset="0"/>
                <a:cs typeface="Times New Roman" pitchFamily="18" charset="0"/>
                <a:sym typeface="Symbol" pitchFamily="18" charset="2"/>
              </a:rPr>
              <a:t>x</a:t>
            </a:r>
            <a:r>
              <a:rPr lang="en-US" sz="2000" dirty="0">
                <a:latin typeface="Times New Roman" pitchFamily="18" charset="0"/>
                <a:cs typeface="Times New Roman" pitchFamily="18" charset="0"/>
                <a:sym typeface="Symbol" pitchFamily="18" charset="2"/>
              </a:rPr>
              <a:t>) where </a:t>
            </a:r>
            <a:r>
              <a:rPr lang="en-US" sz="2000" i="1" dirty="0">
                <a:latin typeface="Times New Roman" pitchFamily="18" charset="0"/>
                <a:cs typeface="Times New Roman" pitchFamily="18" charset="0"/>
                <a:sym typeface="Symbol" pitchFamily="18" charset="2"/>
              </a:rPr>
              <a:t>I</a:t>
            </a:r>
            <a:r>
              <a:rPr lang="en-US" sz="2000" baseline="-25000" dirty="0">
                <a:latin typeface="Times New Roman" pitchFamily="18" charset="0"/>
                <a:cs typeface="Times New Roman" pitchFamily="18" charset="0"/>
                <a:sym typeface="Symbol" pitchFamily="18" charset="2"/>
              </a:rPr>
              <a:t>0</a:t>
            </a:r>
            <a:r>
              <a:rPr lang="en-US" sz="2000" baseline="30000" dirty="0">
                <a:latin typeface="Times New Roman" pitchFamily="18" charset="0"/>
                <a:cs typeface="Times New Roman" pitchFamily="18" charset="0"/>
                <a:sym typeface="Symbol" pitchFamily="18" charset="2"/>
              </a:rPr>
              <a:t> </a:t>
            </a:r>
            <a:r>
              <a:rPr lang="en-US" sz="2000" dirty="0">
                <a:latin typeface="Times New Roman" pitchFamily="18" charset="0"/>
                <a:cs typeface="Times New Roman" pitchFamily="18" charset="0"/>
                <a:sym typeface="Symbol" pitchFamily="18" charset="2"/>
              </a:rPr>
              <a:t>is the light intensity </a:t>
            </a:r>
            <a:r>
              <a:rPr lang="en-US" sz="2000" b="1" i="1" dirty="0">
                <a:solidFill>
                  <a:srgbClr val="FF0000"/>
                </a:solidFill>
                <a:latin typeface="Times New Roman" pitchFamily="18" charset="0"/>
                <a:cs typeface="Times New Roman" pitchFamily="18" charset="0"/>
                <a:sym typeface="Symbol" pitchFamily="18" charset="2"/>
              </a:rPr>
              <a:t>just</a:t>
            </a:r>
            <a:r>
              <a:rPr lang="en-US" sz="2000" b="1" dirty="0">
                <a:solidFill>
                  <a:srgbClr val="FF0000"/>
                </a:solidFill>
                <a:latin typeface="Times New Roman" pitchFamily="18" charset="0"/>
                <a:cs typeface="Times New Roman" pitchFamily="18" charset="0"/>
                <a:sym typeface="Symbol" pitchFamily="18" charset="2"/>
              </a:rPr>
              <a:t> </a:t>
            </a:r>
            <a:r>
              <a:rPr lang="en-US" sz="2000" dirty="0">
                <a:latin typeface="Times New Roman" pitchFamily="18" charset="0"/>
                <a:cs typeface="Times New Roman" pitchFamily="18" charset="0"/>
                <a:sym typeface="Symbol" pitchFamily="18" charset="2"/>
              </a:rPr>
              <a:t>inside the material at </a:t>
            </a:r>
            <a:endParaRPr lang="en-US" sz="2000" dirty="0" smtClean="0">
              <a:latin typeface="Times New Roman" pitchFamily="18" charset="0"/>
              <a:cs typeface="Times New Roman" pitchFamily="18" charset="0"/>
              <a:sym typeface="Symbol" pitchFamily="18" charset="2"/>
            </a:endParaRPr>
          </a:p>
          <a:p>
            <a:r>
              <a:rPr lang="en-US" sz="2000" i="1" dirty="0" smtClean="0">
                <a:latin typeface="Times New Roman" pitchFamily="18" charset="0"/>
                <a:cs typeface="Times New Roman" pitchFamily="18" charset="0"/>
                <a:sym typeface="Symbol" pitchFamily="18" charset="2"/>
              </a:rPr>
              <a:t>x </a:t>
            </a:r>
            <a:r>
              <a:rPr lang="en-US" sz="2000" dirty="0">
                <a:latin typeface="Times New Roman" pitchFamily="18" charset="0"/>
                <a:cs typeface="Times New Roman" pitchFamily="18" charset="0"/>
                <a:sym typeface="Symbol" pitchFamily="18" charset="2"/>
              </a:rPr>
              <a:t>= 0, and  is the </a:t>
            </a:r>
            <a:r>
              <a:rPr lang="en-US" sz="2000" dirty="0">
                <a:solidFill>
                  <a:srgbClr val="FF3300"/>
                </a:solidFill>
                <a:latin typeface="Times New Roman" pitchFamily="18" charset="0"/>
                <a:cs typeface="Times New Roman" pitchFamily="18" charset="0"/>
                <a:sym typeface="Symbol" pitchFamily="18" charset="2"/>
              </a:rPr>
              <a:t>absorption coefficient</a:t>
            </a:r>
            <a:r>
              <a:rPr lang="en-US" sz="2000" dirty="0">
                <a:latin typeface="Times New Roman" pitchFamily="18" charset="0"/>
                <a:cs typeface="Times New Roman" pitchFamily="18" charset="0"/>
                <a:sym typeface="Symbol" pitchFamily="18" charset="2"/>
              </a:rPr>
              <a:t>. Note that  is material dependent </a:t>
            </a:r>
            <a:endParaRPr lang="en-US" sz="2000" dirty="0" smtClean="0">
              <a:latin typeface="Times New Roman" pitchFamily="18" charset="0"/>
              <a:cs typeface="Times New Roman" pitchFamily="18" charset="0"/>
              <a:sym typeface="Symbol" pitchFamily="18" charset="2"/>
            </a:endParaRPr>
          </a:p>
          <a:p>
            <a:r>
              <a:rPr lang="en-US" sz="2000" dirty="0" smtClean="0">
                <a:latin typeface="Times New Roman" pitchFamily="18" charset="0"/>
                <a:cs typeface="Times New Roman" pitchFamily="18" charset="0"/>
                <a:sym typeface="Symbol" pitchFamily="18" charset="2"/>
              </a:rPr>
              <a:t>and </a:t>
            </a:r>
            <a:r>
              <a:rPr lang="en-US" sz="2000" dirty="0">
                <a:latin typeface="Times New Roman" pitchFamily="18" charset="0"/>
                <a:cs typeface="Times New Roman" pitchFamily="18" charset="0"/>
                <a:sym typeface="Symbol" pitchFamily="18" charset="2"/>
              </a:rPr>
              <a:t>is a strong function of .</a:t>
            </a:r>
          </a:p>
          <a:p>
            <a:endParaRPr lang="en-US" sz="2000" dirty="0">
              <a:latin typeface="Times New Roman" pitchFamily="18" charset="0"/>
              <a:cs typeface="Times New Roman" pitchFamily="18" charset="0"/>
              <a:sym typeface="Symbol" pitchFamily="18" charset="2"/>
            </a:endParaRPr>
          </a:p>
          <a:p>
            <a:r>
              <a:rPr lang="en-US" sz="2000" dirty="0">
                <a:solidFill>
                  <a:srgbClr val="FF0000"/>
                </a:solidFill>
                <a:latin typeface="Times New Roman" pitchFamily="18" charset="0"/>
                <a:cs typeface="Times New Roman" pitchFamily="18" charset="0"/>
                <a:sym typeface="Symbol" pitchFamily="18" charset="2"/>
              </a:rPr>
              <a:t>Since photo-generation creates </a:t>
            </a:r>
            <a:r>
              <a:rPr lang="en-US" sz="2000" dirty="0" smtClean="0">
                <a:solidFill>
                  <a:srgbClr val="FF0000"/>
                </a:solidFill>
                <a:latin typeface="Times New Roman" pitchFamily="18" charset="0"/>
                <a:cs typeface="Times New Roman" pitchFamily="18" charset="0"/>
                <a:sym typeface="Symbol" pitchFamily="18" charset="2"/>
              </a:rPr>
              <a:t>electrons and holes in pairs </a:t>
            </a:r>
            <a:endParaRPr lang="en-US" sz="2000" dirty="0">
              <a:solidFill>
                <a:srgbClr val="FF0000"/>
              </a:solidFill>
              <a:latin typeface="Times New Roman" pitchFamily="18" charset="0"/>
              <a:cs typeface="Times New Roman" pitchFamily="18" charset="0"/>
              <a:sym typeface="Symbol" pitchFamily="18" charset="2"/>
            </a:endParaRPr>
          </a:p>
          <a:p>
            <a:r>
              <a:rPr lang="en-US" sz="2000" dirty="0">
                <a:solidFill>
                  <a:srgbClr val="FF0000"/>
                </a:solidFill>
                <a:latin typeface="Times New Roman" pitchFamily="18" charset="0"/>
                <a:cs typeface="Times New Roman" pitchFamily="18" charset="0"/>
                <a:sym typeface="Symbol" pitchFamily="18" charset="2"/>
              </a:rPr>
              <a:t>and each photon creates one e-h pair, we can write: </a:t>
            </a:r>
          </a:p>
        </p:txBody>
      </p:sp>
      <p:graphicFrame>
        <p:nvGraphicFramePr>
          <p:cNvPr id="1026" name="Object 4"/>
          <p:cNvGraphicFramePr>
            <a:graphicFrameLocks noChangeAspect="1"/>
          </p:cNvGraphicFramePr>
          <p:nvPr/>
        </p:nvGraphicFramePr>
        <p:xfrm>
          <a:off x="609600" y="3886200"/>
          <a:ext cx="5754688" cy="785813"/>
        </p:xfrm>
        <a:graphic>
          <a:graphicData uri="http://schemas.openxmlformats.org/presentationml/2006/ole">
            <p:oleObj spid="_x0000_s74754" name="Equation" r:id="rId3" imgW="2869920" imgH="393480" progId="Equation.3">
              <p:embed/>
            </p:oleObj>
          </a:graphicData>
        </a:graphic>
      </p:graphicFrame>
      <p:sp>
        <p:nvSpPr>
          <p:cNvPr id="1030" name="Text Box 5"/>
          <p:cNvSpPr txBox="1">
            <a:spLocks noChangeArrowheads="1"/>
          </p:cNvSpPr>
          <p:nvPr/>
        </p:nvSpPr>
        <p:spPr bwMode="auto">
          <a:xfrm>
            <a:off x="533400" y="5070475"/>
            <a:ext cx="8077200" cy="1323439"/>
          </a:xfrm>
          <a:prstGeom prst="rect">
            <a:avLst/>
          </a:prstGeom>
          <a:noFill/>
          <a:ln w="9525">
            <a:noFill/>
            <a:miter lim="800000"/>
            <a:headEnd/>
            <a:tailEnd/>
          </a:ln>
        </p:spPr>
        <p:txBody>
          <a:bodyPr>
            <a:spAutoFit/>
          </a:bodyPr>
          <a:lstStyle/>
          <a:p>
            <a:r>
              <a:rPr lang="en-US" sz="2000" dirty="0">
                <a:latin typeface="Times New Roman" pitchFamily="18" charset="0"/>
                <a:cs typeface="Times New Roman" pitchFamily="18" charset="0"/>
              </a:rPr>
              <a:t>where </a:t>
            </a:r>
            <a:r>
              <a:rPr lang="en-US" sz="2000" i="1" dirty="0">
                <a:latin typeface="Times New Roman" pitchFamily="18" charset="0"/>
                <a:cs typeface="Times New Roman" pitchFamily="18" charset="0"/>
              </a:rPr>
              <a:t>G</a:t>
            </a:r>
            <a:r>
              <a:rPr lang="en-US" sz="2000" baseline="-25000" dirty="0">
                <a:latin typeface="Times New Roman" pitchFamily="18" charset="0"/>
                <a:cs typeface="Times New Roman" pitchFamily="18" charset="0"/>
              </a:rPr>
              <a:t>L0</a:t>
            </a:r>
            <a:r>
              <a:rPr lang="en-US" sz="2000" dirty="0">
                <a:latin typeface="Times New Roman" pitchFamily="18" charset="0"/>
                <a:cs typeface="Times New Roman" pitchFamily="18" charset="0"/>
              </a:rPr>
              <a:t> is the photo-generation rate [# / (cm</a:t>
            </a:r>
            <a:r>
              <a:rPr lang="en-US" sz="2000" baseline="30000" dirty="0">
                <a:latin typeface="Times New Roman" pitchFamily="18" charset="0"/>
                <a:cs typeface="Times New Roman" pitchFamily="18" charset="0"/>
              </a:rPr>
              <a:t>3</a:t>
            </a:r>
            <a:r>
              <a:rPr lang="en-US" sz="2000" dirty="0">
                <a:latin typeface="Times New Roman" pitchFamily="18" charset="0"/>
                <a:cs typeface="Times New Roman" pitchFamily="18" charset="0"/>
              </a:rPr>
              <a:t> s)] at </a:t>
            </a:r>
            <a:r>
              <a:rPr lang="en-US" sz="2000" i="1" dirty="0">
                <a:latin typeface="Times New Roman" pitchFamily="18" charset="0"/>
                <a:cs typeface="Times New Roman" pitchFamily="18" charset="0"/>
              </a:rPr>
              <a:t>x </a:t>
            </a:r>
            <a:r>
              <a:rPr lang="en-US" sz="2000" dirty="0">
                <a:latin typeface="Times New Roman" pitchFamily="18" charset="0"/>
                <a:cs typeface="Times New Roman" pitchFamily="18" charset="0"/>
              </a:rPr>
              <a:t>= 0</a:t>
            </a:r>
          </a:p>
          <a:p>
            <a:endParaRPr lang="en-US" sz="2000" dirty="0">
              <a:latin typeface="Times New Roman" pitchFamily="18" charset="0"/>
              <a:cs typeface="Times New Roman" pitchFamily="18" charset="0"/>
            </a:endParaRPr>
          </a:p>
          <a:p>
            <a:r>
              <a:rPr lang="en-US" sz="2000" b="1" dirty="0">
                <a:solidFill>
                  <a:srgbClr val="00B050"/>
                </a:solidFill>
                <a:latin typeface="Times New Roman" pitchFamily="18" charset="0"/>
                <a:cs typeface="Times New Roman" pitchFamily="18" charset="0"/>
              </a:rPr>
              <a:t>Question: What happens if the energy of photons is less than</a:t>
            </a:r>
          </a:p>
          <a:p>
            <a:r>
              <a:rPr lang="en-US" sz="2000" b="1" dirty="0">
                <a:solidFill>
                  <a:srgbClr val="00B050"/>
                </a:solidFill>
                <a:latin typeface="Times New Roman" pitchFamily="18" charset="0"/>
                <a:cs typeface="Times New Roman" pitchFamily="18" charset="0"/>
              </a:rPr>
              <a:t>the band gap energy?</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5"/>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defRPr/>
            </a:pPr>
            <a:endParaRPr lang="tr-TR"/>
          </a:p>
        </p:txBody>
      </p:sp>
      <p:sp>
        <p:nvSpPr>
          <p:cNvPr id="23555" name="Rectangle 4"/>
          <p:cNvSpPr>
            <a:spLocks noChangeArrowheads="1"/>
          </p:cNvSpPr>
          <p:nvPr/>
        </p:nvSpPr>
        <p:spPr bwMode="auto">
          <a:xfrm>
            <a:off x="0" y="4572000"/>
            <a:ext cx="9144000" cy="2286000"/>
          </a:xfrm>
          <a:prstGeom prst="rect">
            <a:avLst/>
          </a:prstGeom>
          <a:solidFill>
            <a:schemeClr val="bg1"/>
          </a:solidFill>
          <a:ln w="9525" cap="sq">
            <a:solidFill>
              <a:srgbClr val="DDDDDD"/>
            </a:solidFill>
            <a:miter lim="800000"/>
            <a:headEnd type="none" w="sm" len="sm"/>
            <a:tailEnd type="none" w="sm" len="sm"/>
          </a:ln>
        </p:spPr>
        <p:txBody>
          <a:bodyPr wrap="none" anchor="ctr"/>
          <a:lstStyle/>
          <a:p>
            <a:pPr algn="ctr"/>
            <a:endParaRPr lang="en-US"/>
          </a:p>
        </p:txBody>
      </p:sp>
      <p:sp>
        <p:nvSpPr>
          <p:cNvPr id="110594" name="Rectangle 2"/>
          <p:cNvSpPr>
            <a:spLocks noGrp="1" noChangeArrowheads="1"/>
          </p:cNvSpPr>
          <p:nvPr>
            <p:ph type="title"/>
          </p:nvPr>
        </p:nvSpPr>
        <p:spPr>
          <a:xfrm>
            <a:off x="0" y="0"/>
            <a:ext cx="9144000" cy="990600"/>
          </a:xfrm>
          <a:solidFill>
            <a:schemeClr val="bg1"/>
          </a:solidFill>
        </p:spPr>
        <p:txBody>
          <a:bodyPr>
            <a:normAutofit/>
          </a:bodyPr>
          <a:lstStyle/>
          <a:p>
            <a:pPr>
              <a:defRPr/>
            </a:pPr>
            <a:r>
              <a:rPr lang="en-US" sz="2800" b="1" dirty="0">
                <a:solidFill>
                  <a:srgbClr val="008E40"/>
                </a:solidFill>
                <a:latin typeface="Times New Roman" pitchFamily="18" charset="0"/>
                <a:cs typeface="Times New Roman" pitchFamily="18" charset="0"/>
              </a:rPr>
              <a:t>Some Calculations</a:t>
            </a:r>
            <a:r>
              <a:rPr lang="en-US" sz="2800" b="1" dirty="0" smtClean="0">
                <a:solidFill>
                  <a:srgbClr val="008E40"/>
                </a:solidFill>
                <a:latin typeface="Times New Roman" pitchFamily="18" charset="0"/>
                <a:cs typeface="Times New Roman" pitchFamily="18" charset="0"/>
              </a:rPr>
              <a:t>!!</a:t>
            </a:r>
            <a:br>
              <a:rPr lang="en-US" sz="2800" b="1" dirty="0" smtClean="0">
                <a:solidFill>
                  <a:srgbClr val="008E40"/>
                </a:solidFill>
                <a:latin typeface="Times New Roman" pitchFamily="18" charset="0"/>
                <a:cs typeface="Times New Roman" pitchFamily="18" charset="0"/>
              </a:rPr>
            </a:br>
            <a:endParaRPr lang="tr-TR" sz="2800" dirty="0" smtClean="0">
              <a:effectLst>
                <a:outerShdw blurRad="38100" dist="38100" dir="2700000" algn="tl">
                  <a:srgbClr val="C0C0C0"/>
                </a:outerShdw>
              </a:effectLst>
            </a:endParaRPr>
          </a:p>
        </p:txBody>
      </p:sp>
      <p:sp>
        <p:nvSpPr>
          <p:cNvPr id="110595" name="Rectangle 3"/>
          <p:cNvSpPr>
            <a:spLocks noGrp="1" noChangeArrowheads="1"/>
          </p:cNvSpPr>
          <p:nvPr>
            <p:ph type="body" idx="1"/>
          </p:nvPr>
        </p:nvSpPr>
        <p:spPr>
          <a:xfrm>
            <a:off x="304800" y="990600"/>
            <a:ext cx="8458200" cy="3124200"/>
          </a:xfrm>
          <a:solidFill>
            <a:schemeClr val="bg1"/>
          </a:solidFill>
        </p:spPr>
        <p:txBody>
          <a:bodyPr>
            <a:normAutofit/>
          </a:bodyPr>
          <a:lstStyle/>
          <a:p>
            <a:pPr algn="ctr" eaLnBrk="1" hangingPunct="1">
              <a:lnSpc>
                <a:spcPct val="90000"/>
              </a:lnSpc>
              <a:buFont typeface="Wingdings" pitchFamily="2" charset="2"/>
              <a:buNone/>
              <a:defRPr/>
            </a:pPr>
            <a:r>
              <a:rPr lang="en-US" sz="2600" b="1" dirty="0" smtClean="0">
                <a:solidFill>
                  <a:srgbClr val="FF0000"/>
                </a:solidFill>
                <a:latin typeface="Times New Roman" pitchFamily="18" charset="0"/>
                <a:cs typeface="Times New Roman" pitchFamily="18" charset="0"/>
              </a:rPr>
              <a:t>Thermal Energy</a:t>
            </a:r>
          </a:p>
          <a:p>
            <a:pPr eaLnBrk="1" hangingPunct="1">
              <a:lnSpc>
                <a:spcPct val="90000"/>
              </a:lnSpc>
              <a:buFont typeface="Wingdings" pitchFamily="2" charset="2"/>
              <a:buNone/>
              <a:defRPr/>
            </a:pPr>
            <a:endParaRPr lang="en-US" sz="2000" b="1" i="1" dirty="0">
              <a:solidFill>
                <a:srgbClr val="FF0000"/>
              </a:solidFill>
              <a:latin typeface="Times New Roman" pitchFamily="18" charset="0"/>
              <a:cs typeface="Times New Roman" pitchFamily="18" charset="0"/>
            </a:endParaRPr>
          </a:p>
          <a:p>
            <a:pPr eaLnBrk="1" hangingPunct="1">
              <a:lnSpc>
                <a:spcPct val="90000"/>
              </a:lnSpc>
              <a:buFont typeface="Wingdings" pitchFamily="2" charset="2"/>
              <a:buNone/>
              <a:defRPr/>
            </a:pPr>
            <a:r>
              <a:rPr lang="tr-TR" sz="2000" b="1" i="1" dirty="0" smtClean="0">
                <a:solidFill>
                  <a:srgbClr val="FF0000"/>
                </a:solidFill>
                <a:latin typeface="Times New Roman" pitchFamily="18" charset="0"/>
                <a:cs typeface="Times New Roman" pitchFamily="18" charset="0"/>
              </a:rPr>
              <a:t>Thermal energy</a:t>
            </a:r>
            <a:r>
              <a:rPr lang="tr-TR" sz="2000" b="1" dirty="0" smtClean="0">
                <a:latin typeface="Times New Roman" pitchFamily="18" charset="0"/>
                <a:cs typeface="Times New Roman" pitchFamily="18" charset="0"/>
              </a:rPr>
              <a:t> </a:t>
            </a:r>
            <a:r>
              <a:rPr lang="tr-TR" sz="2000" i="1" dirty="0" smtClean="0">
                <a:latin typeface="Times New Roman" pitchFamily="18" charset="0"/>
                <a:cs typeface="Times New Roman" pitchFamily="18" charset="0"/>
              </a:rPr>
              <a:t>= </a:t>
            </a:r>
            <a:r>
              <a:rPr lang="tr-TR" sz="2000" i="1" dirty="0" smtClean="0">
                <a:solidFill>
                  <a:srgbClr val="FF0000"/>
                </a:solidFill>
                <a:latin typeface="Times New Roman" pitchFamily="18" charset="0"/>
                <a:cs typeface="Times New Roman" pitchFamily="18" charset="0"/>
              </a:rPr>
              <a:t>k</a:t>
            </a:r>
            <a:r>
              <a:rPr lang="tr-TR" sz="2000" dirty="0" smtClean="0">
                <a:latin typeface="Times New Roman" pitchFamily="18" charset="0"/>
                <a:cs typeface="Times New Roman" pitchFamily="18" charset="0"/>
              </a:rPr>
              <a:t> x </a:t>
            </a:r>
            <a:r>
              <a:rPr lang="tr-TR" sz="2000" i="1" dirty="0" smtClean="0">
                <a:solidFill>
                  <a:srgbClr val="FF0000"/>
                </a:solidFill>
                <a:latin typeface="Times New Roman" pitchFamily="18" charset="0"/>
                <a:cs typeface="Times New Roman" pitchFamily="18" charset="0"/>
              </a:rPr>
              <a:t>T</a:t>
            </a:r>
            <a:r>
              <a:rPr lang="tr-TR" sz="2000" i="1"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 1.38 x 10</a:t>
            </a:r>
            <a:r>
              <a:rPr lang="tr-TR" sz="2000" baseline="30000" dirty="0" smtClean="0">
                <a:latin typeface="Times New Roman" pitchFamily="18" charset="0"/>
                <a:cs typeface="Times New Roman" pitchFamily="18" charset="0"/>
              </a:rPr>
              <a:t>-23 </a:t>
            </a:r>
            <a:r>
              <a:rPr lang="tr-TR" sz="2000" dirty="0" smtClean="0">
                <a:latin typeface="Times New Roman" pitchFamily="18" charset="0"/>
                <a:cs typeface="Times New Roman" pitchFamily="18" charset="0"/>
              </a:rPr>
              <a:t>J/K x 300 K </a:t>
            </a:r>
            <a:r>
              <a:rPr lang="tr-TR" sz="2000" i="1" dirty="0" smtClean="0">
                <a:latin typeface="Times New Roman" pitchFamily="18" charset="0"/>
                <a:cs typeface="Times New Roman" pitchFamily="18" charset="0"/>
              </a:rPr>
              <a:t>=</a:t>
            </a:r>
            <a:r>
              <a:rPr lang="tr-TR" sz="2000" dirty="0" smtClean="0">
                <a:latin typeface="Times New Roman" pitchFamily="18" charset="0"/>
                <a:cs typeface="Times New Roman" pitchFamily="18" charset="0"/>
              </a:rPr>
              <a:t>25 meV</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 </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Although the thermal energy at  room temperature, </a:t>
            </a:r>
            <a:r>
              <a:rPr lang="tr-TR" sz="2000" i="1" dirty="0" smtClean="0">
                <a:solidFill>
                  <a:srgbClr val="FF0000"/>
                </a:solidFill>
                <a:latin typeface="Times New Roman" pitchFamily="18" charset="0"/>
                <a:cs typeface="Times New Roman" pitchFamily="18" charset="0"/>
              </a:rPr>
              <a:t>RT,</a:t>
            </a:r>
            <a:r>
              <a:rPr lang="tr-TR" sz="2000" dirty="0" smtClean="0">
                <a:solidFill>
                  <a:srgbClr val="FF0000"/>
                </a:solidFill>
                <a:latin typeface="Times New Roman" pitchFamily="18" charset="0"/>
                <a:cs typeface="Times New Roman" pitchFamily="18" charset="0"/>
              </a:rPr>
              <a:t> </a:t>
            </a:r>
            <a:r>
              <a:rPr lang="tr-TR" sz="2000" dirty="0" smtClean="0">
                <a:latin typeface="Times New Roman" pitchFamily="18" charset="0"/>
                <a:cs typeface="Times New Roman" pitchFamily="18" charset="0"/>
              </a:rPr>
              <a:t>is very small, </a:t>
            </a:r>
            <a:endParaRPr lang="en-US" sz="2000" dirty="0">
              <a:latin typeface="Times New Roman" pitchFamily="18" charset="0"/>
              <a:cs typeface="Times New Roman" pitchFamily="18" charset="0"/>
            </a:endParaRPr>
          </a:p>
          <a:p>
            <a:pPr eaLnBrk="1" hangingPunct="1">
              <a:lnSpc>
                <a:spcPct val="90000"/>
              </a:lnSpc>
              <a:buFont typeface="Wingdings" pitchFamily="2" charset="2"/>
              <a:buNone/>
              <a:defRPr/>
            </a:pPr>
            <a:r>
              <a:rPr lang="en-US" sz="2000" i="1" dirty="0" smtClean="0">
                <a:effectLst>
                  <a:outerShdw blurRad="38100" dist="38100" dir="2700000" algn="tl">
                    <a:srgbClr val="C0C0C0"/>
                  </a:outerShdw>
                </a:effectLst>
                <a:latin typeface="Times New Roman" pitchFamily="18" charset="0"/>
                <a:cs typeface="Times New Roman" pitchFamily="18" charset="0"/>
              </a:rPr>
              <a:t> </a:t>
            </a:r>
            <a:r>
              <a:rPr lang="tr-TR" sz="2000" i="1" dirty="0" smtClean="0">
                <a:effectLst>
                  <a:outerShdw blurRad="38100" dist="38100" dir="2700000" algn="tl">
                    <a:srgbClr val="C0C0C0"/>
                  </a:outerShdw>
                </a:effectLst>
                <a:latin typeface="Times New Roman" pitchFamily="18" charset="0"/>
                <a:cs typeface="Times New Roman" pitchFamily="18" charset="0"/>
              </a:rPr>
              <a:t>i.e.</a:t>
            </a:r>
            <a:r>
              <a:rPr lang="tr-TR" sz="2000" dirty="0" smtClean="0">
                <a:latin typeface="Times New Roman" pitchFamily="18" charset="0"/>
                <a:cs typeface="Times New Roman" pitchFamily="18" charset="0"/>
              </a:rPr>
              <a:t> </a:t>
            </a:r>
            <a:r>
              <a:rPr lang="tr-TR" sz="2000" dirty="0" smtClean="0">
                <a:solidFill>
                  <a:srgbClr val="FF0000"/>
                </a:solidFill>
                <a:latin typeface="Times New Roman" pitchFamily="18" charset="0"/>
                <a:cs typeface="Times New Roman" pitchFamily="18" charset="0"/>
              </a:rPr>
              <a:t>25 meV</a:t>
            </a:r>
            <a:r>
              <a:rPr lang="tr-TR" sz="2000" dirty="0" smtClean="0">
                <a:latin typeface="Times New Roman" pitchFamily="18" charset="0"/>
                <a:cs typeface="Times New Roman" pitchFamily="18" charset="0"/>
              </a:rPr>
              <a:t>, a few electrons can be promoted to the </a:t>
            </a:r>
            <a:r>
              <a:rPr lang="tr-TR" sz="2000" i="1" dirty="0" smtClean="0">
                <a:solidFill>
                  <a:srgbClr val="FF0000"/>
                </a:solidFill>
                <a:latin typeface="Times New Roman" pitchFamily="18" charset="0"/>
                <a:cs typeface="Times New Roman" pitchFamily="18" charset="0"/>
              </a:rPr>
              <a:t>C</a:t>
            </a:r>
            <a:r>
              <a:rPr lang="en-US" sz="2000" i="1" dirty="0" smtClean="0">
                <a:solidFill>
                  <a:srgbClr val="FF0000"/>
                </a:solidFill>
                <a:latin typeface="Times New Roman" pitchFamily="18" charset="0"/>
                <a:cs typeface="Times New Roman" pitchFamily="18" charset="0"/>
              </a:rPr>
              <a:t>conduction </a:t>
            </a:r>
            <a:r>
              <a:rPr lang="tr-TR" sz="2000" i="1" dirty="0" smtClean="0">
                <a:solidFill>
                  <a:srgbClr val="FF0000"/>
                </a:solidFill>
                <a:latin typeface="Times New Roman" pitchFamily="18" charset="0"/>
                <a:cs typeface="Times New Roman" pitchFamily="18" charset="0"/>
              </a:rPr>
              <a:t>B</a:t>
            </a:r>
            <a:r>
              <a:rPr lang="en-US" sz="2000" i="1" dirty="0" smtClean="0">
                <a:solidFill>
                  <a:srgbClr val="FF0000"/>
                </a:solidFill>
                <a:latin typeface="Times New Roman" pitchFamily="18" charset="0"/>
                <a:cs typeface="Times New Roman" pitchFamily="18" charset="0"/>
              </a:rPr>
              <a:t>and</a:t>
            </a:r>
            <a:r>
              <a:rPr lang="tr-TR" sz="2000" dirty="0" smtClean="0">
                <a:latin typeface="Times New Roman" pitchFamily="18" charset="0"/>
                <a:cs typeface="Times New Roman" pitchFamily="18" charset="0"/>
              </a:rPr>
              <a:t>. </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	    </a:t>
            </a:r>
          </a:p>
          <a:p>
            <a:pPr algn="ctr" eaLnBrk="1" hangingPunct="1">
              <a:lnSpc>
                <a:spcPct val="90000"/>
              </a:lnSpc>
              <a:buFont typeface="Wingdings" pitchFamily="2" charset="2"/>
              <a:buNone/>
              <a:defRPr/>
            </a:pPr>
            <a:r>
              <a:rPr lang="tr-TR" sz="2000" b="1" i="1" dirty="0" smtClean="0">
                <a:solidFill>
                  <a:srgbClr val="FF0000"/>
                </a:solidFill>
                <a:latin typeface="Times New Roman" pitchFamily="18" charset="0"/>
                <a:cs typeface="Times New Roman" pitchFamily="18" charset="0"/>
              </a:rPr>
              <a:t>Electrons can be promoted to the CB by means of thermal energy.</a:t>
            </a:r>
            <a:endParaRPr lang="tr-TR" sz="2000" b="1" dirty="0" smtClean="0">
              <a:latin typeface="Times New Roman" pitchFamily="18" charset="0"/>
              <a:cs typeface="Times New Roman" pitchFamily="18" charset="0"/>
            </a:endParaRPr>
          </a:p>
          <a:p>
            <a:pPr eaLnBrk="1" hangingPunct="1">
              <a:lnSpc>
                <a:spcPct val="90000"/>
              </a:lnSpc>
              <a:buFont typeface="Wingdings" pitchFamily="2" charset="2"/>
              <a:buNone/>
              <a:defRPr/>
            </a:pPr>
            <a:r>
              <a:rPr lang="tr-TR" sz="1800" dirty="0" smtClean="0"/>
              <a:t>	</a:t>
            </a:r>
            <a:endParaRPr lang="tr-TR" sz="1800" b="1" i="1" dirty="0" smtClean="0">
              <a:solidFill>
                <a:srgbClr val="FF0000"/>
              </a:solidFill>
            </a:endParaRPr>
          </a:p>
          <a:p>
            <a:pPr eaLnBrk="1" hangingPunct="1">
              <a:lnSpc>
                <a:spcPct val="90000"/>
              </a:lnSpc>
              <a:buFont typeface="Wingdings" pitchFamily="2" charset="2"/>
              <a:buNone/>
              <a:defRPr/>
            </a:pPr>
            <a:endParaRPr lang="tr-TR" sz="1800" b="1" i="1" dirty="0" smtClean="0"/>
          </a:p>
        </p:txBody>
      </p:sp>
      <p:sp>
        <p:nvSpPr>
          <p:cNvPr id="110599" name="Rectangle 7"/>
          <p:cNvSpPr>
            <a:spLocks noChangeArrowheads="1"/>
          </p:cNvSpPr>
          <p:nvPr/>
        </p:nvSpPr>
        <p:spPr bwMode="auto">
          <a:xfrm>
            <a:off x="0" y="4648200"/>
            <a:ext cx="9144000" cy="2049792"/>
          </a:xfrm>
          <a:prstGeom prst="rect">
            <a:avLst/>
          </a:prstGeom>
          <a:solidFill>
            <a:schemeClr val="bg1"/>
          </a:solidFill>
          <a:ln w="12700" cap="sq">
            <a:noFill/>
            <a:miter lim="800000"/>
            <a:headEnd type="none" w="sm" len="sm"/>
            <a:tailEnd type="none" w="sm" len="sm"/>
          </a:ln>
          <a:effectLst/>
        </p:spPr>
        <p:txBody>
          <a:bodyPr wrap="square">
            <a:spAutoFit/>
          </a:bodyPr>
          <a:lstStyle/>
          <a:p>
            <a:pPr marL="342900" lvl="0" indent="-342900" algn="ctr">
              <a:lnSpc>
                <a:spcPct val="90000"/>
              </a:lnSpc>
              <a:spcBef>
                <a:spcPct val="20000"/>
              </a:spcBef>
              <a:defRPr/>
            </a:pPr>
            <a:r>
              <a:rPr lang="tr-TR" sz="2000" dirty="0" smtClean="0">
                <a:solidFill>
                  <a:srgbClr val="FF0000"/>
                </a:solidFill>
                <a:latin typeface="Arial" charset="0"/>
              </a:rPr>
              <a:t> </a:t>
            </a:r>
            <a:r>
              <a:rPr lang="tr-TR" sz="2400" b="1" i="1" dirty="0">
                <a:solidFill>
                  <a:srgbClr val="008E40"/>
                </a:solidFill>
                <a:latin typeface="Times New Roman" pitchFamily="18" charset="0"/>
                <a:cs typeface="Times New Roman" pitchFamily="18" charset="0"/>
              </a:rPr>
              <a:t>Excitation rate</a:t>
            </a:r>
            <a:r>
              <a:rPr lang="tr-TR" sz="2400" b="1" dirty="0">
                <a:solidFill>
                  <a:srgbClr val="008E40"/>
                </a:solidFill>
                <a:latin typeface="Times New Roman" pitchFamily="18" charset="0"/>
                <a:cs typeface="Times New Roman" pitchFamily="18" charset="0"/>
              </a:rPr>
              <a:t> </a:t>
            </a:r>
            <a:r>
              <a:rPr lang="tr-TR" sz="2400" b="1" i="1" dirty="0">
                <a:solidFill>
                  <a:srgbClr val="008E40"/>
                </a:solidFill>
                <a:latin typeface="Times New Roman" pitchFamily="18" charset="0"/>
                <a:cs typeface="Times New Roman" pitchFamily="18" charset="0"/>
              </a:rPr>
              <a:t>= constant x exp(-Eg / kT)</a:t>
            </a:r>
          </a:p>
          <a:p>
            <a:pPr>
              <a:lnSpc>
                <a:spcPct val="90000"/>
              </a:lnSpc>
              <a:spcBef>
                <a:spcPct val="20000"/>
              </a:spcBef>
              <a:buClr>
                <a:schemeClr val="bg2"/>
              </a:buClr>
              <a:buSzPct val="75000"/>
              <a:buFont typeface="Wingdings" pitchFamily="2" charset="2"/>
              <a:buNone/>
              <a:defRPr/>
            </a:pPr>
            <a:endParaRPr lang="tr-TR" sz="2000" dirty="0">
              <a:solidFill>
                <a:srgbClr val="FF0000"/>
              </a:solidFill>
              <a:latin typeface="Arial" charset="0"/>
            </a:endParaRPr>
          </a:p>
          <a:p>
            <a:pPr algn="ctr">
              <a:lnSpc>
                <a:spcPct val="90000"/>
              </a:lnSpc>
              <a:spcBef>
                <a:spcPct val="20000"/>
              </a:spcBef>
              <a:buClr>
                <a:schemeClr val="bg2"/>
              </a:buClr>
              <a:buSzPct val="75000"/>
              <a:buFont typeface="Wingdings" pitchFamily="2" charset="2"/>
              <a:buNone/>
              <a:defRPr/>
            </a:pPr>
            <a:r>
              <a:rPr lang="tr-TR" sz="2000" i="1" dirty="0">
                <a:solidFill>
                  <a:srgbClr val="FF0000"/>
                </a:solidFill>
                <a:latin typeface="Arial" charset="0"/>
              </a:rPr>
              <a:t>      </a:t>
            </a:r>
            <a:r>
              <a:rPr lang="tr-TR" sz="2400" b="1" i="1" dirty="0">
                <a:solidFill>
                  <a:srgbClr val="008E40"/>
                </a:solidFill>
                <a:latin typeface="Times New Roman" pitchFamily="18" charset="0"/>
                <a:cs typeface="Times New Roman" pitchFamily="18" charset="0"/>
              </a:rPr>
              <a:t>Excitation rate is a strong function of temperature.</a:t>
            </a:r>
          </a:p>
          <a:p>
            <a:pPr>
              <a:lnSpc>
                <a:spcPct val="90000"/>
              </a:lnSpc>
              <a:spcBef>
                <a:spcPct val="20000"/>
              </a:spcBef>
              <a:buClr>
                <a:schemeClr val="bg2"/>
              </a:buClr>
              <a:buSzPct val="75000"/>
              <a:buFont typeface="Wingdings" pitchFamily="2" charset="2"/>
              <a:buNone/>
              <a:defRPr/>
            </a:pPr>
            <a:endParaRPr lang="tr-TR" sz="2000" b="1" i="1" dirty="0">
              <a:latin typeface="Arial" charset="0"/>
            </a:endParaRPr>
          </a:p>
          <a:p>
            <a:pPr>
              <a:lnSpc>
                <a:spcPct val="90000"/>
              </a:lnSpc>
              <a:spcBef>
                <a:spcPct val="20000"/>
              </a:spcBef>
              <a:buClr>
                <a:schemeClr val="bg2"/>
              </a:buClr>
              <a:buSzPct val="75000"/>
              <a:buFont typeface="Wingdings" pitchFamily="2" charset="2"/>
              <a:buNone/>
              <a:defRPr/>
            </a:pPr>
            <a:endParaRPr lang="tr-TR" sz="3200" i="1" dirty="0">
              <a:solidFill>
                <a:srgbClr val="FF0000"/>
              </a:solidFill>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6"/>
          <p:cNvSpPr>
            <a:spLocks noChangeArrowheads="1"/>
          </p:cNvSpPr>
          <p:nvPr/>
        </p:nvSpPr>
        <p:spPr bwMode="auto">
          <a:xfrm>
            <a:off x="0" y="5516563"/>
            <a:ext cx="9144000" cy="1341437"/>
          </a:xfrm>
          <a:prstGeom prst="rect">
            <a:avLst/>
          </a:prstGeom>
          <a:solidFill>
            <a:schemeClr val="bg1"/>
          </a:solidFill>
          <a:ln w="9525" cap="sq">
            <a:solidFill>
              <a:srgbClr val="DDDDDD"/>
            </a:solidFill>
            <a:miter lim="800000"/>
            <a:headEnd type="none" w="sm" len="sm"/>
            <a:tailEnd type="none" w="sm" len="sm"/>
          </a:ln>
        </p:spPr>
        <p:txBody>
          <a:bodyPr wrap="none" anchor="ctr"/>
          <a:lstStyle/>
          <a:p>
            <a:pPr algn="ctr"/>
            <a:endParaRPr lang="en-US"/>
          </a:p>
        </p:txBody>
      </p:sp>
      <p:sp>
        <p:nvSpPr>
          <p:cNvPr id="115716" name="Rectangle 4"/>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defRPr/>
            </a:pPr>
            <a:endParaRPr lang="tr-TR"/>
          </a:p>
        </p:txBody>
      </p:sp>
      <p:sp>
        <p:nvSpPr>
          <p:cNvPr id="115717" name="Rectangle 5"/>
          <p:cNvSpPr>
            <a:spLocks noGrp="1" noChangeArrowheads="1"/>
          </p:cNvSpPr>
          <p:nvPr>
            <p:ph type="title"/>
          </p:nvPr>
        </p:nvSpPr>
        <p:spPr>
          <a:xfrm>
            <a:off x="0" y="0"/>
            <a:ext cx="9144000" cy="1268413"/>
          </a:xfrm>
          <a:solidFill>
            <a:schemeClr val="bg1"/>
          </a:solidFill>
        </p:spPr>
        <p:txBody>
          <a:bodyPr>
            <a:normAutofit/>
          </a:bodyPr>
          <a:lstStyle/>
          <a:p>
            <a:pPr eaLnBrk="1" hangingPunct="1">
              <a:defRPr/>
            </a:pPr>
            <a:r>
              <a:rPr lang="tr-TR" sz="2800" b="1" dirty="0" smtClean="0">
                <a:solidFill>
                  <a:srgbClr val="008E40"/>
                </a:solidFill>
                <a:latin typeface="Times New Roman" pitchFamily="18" charset="0"/>
                <a:cs typeface="Times New Roman" pitchFamily="18" charset="0"/>
              </a:rPr>
              <a:t>Electromagnetic Radiation</a:t>
            </a:r>
            <a:r>
              <a:rPr lang="en-US" sz="2800" b="1" dirty="0" smtClean="0">
                <a:solidFill>
                  <a:srgbClr val="008E40"/>
                </a:solidFill>
                <a:latin typeface="Times New Roman" pitchFamily="18" charset="0"/>
                <a:cs typeface="Times New Roman" pitchFamily="18" charset="0"/>
              </a:rPr>
              <a:t>:</a:t>
            </a:r>
            <a:endParaRPr lang="tr-TR" sz="2800" b="1" dirty="0" smtClean="0">
              <a:solidFill>
                <a:srgbClr val="008E40"/>
              </a:solidFill>
              <a:latin typeface="Times New Roman" pitchFamily="18" charset="0"/>
              <a:cs typeface="Times New Roman" pitchFamily="18" charset="0"/>
            </a:endParaRPr>
          </a:p>
        </p:txBody>
      </p:sp>
      <p:graphicFrame>
        <p:nvGraphicFramePr>
          <p:cNvPr id="115727" name="Object 15"/>
          <p:cNvGraphicFramePr>
            <a:graphicFrameLocks noGrp="1" noChangeAspect="1"/>
          </p:cNvGraphicFramePr>
          <p:nvPr>
            <p:ph sz="half" idx="2"/>
            <p:extLst>
              <p:ext uri="{D42A27DB-BD31-4B8C-83A1-F6EECF244321}">
                <p14:modId xmlns:p14="http://schemas.microsoft.com/office/powerpoint/2010/main" xmlns="" val="1629022744"/>
              </p:ext>
            </p:extLst>
          </p:nvPr>
        </p:nvGraphicFramePr>
        <p:xfrm>
          <a:off x="304800" y="1447800"/>
          <a:ext cx="8458200" cy="792162"/>
        </p:xfrm>
        <a:graphic>
          <a:graphicData uri="http://schemas.openxmlformats.org/presentationml/2006/ole">
            <p:oleObj spid="_x0000_s1026" name="Equation" r:id="rId3" imgW="4648200" imgH="419100" progId="">
              <p:embed/>
            </p:oleObj>
          </a:graphicData>
        </a:graphic>
      </p:graphicFrame>
      <p:sp>
        <p:nvSpPr>
          <p:cNvPr id="3079" name="Text Box 19"/>
          <p:cNvSpPr txBox="1">
            <a:spLocks noChangeArrowheads="1"/>
          </p:cNvSpPr>
          <p:nvPr/>
        </p:nvSpPr>
        <p:spPr bwMode="auto">
          <a:xfrm>
            <a:off x="4624388" y="2152650"/>
            <a:ext cx="184150" cy="457200"/>
          </a:xfrm>
          <a:prstGeom prst="rect">
            <a:avLst/>
          </a:prstGeom>
          <a:noFill/>
          <a:ln w="12700" cap="sq">
            <a:noFill/>
            <a:miter lim="800000"/>
            <a:headEnd type="none" w="sm" len="sm"/>
            <a:tailEnd type="none" w="sm" len="sm"/>
          </a:ln>
        </p:spPr>
        <p:txBody>
          <a:bodyPr wrap="none">
            <a:spAutoFit/>
          </a:bodyPr>
          <a:lstStyle/>
          <a:p>
            <a:endParaRPr lang="en-US"/>
          </a:p>
        </p:txBody>
      </p:sp>
      <p:sp>
        <p:nvSpPr>
          <p:cNvPr id="115735" name="Text Box 23"/>
          <p:cNvSpPr txBox="1">
            <a:spLocks noChangeArrowheads="1"/>
          </p:cNvSpPr>
          <p:nvPr/>
        </p:nvSpPr>
        <p:spPr bwMode="auto">
          <a:xfrm>
            <a:off x="2286000" y="2609850"/>
            <a:ext cx="2338388" cy="923330"/>
          </a:xfrm>
          <a:prstGeom prst="rect">
            <a:avLst/>
          </a:prstGeom>
          <a:solidFill>
            <a:schemeClr val="bg1"/>
          </a:solidFill>
          <a:ln w="12700" cap="sq">
            <a:noFill/>
            <a:miter lim="800000"/>
            <a:headEnd type="none" w="sm" len="sm"/>
            <a:tailEnd type="none" w="sm" len="sm"/>
          </a:ln>
        </p:spPr>
        <p:txBody>
          <a:bodyPr wrap="square">
            <a:spAutoFit/>
          </a:bodyPr>
          <a:lstStyle/>
          <a:p>
            <a:r>
              <a:rPr lang="tr-TR" b="1" i="1" dirty="0">
                <a:latin typeface="Times New Roman" pitchFamily="18" charset="0"/>
                <a:cs typeface="Times New Roman" pitchFamily="18" charset="0"/>
              </a:rPr>
              <a:t>h </a:t>
            </a:r>
            <a:r>
              <a:rPr lang="tr-TR" b="1" dirty="0">
                <a:latin typeface="Times New Roman" pitchFamily="18" charset="0"/>
                <a:cs typeface="Times New Roman" pitchFamily="18" charset="0"/>
              </a:rPr>
              <a:t>= 6.62 x 10</a:t>
            </a:r>
            <a:r>
              <a:rPr lang="tr-TR" b="1" baseline="30000" dirty="0">
                <a:latin typeface="Times New Roman" pitchFamily="18" charset="0"/>
                <a:cs typeface="Times New Roman" pitchFamily="18" charset="0"/>
              </a:rPr>
              <a:t>-34 </a:t>
            </a:r>
            <a:r>
              <a:rPr lang="tr-TR" b="1" dirty="0">
                <a:latin typeface="Times New Roman" pitchFamily="18" charset="0"/>
                <a:cs typeface="Times New Roman" pitchFamily="18" charset="0"/>
              </a:rPr>
              <a:t>J-s</a:t>
            </a:r>
          </a:p>
          <a:p>
            <a:r>
              <a:rPr lang="tr-TR" b="1" i="1" dirty="0">
                <a:latin typeface="Times New Roman" pitchFamily="18" charset="0"/>
                <a:cs typeface="Times New Roman" pitchFamily="18" charset="0"/>
              </a:rPr>
              <a:t>c</a:t>
            </a:r>
            <a:r>
              <a:rPr lang="tr-TR" b="1" dirty="0">
                <a:latin typeface="Times New Roman" pitchFamily="18" charset="0"/>
                <a:cs typeface="Times New Roman" pitchFamily="18" charset="0"/>
              </a:rPr>
              <a:t> = 3 x 10</a:t>
            </a:r>
            <a:r>
              <a:rPr lang="tr-TR" b="1" baseline="30000" dirty="0">
                <a:latin typeface="Times New Roman" pitchFamily="18" charset="0"/>
                <a:cs typeface="Times New Roman" pitchFamily="18" charset="0"/>
              </a:rPr>
              <a:t>8 </a:t>
            </a:r>
            <a:r>
              <a:rPr lang="tr-TR" b="1" dirty="0">
                <a:latin typeface="Times New Roman" pitchFamily="18" charset="0"/>
                <a:cs typeface="Times New Roman" pitchFamily="18" charset="0"/>
              </a:rPr>
              <a:t>m/s</a:t>
            </a:r>
          </a:p>
          <a:p>
            <a:r>
              <a:rPr lang="tr-TR" b="1" dirty="0">
                <a:latin typeface="Times New Roman" pitchFamily="18" charset="0"/>
                <a:cs typeface="Times New Roman" pitchFamily="18" charset="0"/>
              </a:rPr>
              <a:t>1 eV=1.6x10</a:t>
            </a:r>
            <a:r>
              <a:rPr lang="tr-TR" b="1" baseline="30000" dirty="0">
                <a:latin typeface="Times New Roman" pitchFamily="18" charset="0"/>
                <a:cs typeface="Times New Roman" pitchFamily="18" charset="0"/>
              </a:rPr>
              <a:t>-19</a:t>
            </a:r>
            <a:r>
              <a:rPr lang="tr-TR" b="1" dirty="0">
                <a:latin typeface="Times New Roman" pitchFamily="18" charset="0"/>
                <a:cs typeface="Times New Roman" pitchFamily="18" charset="0"/>
              </a:rPr>
              <a:t> J</a:t>
            </a:r>
          </a:p>
        </p:txBody>
      </p:sp>
      <p:graphicFrame>
        <p:nvGraphicFramePr>
          <p:cNvPr id="115737" name="Object 25"/>
          <p:cNvGraphicFramePr>
            <a:graphicFrameLocks noGrp="1" noChangeAspect="1"/>
          </p:cNvGraphicFramePr>
          <p:nvPr>
            <p:ph sz="half" idx="1"/>
          </p:nvPr>
        </p:nvGraphicFramePr>
        <p:xfrm>
          <a:off x="596900" y="4005263"/>
          <a:ext cx="7948613" cy="831850"/>
        </p:xfrm>
        <a:graphic>
          <a:graphicData uri="http://schemas.openxmlformats.org/presentationml/2006/ole">
            <p:oleObj spid="_x0000_s1027" name="Equation" r:id="rId4" imgW="5461000" imgH="571500" progId="">
              <p:embed/>
            </p:oleObj>
          </a:graphicData>
        </a:graphic>
      </p:graphicFrame>
      <p:sp>
        <p:nvSpPr>
          <p:cNvPr id="115739" name="Text Box 27"/>
          <p:cNvSpPr txBox="1">
            <a:spLocks noChangeArrowheads="1"/>
          </p:cNvSpPr>
          <p:nvPr/>
        </p:nvSpPr>
        <p:spPr bwMode="auto">
          <a:xfrm>
            <a:off x="762000" y="5562600"/>
            <a:ext cx="7696200" cy="892552"/>
          </a:xfrm>
          <a:prstGeom prst="rect">
            <a:avLst/>
          </a:prstGeom>
          <a:solidFill>
            <a:schemeClr val="bg1"/>
          </a:solidFill>
          <a:ln w="12700" cap="sq">
            <a:noFill/>
            <a:miter lim="800000"/>
            <a:headEnd type="none" w="sm" len="sm"/>
            <a:tailEnd type="none" w="sm" len="sm"/>
          </a:ln>
          <a:effectLst/>
        </p:spPr>
        <p:txBody>
          <a:bodyPr wrap="square">
            <a:spAutoFit/>
          </a:bodyPr>
          <a:lstStyle/>
          <a:p>
            <a:pPr>
              <a:defRPr/>
            </a:pPr>
            <a:r>
              <a:rPr lang="tr-TR" sz="2600" b="1" i="1" dirty="0">
                <a:solidFill>
                  <a:srgbClr val="FF0000"/>
                </a:solidFill>
                <a:latin typeface="Times New Roman" pitchFamily="18" charset="0"/>
                <a:cs typeface="Times New Roman" pitchFamily="18" charset="0"/>
              </a:rPr>
              <a:t>To </a:t>
            </a:r>
            <a:r>
              <a:rPr lang="en-US" sz="2600" b="1" i="1" dirty="0" smtClean="0">
                <a:solidFill>
                  <a:srgbClr val="FF0000"/>
                </a:solidFill>
                <a:latin typeface="Times New Roman" pitchFamily="18" charset="0"/>
                <a:cs typeface="Times New Roman" pitchFamily="18" charset="0"/>
              </a:rPr>
              <a:t>excite</a:t>
            </a:r>
            <a:r>
              <a:rPr lang="tr-TR" sz="2600" b="1" i="1" dirty="0" smtClean="0">
                <a:solidFill>
                  <a:srgbClr val="FF0000"/>
                </a:solidFill>
                <a:latin typeface="Times New Roman" pitchFamily="18" charset="0"/>
                <a:cs typeface="Times New Roman" pitchFamily="18" charset="0"/>
              </a:rPr>
              <a:t> </a:t>
            </a:r>
            <a:r>
              <a:rPr lang="tr-TR" sz="2600" b="1" i="1" dirty="0">
                <a:solidFill>
                  <a:srgbClr val="FF0000"/>
                </a:solidFill>
                <a:latin typeface="Times New Roman" pitchFamily="18" charset="0"/>
                <a:cs typeface="Times New Roman" pitchFamily="18" charset="0"/>
              </a:rPr>
              <a:t>electrons from VB to CB Silicon , the </a:t>
            </a:r>
            <a:r>
              <a:rPr lang="tr-TR" sz="2600" b="1" i="1" dirty="0" smtClean="0">
                <a:solidFill>
                  <a:srgbClr val="FF0000"/>
                </a:solidFill>
                <a:latin typeface="Times New Roman" pitchFamily="18" charset="0"/>
                <a:cs typeface="Times New Roman" pitchFamily="18" charset="0"/>
              </a:rPr>
              <a:t>wavelength</a:t>
            </a:r>
            <a:r>
              <a:rPr lang="en-US" sz="2600" b="1" i="1" dirty="0" smtClean="0">
                <a:solidFill>
                  <a:srgbClr val="FF0000"/>
                </a:solidFill>
                <a:latin typeface="Times New Roman" pitchFamily="18" charset="0"/>
                <a:cs typeface="Times New Roman" pitchFamily="18" charset="0"/>
              </a:rPr>
              <a:t> </a:t>
            </a:r>
            <a:r>
              <a:rPr lang="tr-TR" sz="2600" b="1" i="1" dirty="0" smtClean="0">
                <a:solidFill>
                  <a:srgbClr val="FF0000"/>
                </a:solidFill>
                <a:latin typeface="Times New Roman" pitchFamily="18" charset="0"/>
                <a:cs typeface="Times New Roman" pitchFamily="18" charset="0"/>
              </a:rPr>
              <a:t>of </a:t>
            </a:r>
            <a:r>
              <a:rPr lang="tr-TR" sz="2600" b="1" i="1" dirty="0">
                <a:solidFill>
                  <a:srgbClr val="FF0000"/>
                </a:solidFill>
                <a:latin typeface="Times New Roman" pitchFamily="18" charset="0"/>
                <a:cs typeface="Times New Roman" pitchFamily="18" charset="0"/>
              </a:rPr>
              <a:t>the photons must 1.1 </a:t>
            </a:r>
            <a:r>
              <a:rPr lang="el-GR" sz="2600" b="1" i="1" dirty="0">
                <a:solidFill>
                  <a:srgbClr val="FF0000"/>
                </a:solidFill>
                <a:latin typeface="Times New Roman" pitchFamily="18" charset="0"/>
                <a:cs typeface="Times New Roman" pitchFamily="18" charset="0"/>
              </a:rPr>
              <a:t>μ</a:t>
            </a:r>
            <a:r>
              <a:rPr lang="tr-TR" sz="2600" b="1" i="1" dirty="0">
                <a:solidFill>
                  <a:srgbClr val="FF0000"/>
                </a:solidFill>
                <a:latin typeface="Times New Roman" pitchFamily="18" charset="0"/>
                <a:cs typeface="Times New Roman" pitchFamily="18" charset="0"/>
              </a:rPr>
              <a:t>m or less</a:t>
            </a:r>
            <a:endParaRPr lang="el-GR" sz="2600" b="1" i="1" dirty="0">
              <a:solidFill>
                <a:srgbClr val="FF0000"/>
              </a:solidFill>
              <a:latin typeface="Times New Roman" pitchFamily="18" charset="0"/>
              <a:cs typeface="Times New Roman" pitchFamily="18" charset="0"/>
            </a:endParaRPr>
          </a:p>
        </p:txBody>
      </p:sp>
      <p:sp>
        <p:nvSpPr>
          <p:cNvPr id="115740" name="AutoShape 28"/>
          <p:cNvSpPr>
            <a:spLocks/>
          </p:cNvSpPr>
          <p:nvPr/>
        </p:nvSpPr>
        <p:spPr bwMode="auto">
          <a:xfrm>
            <a:off x="7740650" y="3284538"/>
            <a:ext cx="914400" cy="609600"/>
          </a:xfrm>
          <a:prstGeom prst="borderCallout3">
            <a:avLst>
              <a:gd name="adj1" fmla="val 18750"/>
              <a:gd name="adj2" fmla="val 108333"/>
              <a:gd name="adj3" fmla="val 18750"/>
              <a:gd name="adj4" fmla="val 116667"/>
              <a:gd name="adj5" fmla="val 169792"/>
              <a:gd name="adj6" fmla="val 116667"/>
              <a:gd name="adj7" fmla="val 194009"/>
              <a:gd name="adj8" fmla="val 79861"/>
            </a:avLst>
          </a:prstGeom>
          <a:solidFill>
            <a:schemeClr val="bg1"/>
          </a:solidFill>
          <a:ln w="12700" cap="sq">
            <a:solidFill>
              <a:schemeClr val="tx1"/>
            </a:solidFill>
            <a:miter lim="800000"/>
            <a:headEnd type="none" w="sm" len="sm"/>
            <a:tailEnd type="none" w="sm" len="sm"/>
          </a:ln>
        </p:spPr>
        <p:txBody>
          <a:bodyPr/>
          <a:lstStyle/>
          <a:p>
            <a:pPr algn="ctr"/>
            <a:r>
              <a:rPr lang="tr-TR" sz="1600" dirty="0"/>
              <a:t>Near</a:t>
            </a:r>
          </a:p>
          <a:p>
            <a:pPr algn="ctr"/>
            <a:r>
              <a:rPr lang="tr-TR" sz="1600" dirty="0"/>
              <a:t>infrared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a:xfrm>
            <a:off x="0" y="0"/>
            <a:ext cx="9144000" cy="1219200"/>
          </a:xfrm>
        </p:spPr>
        <p:txBody>
          <a:bodyPr>
            <a:normAutofit/>
          </a:bodyPr>
          <a:lstStyle/>
          <a:p>
            <a:r>
              <a:rPr lang="en-US" sz="3200" b="1" dirty="0" smtClean="0">
                <a:solidFill>
                  <a:srgbClr val="FF0000"/>
                </a:solidFill>
                <a:latin typeface="Times New Roman" pitchFamily="18" charset="0"/>
                <a:cs typeface="Times New Roman" pitchFamily="18" charset="0"/>
              </a:rPr>
              <a:t>Summary</a:t>
            </a:r>
          </a:p>
        </p:txBody>
      </p:sp>
      <p:sp>
        <p:nvSpPr>
          <p:cNvPr id="10246" name="Rectangle 3"/>
          <p:cNvSpPr>
            <a:spLocks noGrp="1" noChangeArrowheads="1"/>
          </p:cNvSpPr>
          <p:nvPr>
            <p:ph type="body" idx="1"/>
          </p:nvPr>
        </p:nvSpPr>
        <p:spPr>
          <a:xfrm>
            <a:off x="0" y="1219200"/>
            <a:ext cx="9144000" cy="5638800"/>
          </a:xfrm>
        </p:spPr>
        <p:txBody>
          <a:bodyPr/>
          <a:lstStyle/>
          <a:p>
            <a:r>
              <a:rPr lang="en-US" sz="2000" b="1" dirty="0" smtClean="0">
                <a:latin typeface="Times New Roman" pitchFamily="18" charset="0"/>
                <a:cs typeface="Times New Roman" pitchFamily="18" charset="0"/>
              </a:rPr>
              <a:t>Generation and recombination (R-G) processes affect carrier concentrations as a function of time, and thereby current flow</a:t>
            </a:r>
          </a:p>
          <a:p>
            <a:pPr lvl="1"/>
            <a:r>
              <a:rPr lang="en-US" sz="2400" dirty="0" smtClean="0">
                <a:latin typeface="Times New Roman" pitchFamily="18" charset="0"/>
                <a:cs typeface="Times New Roman" pitchFamily="18" charset="0"/>
              </a:rPr>
              <a:t>Generation rate is enhanced by deep (near </a:t>
            </a:r>
            <a:r>
              <a:rPr lang="en-US" sz="2400" dirty="0" err="1" smtClean="0">
                <a:latin typeface="Times New Roman" pitchFamily="18" charset="0"/>
                <a:cs typeface="Times New Roman" pitchFamily="18" charset="0"/>
              </a:rPr>
              <a:t>midgap</a:t>
            </a:r>
            <a:r>
              <a:rPr lang="en-US" sz="2400" dirty="0" smtClean="0">
                <a:latin typeface="Times New Roman" pitchFamily="18" charset="0"/>
                <a:cs typeface="Times New Roman" pitchFamily="18" charset="0"/>
              </a:rPr>
              <a:t>) states associated with defects or impurities, and also by high electric field</a:t>
            </a:r>
          </a:p>
          <a:p>
            <a:pPr lvl="1"/>
            <a:r>
              <a:rPr lang="en-US" sz="2400" dirty="0" smtClean="0">
                <a:latin typeface="Times New Roman" pitchFamily="18" charset="0"/>
                <a:cs typeface="Times New Roman" pitchFamily="18" charset="0"/>
              </a:rPr>
              <a:t>Recombination in Si is primarily via R-G centers</a:t>
            </a:r>
          </a:p>
          <a:p>
            <a:pPr lvl="1">
              <a:buNone/>
            </a:pPr>
            <a:endParaRPr lang="en-US" sz="24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characteristic constant for (indirect) R-G is the minority carrier lifetime:</a:t>
            </a:r>
          </a:p>
          <a:p>
            <a:endParaRPr lang="en-US" sz="24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Generally, the net recombination rate is proportional to</a:t>
            </a:r>
            <a:endParaRPr lang="en-US" sz="2000" dirty="0" smtClean="0">
              <a:latin typeface="Times New Roman" pitchFamily="18" charset="0"/>
              <a:cs typeface="Times New Roman" pitchFamily="18" charset="0"/>
            </a:endParaRPr>
          </a:p>
        </p:txBody>
      </p:sp>
      <p:graphicFrame>
        <p:nvGraphicFramePr>
          <p:cNvPr id="10242" name="Object 9"/>
          <p:cNvGraphicFramePr>
            <a:graphicFrameLocks noChangeAspect="1"/>
          </p:cNvGraphicFramePr>
          <p:nvPr/>
        </p:nvGraphicFramePr>
        <p:xfrm>
          <a:off x="1066800" y="4865688"/>
          <a:ext cx="7732713" cy="696912"/>
        </p:xfrm>
        <a:graphic>
          <a:graphicData uri="http://schemas.openxmlformats.org/presentationml/2006/ole">
            <p:oleObj spid="_x0000_s77826" name="Equation" r:id="rId3" imgW="2958840" imgH="266400" progId="Equation.3">
              <p:embed/>
            </p:oleObj>
          </a:graphicData>
        </a:graphic>
      </p:graphicFrame>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SNARRATION" val="2,1055700954,C:\Toshiba_portege\Courses\ECE663\Lectures\Fall09\lec05_RG.ppc"/>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948AE102-BEAE-4A0D-827B-A74B33B17013}"/>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84D02FB5-40F1-4698-85AE-402F16B0C22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TotalTime>
  <Words>1308</Words>
  <Application>Microsoft Office PowerPoint</Application>
  <PresentationFormat>On-screen Show (4:3)</PresentationFormat>
  <Paragraphs>260</Paragraphs>
  <Slides>26</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29" baseType="lpstr">
      <vt:lpstr>Office Theme</vt:lpstr>
      <vt:lpstr>Bitmap Image</vt:lpstr>
      <vt:lpstr>Equation</vt:lpstr>
      <vt:lpstr>COMSATS Institute of Information Technology Virtual campus Islamabad</vt:lpstr>
      <vt:lpstr>  Generation and Recombination</vt:lpstr>
      <vt:lpstr>     Generation- Processes:</vt:lpstr>
      <vt:lpstr>         Equilibrium and Generation/Recombination: </vt:lpstr>
      <vt:lpstr> Generation and Recombination: </vt:lpstr>
      <vt:lpstr> Generation and Recombination: </vt:lpstr>
      <vt:lpstr>   Band Gap and Generation/Recombination:</vt:lpstr>
      <vt:lpstr>Generation and Recombination of electron-hole pairs</vt:lpstr>
      <vt:lpstr>Slide 9</vt:lpstr>
      <vt:lpstr> Recombination: </vt:lpstr>
      <vt:lpstr> Recombination: </vt:lpstr>
      <vt:lpstr>Slide 12</vt:lpstr>
      <vt:lpstr>Direct Band-to-Band Recombination</vt:lpstr>
      <vt:lpstr>Slide 14</vt:lpstr>
      <vt:lpstr>Slide 15</vt:lpstr>
      <vt:lpstr>Direct and indirect-band gap materials :</vt:lpstr>
      <vt:lpstr> Generation Processes</vt:lpstr>
      <vt:lpstr> Recombination Processes</vt:lpstr>
      <vt:lpstr>Slide 19</vt:lpstr>
      <vt:lpstr>Slide 20</vt:lpstr>
      <vt:lpstr> Photo Generation:</vt:lpstr>
      <vt:lpstr> Light Absorption and Transmittance</vt:lpstr>
      <vt:lpstr> Photo-generation</vt:lpstr>
      <vt:lpstr>Some Calculations!! </vt:lpstr>
      <vt:lpstr>Electromagnetic Radiation:</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Generation and Recombination of Charge Carriers.</dc:title>
  <dc:subject>Electronics 1: EEE231</dc:subject>
  <dc:creator>Dr. Nasim Zafar.</dc:creator>
  <cp:lastModifiedBy>NTS</cp:lastModifiedBy>
  <cp:revision>129</cp:revision>
  <dcterms:created xsi:type="dcterms:W3CDTF">2006-08-16T00:00:00Z</dcterms:created>
  <dcterms:modified xsi:type="dcterms:W3CDTF">2012-08-25T05:28:51Z</dcterms:modified>
</cp:coreProperties>
</file>