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4" r:id="rId1"/>
    <p:sldMasterId id="2147483826" r:id="rId2"/>
    <p:sldMasterId id="2147483840" r:id="rId3"/>
    <p:sldMasterId id="2147483948" r:id="rId4"/>
  </p:sldMasterIdLst>
  <p:notesMasterIdLst>
    <p:notesMasterId r:id="rId44"/>
  </p:notesMasterIdLst>
  <p:sldIdLst>
    <p:sldId id="350" r:id="rId5"/>
    <p:sldId id="351" r:id="rId6"/>
    <p:sldId id="423" r:id="rId7"/>
    <p:sldId id="426" r:id="rId8"/>
    <p:sldId id="427" r:id="rId9"/>
    <p:sldId id="428" r:id="rId10"/>
    <p:sldId id="429" r:id="rId11"/>
    <p:sldId id="409" r:id="rId12"/>
    <p:sldId id="410" r:id="rId13"/>
    <p:sldId id="411" r:id="rId14"/>
    <p:sldId id="412" r:id="rId15"/>
    <p:sldId id="430" r:id="rId16"/>
    <p:sldId id="406" r:id="rId17"/>
    <p:sldId id="450" r:id="rId18"/>
    <p:sldId id="431" r:id="rId19"/>
    <p:sldId id="413" r:id="rId20"/>
    <p:sldId id="414" r:id="rId21"/>
    <p:sldId id="446" r:id="rId22"/>
    <p:sldId id="432" r:id="rId23"/>
    <p:sldId id="400" r:id="rId24"/>
    <p:sldId id="448" r:id="rId25"/>
    <p:sldId id="449" r:id="rId26"/>
    <p:sldId id="445" r:id="rId27"/>
    <p:sldId id="438" r:id="rId28"/>
    <p:sldId id="451" r:id="rId29"/>
    <p:sldId id="452" r:id="rId30"/>
    <p:sldId id="453" r:id="rId31"/>
    <p:sldId id="440" r:id="rId32"/>
    <p:sldId id="439" r:id="rId33"/>
    <p:sldId id="437" r:id="rId34"/>
    <p:sldId id="441" r:id="rId35"/>
    <p:sldId id="444" r:id="rId36"/>
    <p:sldId id="405" r:id="rId37"/>
    <p:sldId id="388" r:id="rId38"/>
    <p:sldId id="434" r:id="rId39"/>
    <p:sldId id="442" r:id="rId40"/>
    <p:sldId id="443" r:id="rId41"/>
    <p:sldId id="435" r:id="rId42"/>
    <p:sldId id="436" r:id="rId43"/>
  </p:sldIdLst>
  <p:sldSz cx="9144000" cy="6858000" type="screen4x3"/>
  <p:notesSz cx="6858000" cy="9144000"/>
  <p:defaultTextStyle>
    <a:defPPr>
      <a:defRPr lang="en-US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085" autoAdjust="0"/>
  </p:normalViewPr>
  <p:slideViewPr>
    <p:cSldViewPr>
      <p:cViewPr>
        <p:scale>
          <a:sx n="70" d="100"/>
          <a:sy n="70" d="100"/>
        </p:scale>
        <p:origin x="-69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701AC-72CC-4038-87C3-EB6A98C8543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79FA4-A949-4CCE-832F-4FD54D095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1588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3.bin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E2E48C-DB87-4C0B-A4A7-8EA8487A2B1D}" type="slidenum">
              <a:rPr lang="en-GB" sz="1000">
                <a:solidFill>
                  <a:prstClr val="black"/>
                </a:solidFill>
              </a:rPr>
              <a:pPr/>
              <a:t>19</a:t>
            </a:fld>
            <a:endParaRPr lang="en-GB" sz="100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GB" dirty="0" smtClean="0"/>
              <a:t>Analysis</a:t>
            </a:r>
          </a:p>
          <a:p>
            <a:pPr lvl="1"/>
            <a:r>
              <a:rPr lang="en-GB" dirty="0" smtClean="0"/>
              <a:t>MOSFET  IV Characteristics {I</a:t>
            </a:r>
            <a:r>
              <a:rPr lang="en-GB" baseline="-25000" dirty="0" smtClean="0"/>
              <a:t>DS</a:t>
            </a:r>
            <a:r>
              <a:rPr lang="en-GB" dirty="0" smtClean="0"/>
              <a:t>, V</a:t>
            </a:r>
            <a:r>
              <a:rPr lang="en-GB" baseline="-25000" dirty="0" smtClean="0"/>
              <a:t>GS</a:t>
            </a:r>
            <a:r>
              <a:rPr lang="en-GB" dirty="0" smtClean="0"/>
              <a:t>, V</a:t>
            </a:r>
            <a:r>
              <a:rPr lang="en-GB" baseline="-25000" dirty="0" smtClean="0"/>
              <a:t>DS</a:t>
            </a:r>
            <a:r>
              <a:rPr lang="en-GB" dirty="0" smtClean="0"/>
              <a:t>}</a:t>
            </a:r>
          </a:p>
          <a:p>
            <a:pPr lvl="2"/>
            <a:r>
              <a:rPr lang="en-GB" dirty="0" smtClean="0"/>
              <a:t>Simplifications</a:t>
            </a:r>
          </a:p>
          <a:p>
            <a:pPr lvl="3"/>
            <a:r>
              <a:rPr lang="en-GB" dirty="0" smtClean="0"/>
              <a:t>Source and bulk are grounded</a:t>
            </a:r>
          </a:p>
          <a:p>
            <a:pPr lvl="3"/>
            <a:r>
              <a:rPr lang="en-GB" dirty="0" smtClean="0"/>
              <a:t>Channel mobility is less than substrate mobility</a:t>
            </a:r>
          </a:p>
          <a:p>
            <a:pPr lvl="4"/>
            <a:r>
              <a:rPr lang="en-GB" dirty="0" smtClean="0"/>
              <a:t>Increased carrier scattering at surface!</a:t>
            </a:r>
          </a:p>
          <a:p>
            <a:pPr lvl="4"/>
            <a:r>
              <a:rPr lang="en-GB" dirty="0" smtClean="0"/>
              <a:t>Assume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lvl="1"/>
            <a:r>
              <a:rPr lang="en-GB" dirty="0" smtClean="0"/>
              <a:t>Distinctive Regions of Characteristic</a:t>
            </a:r>
          </a:p>
          <a:p>
            <a:pPr lvl="2"/>
            <a:r>
              <a:rPr lang="en-GB" dirty="0" smtClean="0"/>
              <a:t>A: Low V</a:t>
            </a:r>
            <a:r>
              <a:rPr lang="en-GB" baseline="-25000" dirty="0" smtClean="0"/>
              <a:t>DS</a:t>
            </a:r>
            <a:endParaRPr lang="en-GB" dirty="0" smtClean="0"/>
          </a:p>
          <a:p>
            <a:pPr lvl="2"/>
            <a:r>
              <a:rPr lang="en-GB" dirty="0" smtClean="0"/>
              <a:t>B: Intermediate V</a:t>
            </a:r>
            <a:r>
              <a:rPr lang="en-GB" baseline="-25000" dirty="0" smtClean="0"/>
              <a:t>DS</a:t>
            </a:r>
            <a:endParaRPr lang="en-GB" dirty="0" smtClean="0"/>
          </a:p>
          <a:p>
            <a:pPr lvl="2"/>
            <a:r>
              <a:rPr lang="en-GB" dirty="0" smtClean="0"/>
              <a:t>C: Large V</a:t>
            </a:r>
            <a:r>
              <a:rPr lang="en-GB" baseline="-25000" dirty="0" smtClean="0"/>
              <a:t>DS</a:t>
            </a:r>
            <a:endParaRPr lang="en-GB" dirty="0" smtClean="0"/>
          </a:p>
          <a:p>
            <a:pPr lvl="2"/>
            <a:r>
              <a:rPr lang="en-GB" dirty="0" smtClean="0"/>
              <a:t>D: Very Large V</a:t>
            </a:r>
            <a:r>
              <a:rPr lang="en-GB" baseline="-25000" dirty="0" smtClean="0"/>
              <a:t>DS</a:t>
            </a:r>
          </a:p>
        </p:txBody>
      </p:sp>
      <p:graphicFrame>
        <p:nvGraphicFramePr>
          <p:cNvPr id="18437" name="Object 4"/>
          <p:cNvGraphicFramePr>
            <a:graphicFrameLocks/>
          </p:cNvGraphicFramePr>
          <p:nvPr/>
        </p:nvGraphicFramePr>
        <p:xfrm>
          <a:off x="3290889" y="6103516"/>
          <a:ext cx="714375" cy="422331"/>
        </p:xfrm>
        <a:graphic>
          <a:graphicData uri="http://schemas.openxmlformats.org/presentationml/2006/ole">
            <p:oleObj spid="_x0000_s220162" name="Equation" r:id="rId4" imgW="723586" imgH="431613" progId="Equation.2">
              <p:embed/>
            </p:oleObj>
          </a:graphicData>
        </a:graphic>
      </p:graphicFrame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ECE683-34C9-4E48-8903-557384EE5424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sedr42021_0411a.jpg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B41644-5658-422D-BAE8-BCD6B30616E9}" type="slidenum">
              <a:rPr lang="en-US" altLang="en-US" smtClean="0"/>
              <a:pPr/>
              <a:t>34</a:t>
            </a:fld>
            <a:endParaRPr lang="en-US" altLang="en-US" smtClean="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sedr42021_0413.jpg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34652-37C8-46D3-B7A6-CD88DA595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44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7824C-487C-40EE-8E0F-A9DC37123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7339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144D0-E8E2-44B0-8AA6-0864BDA23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030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1" y="2743200"/>
            <a:ext cx="3314700" cy="228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1" y="2743200"/>
            <a:ext cx="3314700" cy="228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768CA-D13C-48AC-8DDF-26C33482E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062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07D84-15E6-4212-893A-7BFD5A0C2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928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A326D-4BA3-4BDB-88E4-F314F14FD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2605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58F48-10B3-4814-867F-C422D60ED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39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93CE7-DC18-4BA6-826F-03A0A8654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940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3BCA0-5136-46A7-8763-ED0829C42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9161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DB052-0EA1-4F8C-B756-38253932F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054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81000"/>
            <a:ext cx="2076450" cy="464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76950" cy="464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7F667-5C69-4FF3-A78A-5A27492E7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5216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BB7A2-C334-4C30-A9EF-01C7B58820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3943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57EFE-267A-42B2-AF24-FEBC004B0E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9545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EF778-F093-4C90-9E94-AE58708EDC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229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EB72B-8619-4A0A-8FA5-BFF9183672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3713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2DE6E-39AE-4B46-A9C2-CD59FD365E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8782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1756E-6957-404B-8B59-EC93830336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2102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15EA9-8663-4E56-933A-E02822418B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3791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2D471-EC27-4EC6-9704-012B34C1B1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3470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68ACD-9D9E-4AC9-BAF8-C05FA23460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8324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C49AB-B113-4D91-813B-4F1D16B85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8352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52401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1"/>
            <a:ext cx="6019800" cy="5973763"/>
          </a:xfrm>
          <a:prstGeom prst="rect">
            <a:avLst/>
          </a:prstGeom>
        </p:spPr>
        <p:txBody>
          <a:bodyPr vert="eaVert"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02E67-4A19-4DDF-ADCA-609BAC71D4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1978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2C276-3AD2-4849-9980-2AA3E4D1B7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3455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84BA1-9428-4991-8F4E-3CFFF1E3C4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2657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07702-4BF1-4448-8C53-16D431FD0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2563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42300-0BC9-4AD3-87D1-08DD2351EE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6622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F053B-38D1-4A07-94CC-BBD628423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5799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800600"/>
            <a:ext cx="38100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60F6A-4FDC-4EBB-A4FB-6CEB5291B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50992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4A191-350C-4884-806D-19387427E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2423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8359A-525D-4413-A4B6-DDBA173D0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82453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9975E-2B60-4639-9B1F-8029346FA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71579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6D091-A5B7-4C40-93DE-BC12EC60F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4939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C8932-A1A1-4802-B460-FED836E7C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6104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A0476-4867-47AB-9F34-114405FDC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4719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152400"/>
            <a:ext cx="196215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3405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F3A0E-0FE7-447B-93A1-B11DBD8960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7906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580C4-F618-4231-917E-873D15E27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98985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48006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56388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CB79C-232C-4271-8059-D6BE9A193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2252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6018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980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494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006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9015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89777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97127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7475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68251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4106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31075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583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12"/>
          <p:cNvSpPr>
            <a:spLocks noChangeArrowheads="1"/>
          </p:cNvSpPr>
          <p:nvPr userDrawn="1"/>
        </p:nvSpPr>
        <p:spPr bwMode="auto">
          <a:xfrm>
            <a:off x="152400" y="1752601"/>
            <a:ext cx="8839200" cy="480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AutoShape 13"/>
          <p:cNvSpPr>
            <a:spLocks noChangeArrowheads="1"/>
          </p:cNvSpPr>
          <p:nvPr userDrawn="1"/>
        </p:nvSpPr>
        <p:spPr bwMode="auto">
          <a:xfrm>
            <a:off x="457200" y="381000"/>
            <a:ext cx="8305800" cy="11430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30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743200"/>
            <a:ext cx="6781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03504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AA92DA-DC63-4413-A5E1-D76CDC0CD9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856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865" indent="-342865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82" indent="-22857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34" indent="-22857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87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5257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8126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9AD132-44F3-4A78-9128-F3FC626880B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4" name="AutoShape 15"/>
          <p:cNvSpPr>
            <a:spLocks noChangeArrowheads="1"/>
          </p:cNvSpPr>
          <p:nvPr userDrawn="1"/>
        </p:nvSpPr>
        <p:spPr bwMode="auto">
          <a:xfrm>
            <a:off x="609600" y="152400"/>
            <a:ext cx="7848600" cy="762000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5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60528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865" indent="-34286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82" indent="-22857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34" indent="-22857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87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7"/>
          <p:cNvSpPr>
            <a:spLocks noChangeArrowheads="1"/>
          </p:cNvSpPr>
          <p:nvPr userDrawn="1"/>
        </p:nvSpPr>
        <p:spPr bwMode="auto">
          <a:xfrm>
            <a:off x="609600" y="152400"/>
            <a:ext cx="7848600" cy="762000"/>
          </a:xfrm>
          <a:prstGeom prst="roundRect">
            <a:avLst>
              <a:gd name="adj" fmla="val 16667"/>
            </a:avLst>
          </a:prstGeom>
          <a:solidFill>
            <a:srgbClr val="00CC99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848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800600"/>
            <a:ext cx="7772400" cy="1524000"/>
          </a:xfrm>
          <a:prstGeom prst="rect">
            <a:avLst/>
          </a:prstGeom>
          <a:noFill/>
          <a:ln w="12700" cap="rnd">
            <a:solidFill>
              <a:srgbClr val="00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81643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00800"/>
            <a:ext cx="480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81644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2E3627-EF8B-4912-8292-DF42564A494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03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865" indent="-342865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Ø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82" indent="-22857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34" indent="-22857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87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055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72" r:id="rId12"/>
  </p:sldLayoutIdLst>
  <p:hf hdr="0" ftr="0" dt="0"/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9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>
                <a:latin typeface="Times New Roman" pitchFamily="18" charset="0"/>
                <a:cs typeface="Times New Roman" pitchFamily="18" charset="0"/>
              </a:rPr>
            </a:br>
            <a:r>
              <a:rPr lang="en-US" sz="2400" b="1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>
                <a:latin typeface="Times New Roman" pitchFamily="18" charset="0"/>
                <a:cs typeface="Times New Roman" pitchFamily="18" charset="0"/>
              </a:rPr>
            </a:br>
            <a:r>
              <a:rPr lang="en-US" sz="2400" b="1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1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007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342865" indent="-342865">
              <a:spcBef>
                <a:spcPts val="0"/>
              </a:spcBef>
              <a:defRPr/>
            </a:pP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Current -Voltage  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I-V Characteristics</a:t>
            </a:r>
            <a:r>
              <a:rPr lang="en-US" altLang="zh-CN" sz="31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3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>
              <a:buNone/>
              <a:defRPr/>
            </a:pPr>
            <a:r>
              <a:rPr lang="en-US" sz="11200" b="1" dirty="0">
                <a:latin typeface="Times New Roman" pitchFamily="18" charset="0"/>
                <a:cs typeface="Times New Roman" pitchFamily="18" charset="0"/>
              </a:rPr>
              <a:t>Lecture No. </a:t>
            </a: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29</a:t>
            </a:r>
            <a:endParaRPr lang="en-US" sz="1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Contents:	</a:t>
            </a:r>
            <a:endParaRPr lang="en-US" sz="1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8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Qualitative theory of operation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96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96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-versus-</a:t>
            </a:r>
            <a:r>
              <a:rPr lang="en-US" sz="96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9600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 characteristics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9600" smtClean="0">
                <a:latin typeface="Times New Roman" pitchFamily="18" charset="0"/>
                <a:cs typeface="Times New Roman" pitchFamily="18" charset="0"/>
              </a:rPr>
              <a:t>Large-signal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equivalent circuits.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7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70000"/>
              </a:lnSpc>
              <a:buNone/>
              <a:defRPr/>
            </a:pPr>
            <a:endParaRPr lang="en-US" sz="9600" i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93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865" indent="-342865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29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53" indent="-457153" algn="ctr">
              <a:buSzPct val="124000"/>
              <a:buNone/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Current-Voltage Characteristics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Chapter-4.2</a:t>
            </a:r>
            <a:endParaRPr lang="en-US" altLang="zh-TW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marL="457153" indent="-457153" algn="ctr">
              <a:buNone/>
              <a:defRPr/>
            </a:pP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13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Circuit Symbol (NMOS)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Enhancement-Type: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600200" y="1828800"/>
            <a:ext cx="2676525" cy="3662363"/>
            <a:chOff x="86" y="746"/>
            <a:chExt cx="1686" cy="2307"/>
          </a:xfrm>
        </p:grpSpPr>
        <p:sp>
          <p:nvSpPr>
            <p:cNvPr id="14346" name="Line 3"/>
            <p:cNvSpPr>
              <a:spLocks noChangeShapeType="1"/>
            </p:cNvSpPr>
            <p:nvPr/>
          </p:nvSpPr>
          <p:spPr bwMode="auto">
            <a:xfrm>
              <a:off x="960" y="153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47" name="Line 4"/>
            <p:cNvSpPr>
              <a:spLocks noChangeShapeType="1"/>
            </p:cNvSpPr>
            <p:nvPr/>
          </p:nvSpPr>
          <p:spPr bwMode="auto">
            <a:xfrm>
              <a:off x="960" y="182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48" name="Line 5"/>
            <p:cNvSpPr>
              <a:spLocks noChangeShapeType="1"/>
            </p:cNvSpPr>
            <p:nvPr/>
          </p:nvSpPr>
          <p:spPr bwMode="auto">
            <a:xfrm>
              <a:off x="960" y="211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49" name="Line 6"/>
            <p:cNvSpPr>
              <a:spLocks noChangeShapeType="1"/>
            </p:cNvSpPr>
            <p:nvPr/>
          </p:nvSpPr>
          <p:spPr bwMode="auto">
            <a:xfrm>
              <a:off x="816" y="168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0" name="Line 7"/>
            <p:cNvSpPr>
              <a:spLocks noChangeShapeType="1"/>
            </p:cNvSpPr>
            <p:nvPr/>
          </p:nvSpPr>
          <p:spPr bwMode="auto">
            <a:xfrm flipH="1">
              <a:off x="336" y="192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1" name="Line 8"/>
            <p:cNvSpPr>
              <a:spLocks noChangeShapeType="1"/>
            </p:cNvSpPr>
            <p:nvPr/>
          </p:nvSpPr>
          <p:spPr bwMode="auto">
            <a:xfrm>
              <a:off x="960" y="1632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2" name="Line 9"/>
            <p:cNvSpPr>
              <a:spLocks noChangeShapeType="1"/>
            </p:cNvSpPr>
            <p:nvPr/>
          </p:nvSpPr>
          <p:spPr bwMode="auto">
            <a:xfrm>
              <a:off x="960" y="192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3" name="Line 10"/>
            <p:cNvSpPr>
              <a:spLocks noChangeShapeType="1"/>
            </p:cNvSpPr>
            <p:nvPr/>
          </p:nvSpPr>
          <p:spPr bwMode="auto">
            <a:xfrm>
              <a:off x="960" y="220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4" name="Line 11"/>
            <p:cNvSpPr>
              <a:spLocks noChangeShapeType="1"/>
            </p:cNvSpPr>
            <p:nvPr/>
          </p:nvSpPr>
          <p:spPr bwMode="auto">
            <a:xfrm>
              <a:off x="1200" y="2208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5" name="Line 12"/>
            <p:cNvSpPr>
              <a:spLocks noChangeShapeType="1"/>
            </p:cNvSpPr>
            <p:nvPr/>
          </p:nvSpPr>
          <p:spPr bwMode="auto">
            <a:xfrm flipV="1">
              <a:off x="1200" y="1008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356" name="Text Box 13"/>
            <p:cNvSpPr txBox="1">
              <a:spLocks noChangeArrowheads="1"/>
            </p:cNvSpPr>
            <p:nvPr/>
          </p:nvSpPr>
          <p:spPr bwMode="auto">
            <a:xfrm>
              <a:off x="86" y="1754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G</a:t>
              </a:r>
            </a:p>
          </p:txBody>
        </p:sp>
        <p:sp>
          <p:nvSpPr>
            <p:cNvPr id="14357" name="Text Box 14"/>
            <p:cNvSpPr txBox="1">
              <a:spLocks noChangeArrowheads="1"/>
            </p:cNvSpPr>
            <p:nvPr/>
          </p:nvSpPr>
          <p:spPr bwMode="auto">
            <a:xfrm>
              <a:off x="1094" y="746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14358" name="Text Box 15"/>
            <p:cNvSpPr txBox="1">
              <a:spLocks noChangeArrowheads="1"/>
            </p:cNvSpPr>
            <p:nvPr/>
          </p:nvSpPr>
          <p:spPr bwMode="auto">
            <a:xfrm>
              <a:off x="1094" y="2762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14359" name="Text Box 16"/>
            <p:cNvSpPr txBox="1">
              <a:spLocks noChangeArrowheads="1"/>
            </p:cNvSpPr>
            <p:nvPr/>
          </p:nvSpPr>
          <p:spPr bwMode="auto">
            <a:xfrm>
              <a:off x="1526" y="1754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B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340" name="Line 37"/>
          <p:cNvSpPr>
            <a:spLocks noChangeShapeType="1"/>
          </p:cNvSpPr>
          <p:nvPr/>
        </p:nvSpPr>
        <p:spPr bwMode="auto">
          <a:xfrm>
            <a:off x="35814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4341" name="Text Box 38"/>
          <p:cNvSpPr txBox="1">
            <a:spLocks noChangeArrowheads="1"/>
          </p:cNvSpPr>
          <p:nvPr/>
        </p:nvSpPr>
        <p:spPr bwMode="auto">
          <a:xfrm>
            <a:off x="3810000" y="2362200"/>
            <a:ext cx="725555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I</a:t>
            </a:r>
            <a:r>
              <a:rPr lang="en-US" sz="1800" baseline="-25000" dirty="0">
                <a:solidFill>
                  <a:srgbClr val="000000"/>
                </a:solidFill>
              </a:rPr>
              <a:t>D</a:t>
            </a:r>
            <a:r>
              <a:rPr lang="en-US" sz="1800" dirty="0">
                <a:solidFill>
                  <a:srgbClr val="000000"/>
                </a:solidFill>
              </a:rPr>
              <a:t>= I</a:t>
            </a:r>
            <a:r>
              <a:rPr lang="en-US" sz="1800" baseline="-25000" dirty="0">
                <a:solidFill>
                  <a:srgbClr val="000000"/>
                </a:solidFill>
              </a:rPr>
              <a:t>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4342" name="Text Box 39"/>
          <p:cNvSpPr txBox="1">
            <a:spLocks noChangeArrowheads="1"/>
          </p:cNvSpPr>
          <p:nvPr/>
        </p:nvSpPr>
        <p:spPr bwMode="auto">
          <a:xfrm>
            <a:off x="3657600" y="4343400"/>
            <a:ext cx="347499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I</a:t>
            </a:r>
            <a:r>
              <a:rPr lang="en-US" sz="1800" baseline="-25000" dirty="0">
                <a:solidFill>
                  <a:srgbClr val="000000"/>
                </a:solidFill>
              </a:rPr>
              <a:t>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4343" name="Line 40"/>
          <p:cNvSpPr>
            <a:spLocks noChangeShapeType="1"/>
          </p:cNvSpPr>
          <p:nvPr/>
        </p:nvSpPr>
        <p:spPr bwMode="auto">
          <a:xfrm>
            <a:off x="3581400" y="4343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4344" name="Text Box 42"/>
          <p:cNvSpPr txBox="1">
            <a:spLocks noChangeArrowheads="1"/>
          </p:cNvSpPr>
          <p:nvPr/>
        </p:nvSpPr>
        <p:spPr bwMode="auto">
          <a:xfrm>
            <a:off x="1752600" y="4038600"/>
            <a:ext cx="679025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I</a:t>
            </a:r>
            <a:r>
              <a:rPr lang="en-US" sz="1800" baseline="-25000" dirty="0">
                <a:solidFill>
                  <a:srgbClr val="000000"/>
                </a:solidFill>
              </a:rPr>
              <a:t>G</a:t>
            </a:r>
            <a:r>
              <a:rPr lang="en-US" sz="1800" dirty="0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4345" name="Text Box 43"/>
          <p:cNvSpPr txBox="1">
            <a:spLocks noChangeArrowheads="1"/>
          </p:cNvSpPr>
          <p:nvPr/>
        </p:nvSpPr>
        <p:spPr bwMode="auto">
          <a:xfrm>
            <a:off x="4419600" y="4114800"/>
            <a:ext cx="2714184" cy="156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G-Gate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D-Drain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S-Source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B-Substrate or Body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A1C02-C47E-4921-BC9E-277674BB07D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028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Circuit Symbol (NMOS)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Enhancement-Type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spacing between the two vertical lines that represent the gate and the channel, indicates the fact the  gate electrode is insulated from the body of the device.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drain is always positive relative to the source in an n-channel FET.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752600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Qualitative Theory of Operation</a:t>
            </a:r>
            <a:b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MOSFET Operation</a:t>
            </a:r>
            <a:endParaRPr lang="en-US" sz="31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Modes of MOSFET Operation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195823">
              <a:buClr>
                <a:srgbClr val="0000FF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MOSFET can be categorized into three modes of operation, 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depending on 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-195823">
              <a:buClr>
                <a:srgbClr val="0000FF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endParaRPr lang="en-GB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95823">
              <a:buClr>
                <a:srgbClr val="0000FF"/>
              </a:buClr>
              <a:buFont typeface="Wingdings" pitchFamily="2" charset="2"/>
              <a:buChar char="v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GB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 The cut-off Mode</a:t>
            </a:r>
          </a:p>
          <a:p>
            <a:pPr indent="-195823">
              <a:buClr>
                <a:srgbClr val="0000FF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GB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95823">
              <a:buClr>
                <a:srgbClr val="0000FF"/>
              </a:buClr>
              <a:buFont typeface="Wingdings" pitchFamily="2" charset="2"/>
              <a:buChar char="v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 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GB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and  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&lt; (V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− </a:t>
            </a:r>
            <a:r>
              <a:rPr lang="en-GB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):  The Linear Region </a:t>
            </a:r>
          </a:p>
          <a:p>
            <a:pPr indent="-195823">
              <a:buClr>
                <a:srgbClr val="0000FF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endParaRPr lang="en-GB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95823">
              <a:buClr>
                <a:srgbClr val="0000FF"/>
              </a:buClr>
              <a:buFont typeface="Wingdings" pitchFamily="2" charset="2"/>
              <a:buChar char="v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GB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and  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&gt; V</a:t>
            </a:r>
            <a:r>
              <a:rPr lang="en-GB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 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− </a:t>
            </a:r>
            <a:r>
              <a:rPr lang="en-GB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The Saturation Mode </a:t>
            </a:r>
          </a:p>
          <a:p>
            <a:pPr indent="-195823">
              <a:buClr>
                <a:srgbClr val="0000FF"/>
              </a:buClr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</a:tabLst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MOSFET-Structure</a:t>
            </a:r>
            <a:r>
              <a:rPr lang="en-US" altLang="en-US" sz="2800" u="sng" dirty="0" smtClean="0">
                <a:solidFill>
                  <a:srgbClr val="FF00FF"/>
                </a:solidFill>
                <a:latin typeface="Times New Roman" pitchFamily="18" charset="0"/>
              </a:rPr>
              <a:t> </a:t>
            </a:r>
            <a:br>
              <a:rPr lang="en-US" altLang="en-US" sz="2800" u="sng" dirty="0" smtClean="0">
                <a:solidFill>
                  <a:srgbClr val="FF00FF"/>
                </a:solidFill>
                <a:latin typeface="Times New Roman" pitchFamily="18" charset="0"/>
              </a:rPr>
            </a:b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</a:rPr>
              <a:t>Enhancement Type-NMOSFET</a:t>
            </a:r>
            <a:endParaRPr lang="en-US" sz="2400" dirty="0">
              <a:latin typeface="Tahom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9200" y="1524001"/>
            <a:ext cx="6794500" cy="4876800"/>
            <a:chOff x="768" y="960"/>
            <a:chExt cx="4280" cy="3072"/>
          </a:xfrm>
        </p:grpSpPr>
        <p:sp>
          <p:nvSpPr>
            <p:cNvPr id="16400" name="Rectangle 4"/>
            <p:cNvSpPr>
              <a:spLocks noChangeArrowheads="1"/>
            </p:cNvSpPr>
            <p:nvPr/>
          </p:nvSpPr>
          <p:spPr bwMode="auto">
            <a:xfrm>
              <a:off x="768" y="2592"/>
              <a:ext cx="3648" cy="67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16401" name="Rectangle 5"/>
            <p:cNvSpPr>
              <a:spLocks noChangeArrowheads="1"/>
            </p:cNvSpPr>
            <p:nvPr/>
          </p:nvSpPr>
          <p:spPr bwMode="auto">
            <a:xfrm>
              <a:off x="2976" y="2592"/>
              <a:ext cx="96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n+</a:t>
              </a:r>
            </a:p>
          </p:txBody>
        </p:sp>
        <p:sp>
          <p:nvSpPr>
            <p:cNvPr id="16402" name="Rectangle 6"/>
            <p:cNvSpPr>
              <a:spLocks noChangeArrowheads="1"/>
            </p:cNvSpPr>
            <p:nvPr/>
          </p:nvSpPr>
          <p:spPr bwMode="auto">
            <a:xfrm>
              <a:off x="1248" y="2592"/>
              <a:ext cx="96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n+</a:t>
              </a:r>
            </a:p>
          </p:txBody>
        </p:sp>
        <p:sp>
          <p:nvSpPr>
            <p:cNvPr id="16403" name="Rectangle 7"/>
            <p:cNvSpPr>
              <a:spLocks noChangeArrowheads="1"/>
            </p:cNvSpPr>
            <p:nvPr/>
          </p:nvSpPr>
          <p:spPr bwMode="auto">
            <a:xfrm>
              <a:off x="2160" y="2496"/>
              <a:ext cx="864" cy="96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000000"/>
                </a:solidFill>
              </a:endParaRPr>
            </a:p>
          </p:txBody>
        </p:sp>
        <p:sp>
          <p:nvSpPr>
            <p:cNvPr id="16404" name="Rectangle 8"/>
            <p:cNvSpPr>
              <a:spLocks noChangeArrowheads="1"/>
            </p:cNvSpPr>
            <p:nvPr/>
          </p:nvSpPr>
          <p:spPr bwMode="auto">
            <a:xfrm>
              <a:off x="2160" y="2256"/>
              <a:ext cx="864" cy="24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metal</a:t>
              </a:r>
            </a:p>
          </p:txBody>
        </p:sp>
        <p:sp>
          <p:nvSpPr>
            <p:cNvPr id="16405" name="Line 9"/>
            <p:cNvSpPr>
              <a:spLocks noChangeShapeType="1"/>
            </p:cNvSpPr>
            <p:nvPr/>
          </p:nvSpPr>
          <p:spPr bwMode="auto">
            <a:xfrm flipV="1">
              <a:off x="4416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06" name="Line 10"/>
            <p:cNvSpPr>
              <a:spLocks noChangeShapeType="1"/>
            </p:cNvSpPr>
            <p:nvPr/>
          </p:nvSpPr>
          <p:spPr bwMode="auto">
            <a:xfrm flipV="1">
              <a:off x="4416" y="2832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07" name="Line 11"/>
            <p:cNvSpPr>
              <a:spLocks noChangeShapeType="1"/>
            </p:cNvSpPr>
            <p:nvPr/>
          </p:nvSpPr>
          <p:spPr bwMode="auto">
            <a:xfrm flipV="1">
              <a:off x="3936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08" name="Line 12"/>
            <p:cNvSpPr>
              <a:spLocks noChangeShapeType="1"/>
            </p:cNvSpPr>
            <p:nvPr/>
          </p:nvSpPr>
          <p:spPr bwMode="auto">
            <a:xfrm flipV="1">
              <a:off x="3024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09" name="Line 13"/>
            <p:cNvSpPr>
              <a:spLocks noChangeShapeType="1"/>
            </p:cNvSpPr>
            <p:nvPr/>
          </p:nvSpPr>
          <p:spPr bwMode="auto">
            <a:xfrm flipV="1">
              <a:off x="3024" y="206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0" name="Line 14"/>
            <p:cNvSpPr>
              <a:spLocks noChangeShapeType="1"/>
            </p:cNvSpPr>
            <p:nvPr/>
          </p:nvSpPr>
          <p:spPr bwMode="auto">
            <a:xfrm flipV="1">
              <a:off x="3024" y="182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1" name="Line 15"/>
            <p:cNvSpPr>
              <a:spLocks noChangeShapeType="1"/>
            </p:cNvSpPr>
            <p:nvPr/>
          </p:nvSpPr>
          <p:spPr bwMode="auto">
            <a:xfrm flipV="1">
              <a:off x="2160" y="182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2" name="Line 16"/>
            <p:cNvSpPr>
              <a:spLocks noChangeShapeType="1"/>
            </p:cNvSpPr>
            <p:nvPr/>
          </p:nvSpPr>
          <p:spPr bwMode="auto">
            <a:xfrm flipV="1">
              <a:off x="1248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3" name="Line 17"/>
            <p:cNvSpPr>
              <a:spLocks noChangeShapeType="1"/>
            </p:cNvSpPr>
            <p:nvPr/>
          </p:nvSpPr>
          <p:spPr bwMode="auto">
            <a:xfrm flipV="1">
              <a:off x="768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4" name="Line 18"/>
            <p:cNvSpPr>
              <a:spLocks noChangeShapeType="1"/>
            </p:cNvSpPr>
            <p:nvPr/>
          </p:nvSpPr>
          <p:spPr bwMode="auto">
            <a:xfrm>
              <a:off x="1152" y="2160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5" name="Line 19"/>
            <p:cNvSpPr>
              <a:spLocks noChangeShapeType="1"/>
            </p:cNvSpPr>
            <p:nvPr/>
          </p:nvSpPr>
          <p:spPr bwMode="auto">
            <a:xfrm>
              <a:off x="3408" y="2160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6" name="Line 20"/>
            <p:cNvSpPr>
              <a:spLocks noChangeShapeType="1"/>
            </p:cNvSpPr>
            <p:nvPr/>
          </p:nvSpPr>
          <p:spPr bwMode="auto">
            <a:xfrm>
              <a:off x="4800" y="216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7" name="Line 21"/>
            <p:cNvSpPr>
              <a:spLocks noChangeShapeType="1"/>
            </p:cNvSpPr>
            <p:nvPr/>
          </p:nvSpPr>
          <p:spPr bwMode="auto">
            <a:xfrm>
              <a:off x="3408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8" name="Line 22"/>
            <p:cNvSpPr>
              <a:spLocks noChangeShapeType="1"/>
            </p:cNvSpPr>
            <p:nvPr/>
          </p:nvSpPr>
          <p:spPr bwMode="auto">
            <a:xfrm>
              <a:off x="2544" y="1824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19" name="Line 23"/>
            <p:cNvSpPr>
              <a:spLocks noChangeShapeType="1"/>
            </p:cNvSpPr>
            <p:nvPr/>
          </p:nvSpPr>
          <p:spPr bwMode="auto">
            <a:xfrm>
              <a:off x="2160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0" name="Line 24"/>
            <p:cNvSpPr>
              <a:spLocks noChangeShapeType="1"/>
            </p:cNvSpPr>
            <p:nvPr/>
          </p:nvSpPr>
          <p:spPr bwMode="auto">
            <a:xfrm>
              <a:off x="3024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1" name="Text Box 25"/>
            <p:cNvSpPr txBox="1">
              <a:spLocks noChangeArrowheads="1"/>
            </p:cNvSpPr>
            <p:nvPr/>
          </p:nvSpPr>
          <p:spPr bwMode="auto">
            <a:xfrm>
              <a:off x="2448" y="3648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0000"/>
                  </a:solidFill>
                </a:rPr>
                <a:t>L</a:t>
              </a:r>
            </a:p>
          </p:txBody>
        </p:sp>
        <p:sp>
          <p:nvSpPr>
            <p:cNvPr id="16422" name="Line 26"/>
            <p:cNvSpPr>
              <a:spLocks noChangeShapeType="1"/>
            </p:cNvSpPr>
            <p:nvPr/>
          </p:nvSpPr>
          <p:spPr bwMode="auto">
            <a:xfrm flipH="1">
              <a:off x="2160" y="379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3" name="Line 27"/>
            <p:cNvSpPr>
              <a:spLocks noChangeShapeType="1"/>
            </p:cNvSpPr>
            <p:nvPr/>
          </p:nvSpPr>
          <p:spPr bwMode="auto">
            <a:xfrm>
              <a:off x="2736" y="379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4" name="Line 28"/>
            <p:cNvSpPr>
              <a:spLocks noChangeShapeType="1"/>
            </p:cNvSpPr>
            <p:nvPr/>
          </p:nvSpPr>
          <p:spPr bwMode="auto">
            <a:xfrm>
              <a:off x="4416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5" name="Line 29"/>
            <p:cNvSpPr>
              <a:spLocks noChangeShapeType="1"/>
            </p:cNvSpPr>
            <p:nvPr/>
          </p:nvSpPr>
          <p:spPr bwMode="auto">
            <a:xfrm>
              <a:off x="4800" y="2880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6" name="Line 30"/>
            <p:cNvSpPr>
              <a:spLocks noChangeShapeType="1"/>
            </p:cNvSpPr>
            <p:nvPr/>
          </p:nvSpPr>
          <p:spPr bwMode="auto">
            <a:xfrm flipV="1">
              <a:off x="4416" y="3216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427" name="Text Box 31"/>
            <p:cNvSpPr txBox="1">
              <a:spLocks noChangeArrowheads="1"/>
            </p:cNvSpPr>
            <p:nvPr/>
          </p:nvSpPr>
          <p:spPr bwMode="auto">
            <a:xfrm>
              <a:off x="4464" y="3504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0000"/>
                  </a:solidFill>
                </a:rPr>
                <a:t>W</a:t>
              </a:r>
            </a:p>
          </p:txBody>
        </p:sp>
        <p:grpSp>
          <p:nvGrpSpPr>
            <p:cNvPr id="4" name="Group 32"/>
            <p:cNvGrpSpPr>
              <a:grpSpLocks/>
            </p:cNvGrpSpPr>
            <p:nvPr/>
          </p:nvGrpSpPr>
          <p:grpSpPr bwMode="auto">
            <a:xfrm>
              <a:off x="1776" y="1680"/>
              <a:ext cx="96" cy="672"/>
              <a:chOff x="2064" y="1296"/>
              <a:chExt cx="96" cy="672"/>
            </a:xfrm>
          </p:grpSpPr>
          <p:sp>
            <p:nvSpPr>
              <p:cNvPr id="16444" name="Line 33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5" name="Oval 34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35"/>
            <p:cNvGrpSpPr>
              <a:grpSpLocks/>
            </p:cNvGrpSpPr>
            <p:nvPr/>
          </p:nvGrpSpPr>
          <p:grpSpPr bwMode="auto">
            <a:xfrm>
              <a:off x="2688" y="1392"/>
              <a:ext cx="96" cy="672"/>
              <a:chOff x="2064" y="1296"/>
              <a:chExt cx="96" cy="672"/>
            </a:xfrm>
          </p:grpSpPr>
          <p:sp>
            <p:nvSpPr>
              <p:cNvPr id="16442" name="Line 36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3" name="Oval 37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3648" y="1680"/>
              <a:ext cx="96" cy="672"/>
              <a:chOff x="2064" y="1296"/>
              <a:chExt cx="96" cy="672"/>
            </a:xfrm>
          </p:grpSpPr>
          <p:sp>
            <p:nvSpPr>
              <p:cNvPr id="16440" name="Line 39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1" name="Oval 40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1147" y="1680"/>
              <a:ext cx="96" cy="672"/>
              <a:chOff x="2064" y="1296"/>
              <a:chExt cx="96" cy="672"/>
            </a:xfrm>
          </p:grpSpPr>
          <p:sp>
            <p:nvSpPr>
              <p:cNvPr id="16438" name="Line 42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9" name="Oval 43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32" name="Text Box 44"/>
            <p:cNvSpPr txBox="1">
              <a:spLocks noChangeArrowheads="1"/>
            </p:cNvSpPr>
            <p:nvPr/>
          </p:nvSpPr>
          <p:spPr bwMode="auto">
            <a:xfrm>
              <a:off x="1536" y="1248"/>
              <a:ext cx="589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  <a:r>
                <a:rPr lang="en-US" sz="2000" b="1" dirty="0" smtClean="0">
                  <a:solidFill>
                    <a:srgbClr val="000000"/>
                  </a:solidFill>
                  <a:cs typeface="Times New Roman" pitchFamily="18" charset="0"/>
                </a:rPr>
                <a:t>ource</a:t>
              </a:r>
              <a:endParaRPr lang="en-US" sz="2000" b="1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</a:p>
          </p:txBody>
        </p:sp>
        <p:sp>
          <p:nvSpPr>
            <p:cNvPr id="16433" name="Text Box 45"/>
            <p:cNvSpPr txBox="1">
              <a:spLocks noChangeArrowheads="1"/>
            </p:cNvSpPr>
            <p:nvPr/>
          </p:nvSpPr>
          <p:spPr bwMode="auto">
            <a:xfrm>
              <a:off x="2500" y="960"/>
              <a:ext cx="2548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G</a:t>
              </a:r>
              <a:r>
                <a:rPr lang="en-US" sz="2000" b="1" dirty="0" smtClean="0">
                  <a:solidFill>
                    <a:srgbClr val="000000"/>
                  </a:solidFill>
                  <a:cs typeface="Times New Roman" pitchFamily="18" charset="0"/>
                </a:rPr>
                <a:t>ate</a:t>
              </a: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:</a:t>
              </a: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 metal </a:t>
              </a:r>
              <a:r>
                <a:rPr lang="en-US" sz="2000" i="1" dirty="0">
                  <a:solidFill>
                    <a:srgbClr val="000000"/>
                  </a:solidFill>
                  <a:cs typeface="Times New Roman" pitchFamily="18" charset="0"/>
                </a:rPr>
                <a:t>or</a:t>
              </a: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 heavily doped poly-Si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   </a:t>
              </a: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G</a:t>
              </a:r>
            </a:p>
          </p:txBody>
        </p:sp>
        <p:sp>
          <p:nvSpPr>
            <p:cNvPr id="16434" name="Text Box 46"/>
            <p:cNvSpPr txBox="1">
              <a:spLocks noChangeArrowheads="1"/>
            </p:cNvSpPr>
            <p:nvPr/>
          </p:nvSpPr>
          <p:spPr bwMode="auto">
            <a:xfrm>
              <a:off x="3456" y="1248"/>
              <a:ext cx="52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D</a:t>
              </a:r>
              <a:r>
                <a:rPr lang="en-US" sz="2000" b="1" dirty="0" smtClean="0">
                  <a:solidFill>
                    <a:srgbClr val="000000"/>
                  </a:solidFill>
                  <a:cs typeface="Times New Roman" pitchFamily="18" charset="0"/>
                </a:rPr>
                <a:t>rain</a:t>
              </a:r>
              <a:endParaRPr lang="en-US" sz="2000" b="1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D</a:t>
              </a:r>
            </a:p>
          </p:txBody>
        </p:sp>
        <p:sp>
          <p:nvSpPr>
            <p:cNvPr id="16435" name="Text Box 47"/>
            <p:cNvSpPr txBox="1">
              <a:spLocks noChangeArrowheads="1"/>
            </p:cNvSpPr>
            <p:nvPr/>
          </p:nvSpPr>
          <p:spPr bwMode="auto">
            <a:xfrm>
              <a:off x="960" y="1248"/>
              <a:ext cx="476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B</a:t>
              </a:r>
              <a:r>
                <a:rPr lang="en-US" sz="2000" b="1" dirty="0" smtClean="0">
                  <a:solidFill>
                    <a:srgbClr val="000000"/>
                  </a:solidFill>
                  <a:cs typeface="Times New Roman" pitchFamily="18" charset="0"/>
                </a:rPr>
                <a:t>ody</a:t>
              </a:r>
              <a:endParaRPr lang="en-US" sz="2000" b="1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cs typeface="Times New Roman" pitchFamily="18" charset="0"/>
                </a:rPr>
                <a:t>B</a:t>
              </a:r>
            </a:p>
          </p:txBody>
        </p:sp>
        <p:sp>
          <p:nvSpPr>
            <p:cNvPr id="16436" name="Text Box 48"/>
            <p:cNvSpPr txBox="1">
              <a:spLocks noChangeArrowheads="1"/>
            </p:cNvSpPr>
            <p:nvPr/>
          </p:nvSpPr>
          <p:spPr bwMode="auto">
            <a:xfrm>
              <a:off x="2640" y="2471"/>
              <a:ext cx="11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000000"/>
                </a:solidFill>
              </a:endParaRPr>
            </a:p>
          </p:txBody>
        </p:sp>
        <p:sp>
          <p:nvSpPr>
            <p:cNvPr id="16437" name="Text Box 49"/>
            <p:cNvSpPr txBox="1">
              <a:spLocks noChangeArrowheads="1"/>
            </p:cNvSpPr>
            <p:nvPr/>
          </p:nvSpPr>
          <p:spPr bwMode="auto">
            <a:xfrm>
              <a:off x="2426" y="2471"/>
              <a:ext cx="37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</a:rPr>
                <a:t>oxide</a:t>
              </a:r>
            </a:p>
          </p:txBody>
        </p:sp>
      </p:grpSp>
      <p:sp>
        <p:nvSpPr>
          <p:cNvPr id="16388" name="Line 50"/>
          <p:cNvSpPr>
            <a:spLocks noChangeShapeType="1"/>
          </p:cNvSpPr>
          <p:nvPr/>
        </p:nvSpPr>
        <p:spPr bwMode="auto">
          <a:xfrm>
            <a:off x="4572000" y="2286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6389" name="Text Box 51"/>
          <p:cNvSpPr txBox="1">
            <a:spLocks noChangeArrowheads="1"/>
          </p:cNvSpPr>
          <p:nvPr/>
        </p:nvSpPr>
        <p:spPr bwMode="auto">
          <a:xfrm>
            <a:off x="4632325" y="2019301"/>
            <a:ext cx="641502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000000"/>
                </a:solidFill>
              </a:rPr>
              <a:t>I</a:t>
            </a:r>
            <a:r>
              <a:rPr lang="en-US" sz="1800" b="1" baseline="-25000" dirty="0">
                <a:solidFill>
                  <a:srgbClr val="000000"/>
                </a:solidFill>
              </a:rPr>
              <a:t>G</a:t>
            </a:r>
            <a:r>
              <a:rPr lang="en-US" sz="1800" b="1" dirty="0">
                <a:solidFill>
                  <a:srgbClr val="000000"/>
                </a:solidFill>
              </a:rPr>
              <a:t>=0</a:t>
            </a:r>
          </a:p>
        </p:txBody>
      </p:sp>
      <p:sp>
        <p:nvSpPr>
          <p:cNvPr id="16390" name="Line 52"/>
          <p:cNvSpPr>
            <a:spLocks noChangeShapeType="1"/>
          </p:cNvSpPr>
          <p:nvPr/>
        </p:nvSpPr>
        <p:spPr bwMode="auto">
          <a:xfrm>
            <a:off x="60960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6391" name="Text Box 53"/>
          <p:cNvSpPr txBox="1">
            <a:spLocks noChangeArrowheads="1"/>
          </p:cNvSpPr>
          <p:nvPr/>
        </p:nvSpPr>
        <p:spPr bwMode="auto">
          <a:xfrm>
            <a:off x="6172200" y="2590801"/>
            <a:ext cx="691195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000000"/>
                </a:solidFill>
              </a:rPr>
              <a:t>I</a:t>
            </a:r>
            <a:r>
              <a:rPr lang="en-US" sz="1800" b="1" baseline="-25000" dirty="0">
                <a:solidFill>
                  <a:srgbClr val="000000"/>
                </a:solidFill>
              </a:rPr>
              <a:t>D</a:t>
            </a:r>
            <a:r>
              <a:rPr lang="en-US" sz="1800" b="1" dirty="0">
                <a:solidFill>
                  <a:srgbClr val="000000"/>
                </a:solidFill>
              </a:rPr>
              <a:t>=I</a:t>
            </a:r>
            <a:r>
              <a:rPr lang="en-US" sz="1800" b="1" baseline="-25000" dirty="0">
                <a:solidFill>
                  <a:srgbClr val="000000"/>
                </a:solidFill>
              </a:rPr>
              <a:t>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16392" name="Text Box 54"/>
          <p:cNvSpPr txBox="1">
            <a:spLocks noChangeArrowheads="1"/>
          </p:cNvSpPr>
          <p:nvPr/>
        </p:nvSpPr>
        <p:spPr bwMode="auto">
          <a:xfrm>
            <a:off x="3124201" y="2819401"/>
            <a:ext cx="359374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000000"/>
                </a:solidFill>
              </a:rPr>
              <a:t>I</a:t>
            </a:r>
            <a:r>
              <a:rPr lang="en-US" sz="1800" b="1" baseline="-25000" dirty="0">
                <a:solidFill>
                  <a:srgbClr val="000000"/>
                </a:solidFill>
              </a:rPr>
              <a:t>S</a:t>
            </a:r>
            <a:endParaRPr lang="en-US" sz="1800" b="1" dirty="0">
              <a:solidFill>
                <a:srgbClr val="000000"/>
              </a:solidFill>
            </a:endParaRPr>
          </a:p>
        </p:txBody>
      </p:sp>
      <p:sp>
        <p:nvSpPr>
          <p:cNvPr id="16393" name="Line 55"/>
          <p:cNvSpPr>
            <a:spLocks noChangeShapeType="1"/>
          </p:cNvSpPr>
          <p:nvPr/>
        </p:nvSpPr>
        <p:spPr bwMode="auto">
          <a:xfrm flipV="1">
            <a:off x="31242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6394" name="Text Box 56"/>
          <p:cNvSpPr txBox="1">
            <a:spLocks noChangeArrowheads="1"/>
          </p:cNvSpPr>
          <p:nvPr/>
        </p:nvSpPr>
        <p:spPr bwMode="auto">
          <a:xfrm>
            <a:off x="4632325" y="1489076"/>
            <a:ext cx="184710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5" name="Line 57"/>
          <p:cNvSpPr>
            <a:spLocks noChangeShapeType="1"/>
          </p:cNvSpPr>
          <p:nvPr/>
        </p:nvSpPr>
        <p:spPr bwMode="auto">
          <a:xfrm>
            <a:off x="609600" y="3124201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6396" name="Line 58"/>
          <p:cNvSpPr>
            <a:spLocks noChangeShapeType="1"/>
          </p:cNvSpPr>
          <p:nvPr/>
        </p:nvSpPr>
        <p:spPr bwMode="auto">
          <a:xfrm>
            <a:off x="6096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6397" name="Text Box 59"/>
          <p:cNvSpPr txBox="1">
            <a:spLocks noChangeArrowheads="1"/>
          </p:cNvSpPr>
          <p:nvPr/>
        </p:nvSpPr>
        <p:spPr bwMode="auto">
          <a:xfrm>
            <a:off x="441325" y="4841876"/>
            <a:ext cx="33853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16398" name="Text Box 60"/>
          <p:cNvSpPr txBox="1">
            <a:spLocks noChangeArrowheads="1"/>
          </p:cNvSpPr>
          <p:nvPr/>
        </p:nvSpPr>
        <p:spPr bwMode="auto">
          <a:xfrm>
            <a:off x="1263650" y="2667001"/>
            <a:ext cx="33853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16399" name="Text Box 61"/>
          <p:cNvSpPr txBox="1">
            <a:spLocks noChangeArrowheads="1"/>
          </p:cNvSpPr>
          <p:nvPr/>
        </p:nvSpPr>
        <p:spPr bwMode="auto">
          <a:xfrm>
            <a:off x="304801" y="2057400"/>
            <a:ext cx="1217028" cy="65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(bulk or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substrate)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A1C02-C47E-4921-BC9E-277674BB07D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296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/>
          </a:bodyPr>
          <a:lstStyle/>
          <a:p>
            <a:pPr>
              <a:tabLst>
                <a:tab pos="573088" algn="l"/>
              </a:tabLst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&lt;0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baseline="30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en-US" sz="28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Structure 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8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~ 0</a:t>
            </a: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1676400" y="1752600"/>
            <a:ext cx="5638800" cy="4343400"/>
            <a:chOff x="768" y="960"/>
            <a:chExt cx="4032" cy="3072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768" y="960"/>
              <a:ext cx="4032" cy="3072"/>
              <a:chOff x="768" y="960"/>
              <a:chExt cx="4032" cy="3072"/>
            </a:xfrm>
          </p:grpSpPr>
          <p:sp>
            <p:nvSpPr>
              <p:cNvPr id="18445" name="Rectangle 4"/>
              <p:cNvSpPr>
                <a:spLocks noChangeArrowheads="1"/>
              </p:cNvSpPr>
              <p:nvPr/>
            </p:nvSpPr>
            <p:spPr bwMode="auto">
              <a:xfrm>
                <a:off x="768" y="2592"/>
                <a:ext cx="3648" cy="67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p</a:t>
                </a:r>
              </a:p>
            </p:txBody>
          </p:sp>
          <p:sp>
            <p:nvSpPr>
              <p:cNvPr id="18446" name="Rectangle 5"/>
              <p:cNvSpPr>
                <a:spLocks noChangeArrowheads="1"/>
              </p:cNvSpPr>
              <p:nvPr/>
            </p:nvSpPr>
            <p:spPr bwMode="auto">
              <a:xfrm>
                <a:off x="2976" y="2592"/>
                <a:ext cx="96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n+</a:t>
                </a:r>
              </a:p>
            </p:txBody>
          </p:sp>
          <p:sp>
            <p:nvSpPr>
              <p:cNvPr id="18447" name="Rectangle 6"/>
              <p:cNvSpPr>
                <a:spLocks noChangeArrowheads="1"/>
              </p:cNvSpPr>
              <p:nvPr/>
            </p:nvSpPr>
            <p:spPr bwMode="auto">
              <a:xfrm>
                <a:off x="1248" y="2592"/>
                <a:ext cx="96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n+</a:t>
                </a:r>
              </a:p>
            </p:txBody>
          </p:sp>
          <p:sp>
            <p:nvSpPr>
              <p:cNvPr id="18448" name="Rectangle 7"/>
              <p:cNvSpPr>
                <a:spLocks noChangeArrowheads="1"/>
              </p:cNvSpPr>
              <p:nvPr/>
            </p:nvSpPr>
            <p:spPr bwMode="auto">
              <a:xfrm>
                <a:off x="2160" y="2496"/>
                <a:ext cx="864" cy="96"/>
              </a:xfrm>
              <a:prstGeom prst="rect">
                <a:avLst/>
              </a:prstGeom>
              <a:solidFill>
                <a:srgbClr val="66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49" name="Rectangle 8"/>
              <p:cNvSpPr>
                <a:spLocks noChangeArrowheads="1"/>
              </p:cNvSpPr>
              <p:nvPr/>
            </p:nvSpPr>
            <p:spPr bwMode="auto">
              <a:xfrm>
                <a:off x="2160" y="2256"/>
                <a:ext cx="864" cy="24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n++</a:t>
                </a:r>
              </a:p>
            </p:txBody>
          </p:sp>
          <p:sp>
            <p:nvSpPr>
              <p:cNvPr id="18450" name="Line 9"/>
              <p:cNvSpPr>
                <a:spLocks noChangeShapeType="1"/>
              </p:cNvSpPr>
              <p:nvPr/>
            </p:nvSpPr>
            <p:spPr bwMode="auto">
              <a:xfrm flipV="1">
                <a:off x="4416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1" name="Line 10"/>
              <p:cNvSpPr>
                <a:spLocks noChangeShapeType="1"/>
              </p:cNvSpPr>
              <p:nvPr/>
            </p:nvSpPr>
            <p:spPr bwMode="auto">
              <a:xfrm flipV="1">
                <a:off x="4416" y="2832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2" name="Line 11"/>
              <p:cNvSpPr>
                <a:spLocks noChangeShapeType="1"/>
              </p:cNvSpPr>
              <p:nvPr/>
            </p:nvSpPr>
            <p:spPr bwMode="auto">
              <a:xfrm flipV="1">
                <a:off x="3936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3" name="Line 12"/>
              <p:cNvSpPr>
                <a:spLocks noChangeShapeType="1"/>
              </p:cNvSpPr>
              <p:nvPr/>
            </p:nvSpPr>
            <p:spPr bwMode="auto">
              <a:xfrm flipV="1">
                <a:off x="3024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4" name="Line 13"/>
              <p:cNvSpPr>
                <a:spLocks noChangeShapeType="1"/>
              </p:cNvSpPr>
              <p:nvPr/>
            </p:nvSpPr>
            <p:spPr bwMode="auto">
              <a:xfrm flipV="1">
                <a:off x="3024" y="206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5" name="Line 14"/>
              <p:cNvSpPr>
                <a:spLocks noChangeShapeType="1"/>
              </p:cNvSpPr>
              <p:nvPr/>
            </p:nvSpPr>
            <p:spPr bwMode="auto">
              <a:xfrm flipV="1">
                <a:off x="3024" y="182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6" name="Line 15"/>
              <p:cNvSpPr>
                <a:spLocks noChangeShapeType="1"/>
              </p:cNvSpPr>
              <p:nvPr/>
            </p:nvSpPr>
            <p:spPr bwMode="auto">
              <a:xfrm flipV="1">
                <a:off x="2160" y="182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7" name="Line 16"/>
              <p:cNvSpPr>
                <a:spLocks noChangeShapeType="1"/>
              </p:cNvSpPr>
              <p:nvPr/>
            </p:nvSpPr>
            <p:spPr bwMode="auto">
              <a:xfrm flipV="1">
                <a:off x="1248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8" name="Line 17"/>
              <p:cNvSpPr>
                <a:spLocks noChangeShapeType="1"/>
              </p:cNvSpPr>
              <p:nvPr/>
            </p:nvSpPr>
            <p:spPr bwMode="auto">
              <a:xfrm flipV="1">
                <a:off x="768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59" name="Line 18"/>
              <p:cNvSpPr>
                <a:spLocks noChangeShapeType="1"/>
              </p:cNvSpPr>
              <p:nvPr/>
            </p:nvSpPr>
            <p:spPr bwMode="auto">
              <a:xfrm>
                <a:off x="1152" y="2160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0" name="Line 19"/>
              <p:cNvSpPr>
                <a:spLocks noChangeShapeType="1"/>
              </p:cNvSpPr>
              <p:nvPr/>
            </p:nvSpPr>
            <p:spPr bwMode="auto">
              <a:xfrm>
                <a:off x="3408" y="2160"/>
                <a:ext cx="13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1" name="Line 20"/>
              <p:cNvSpPr>
                <a:spLocks noChangeShapeType="1"/>
              </p:cNvSpPr>
              <p:nvPr/>
            </p:nvSpPr>
            <p:spPr bwMode="auto">
              <a:xfrm>
                <a:off x="4800" y="216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2" name="Line 21"/>
              <p:cNvSpPr>
                <a:spLocks noChangeShapeType="1"/>
              </p:cNvSpPr>
              <p:nvPr/>
            </p:nvSpPr>
            <p:spPr bwMode="auto">
              <a:xfrm>
                <a:off x="3408" y="182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3" name="Line 22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4" name="Line 23"/>
              <p:cNvSpPr>
                <a:spLocks noChangeShapeType="1"/>
              </p:cNvSpPr>
              <p:nvPr/>
            </p:nvSpPr>
            <p:spPr bwMode="auto">
              <a:xfrm>
                <a:off x="2160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5" name="Line 24"/>
              <p:cNvSpPr>
                <a:spLocks noChangeShapeType="1"/>
              </p:cNvSpPr>
              <p:nvPr/>
            </p:nvSpPr>
            <p:spPr bwMode="auto">
              <a:xfrm>
                <a:off x="3024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6" name="Text Box 25"/>
              <p:cNvSpPr txBox="1">
                <a:spLocks noChangeArrowheads="1"/>
              </p:cNvSpPr>
              <p:nvPr/>
            </p:nvSpPr>
            <p:spPr bwMode="auto">
              <a:xfrm>
                <a:off x="2448" y="3648"/>
                <a:ext cx="23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L</a:t>
                </a:r>
              </a:p>
            </p:txBody>
          </p:sp>
          <p:sp>
            <p:nvSpPr>
              <p:cNvPr id="18467" name="Line 26"/>
              <p:cNvSpPr>
                <a:spLocks noChangeShapeType="1"/>
              </p:cNvSpPr>
              <p:nvPr/>
            </p:nvSpPr>
            <p:spPr bwMode="auto">
              <a:xfrm flipH="1">
                <a:off x="2160" y="379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8" name="Line 27"/>
              <p:cNvSpPr>
                <a:spLocks noChangeShapeType="1"/>
              </p:cNvSpPr>
              <p:nvPr/>
            </p:nvSpPr>
            <p:spPr bwMode="auto">
              <a:xfrm>
                <a:off x="2736" y="379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9" name="Line 28"/>
              <p:cNvSpPr>
                <a:spLocks noChangeShapeType="1"/>
              </p:cNvSpPr>
              <p:nvPr/>
            </p:nvSpPr>
            <p:spPr bwMode="auto">
              <a:xfrm>
                <a:off x="4416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0" name="Line 29"/>
              <p:cNvSpPr>
                <a:spLocks noChangeShapeType="1"/>
              </p:cNvSpPr>
              <p:nvPr/>
            </p:nvSpPr>
            <p:spPr bwMode="auto">
              <a:xfrm>
                <a:off x="4800" y="2880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1" name="Line 30"/>
              <p:cNvSpPr>
                <a:spLocks noChangeShapeType="1"/>
              </p:cNvSpPr>
              <p:nvPr/>
            </p:nvSpPr>
            <p:spPr bwMode="auto">
              <a:xfrm flipV="1">
                <a:off x="4416" y="3216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2" name="Text Box 31"/>
              <p:cNvSpPr txBox="1">
                <a:spLocks noChangeArrowheads="1"/>
              </p:cNvSpPr>
              <p:nvPr/>
            </p:nvSpPr>
            <p:spPr bwMode="auto">
              <a:xfrm>
                <a:off x="4464" y="3504"/>
                <a:ext cx="2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W</a:t>
                </a:r>
              </a:p>
            </p:txBody>
          </p:sp>
          <p:grpSp>
            <p:nvGrpSpPr>
              <p:cNvPr id="5" name="Group 32"/>
              <p:cNvGrpSpPr>
                <a:grpSpLocks/>
              </p:cNvGrpSpPr>
              <p:nvPr/>
            </p:nvGrpSpPr>
            <p:grpSpPr bwMode="auto">
              <a:xfrm>
                <a:off x="1776" y="1680"/>
                <a:ext cx="96" cy="672"/>
                <a:chOff x="2064" y="1296"/>
                <a:chExt cx="96" cy="672"/>
              </a:xfrm>
            </p:grpSpPr>
            <p:sp>
              <p:nvSpPr>
                <p:cNvPr id="18489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90" name="Oval 34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6" name="Group 35"/>
              <p:cNvGrpSpPr>
                <a:grpSpLocks/>
              </p:cNvGrpSpPr>
              <p:nvPr/>
            </p:nvGrpSpPr>
            <p:grpSpPr bwMode="auto">
              <a:xfrm>
                <a:off x="2688" y="1392"/>
                <a:ext cx="96" cy="672"/>
                <a:chOff x="2064" y="1296"/>
                <a:chExt cx="96" cy="672"/>
              </a:xfrm>
            </p:grpSpPr>
            <p:sp>
              <p:nvSpPr>
                <p:cNvPr id="18487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88" name="Oval 37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7" name="Group 38"/>
              <p:cNvGrpSpPr>
                <a:grpSpLocks/>
              </p:cNvGrpSpPr>
              <p:nvPr/>
            </p:nvGrpSpPr>
            <p:grpSpPr bwMode="auto">
              <a:xfrm>
                <a:off x="3648" y="1680"/>
                <a:ext cx="96" cy="672"/>
                <a:chOff x="2064" y="1296"/>
                <a:chExt cx="96" cy="672"/>
              </a:xfrm>
            </p:grpSpPr>
            <p:sp>
              <p:nvSpPr>
                <p:cNvPr id="18485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86" name="Oval 40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41"/>
              <p:cNvGrpSpPr>
                <a:grpSpLocks/>
              </p:cNvGrpSpPr>
              <p:nvPr/>
            </p:nvGrpSpPr>
            <p:grpSpPr bwMode="auto">
              <a:xfrm>
                <a:off x="1147" y="1680"/>
                <a:ext cx="96" cy="672"/>
                <a:chOff x="2064" y="1296"/>
                <a:chExt cx="96" cy="672"/>
              </a:xfrm>
            </p:grpSpPr>
            <p:sp>
              <p:nvSpPr>
                <p:cNvPr id="18483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84" name="Oval 43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477" name="Text Box 44"/>
              <p:cNvSpPr txBox="1">
                <a:spLocks noChangeArrowheads="1"/>
              </p:cNvSpPr>
              <p:nvPr/>
            </p:nvSpPr>
            <p:spPr bwMode="auto">
              <a:xfrm>
                <a:off x="1531" y="1176"/>
                <a:ext cx="669" cy="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S</a:t>
                </a:r>
                <a:r>
                  <a:rPr lang="en-US" sz="2000" b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ource</a:t>
                </a:r>
                <a:endParaRPr lang="en-US" sz="2000" b="1" dirty="0">
                  <a:solidFill>
                    <a:srgbClr val="000000"/>
                  </a:solidFill>
                  <a:cs typeface="Times New Roman" pitchFamily="18" charset="0"/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S</a:t>
                </a:r>
              </a:p>
            </p:txBody>
          </p:sp>
          <p:sp>
            <p:nvSpPr>
              <p:cNvPr id="18478" name="Text Box 45"/>
              <p:cNvSpPr txBox="1">
                <a:spLocks noChangeArrowheads="1"/>
              </p:cNvSpPr>
              <p:nvPr/>
            </p:nvSpPr>
            <p:spPr bwMode="auto">
              <a:xfrm>
                <a:off x="2544" y="960"/>
                <a:ext cx="508" cy="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G</a:t>
                </a:r>
                <a:r>
                  <a:rPr lang="en-US" sz="2000" b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ate</a:t>
                </a:r>
                <a:endParaRPr lang="en-US" sz="2000" b="1" dirty="0">
                  <a:solidFill>
                    <a:srgbClr val="000000"/>
                  </a:solidFill>
                  <a:cs typeface="Times New Roman" pitchFamily="18" charset="0"/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G</a:t>
                </a:r>
              </a:p>
            </p:txBody>
          </p:sp>
          <p:sp>
            <p:nvSpPr>
              <p:cNvPr id="18479" name="Text Box 46"/>
              <p:cNvSpPr txBox="1">
                <a:spLocks noChangeArrowheads="1"/>
              </p:cNvSpPr>
              <p:nvPr/>
            </p:nvSpPr>
            <p:spPr bwMode="auto">
              <a:xfrm>
                <a:off x="3456" y="1248"/>
                <a:ext cx="591" cy="5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D</a:t>
                </a:r>
                <a:r>
                  <a:rPr lang="en-US" sz="2000" b="1" dirty="0" smtClean="0">
                    <a:solidFill>
                      <a:srgbClr val="000000"/>
                    </a:solidFill>
                    <a:cs typeface="Times New Roman" pitchFamily="18" charset="0"/>
                  </a:rPr>
                  <a:t>rain</a:t>
                </a:r>
                <a:endParaRPr lang="en-US" sz="2000" b="1" dirty="0">
                  <a:solidFill>
                    <a:srgbClr val="000000"/>
                  </a:solidFill>
                  <a:cs typeface="Times New Roman" pitchFamily="18" charset="0"/>
                </a:endParaRP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0000"/>
                    </a:solidFill>
                    <a:cs typeface="Times New Roman" pitchFamily="18" charset="0"/>
                  </a:rPr>
                  <a:t>D</a:t>
                </a:r>
              </a:p>
            </p:txBody>
          </p:sp>
          <p:sp>
            <p:nvSpPr>
              <p:cNvPr id="18480" name="Text Box 47"/>
              <p:cNvSpPr txBox="1">
                <a:spLocks noChangeArrowheads="1"/>
              </p:cNvSpPr>
              <p:nvPr/>
            </p:nvSpPr>
            <p:spPr bwMode="auto">
              <a:xfrm>
                <a:off x="960" y="1248"/>
                <a:ext cx="46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body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B</a:t>
                </a:r>
              </a:p>
            </p:txBody>
          </p:sp>
          <p:sp>
            <p:nvSpPr>
              <p:cNvPr id="18481" name="Text Box 48"/>
              <p:cNvSpPr txBox="1">
                <a:spLocks noChangeArrowheads="1"/>
              </p:cNvSpPr>
              <p:nvPr/>
            </p:nvSpPr>
            <p:spPr bwMode="auto">
              <a:xfrm>
                <a:off x="2640" y="2471"/>
                <a:ext cx="116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2" name="Text Box 49"/>
              <p:cNvSpPr txBox="1">
                <a:spLocks noChangeArrowheads="1"/>
              </p:cNvSpPr>
              <p:nvPr/>
            </p:nvSpPr>
            <p:spPr bwMode="auto">
              <a:xfrm>
                <a:off x="2348" y="2469"/>
                <a:ext cx="467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solidFill>
                      <a:srgbClr val="FFC000"/>
                    </a:solidFill>
                  </a:rPr>
                  <a:t>oxide</a:t>
                </a:r>
              </a:p>
            </p:txBody>
          </p:sp>
        </p:grpSp>
        <p:grpSp>
          <p:nvGrpSpPr>
            <p:cNvPr id="9" name="Group 55"/>
            <p:cNvGrpSpPr>
              <a:grpSpLocks/>
            </p:cNvGrpSpPr>
            <p:nvPr/>
          </p:nvGrpSpPr>
          <p:grpSpPr bwMode="auto">
            <a:xfrm>
              <a:off x="1824" y="1392"/>
              <a:ext cx="912" cy="336"/>
              <a:chOff x="1824" y="1392"/>
              <a:chExt cx="912" cy="336"/>
            </a:xfrm>
          </p:grpSpPr>
          <p:sp>
            <p:nvSpPr>
              <p:cNvPr id="18440" name="Line 50"/>
              <p:cNvSpPr>
                <a:spLocks noChangeShapeType="1"/>
              </p:cNvSpPr>
              <p:nvPr/>
            </p:nvSpPr>
            <p:spPr bwMode="auto">
              <a:xfrm flipV="1">
                <a:off x="1824" y="1584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41" name="Oval 51"/>
              <p:cNvSpPr>
                <a:spLocks noChangeArrowheads="1"/>
              </p:cNvSpPr>
              <p:nvPr/>
            </p:nvSpPr>
            <p:spPr bwMode="auto">
              <a:xfrm>
                <a:off x="216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42" name="Line 52"/>
              <p:cNvSpPr>
                <a:spLocks noChangeShapeType="1"/>
              </p:cNvSpPr>
              <p:nvPr/>
            </p:nvSpPr>
            <p:spPr bwMode="auto">
              <a:xfrm flipV="1">
                <a:off x="2400" y="1392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43" name="Text Box 53"/>
              <p:cNvSpPr txBox="1">
                <a:spLocks noChangeArrowheads="1"/>
              </p:cNvSpPr>
              <p:nvPr/>
            </p:nvSpPr>
            <p:spPr bwMode="auto">
              <a:xfrm>
                <a:off x="2239" y="1445"/>
                <a:ext cx="216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+</a:t>
                </a:r>
              </a:p>
            </p:txBody>
          </p:sp>
          <p:sp>
            <p:nvSpPr>
              <p:cNvPr id="18444" name="Text Box 54"/>
              <p:cNvSpPr txBox="1">
                <a:spLocks noChangeArrowheads="1"/>
              </p:cNvSpPr>
              <p:nvPr/>
            </p:nvSpPr>
            <p:spPr bwMode="auto">
              <a:xfrm>
                <a:off x="2130" y="1445"/>
                <a:ext cx="181" cy="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>
                    <a:solidFill>
                      <a:srgbClr val="000000"/>
                    </a:solidFill>
                  </a:rPr>
                  <a:t>-</a:t>
                </a:r>
              </a:p>
            </p:txBody>
          </p:sp>
        </p:grpSp>
      </p:grpSp>
      <p:sp>
        <p:nvSpPr>
          <p:cNvPr id="18436" name="Text Box 57"/>
          <p:cNvSpPr txBox="1">
            <a:spLocks noChangeArrowheads="1"/>
          </p:cNvSpPr>
          <p:nvPr/>
        </p:nvSpPr>
        <p:spPr bwMode="auto">
          <a:xfrm>
            <a:off x="6172200" y="2971801"/>
            <a:ext cx="1102397" cy="4616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 V</a:t>
            </a:r>
            <a:r>
              <a:rPr lang="en-US" baseline="-25000" dirty="0" smtClean="0">
                <a:solidFill>
                  <a:srgbClr val="000000"/>
                </a:solidFill>
              </a:rPr>
              <a:t>D</a:t>
            </a:r>
            <a:r>
              <a:rPr lang="en-US" dirty="0" smtClean="0">
                <a:solidFill>
                  <a:srgbClr val="000000"/>
                </a:solidFill>
              </a:rPr>
              <a:t>=V</a:t>
            </a:r>
            <a:r>
              <a:rPr lang="en-US" baseline="-25000" dirty="0" smtClean="0">
                <a:solidFill>
                  <a:srgbClr val="000000"/>
                </a:solidFill>
              </a:rPr>
              <a:t>s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8437" name="Line 58"/>
          <p:cNvSpPr>
            <a:spLocks noChangeShapeType="1"/>
          </p:cNvSpPr>
          <p:nvPr/>
        </p:nvSpPr>
        <p:spPr bwMode="auto">
          <a:xfrm>
            <a:off x="1905000" y="3048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A1C02-C47E-4921-BC9E-277674BB07D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88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3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GB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GB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GB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Cut-off Mode: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-depletion-n</a:t>
            </a:r>
            <a:r>
              <a:rPr lang="en-US" sz="24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structure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4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~ 0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9200" y="1828800"/>
            <a:ext cx="6400800" cy="4876800"/>
            <a:chOff x="768" y="960"/>
            <a:chExt cx="4032" cy="3072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768" y="960"/>
              <a:ext cx="4032" cy="3072"/>
              <a:chOff x="768" y="960"/>
              <a:chExt cx="4032" cy="3072"/>
            </a:xfrm>
          </p:grpSpPr>
          <p:sp>
            <p:nvSpPr>
              <p:cNvPr id="19477" name="Rectangle 5"/>
              <p:cNvSpPr>
                <a:spLocks noChangeArrowheads="1"/>
              </p:cNvSpPr>
              <p:nvPr/>
            </p:nvSpPr>
            <p:spPr bwMode="auto">
              <a:xfrm>
                <a:off x="768" y="2592"/>
                <a:ext cx="3648" cy="672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p</a:t>
                </a:r>
              </a:p>
            </p:txBody>
          </p:sp>
          <p:sp>
            <p:nvSpPr>
              <p:cNvPr id="19478" name="Rectangle 6"/>
              <p:cNvSpPr>
                <a:spLocks noChangeArrowheads="1"/>
              </p:cNvSpPr>
              <p:nvPr/>
            </p:nvSpPr>
            <p:spPr bwMode="auto">
              <a:xfrm>
                <a:off x="2976" y="2592"/>
                <a:ext cx="96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n+</a:t>
                </a:r>
              </a:p>
            </p:txBody>
          </p:sp>
          <p:sp>
            <p:nvSpPr>
              <p:cNvPr id="19479" name="Rectangle 7"/>
              <p:cNvSpPr>
                <a:spLocks noChangeArrowheads="1"/>
              </p:cNvSpPr>
              <p:nvPr/>
            </p:nvSpPr>
            <p:spPr bwMode="auto">
              <a:xfrm>
                <a:off x="1248" y="2592"/>
                <a:ext cx="96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n+</a:t>
                </a:r>
              </a:p>
            </p:txBody>
          </p:sp>
          <p:sp>
            <p:nvSpPr>
              <p:cNvPr id="19480" name="Rectangle 8"/>
              <p:cNvSpPr>
                <a:spLocks noChangeArrowheads="1"/>
              </p:cNvSpPr>
              <p:nvPr/>
            </p:nvSpPr>
            <p:spPr bwMode="auto">
              <a:xfrm>
                <a:off x="2160" y="2496"/>
                <a:ext cx="864" cy="96"/>
              </a:xfrm>
              <a:prstGeom prst="rect">
                <a:avLst/>
              </a:prstGeom>
              <a:solidFill>
                <a:srgbClr val="66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1" name="Rectangle 9"/>
              <p:cNvSpPr>
                <a:spLocks noChangeArrowheads="1"/>
              </p:cNvSpPr>
              <p:nvPr/>
            </p:nvSpPr>
            <p:spPr bwMode="auto">
              <a:xfrm>
                <a:off x="2160" y="2256"/>
                <a:ext cx="864" cy="24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>
                    <a:solidFill>
                      <a:srgbClr val="000000"/>
                    </a:solidFill>
                  </a:rPr>
                  <a:t>n++</a:t>
                </a:r>
              </a:p>
            </p:txBody>
          </p:sp>
          <p:sp>
            <p:nvSpPr>
              <p:cNvPr id="19482" name="Line 10"/>
              <p:cNvSpPr>
                <a:spLocks noChangeShapeType="1"/>
              </p:cNvSpPr>
              <p:nvPr/>
            </p:nvSpPr>
            <p:spPr bwMode="auto">
              <a:xfrm flipV="1">
                <a:off x="4416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3" name="Line 11"/>
              <p:cNvSpPr>
                <a:spLocks noChangeShapeType="1"/>
              </p:cNvSpPr>
              <p:nvPr/>
            </p:nvSpPr>
            <p:spPr bwMode="auto">
              <a:xfrm flipV="1">
                <a:off x="4416" y="2832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4" name="Line 12"/>
              <p:cNvSpPr>
                <a:spLocks noChangeShapeType="1"/>
              </p:cNvSpPr>
              <p:nvPr/>
            </p:nvSpPr>
            <p:spPr bwMode="auto">
              <a:xfrm flipV="1">
                <a:off x="3936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5" name="Line 13"/>
              <p:cNvSpPr>
                <a:spLocks noChangeShapeType="1"/>
              </p:cNvSpPr>
              <p:nvPr/>
            </p:nvSpPr>
            <p:spPr bwMode="auto">
              <a:xfrm flipV="1">
                <a:off x="3024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6" name="Line 14"/>
              <p:cNvSpPr>
                <a:spLocks noChangeShapeType="1"/>
              </p:cNvSpPr>
              <p:nvPr/>
            </p:nvSpPr>
            <p:spPr bwMode="auto">
              <a:xfrm flipV="1">
                <a:off x="3024" y="206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7" name="Line 15"/>
              <p:cNvSpPr>
                <a:spLocks noChangeShapeType="1"/>
              </p:cNvSpPr>
              <p:nvPr/>
            </p:nvSpPr>
            <p:spPr bwMode="auto">
              <a:xfrm flipV="1">
                <a:off x="3024" y="182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8" name="Line 16"/>
              <p:cNvSpPr>
                <a:spLocks noChangeShapeType="1"/>
              </p:cNvSpPr>
              <p:nvPr/>
            </p:nvSpPr>
            <p:spPr bwMode="auto">
              <a:xfrm flipV="1">
                <a:off x="2160" y="1824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89" name="Line 17"/>
              <p:cNvSpPr>
                <a:spLocks noChangeShapeType="1"/>
              </p:cNvSpPr>
              <p:nvPr/>
            </p:nvSpPr>
            <p:spPr bwMode="auto">
              <a:xfrm flipV="1">
                <a:off x="1248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0" name="Line 18"/>
              <p:cNvSpPr>
                <a:spLocks noChangeShapeType="1"/>
              </p:cNvSpPr>
              <p:nvPr/>
            </p:nvSpPr>
            <p:spPr bwMode="auto">
              <a:xfrm flipV="1">
                <a:off x="768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1" name="Line 19"/>
              <p:cNvSpPr>
                <a:spLocks noChangeShapeType="1"/>
              </p:cNvSpPr>
              <p:nvPr/>
            </p:nvSpPr>
            <p:spPr bwMode="auto">
              <a:xfrm>
                <a:off x="1152" y="2160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2" name="Line 20"/>
              <p:cNvSpPr>
                <a:spLocks noChangeShapeType="1"/>
              </p:cNvSpPr>
              <p:nvPr/>
            </p:nvSpPr>
            <p:spPr bwMode="auto">
              <a:xfrm>
                <a:off x="3408" y="2160"/>
                <a:ext cx="13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3" name="Line 21"/>
              <p:cNvSpPr>
                <a:spLocks noChangeShapeType="1"/>
              </p:cNvSpPr>
              <p:nvPr/>
            </p:nvSpPr>
            <p:spPr bwMode="auto">
              <a:xfrm>
                <a:off x="4800" y="2160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4" name="Line 22"/>
              <p:cNvSpPr>
                <a:spLocks noChangeShapeType="1"/>
              </p:cNvSpPr>
              <p:nvPr/>
            </p:nvSpPr>
            <p:spPr bwMode="auto">
              <a:xfrm>
                <a:off x="3408" y="182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5" name="Line 23"/>
              <p:cNvSpPr>
                <a:spLocks noChangeShapeType="1"/>
              </p:cNvSpPr>
              <p:nvPr/>
            </p:nvSpPr>
            <p:spPr bwMode="auto">
              <a:xfrm>
                <a:off x="2544" y="182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6" name="Line 24"/>
              <p:cNvSpPr>
                <a:spLocks noChangeShapeType="1"/>
              </p:cNvSpPr>
              <p:nvPr/>
            </p:nvSpPr>
            <p:spPr bwMode="auto">
              <a:xfrm>
                <a:off x="2160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7" name="Line 25"/>
              <p:cNvSpPr>
                <a:spLocks noChangeShapeType="1"/>
              </p:cNvSpPr>
              <p:nvPr/>
            </p:nvSpPr>
            <p:spPr bwMode="auto">
              <a:xfrm>
                <a:off x="3024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98" name="Text Box 26"/>
              <p:cNvSpPr txBox="1">
                <a:spLocks noChangeArrowheads="1"/>
              </p:cNvSpPr>
              <p:nvPr/>
            </p:nvSpPr>
            <p:spPr bwMode="auto">
              <a:xfrm>
                <a:off x="2448" y="3648"/>
                <a:ext cx="23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L</a:t>
                </a:r>
              </a:p>
            </p:txBody>
          </p:sp>
          <p:sp>
            <p:nvSpPr>
              <p:cNvPr id="19499" name="Line 27"/>
              <p:cNvSpPr>
                <a:spLocks noChangeShapeType="1"/>
              </p:cNvSpPr>
              <p:nvPr/>
            </p:nvSpPr>
            <p:spPr bwMode="auto">
              <a:xfrm flipH="1">
                <a:off x="2160" y="379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0" name="Line 28"/>
              <p:cNvSpPr>
                <a:spLocks noChangeShapeType="1"/>
              </p:cNvSpPr>
              <p:nvPr/>
            </p:nvSpPr>
            <p:spPr bwMode="auto">
              <a:xfrm>
                <a:off x="2736" y="3792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1" name="Line 29"/>
              <p:cNvSpPr>
                <a:spLocks noChangeShapeType="1"/>
              </p:cNvSpPr>
              <p:nvPr/>
            </p:nvSpPr>
            <p:spPr bwMode="auto">
              <a:xfrm>
                <a:off x="4416" y="3312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2" name="Line 30"/>
              <p:cNvSpPr>
                <a:spLocks noChangeShapeType="1"/>
              </p:cNvSpPr>
              <p:nvPr/>
            </p:nvSpPr>
            <p:spPr bwMode="auto">
              <a:xfrm>
                <a:off x="4800" y="2880"/>
                <a:ext cx="0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3" name="Line 31"/>
              <p:cNvSpPr>
                <a:spLocks noChangeShapeType="1"/>
              </p:cNvSpPr>
              <p:nvPr/>
            </p:nvSpPr>
            <p:spPr bwMode="auto">
              <a:xfrm flipV="1">
                <a:off x="4416" y="3216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04" name="Text Box 32"/>
              <p:cNvSpPr txBox="1">
                <a:spLocks noChangeArrowheads="1"/>
              </p:cNvSpPr>
              <p:nvPr/>
            </p:nvSpPr>
            <p:spPr bwMode="auto">
              <a:xfrm>
                <a:off x="4464" y="3504"/>
                <a:ext cx="2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>
                    <a:solidFill>
                      <a:srgbClr val="000000"/>
                    </a:solidFill>
                  </a:rPr>
                  <a:t>W</a:t>
                </a:r>
              </a:p>
            </p:txBody>
          </p:sp>
          <p:grpSp>
            <p:nvGrpSpPr>
              <p:cNvPr id="5" name="Group 33"/>
              <p:cNvGrpSpPr>
                <a:grpSpLocks/>
              </p:cNvGrpSpPr>
              <p:nvPr/>
            </p:nvGrpSpPr>
            <p:grpSpPr bwMode="auto">
              <a:xfrm>
                <a:off x="1776" y="1680"/>
                <a:ext cx="96" cy="672"/>
                <a:chOff x="2064" y="1296"/>
                <a:chExt cx="96" cy="672"/>
              </a:xfrm>
            </p:grpSpPr>
            <p:sp>
              <p:nvSpPr>
                <p:cNvPr id="19521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22" name="Oval 35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6" name="Group 36"/>
              <p:cNvGrpSpPr>
                <a:grpSpLocks/>
              </p:cNvGrpSpPr>
              <p:nvPr/>
            </p:nvGrpSpPr>
            <p:grpSpPr bwMode="auto">
              <a:xfrm>
                <a:off x="2688" y="1392"/>
                <a:ext cx="96" cy="672"/>
                <a:chOff x="2064" y="1296"/>
                <a:chExt cx="96" cy="672"/>
              </a:xfrm>
            </p:grpSpPr>
            <p:sp>
              <p:nvSpPr>
                <p:cNvPr id="19519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20" name="Oval 38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7" name="Group 39"/>
              <p:cNvGrpSpPr>
                <a:grpSpLocks/>
              </p:cNvGrpSpPr>
              <p:nvPr/>
            </p:nvGrpSpPr>
            <p:grpSpPr bwMode="auto">
              <a:xfrm>
                <a:off x="3648" y="1680"/>
                <a:ext cx="96" cy="672"/>
                <a:chOff x="2064" y="1296"/>
                <a:chExt cx="96" cy="672"/>
              </a:xfrm>
            </p:grpSpPr>
            <p:sp>
              <p:nvSpPr>
                <p:cNvPr id="19517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18" name="Oval 41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42"/>
              <p:cNvGrpSpPr>
                <a:grpSpLocks/>
              </p:cNvGrpSpPr>
              <p:nvPr/>
            </p:nvGrpSpPr>
            <p:grpSpPr bwMode="auto">
              <a:xfrm>
                <a:off x="1147" y="1680"/>
                <a:ext cx="96" cy="672"/>
                <a:chOff x="2064" y="1296"/>
                <a:chExt cx="96" cy="672"/>
              </a:xfrm>
            </p:grpSpPr>
            <p:sp>
              <p:nvSpPr>
                <p:cNvPr id="19515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112" y="1392"/>
                  <a:ext cx="0" cy="57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16" name="Oval 44"/>
                <p:cNvSpPr>
                  <a:spLocks noChangeArrowheads="1"/>
                </p:cNvSpPr>
                <p:nvPr/>
              </p:nvSpPr>
              <p:spPr bwMode="auto">
                <a:xfrm>
                  <a:off x="2064" y="1296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9509" name="Text Box 45"/>
              <p:cNvSpPr txBox="1">
                <a:spLocks noChangeArrowheads="1"/>
              </p:cNvSpPr>
              <p:nvPr/>
            </p:nvSpPr>
            <p:spPr bwMode="auto">
              <a:xfrm>
                <a:off x="1536" y="1248"/>
                <a:ext cx="596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source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S</a:t>
                </a:r>
              </a:p>
            </p:txBody>
          </p:sp>
          <p:sp>
            <p:nvSpPr>
              <p:cNvPr id="19510" name="Text Box 46"/>
              <p:cNvSpPr txBox="1">
                <a:spLocks noChangeArrowheads="1"/>
              </p:cNvSpPr>
              <p:nvPr/>
            </p:nvSpPr>
            <p:spPr bwMode="auto">
              <a:xfrm>
                <a:off x="2544" y="960"/>
                <a:ext cx="427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gate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G</a:t>
                </a:r>
              </a:p>
            </p:txBody>
          </p:sp>
          <p:sp>
            <p:nvSpPr>
              <p:cNvPr id="19511" name="Text Box 47"/>
              <p:cNvSpPr txBox="1">
                <a:spLocks noChangeArrowheads="1"/>
              </p:cNvSpPr>
              <p:nvPr/>
            </p:nvSpPr>
            <p:spPr bwMode="auto">
              <a:xfrm>
                <a:off x="3456" y="1248"/>
                <a:ext cx="472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drain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D</a:t>
                </a:r>
              </a:p>
            </p:txBody>
          </p:sp>
          <p:sp>
            <p:nvSpPr>
              <p:cNvPr id="19512" name="Text Box 48"/>
              <p:cNvSpPr txBox="1">
                <a:spLocks noChangeArrowheads="1"/>
              </p:cNvSpPr>
              <p:nvPr/>
            </p:nvSpPr>
            <p:spPr bwMode="auto">
              <a:xfrm>
                <a:off x="960" y="1248"/>
                <a:ext cx="46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body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B</a:t>
                </a:r>
              </a:p>
            </p:txBody>
          </p:sp>
          <p:sp>
            <p:nvSpPr>
              <p:cNvPr id="19513" name="Text Box 49"/>
              <p:cNvSpPr txBox="1">
                <a:spLocks noChangeArrowheads="1"/>
              </p:cNvSpPr>
              <p:nvPr/>
            </p:nvSpPr>
            <p:spPr bwMode="auto">
              <a:xfrm>
                <a:off x="2640" y="2471"/>
                <a:ext cx="116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514" name="Text Box 50"/>
              <p:cNvSpPr txBox="1">
                <a:spLocks noChangeArrowheads="1"/>
              </p:cNvSpPr>
              <p:nvPr/>
            </p:nvSpPr>
            <p:spPr bwMode="auto">
              <a:xfrm>
                <a:off x="2426" y="2471"/>
                <a:ext cx="33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</a:rPr>
                  <a:t>oxide</a:t>
                </a:r>
              </a:p>
            </p:txBody>
          </p:sp>
        </p:grpSp>
        <p:grpSp>
          <p:nvGrpSpPr>
            <p:cNvPr id="9" name="Group 51"/>
            <p:cNvGrpSpPr>
              <a:grpSpLocks/>
            </p:cNvGrpSpPr>
            <p:nvPr/>
          </p:nvGrpSpPr>
          <p:grpSpPr bwMode="auto">
            <a:xfrm>
              <a:off x="1824" y="1392"/>
              <a:ext cx="912" cy="336"/>
              <a:chOff x="1824" y="1392"/>
              <a:chExt cx="912" cy="336"/>
            </a:xfrm>
          </p:grpSpPr>
          <p:sp>
            <p:nvSpPr>
              <p:cNvPr id="19472" name="Line 52"/>
              <p:cNvSpPr>
                <a:spLocks noChangeShapeType="1"/>
              </p:cNvSpPr>
              <p:nvPr/>
            </p:nvSpPr>
            <p:spPr bwMode="auto">
              <a:xfrm flipV="1">
                <a:off x="1824" y="1584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3" name="Oval 53"/>
              <p:cNvSpPr>
                <a:spLocks noChangeArrowheads="1"/>
              </p:cNvSpPr>
              <p:nvPr/>
            </p:nvSpPr>
            <p:spPr bwMode="auto">
              <a:xfrm>
                <a:off x="2160" y="1440"/>
                <a:ext cx="240" cy="24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4" name="Line 54"/>
              <p:cNvSpPr>
                <a:spLocks noChangeShapeType="1"/>
              </p:cNvSpPr>
              <p:nvPr/>
            </p:nvSpPr>
            <p:spPr bwMode="auto">
              <a:xfrm flipV="1">
                <a:off x="2400" y="1392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475" name="Text Box 55"/>
              <p:cNvSpPr txBox="1">
                <a:spLocks noChangeArrowheads="1"/>
              </p:cNvSpPr>
              <p:nvPr/>
            </p:nvSpPr>
            <p:spPr bwMode="auto">
              <a:xfrm>
                <a:off x="2256" y="1440"/>
                <a:ext cx="17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</a:rPr>
                  <a:t>+</a:t>
                </a:r>
              </a:p>
            </p:txBody>
          </p:sp>
          <p:sp>
            <p:nvSpPr>
              <p:cNvPr id="19476" name="Text Box 56"/>
              <p:cNvSpPr txBox="1">
                <a:spLocks noChangeArrowheads="1"/>
              </p:cNvSpPr>
              <p:nvPr/>
            </p:nvSpPr>
            <p:spPr bwMode="auto">
              <a:xfrm>
                <a:off x="2160" y="1488"/>
                <a:ext cx="149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</a:rPr>
                  <a:t>-</a:t>
                </a:r>
              </a:p>
            </p:txBody>
          </p:sp>
        </p:grpSp>
      </p:grpSp>
      <p:sp>
        <p:nvSpPr>
          <p:cNvPr id="19460" name="Text Box 57"/>
          <p:cNvSpPr txBox="1">
            <a:spLocks noChangeArrowheads="1"/>
          </p:cNvSpPr>
          <p:nvPr/>
        </p:nvSpPr>
        <p:spPr bwMode="auto">
          <a:xfrm>
            <a:off x="3886199" y="3505200"/>
            <a:ext cx="704019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+++</a:t>
            </a:r>
          </a:p>
        </p:txBody>
      </p:sp>
      <p:sp>
        <p:nvSpPr>
          <p:cNvPr id="19461" name="Oval 58"/>
          <p:cNvSpPr>
            <a:spLocks noChangeArrowheads="1"/>
          </p:cNvSpPr>
          <p:nvPr/>
        </p:nvSpPr>
        <p:spPr bwMode="auto">
          <a:xfrm>
            <a:off x="3657600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2" name="Oval 59"/>
          <p:cNvSpPr>
            <a:spLocks noChangeArrowheads="1"/>
          </p:cNvSpPr>
          <p:nvPr/>
        </p:nvSpPr>
        <p:spPr bwMode="auto">
          <a:xfrm>
            <a:off x="3962400" y="4648201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3" name="Oval 60"/>
          <p:cNvSpPr>
            <a:spLocks noChangeArrowheads="1"/>
          </p:cNvSpPr>
          <p:nvPr/>
        </p:nvSpPr>
        <p:spPr bwMode="auto">
          <a:xfrm>
            <a:off x="4267200" y="48006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4" name="Line 61"/>
          <p:cNvSpPr>
            <a:spLocks noChangeShapeType="1"/>
          </p:cNvSpPr>
          <p:nvPr/>
        </p:nvSpPr>
        <p:spPr bwMode="auto">
          <a:xfrm flipH="1">
            <a:off x="3581400" y="4953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5" name="Line 62"/>
          <p:cNvSpPr>
            <a:spLocks noChangeShapeType="1"/>
          </p:cNvSpPr>
          <p:nvPr/>
        </p:nvSpPr>
        <p:spPr bwMode="auto">
          <a:xfrm flipH="1">
            <a:off x="3886200" y="4800601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6" name="Line 63"/>
          <p:cNvSpPr>
            <a:spLocks noChangeShapeType="1"/>
          </p:cNvSpPr>
          <p:nvPr/>
        </p:nvSpPr>
        <p:spPr bwMode="auto">
          <a:xfrm>
            <a:off x="4343400" y="4953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7" name="Rectangle 64"/>
          <p:cNvSpPr>
            <a:spLocks noChangeArrowheads="1"/>
          </p:cNvSpPr>
          <p:nvPr/>
        </p:nvSpPr>
        <p:spPr bwMode="auto">
          <a:xfrm>
            <a:off x="3505201" y="4419600"/>
            <a:ext cx="12192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468" name="Text Box 65"/>
          <p:cNvSpPr txBox="1">
            <a:spLocks noChangeArrowheads="1"/>
          </p:cNvSpPr>
          <p:nvPr/>
        </p:nvSpPr>
        <p:spPr bwMode="auto">
          <a:xfrm>
            <a:off x="6172200" y="2971801"/>
            <a:ext cx="1102397" cy="4616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 V</a:t>
            </a:r>
            <a:r>
              <a:rPr lang="en-US" baseline="-25000" smtClean="0">
                <a:solidFill>
                  <a:srgbClr val="000000"/>
                </a:solidFill>
              </a:rPr>
              <a:t>D</a:t>
            </a:r>
            <a:r>
              <a:rPr lang="en-US" smtClean="0">
                <a:solidFill>
                  <a:srgbClr val="000000"/>
                </a:solidFill>
              </a:rPr>
              <a:t>=V</a:t>
            </a:r>
            <a:r>
              <a:rPr lang="en-US" baseline="-25000" smtClean="0">
                <a:solidFill>
                  <a:srgbClr val="000000"/>
                </a:solidFill>
              </a:rPr>
              <a:t>s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9469" name="Line 66"/>
          <p:cNvSpPr>
            <a:spLocks noChangeShapeType="1"/>
          </p:cNvSpPr>
          <p:nvPr/>
        </p:nvSpPr>
        <p:spPr bwMode="auto">
          <a:xfrm>
            <a:off x="1905000" y="3048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A4291-1689-42C8-9638-2BDF587238B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70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&gt; V</a:t>
            </a:r>
            <a:r>
              <a:rPr lang="en-US" sz="3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Linear Mode of Operation: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-n-n</a:t>
            </a:r>
            <a:r>
              <a:rPr lang="en-US" sz="24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structure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inversion</a:t>
            </a: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1219200" y="1828800"/>
            <a:ext cx="6400800" cy="4876800"/>
            <a:chOff x="768" y="1152"/>
            <a:chExt cx="4032" cy="3072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768" y="1152"/>
              <a:ext cx="4032" cy="3072"/>
              <a:chOff x="768" y="960"/>
              <a:chExt cx="4032" cy="3072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768" y="960"/>
                <a:ext cx="4032" cy="3072"/>
                <a:chOff x="768" y="960"/>
                <a:chExt cx="4032" cy="3072"/>
              </a:xfrm>
            </p:grpSpPr>
            <p:sp>
              <p:nvSpPr>
                <p:cNvPr id="20506" name="Rectangle 5"/>
                <p:cNvSpPr>
                  <a:spLocks noChangeArrowheads="1"/>
                </p:cNvSpPr>
                <p:nvPr/>
              </p:nvSpPr>
              <p:spPr bwMode="auto">
                <a:xfrm>
                  <a:off x="768" y="2592"/>
                  <a:ext cx="3648" cy="67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>
                      <a:solidFill>
                        <a:srgbClr val="000000"/>
                      </a:solidFill>
                    </a:rPr>
                    <a:t>p</a:t>
                  </a:r>
                </a:p>
              </p:txBody>
            </p:sp>
            <p:sp>
              <p:nvSpPr>
                <p:cNvPr id="20507" name="Rectangle 6"/>
                <p:cNvSpPr>
                  <a:spLocks noChangeArrowheads="1"/>
                </p:cNvSpPr>
                <p:nvPr/>
              </p:nvSpPr>
              <p:spPr bwMode="auto">
                <a:xfrm>
                  <a:off x="2976" y="2592"/>
                  <a:ext cx="960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>
                      <a:solidFill>
                        <a:srgbClr val="000000"/>
                      </a:solidFill>
                    </a:rPr>
                    <a:t>n+</a:t>
                  </a:r>
                </a:p>
              </p:txBody>
            </p:sp>
            <p:sp>
              <p:nvSpPr>
                <p:cNvPr id="20508" name="Rectangle 7"/>
                <p:cNvSpPr>
                  <a:spLocks noChangeArrowheads="1"/>
                </p:cNvSpPr>
                <p:nvPr/>
              </p:nvSpPr>
              <p:spPr bwMode="auto">
                <a:xfrm>
                  <a:off x="1248" y="2592"/>
                  <a:ext cx="960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>
                      <a:solidFill>
                        <a:srgbClr val="000000"/>
                      </a:solidFill>
                    </a:rPr>
                    <a:t>n+</a:t>
                  </a:r>
                </a:p>
              </p:txBody>
            </p:sp>
            <p:sp>
              <p:nvSpPr>
                <p:cNvPr id="20509" name="Rectangle 8"/>
                <p:cNvSpPr>
                  <a:spLocks noChangeArrowheads="1"/>
                </p:cNvSpPr>
                <p:nvPr/>
              </p:nvSpPr>
              <p:spPr bwMode="auto">
                <a:xfrm>
                  <a:off x="2160" y="2496"/>
                  <a:ext cx="864" cy="96"/>
                </a:xfrm>
                <a:prstGeom prst="rect">
                  <a:avLst/>
                </a:prstGeom>
                <a:solidFill>
                  <a:srgbClr val="66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0" name="Rectangle 9"/>
                <p:cNvSpPr>
                  <a:spLocks noChangeArrowheads="1"/>
                </p:cNvSpPr>
                <p:nvPr/>
              </p:nvSpPr>
              <p:spPr bwMode="auto">
                <a:xfrm>
                  <a:off x="2160" y="2256"/>
                  <a:ext cx="864" cy="24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>
                      <a:solidFill>
                        <a:srgbClr val="000000"/>
                      </a:solidFill>
                    </a:rPr>
                    <a:t>n++</a:t>
                  </a:r>
                </a:p>
              </p:txBody>
            </p:sp>
            <p:sp>
              <p:nvSpPr>
                <p:cNvPr id="20511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416" y="2160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2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4416" y="2832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3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3936" y="2160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3024" y="2160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5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024" y="2064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6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3024" y="1824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7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160" y="1824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8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1248" y="2160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19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768" y="2160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0" name="Line 19"/>
                <p:cNvSpPr>
                  <a:spLocks noChangeShapeType="1"/>
                </p:cNvSpPr>
                <p:nvPr/>
              </p:nvSpPr>
              <p:spPr bwMode="auto">
                <a:xfrm>
                  <a:off x="1152" y="2160"/>
                  <a:ext cx="110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1" name="Line 20"/>
                <p:cNvSpPr>
                  <a:spLocks noChangeShapeType="1"/>
                </p:cNvSpPr>
                <p:nvPr/>
              </p:nvSpPr>
              <p:spPr bwMode="auto">
                <a:xfrm>
                  <a:off x="3408" y="2160"/>
                  <a:ext cx="13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2" name="Line 21"/>
                <p:cNvSpPr>
                  <a:spLocks noChangeShapeType="1"/>
                </p:cNvSpPr>
                <p:nvPr/>
              </p:nvSpPr>
              <p:spPr bwMode="auto">
                <a:xfrm>
                  <a:off x="4800" y="2160"/>
                  <a:ext cx="0" cy="6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3" name="Line 22"/>
                <p:cNvSpPr>
                  <a:spLocks noChangeShapeType="1"/>
                </p:cNvSpPr>
                <p:nvPr/>
              </p:nvSpPr>
              <p:spPr bwMode="auto">
                <a:xfrm>
                  <a:off x="3408" y="1824"/>
                  <a:ext cx="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4" name="Line 23"/>
                <p:cNvSpPr>
                  <a:spLocks noChangeShapeType="1"/>
                </p:cNvSpPr>
                <p:nvPr/>
              </p:nvSpPr>
              <p:spPr bwMode="auto">
                <a:xfrm>
                  <a:off x="2544" y="1824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5" name="Line 24"/>
                <p:cNvSpPr>
                  <a:spLocks noChangeShapeType="1"/>
                </p:cNvSpPr>
                <p:nvPr/>
              </p:nvSpPr>
              <p:spPr bwMode="auto">
                <a:xfrm>
                  <a:off x="2160" y="3312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6" name="Line 25"/>
                <p:cNvSpPr>
                  <a:spLocks noChangeShapeType="1"/>
                </p:cNvSpPr>
                <p:nvPr/>
              </p:nvSpPr>
              <p:spPr bwMode="auto">
                <a:xfrm>
                  <a:off x="3024" y="3312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448" y="3648"/>
                  <a:ext cx="234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>
                      <a:solidFill>
                        <a:srgbClr val="000000"/>
                      </a:solidFill>
                    </a:rPr>
                    <a:t>L</a:t>
                  </a:r>
                </a:p>
              </p:txBody>
            </p:sp>
            <p:sp>
              <p:nvSpPr>
                <p:cNvPr id="20528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2160" y="379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29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3792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30" name="Line 29"/>
                <p:cNvSpPr>
                  <a:spLocks noChangeShapeType="1"/>
                </p:cNvSpPr>
                <p:nvPr/>
              </p:nvSpPr>
              <p:spPr bwMode="auto">
                <a:xfrm>
                  <a:off x="4416" y="3312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31" name="Line 30"/>
                <p:cNvSpPr>
                  <a:spLocks noChangeShapeType="1"/>
                </p:cNvSpPr>
                <p:nvPr/>
              </p:nvSpPr>
              <p:spPr bwMode="auto">
                <a:xfrm>
                  <a:off x="4800" y="2880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32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416" y="3216"/>
                  <a:ext cx="384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33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464" y="3504"/>
                  <a:ext cx="299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>
                      <a:solidFill>
                        <a:srgbClr val="000000"/>
                      </a:solidFill>
                    </a:rPr>
                    <a:t>W</a:t>
                  </a:r>
                </a:p>
              </p:txBody>
            </p:sp>
            <p:grpSp>
              <p:nvGrpSpPr>
                <p:cNvPr id="6" name="Group 33"/>
                <p:cNvGrpSpPr>
                  <a:grpSpLocks/>
                </p:cNvGrpSpPr>
                <p:nvPr/>
              </p:nvGrpSpPr>
              <p:grpSpPr bwMode="auto">
                <a:xfrm>
                  <a:off x="1776" y="1680"/>
                  <a:ext cx="96" cy="672"/>
                  <a:chOff x="2064" y="1296"/>
                  <a:chExt cx="96" cy="672"/>
                </a:xfrm>
              </p:grpSpPr>
              <p:sp>
                <p:nvSpPr>
                  <p:cNvPr id="20550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392"/>
                    <a:ext cx="0" cy="57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551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1296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7" name="Group 36"/>
                <p:cNvGrpSpPr>
                  <a:grpSpLocks/>
                </p:cNvGrpSpPr>
                <p:nvPr/>
              </p:nvGrpSpPr>
              <p:grpSpPr bwMode="auto">
                <a:xfrm>
                  <a:off x="2688" y="1392"/>
                  <a:ext cx="96" cy="672"/>
                  <a:chOff x="2064" y="1296"/>
                  <a:chExt cx="96" cy="672"/>
                </a:xfrm>
              </p:grpSpPr>
              <p:sp>
                <p:nvSpPr>
                  <p:cNvPr id="20548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392"/>
                    <a:ext cx="0" cy="57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549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1296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8" name="Group 39"/>
                <p:cNvGrpSpPr>
                  <a:grpSpLocks/>
                </p:cNvGrpSpPr>
                <p:nvPr/>
              </p:nvGrpSpPr>
              <p:grpSpPr bwMode="auto">
                <a:xfrm>
                  <a:off x="3648" y="1680"/>
                  <a:ext cx="96" cy="672"/>
                  <a:chOff x="2064" y="1296"/>
                  <a:chExt cx="96" cy="672"/>
                </a:xfrm>
              </p:grpSpPr>
              <p:sp>
                <p:nvSpPr>
                  <p:cNvPr id="20546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392"/>
                    <a:ext cx="0" cy="57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547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1296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9" name="Group 42"/>
                <p:cNvGrpSpPr>
                  <a:grpSpLocks/>
                </p:cNvGrpSpPr>
                <p:nvPr/>
              </p:nvGrpSpPr>
              <p:grpSpPr bwMode="auto">
                <a:xfrm>
                  <a:off x="1147" y="1680"/>
                  <a:ext cx="96" cy="672"/>
                  <a:chOff x="2064" y="1296"/>
                  <a:chExt cx="96" cy="672"/>
                </a:xfrm>
              </p:grpSpPr>
              <p:sp>
                <p:nvSpPr>
                  <p:cNvPr id="20544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392"/>
                    <a:ext cx="0" cy="57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0545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2064" y="1296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538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536" y="1248"/>
                  <a:ext cx="596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source</a:t>
                  </a:r>
                </a:p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S</a:t>
                  </a:r>
                </a:p>
              </p:txBody>
            </p:sp>
            <p:sp>
              <p:nvSpPr>
                <p:cNvPr id="20539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544" y="960"/>
                  <a:ext cx="427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gate</a:t>
                  </a:r>
                </a:p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G</a:t>
                  </a:r>
                </a:p>
              </p:txBody>
            </p:sp>
            <p:sp>
              <p:nvSpPr>
                <p:cNvPr id="20540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3456" y="1248"/>
                  <a:ext cx="472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drain</a:t>
                  </a:r>
                </a:p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D</a:t>
                  </a:r>
                </a:p>
              </p:txBody>
            </p:sp>
            <p:sp>
              <p:nvSpPr>
                <p:cNvPr id="20541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960" y="1248"/>
                  <a:ext cx="463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body</a:t>
                  </a:r>
                </a:p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000">
                      <a:solidFill>
                        <a:srgbClr val="000000"/>
                      </a:solidFill>
                      <a:latin typeface="Arial" charset="0"/>
                    </a:rPr>
                    <a:t>B</a:t>
                  </a:r>
                </a:p>
              </p:txBody>
            </p:sp>
            <p:sp>
              <p:nvSpPr>
                <p:cNvPr id="20542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640" y="2471"/>
                  <a:ext cx="116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43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426" y="2471"/>
                  <a:ext cx="332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srgbClr val="000000"/>
                      </a:solidFill>
                    </a:rPr>
                    <a:t>oxide</a:t>
                  </a:r>
                </a:p>
              </p:txBody>
            </p:sp>
          </p:grpSp>
          <p:grpSp>
            <p:nvGrpSpPr>
              <p:cNvPr id="10" name="Group 51"/>
              <p:cNvGrpSpPr>
                <a:grpSpLocks/>
              </p:cNvGrpSpPr>
              <p:nvPr/>
            </p:nvGrpSpPr>
            <p:grpSpPr bwMode="auto">
              <a:xfrm>
                <a:off x="1824" y="1392"/>
                <a:ext cx="912" cy="336"/>
                <a:chOff x="1824" y="1392"/>
                <a:chExt cx="912" cy="336"/>
              </a:xfrm>
            </p:grpSpPr>
            <p:sp>
              <p:nvSpPr>
                <p:cNvPr id="20501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1824" y="1584"/>
                  <a:ext cx="33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02" name="Oval 53"/>
                <p:cNvSpPr>
                  <a:spLocks noChangeArrowheads="1"/>
                </p:cNvSpPr>
                <p:nvPr/>
              </p:nvSpPr>
              <p:spPr bwMode="auto">
                <a:xfrm>
                  <a:off x="2160" y="1440"/>
                  <a:ext cx="240" cy="24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03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400" y="1392"/>
                  <a:ext cx="33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04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2256" y="1440"/>
                  <a:ext cx="171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srgbClr val="000000"/>
                      </a:solidFill>
                    </a:rPr>
                    <a:t>+</a:t>
                  </a:r>
                </a:p>
              </p:txBody>
            </p:sp>
            <p:sp>
              <p:nvSpPr>
                <p:cNvPr id="20505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2160" y="1488"/>
                  <a:ext cx="149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200">
                      <a:solidFill>
                        <a:srgbClr val="000000"/>
                      </a:solidFill>
                    </a:rPr>
                    <a:t>-</a:t>
                  </a:r>
                </a:p>
              </p:txBody>
            </p:sp>
          </p:grpSp>
        </p:grpSp>
        <p:sp>
          <p:nvSpPr>
            <p:cNvPr id="20485" name="Text Box 57"/>
            <p:cNvSpPr txBox="1">
              <a:spLocks noChangeArrowheads="1"/>
            </p:cNvSpPr>
            <p:nvPr/>
          </p:nvSpPr>
          <p:spPr bwMode="auto">
            <a:xfrm>
              <a:off x="2448" y="2208"/>
              <a:ext cx="44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+++</a:t>
              </a:r>
            </a:p>
          </p:txBody>
        </p:sp>
        <p:grpSp>
          <p:nvGrpSpPr>
            <p:cNvPr id="11" name="Group 67"/>
            <p:cNvGrpSpPr>
              <a:grpSpLocks/>
            </p:cNvGrpSpPr>
            <p:nvPr/>
          </p:nvGrpSpPr>
          <p:grpSpPr bwMode="auto">
            <a:xfrm>
              <a:off x="2256" y="3072"/>
              <a:ext cx="576" cy="336"/>
              <a:chOff x="2256" y="2928"/>
              <a:chExt cx="576" cy="336"/>
            </a:xfrm>
          </p:grpSpPr>
          <p:sp>
            <p:nvSpPr>
              <p:cNvPr id="20493" name="Oval 58"/>
              <p:cNvSpPr>
                <a:spLocks noChangeArrowheads="1"/>
              </p:cNvSpPr>
              <p:nvPr/>
            </p:nvSpPr>
            <p:spPr bwMode="auto">
              <a:xfrm>
                <a:off x="2304" y="3024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4" name="Oval 59"/>
              <p:cNvSpPr>
                <a:spLocks noChangeArrowheads="1"/>
              </p:cNvSpPr>
              <p:nvPr/>
            </p:nvSpPr>
            <p:spPr bwMode="auto">
              <a:xfrm>
                <a:off x="2496" y="2928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5" name="Oval 60"/>
              <p:cNvSpPr>
                <a:spLocks noChangeArrowheads="1"/>
              </p:cNvSpPr>
              <p:nvPr/>
            </p:nvSpPr>
            <p:spPr bwMode="auto">
              <a:xfrm>
                <a:off x="2688" y="3024"/>
                <a:ext cx="96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6" name="Line 61"/>
              <p:cNvSpPr>
                <a:spLocks noChangeShapeType="1"/>
              </p:cNvSpPr>
              <p:nvPr/>
            </p:nvSpPr>
            <p:spPr bwMode="auto">
              <a:xfrm flipH="1">
                <a:off x="2256" y="3120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7" name="Line 62"/>
              <p:cNvSpPr>
                <a:spLocks noChangeShapeType="1"/>
              </p:cNvSpPr>
              <p:nvPr/>
            </p:nvSpPr>
            <p:spPr bwMode="auto">
              <a:xfrm flipH="1">
                <a:off x="2448" y="3024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0498" name="Line 63"/>
              <p:cNvSpPr>
                <a:spLocks noChangeShapeType="1"/>
              </p:cNvSpPr>
              <p:nvPr/>
            </p:nvSpPr>
            <p:spPr bwMode="auto">
              <a:xfrm>
                <a:off x="2736" y="3120"/>
                <a:ext cx="9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0487" name="Rectangle 64"/>
            <p:cNvSpPr>
              <a:spLocks noChangeArrowheads="1"/>
            </p:cNvSpPr>
            <p:nvPr/>
          </p:nvSpPr>
          <p:spPr bwMode="auto">
            <a:xfrm>
              <a:off x="2208" y="2880"/>
              <a:ext cx="768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0488" name="Text Box 65"/>
            <p:cNvSpPr txBox="1">
              <a:spLocks noChangeArrowheads="1"/>
            </p:cNvSpPr>
            <p:nvPr/>
          </p:nvSpPr>
          <p:spPr bwMode="auto">
            <a:xfrm>
              <a:off x="2736" y="1968"/>
              <a:ext cx="44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+++</a:t>
              </a:r>
            </a:p>
          </p:txBody>
        </p:sp>
        <p:sp>
          <p:nvSpPr>
            <p:cNvPr id="20489" name="Text Box 66"/>
            <p:cNvSpPr txBox="1">
              <a:spLocks noChangeArrowheads="1"/>
            </p:cNvSpPr>
            <p:nvPr/>
          </p:nvSpPr>
          <p:spPr bwMode="auto">
            <a:xfrm>
              <a:off x="2592" y="2064"/>
              <a:ext cx="44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+++</a:t>
              </a:r>
            </a:p>
          </p:txBody>
        </p:sp>
        <p:sp>
          <p:nvSpPr>
            <p:cNvPr id="20490" name="Rectangle 68"/>
            <p:cNvSpPr>
              <a:spLocks noChangeArrowheads="1"/>
            </p:cNvSpPr>
            <p:nvPr/>
          </p:nvSpPr>
          <p:spPr bwMode="auto">
            <a:xfrm>
              <a:off x="2208" y="2784"/>
              <a:ext cx="768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</a:rPr>
                <a:t>- - - - -</a:t>
              </a:r>
            </a:p>
          </p:txBody>
        </p:sp>
        <p:sp>
          <p:nvSpPr>
            <p:cNvPr id="20491" name="Text Box 70"/>
            <p:cNvSpPr txBox="1">
              <a:spLocks noChangeArrowheads="1"/>
            </p:cNvSpPr>
            <p:nvPr/>
          </p:nvSpPr>
          <p:spPr bwMode="auto">
            <a:xfrm>
              <a:off x="3888" y="1872"/>
              <a:ext cx="694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b="1" dirty="0" smtClean="0">
                  <a:solidFill>
                    <a:srgbClr val="000000"/>
                  </a:solidFill>
                </a:rPr>
                <a:t>V</a:t>
              </a:r>
              <a:r>
                <a:rPr lang="en-US" b="1" baseline="-25000" dirty="0" smtClean="0">
                  <a:solidFill>
                    <a:srgbClr val="000000"/>
                  </a:solidFill>
                </a:rPr>
                <a:t>D</a:t>
              </a:r>
              <a:r>
                <a:rPr lang="en-US" b="1" dirty="0" smtClean="0">
                  <a:solidFill>
                    <a:srgbClr val="000000"/>
                  </a:solidFill>
                </a:rPr>
                <a:t>=V</a:t>
              </a:r>
              <a:r>
                <a:rPr lang="en-US" b="1" baseline="-25000" dirty="0" smtClean="0">
                  <a:solidFill>
                    <a:srgbClr val="000000"/>
                  </a:solidFill>
                </a:rPr>
                <a:t>s</a:t>
              </a:r>
              <a:endParaRPr lang="en-US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0492" name="Line 71"/>
            <p:cNvSpPr>
              <a:spLocks noChangeShapeType="1"/>
            </p:cNvSpPr>
            <p:nvPr/>
          </p:nvSpPr>
          <p:spPr bwMode="auto">
            <a:xfrm>
              <a:off x="1200" y="192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A4291-1689-42C8-9638-2BDF587238B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&gt; V</a:t>
            </a:r>
            <a:r>
              <a:rPr lang="en-US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31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-versus-</a:t>
            </a:r>
            <a:r>
              <a:rPr lang="en-US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873" indent="-28572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882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034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187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340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492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645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797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08A067-C112-4708-82C0-D7C7EBE2EFBA}" type="slidenum">
              <a:rPr lang="en-US" sz="1400">
                <a:solidFill>
                  <a:srgbClr val="000000"/>
                </a:solidFill>
              </a:rPr>
              <a:pPr/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25106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81200" y="1447800"/>
            <a:ext cx="5029200" cy="2667000"/>
            <a:chOff x="336" y="288"/>
            <a:chExt cx="3168" cy="1680"/>
          </a:xfrm>
        </p:grpSpPr>
        <p:pic>
          <p:nvPicPr>
            <p:cNvPr id="7176" name="Picture 6" descr="p8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1008"/>
              <a:ext cx="2592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7" name="Line 7"/>
            <p:cNvSpPr>
              <a:spLocks noChangeShapeType="1"/>
            </p:cNvSpPr>
            <p:nvPr/>
          </p:nvSpPr>
          <p:spPr bwMode="auto">
            <a:xfrm>
              <a:off x="1392" y="768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78" name="Line 8"/>
            <p:cNvSpPr>
              <a:spLocks noChangeShapeType="1"/>
            </p:cNvSpPr>
            <p:nvPr/>
          </p:nvSpPr>
          <p:spPr bwMode="auto">
            <a:xfrm flipV="1">
              <a:off x="1968" y="5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79" name="Line 9"/>
            <p:cNvSpPr>
              <a:spLocks noChangeShapeType="1"/>
            </p:cNvSpPr>
            <p:nvPr/>
          </p:nvSpPr>
          <p:spPr bwMode="auto">
            <a:xfrm flipV="1">
              <a:off x="2832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>
              <a:off x="2832" y="720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1" name="Line 11"/>
            <p:cNvSpPr>
              <a:spLocks noChangeShapeType="1"/>
            </p:cNvSpPr>
            <p:nvPr/>
          </p:nvSpPr>
          <p:spPr bwMode="auto">
            <a:xfrm flipV="1">
              <a:off x="1200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2" name="Line 12"/>
            <p:cNvSpPr>
              <a:spLocks noChangeShapeType="1"/>
            </p:cNvSpPr>
            <p:nvPr/>
          </p:nvSpPr>
          <p:spPr bwMode="auto">
            <a:xfrm flipH="1">
              <a:off x="432" y="720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3" name="Line 13"/>
            <p:cNvSpPr>
              <a:spLocks noChangeShapeType="1"/>
            </p:cNvSpPr>
            <p:nvPr/>
          </p:nvSpPr>
          <p:spPr bwMode="auto">
            <a:xfrm>
              <a:off x="432" y="72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4" name="Line 14"/>
            <p:cNvSpPr>
              <a:spLocks noChangeShapeType="1"/>
            </p:cNvSpPr>
            <p:nvPr/>
          </p:nvSpPr>
          <p:spPr bwMode="auto">
            <a:xfrm>
              <a:off x="336" y="9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5" name="Line 15"/>
            <p:cNvSpPr>
              <a:spLocks noChangeShapeType="1"/>
            </p:cNvSpPr>
            <p:nvPr/>
          </p:nvSpPr>
          <p:spPr bwMode="auto">
            <a:xfrm>
              <a:off x="384" y="9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6" name="Line 16"/>
            <p:cNvSpPr>
              <a:spLocks noChangeShapeType="1"/>
            </p:cNvSpPr>
            <p:nvPr/>
          </p:nvSpPr>
          <p:spPr bwMode="auto">
            <a:xfrm>
              <a:off x="432" y="100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7" name="Line 17"/>
            <p:cNvSpPr>
              <a:spLocks noChangeShapeType="1"/>
            </p:cNvSpPr>
            <p:nvPr/>
          </p:nvSpPr>
          <p:spPr bwMode="auto">
            <a:xfrm flipV="1">
              <a:off x="1152" y="1200"/>
              <a:ext cx="24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8" name="Line 18"/>
            <p:cNvSpPr>
              <a:spLocks noChangeShapeType="1"/>
            </p:cNvSpPr>
            <p:nvPr/>
          </p:nvSpPr>
          <p:spPr bwMode="auto">
            <a:xfrm flipH="1" flipV="1">
              <a:off x="2688" y="1248"/>
              <a:ext cx="336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89" name="Line 19"/>
            <p:cNvSpPr>
              <a:spLocks noChangeShapeType="1"/>
            </p:cNvSpPr>
            <p:nvPr/>
          </p:nvSpPr>
          <p:spPr bwMode="auto">
            <a:xfrm flipH="1" flipV="1">
              <a:off x="1536" y="1104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7190" name="Text Box 20"/>
            <p:cNvSpPr txBox="1">
              <a:spLocks noChangeArrowheads="1"/>
            </p:cNvSpPr>
            <p:nvPr/>
          </p:nvSpPr>
          <p:spPr bwMode="auto">
            <a:xfrm>
              <a:off x="1296" y="1536"/>
              <a:ext cx="158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</a:rPr>
                <a:t>Q</a:t>
              </a:r>
              <a:r>
                <a:rPr lang="en-US" sz="1400" b="1" baseline="-25000" dirty="0">
                  <a:solidFill>
                    <a:srgbClr val="000000"/>
                  </a:solidFill>
                </a:rPr>
                <a:t>N</a:t>
              </a:r>
              <a:r>
                <a:rPr lang="en-US" sz="1400" b="1" dirty="0">
                  <a:solidFill>
                    <a:srgbClr val="000000"/>
                  </a:solidFill>
                </a:rPr>
                <a:t> = inversion layer charge</a:t>
              </a:r>
            </a:p>
          </p:txBody>
        </p:sp>
        <p:graphicFrame>
          <p:nvGraphicFramePr>
            <p:cNvPr id="7191" name="Object 21"/>
            <p:cNvGraphicFramePr>
              <a:graphicFrameLocks noChangeAspect="1"/>
            </p:cNvGraphicFramePr>
            <p:nvPr/>
          </p:nvGraphicFramePr>
          <p:xfrm>
            <a:off x="2880" y="1824"/>
            <a:ext cx="402" cy="144"/>
          </p:xfrm>
          <a:graphic>
            <a:graphicData uri="http://schemas.openxmlformats.org/presentationml/2006/ole">
              <p:oleObj spid="_x0000_s126978" name="Equation" r:id="rId4" imgW="495000" imgH="177480" progId="Equation.3">
                <p:embed/>
              </p:oleObj>
            </a:graphicData>
          </a:graphic>
        </p:graphicFrame>
        <p:sp>
          <p:nvSpPr>
            <p:cNvPr id="7193" name="Text Box 23"/>
            <p:cNvSpPr txBox="1">
              <a:spLocks noChangeArrowheads="1"/>
            </p:cNvSpPr>
            <p:nvPr/>
          </p:nvSpPr>
          <p:spPr bwMode="auto">
            <a:xfrm>
              <a:off x="1824" y="288"/>
              <a:ext cx="5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</a:rPr>
                <a:t>G </a:t>
              </a:r>
              <a:r>
                <a:rPr lang="en-US" sz="2000" dirty="0">
                  <a:solidFill>
                    <a:srgbClr val="000000"/>
                  </a:solidFill>
                </a:rPr>
                <a:t>(</a:t>
              </a:r>
              <a:r>
                <a:rPr lang="en-US" sz="2000" i="1" dirty="0">
                  <a:solidFill>
                    <a:srgbClr val="000000"/>
                  </a:solidFill>
                </a:rPr>
                <a:t>V</a:t>
              </a:r>
              <a:r>
                <a:rPr lang="en-US" sz="2000" baseline="-25000" dirty="0">
                  <a:solidFill>
                    <a:srgbClr val="000000"/>
                  </a:solidFill>
                </a:rPr>
                <a:t>G</a:t>
              </a:r>
              <a:r>
                <a:rPr lang="en-US" sz="200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7194" name="Text Box 24"/>
            <p:cNvSpPr txBox="1">
              <a:spLocks noChangeArrowheads="1"/>
            </p:cNvSpPr>
            <p:nvPr/>
          </p:nvSpPr>
          <p:spPr bwMode="auto">
            <a:xfrm>
              <a:off x="1056" y="432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7195" name="Text Box 25"/>
            <p:cNvSpPr txBox="1">
              <a:spLocks noChangeArrowheads="1"/>
            </p:cNvSpPr>
            <p:nvPr/>
          </p:nvSpPr>
          <p:spPr bwMode="auto">
            <a:xfrm>
              <a:off x="2832" y="432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</a:rPr>
                <a:t>D</a:t>
              </a:r>
              <a:r>
                <a:rPr lang="en-US" sz="2000" dirty="0">
                  <a:solidFill>
                    <a:srgbClr val="000000"/>
                  </a:solidFill>
                </a:rPr>
                <a:t> (</a:t>
              </a:r>
              <a:r>
                <a:rPr lang="en-US" sz="2000" i="1" dirty="0">
                  <a:solidFill>
                    <a:srgbClr val="000000"/>
                  </a:solidFill>
                </a:rPr>
                <a:t>V</a:t>
              </a:r>
              <a:r>
                <a:rPr lang="en-US" sz="2000" baseline="-25000" dirty="0">
                  <a:solidFill>
                    <a:srgbClr val="000000"/>
                  </a:solidFill>
                </a:rPr>
                <a:t>DS</a:t>
              </a:r>
              <a:r>
                <a:rPr lang="en-US" sz="2000" dirty="0">
                  <a:solidFill>
                    <a:srgbClr val="000000"/>
                  </a:solidFill>
                </a:rPr>
                <a:t>)</a:t>
              </a:r>
            </a:p>
          </p:txBody>
        </p:sp>
      </p:grpSp>
      <p:sp>
        <p:nvSpPr>
          <p:cNvPr id="7174" name="Text Box 27"/>
          <p:cNvSpPr txBox="1">
            <a:spLocks noChangeArrowheads="1"/>
          </p:cNvSpPr>
          <p:nvPr/>
        </p:nvSpPr>
        <p:spPr bwMode="auto">
          <a:xfrm>
            <a:off x="762000" y="4495800"/>
            <a:ext cx="7848600" cy="83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For </a:t>
            </a:r>
            <a:r>
              <a:rPr lang="en-US" i="1" dirty="0" smtClean="0"/>
              <a:t>V</a:t>
            </a:r>
            <a:r>
              <a:rPr lang="en-US" baseline="-25000" dirty="0" smtClean="0"/>
              <a:t>G </a:t>
            </a:r>
            <a:r>
              <a:rPr lang="en-US" dirty="0" smtClean="0"/>
              <a:t>&lt; </a:t>
            </a:r>
            <a:r>
              <a:rPr lang="en-US" i="1" dirty="0" smtClean="0"/>
              <a:t>V</a:t>
            </a:r>
            <a:r>
              <a:rPr lang="en-US" baseline="-25000" dirty="0" smtClean="0"/>
              <a:t>T</a:t>
            </a:r>
            <a:r>
              <a:rPr lang="en-US" dirty="0" smtClean="0"/>
              <a:t>, Inversion layer charge is zero (Slide11).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For </a:t>
            </a:r>
            <a:r>
              <a:rPr lang="en-US" i="1" dirty="0" smtClean="0"/>
              <a:t>V</a:t>
            </a:r>
            <a:r>
              <a:rPr lang="en-US" baseline="-25000" dirty="0" smtClean="0"/>
              <a:t>G  </a:t>
            </a:r>
            <a:r>
              <a:rPr lang="en-US" dirty="0" smtClean="0"/>
              <a:t>&gt; </a:t>
            </a:r>
            <a:r>
              <a:rPr lang="en-US" i="1" dirty="0" smtClean="0"/>
              <a:t>V</a:t>
            </a:r>
            <a:r>
              <a:rPr lang="en-US" baseline="-25000" dirty="0" smtClean="0"/>
              <a:t>T</a:t>
            </a:r>
            <a:r>
              <a:rPr lang="en-US" dirty="0" smtClean="0"/>
              <a:t>,  </a:t>
            </a:r>
            <a:r>
              <a:rPr lang="en-US" i="1" dirty="0" err="1" smtClean="0"/>
              <a:t>Q</a:t>
            </a:r>
            <a:r>
              <a:rPr lang="en-US" baseline="-25000" dirty="0" err="1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y</a:t>
            </a:r>
            <a:r>
              <a:rPr lang="en-US" dirty="0" smtClean="0"/>
              <a:t>) = </a:t>
            </a:r>
            <a:r>
              <a:rPr lang="en-US" dirty="0" smtClean="0">
                <a:sym typeface="Symbol" pitchFamily="18" charset="2"/>
              </a:rPr>
              <a:t></a:t>
            </a:r>
            <a:r>
              <a:rPr lang="en-US" dirty="0" smtClean="0"/>
              <a:t> </a:t>
            </a:r>
            <a:r>
              <a:rPr lang="en-US" i="1" dirty="0" smtClean="0"/>
              <a:t>Q</a:t>
            </a:r>
            <a:r>
              <a:rPr lang="en-US" baseline="-25000" dirty="0" smtClean="0"/>
              <a:t>G </a:t>
            </a:r>
            <a:r>
              <a:rPr lang="en-US" dirty="0" smtClean="0"/>
              <a:t>= </a:t>
            </a:r>
            <a:r>
              <a:rPr lang="en-US" dirty="0" smtClean="0">
                <a:sym typeface="Symbol" pitchFamily="18" charset="2"/>
              </a:rPr>
              <a:t>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baseline="-25000" dirty="0" smtClean="0"/>
              <a:t>ox </a:t>
            </a:r>
            <a:r>
              <a:rPr lang="en-US" dirty="0" smtClean="0"/>
              <a:t>(</a:t>
            </a:r>
            <a:r>
              <a:rPr lang="en-US" i="1" dirty="0" smtClean="0"/>
              <a:t>V</a:t>
            </a:r>
            <a:r>
              <a:rPr lang="en-US" baseline="-25000" dirty="0" smtClean="0"/>
              <a:t>G </a:t>
            </a:r>
            <a:r>
              <a:rPr lang="en-US" dirty="0" smtClean="0">
                <a:sym typeface="Symbol" pitchFamily="18" charset="2"/>
              </a:rPr>
              <a:t></a:t>
            </a:r>
            <a:r>
              <a:rPr lang="en-US" dirty="0" smtClean="0"/>
              <a:t> V</a:t>
            </a:r>
            <a:r>
              <a:rPr lang="en-US" dirty="0" smtClean="0">
                <a:sym typeface="Symbol" pitchFamily="18" charset="2"/>
              </a:rPr>
              <a:t> </a:t>
            </a:r>
            <a:r>
              <a:rPr lang="en-US" i="1" dirty="0" smtClean="0">
                <a:sym typeface="Symbol" pitchFamily="18" charset="2"/>
              </a:rPr>
              <a:t>V</a:t>
            </a:r>
            <a:r>
              <a:rPr lang="en-US" baseline="-25000" dirty="0" smtClean="0">
                <a:sym typeface="Symbol" pitchFamily="18" charset="2"/>
              </a:rPr>
              <a:t>T</a:t>
            </a:r>
            <a:r>
              <a:rPr lang="en-US" dirty="0" smtClean="0">
                <a:sym typeface="Symbol" pitchFamily="18" charset="2"/>
              </a:rPr>
              <a:t>) (Slide12)</a:t>
            </a:r>
          </a:p>
        </p:txBody>
      </p:sp>
    </p:spTree>
    <p:extLst>
      <p:ext uri="{BB962C8B-B14F-4D97-AF65-F5344CB8AC3E}">
        <p14:creationId xmlns="" xmlns:p14="http://schemas.microsoft.com/office/powerpoint/2010/main" val="169593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8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  <a:endParaRPr lang="en-US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the MOSFET, the gate and the channel region form a parallel-plate capacitor for which the oxide layer serves as a dielectric.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If the capacitance per unit gate area is denoted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000" b="1" baseline="-25000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the thickness of the oxide layer is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000" b="1" baseline="-25000" dirty="0" err="1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then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000" b="1" i="1" baseline="-25000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3000" b="1" i="1" dirty="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3000" b="1" i="1" baseline="-25000" dirty="0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000" b="1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000" b="1" i="1" baseline="-25000" dirty="0" err="1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0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(4.2) 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3000" baseline="-25000" dirty="0" err="1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3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the permittivity of the silicon oxide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ε= 3.9 ε</a:t>
            </a:r>
            <a:r>
              <a:rPr lang="el-GR" sz="2800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3.9×8.854×10</a:t>
            </a:r>
            <a:r>
              <a:rPr lang="el-GR" sz="2800" baseline="30000" dirty="0" smtClean="0">
                <a:latin typeface="Times New Roman" pitchFamily="18" charset="0"/>
                <a:cs typeface="Times New Roman" pitchFamily="18" charset="0"/>
              </a:rPr>
              <a:t>-12</a:t>
            </a:r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3.45×10</a:t>
            </a:r>
            <a:r>
              <a:rPr lang="el-GR" sz="2800" baseline="30000" dirty="0" smtClean="0">
                <a:latin typeface="Times New Roman" pitchFamily="18" charset="0"/>
                <a:cs typeface="Times New Roman" pitchFamily="18" charset="0"/>
              </a:rPr>
              <a:t>-11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F/m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Zafar.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46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Current and Current Density: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 general,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 , for the drift current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None/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Here,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current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 the same everywhere, but 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J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(current density)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can vary from position to position.</a:t>
            </a: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914400" y="4038600"/>
          <a:ext cx="3962400" cy="841375"/>
        </p:xfrm>
        <a:graphic>
          <a:graphicData uri="http://schemas.openxmlformats.org/presentationml/2006/ole">
            <p:oleObj spid="_x0000_s219138" name="Equation" r:id="rId3" imgW="2145960" imgH="419040" progId="Equation.3">
              <p:embed/>
            </p:oleObj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105400" y="4191000"/>
            <a:ext cx="816229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since</a:t>
            </a:r>
          </a:p>
        </p:txBody>
      </p:sp>
      <p:graphicFrame>
        <p:nvGraphicFramePr>
          <p:cNvPr id="219139" name="Object 3"/>
          <p:cNvGraphicFramePr>
            <a:graphicFrameLocks noChangeAspect="1"/>
          </p:cNvGraphicFramePr>
          <p:nvPr/>
        </p:nvGraphicFramePr>
        <p:xfrm>
          <a:off x="5943600" y="4038600"/>
          <a:ext cx="1574800" cy="838200"/>
        </p:xfrm>
        <a:graphic>
          <a:graphicData uri="http://schemas.openxmlformats.org/presentationml/2006/ole">
            <p:oleObj spid="_x0000_s219139" name="Equation" r:id="rId4" imgW="787320" imgH="419040" progId="Equation.3">
              <p:embed/>
            </p:oleObj>
          </a:graphicData>
        </a:graphic>
      </p:graphicFrame>
      <p:sp>
        <p:nvSpPr>
          <p:cNvPr id="8" name="Text Box 26"/>
          <p:cNvSpPr txBox="1">
            <a:spLocks noChangeArrowheads="1"/>
          </p:cNvSpPr>
          <p:nvPr/>
        </p:nvSpPr>
        <p:spPr bwMode="auto">
          <a:xfrm>
            <a:off x="990600" y="4876800"/>
            <a:ext cx="5448907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Let “</a:t>
            </a:r>
            <a:r>
              <a:rPr lang="en-US" b="1" dirty="0" smtClean="0">
                <a:sym typeface="Symbol" pitchFamily="18" charset="2"/>
              </a:rPr>
              <a:t></a:t>
            </a:r>
            <a:r>
              <a:rPr lang="en-US" b="1" dirty="0" smtClean="0"/>
              <a:t> </a:t>
            </a:r>
            <a:r>
              <a:rPr lang="en-US" dirty="0" smtClean="0">
                <a:sym typeface="Symbol" pitchFamily="18" charset="2"/>
              </a:rPr>
              <a:t>” be the potential along the channel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873" indent="-28572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882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034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187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340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492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645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797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7EEBF63-B1C6-4489-9941-3B1D27FAD28F}" type="slidenum">
              <a:rPr lang="en-US" sz="1400">
                <a:solidFill>
                  <a:srgbClr val="000000"/>
                </a:solidFill>
              </a:rPr>
              <a:pPr/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  <a:endParaRPr lang="en-US" dirty="0" smtClean="0"/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501650" y="1892300"/>
            <a:ext cx="8133297" cy="83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To find current, we have to multiply the above with area, but </a:t>
            </a:r>
            <a:r>
              <a:rPr lang="en-US" i="1" dirty="0" err="1" smtClean="0"/>
              <a:t>J</a:t>
            </a:r>
            <a:r>
              <a:rPr lang="en-US" baseline="-25000" dirty="0" err="1" smtClean="0"/>
              <a:t>n</a:t>
            </a:r>
            <a:r>
              <a:rPr lang="en-US" i="1" baseline="-25000" dirty="0" err="1" smtClean="0"/>
              <a:t>y</a:t>
            </a:r>
            <a:r>
              <a:rPr lang="en-US" dirty="0" smtClean="0"/>
              <a:t>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smtClean="0"/>
              <a:t>n,</a:t>
            </a:r>
            <a:r>
              <a:rPr lang="en-US" dirty="0" smtClean="0"/>
              <a:t> etc. are functions of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z</a:t>
            </a:r>
            <a:r>
              <a:rPr lang="en-US" dirty="0" smtClean="0"/>
              <a:t>. Hence, </a:t>
            </a:r>
          </a:p>
        </p:txBody>
      </p:sp>
      <p:graphicFrame>
        <p:nvGraphicFramePr>
          <p:cNvPr id="9224" name="Object 10"/>
          <p:cNvGraphicFramePr>
            <a:graphicFrameLocks noChangeAspect="1"/>
          </p:cNvGraphicFramePr>
          <p:nvPr/>
        </p:nvGraphicFramePr>
        <p:xfrm>
          <a:off x="511176" y="2852739"/>
          <a:ext cx="6672263" cy="1728787"/>
        </p:xfrm>
        <a:graphic>
          <a:graphicData uri="http://schemas.openxmlformats.org/presentationml/2006/ole">
            <p:oleObj spid="_x0000_s129028" name="Equation" r:id="rId3" imgW="3327400" imgH="863600" progId="Equation.3">
              <p:embed/>
            </p:oleObj>
          </a:graphicData>
        </a:graphic>
      </p:graphicFrame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381000" y="4572000"/>
            <a:ext cx="8603617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Integrating the above equation, and noting that </a:t>
            </a:r>
            <a:r>
              <a:rPr lang="en-US" i="1" dirty="0" smtClean="0"/>
              <a:t>I</a:t>
            </a:r>
            <a:r>
              <a:rPr lang="en-US" baseline="-25000" dirty="0" smtClean="0"/>
              <a:t>D</a:t>
            </a:r>
            <a:r>
              <a:rPr lang="en-US" dirty="0" smtClean="0"/>
              <a:t> is constant, we get</a:t>
            </a:r>
          </a:p>
        </p:txBody>
      </p:sp>
      <p:graphicFrame>
        <p:nvGraphicFramePr>
          <p:cNvPr id="9226" name="Object 12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p:oleObj spid="_x0000_s129029" name="Equation" r:id="rId4" imgW="114151" imgH="215619" progId="Equation.3">
              <p:embed/>
            </p:oleObj>
          </a:graphicData>
        </a:graphic>
      </p:graphicFrame>
      <p:graphicFrame>
        <p:nvGraphicFramePr>
          <p:cNvPr id="9227" name="Object 14"/>
          <p:cNvGraphicFramePr>
            <a:graphicFrameLocks noChangeAspect="1"/>
          </p:cNvGraphicFramePr>
          <p:nvPr/>
        </p:nvGraphicFramePr>
        <p:xfrm>
          <a:off x="533400" y="5334000"/>
          <a:ext cx="3733800" cy="808005"/>
        </p:xfrm>
        <a:graphic>
          <a:graphicData uri="http://schemas.openxmlformats.org/presentationml/2006/ole">
            <p:oleObj spid="_x0000_s129030" name="Equation" r:id="rId5" imgW="1815312" imgH="393529" progId="Equation.3">
              <p:embed/>
            </p:oleObj>
          </a:graphicData>
        </a:graphic>
      </p:graphicFrame>
      <p:sp>
        <p:nvSpPr>
          <p:cNvPr id="9228" name="Text Box 15"/>
          <p:cNvSpPr txBox="1">
            <a:spLocks noChangeArrowheads="1"/>
          </p:cNvSpPr>
          <p:nvPr/>
        </p:nvSpPr>
        <p:spPr bwMode="auto">
          <a:xfrm>
            <a:off x="4732339" y="5656264"/>
            <a:ext cx="4379615" cy="70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333CC"/>
                </a:solidFill>
              </a:rPr>
              <a:t>Since we know expression for </a:t>
            </a:r>
            <a:r>
              <a:rPr lang="en-US" sz="2000" i="1" dirty="0" err="1">
                <a:solidFill>
                  <a:srgbClr val="3333CC"/>
                </a:solidFill>
              </a:rPr>
              <a:t>Q</a:t>
            </a:r>
            <a:r>
              <a:rPr lang="en-US" sz="2000" baseline="-25000" dirty="0" err="1">
                <a:solidFill>
                  <a:srgbClr val="3333CC"/>
                </a:solidFill>
              </a:rPr>
              <a:t>n</a:t>
            </a:r>
            <a:r>
              <a:rPr lang="en-US" sz="2000" dirty="0">
                <a:solidFill>
                  <a:srgbClr val="3333CC"/>
                </a:solidFill>
              </a:rPr>
              <a:t>(</a:t>
            </a:r>
            <a:r>
              <a:rPr lang="en-US" sz="2000" i="1" dirty="0">
                <a:solidFill>
                  <a:srgbClr val="3333CC"/>
                </a:solidFill>
              </a:rPr>
              <a:t>y</a:t>
            </a:r>
            <a:r>
              <a:rPr lang="en-US" sz="2000" dirty="0">
                <a:solidFill>
                  <a:srgbClr val="3333CC"/>
                </a:solidFill>
              </a:rPr>
              <a:t>) in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333CC"/>
                </a:solidFill>
              </a:rPr>
              <a:t>terms of </a:t>
            </a:r>
            <a:r>
              <a:rPr lang="en-US" sz="2000" dirty="0">
                <a:solidFill>
                  <a:srgbClr val="3333CC"/>
                </a:solidFill>
                <a:sym typeface="Symbol" pitchFamily="18" charset="2"/>
              </a:rPr>
              <a:t>, we can integrate this to get </a:t>
            </a:r>
            <a:r>
              <a:rPr lang="en-US" sz="2000" i="1" dirty="0">
                <a:solidFill>
                  <a:srgbClr val="3333CC"/>
                </a:solidFill>
                <a:sym typeface="Symbol" pitchFamily="18" charset="2"/>
              </a:rPr>
              <a:t>I</a:t>
            </a:r>
            <a:r>
              <a:rPr lang="en-US" sz="2000" baseline="-25000" dirty="0">
                <a:solidFill>
                  <a:srgbClr val="3333CC"/>
                </a:solidFill>
                <a:sym typeface="Symbol" pitchFamily="18" charset="2"/>
              </a:rPr>
              <a:t>D</a:t>
            </a:r>
            <a:endParaRPr lang="en-US" dirty="0" smtClean="0">
              <a:solidFill>
                <a:srgbClr val="3333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1295400"/>
            <a:ext cx="4424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Current and Current Density:</a:t>
            </a:r>
          </a:p>
        </p:txBody>
      </p:sp>
    </p:spTree>
    <p:extLst>
      <p:ext uri="{BB962C8B-B14F-4D97-AF65-F5344CB8AC3E}">
        <p14:creationId xmlns:p14="http://schemas.microsoft.com/office/powerpoint/2010/main" xmlns="" val="34235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873" indent="-28572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882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034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187" indent="-228577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340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492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645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797" indent="-2285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C89F65F-DEC1-4FC0-9E46-AFB206C03799}" type="slidenum">
              <a:rPr lang="en-US" sz="1400">
                <a:solidFill>
                  <a:srgbClr val="000000"/>
                </a:solidFill>
              </a:rPr>
              <a:pPr/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7313"/>
            <a:ext cx="7772400" cy="525106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Relationships</a:t>
            </a:r>
            <a:endParaRPr lang="en-US" dirty="0" smtClean="0"/>
          </a:p>
        </p:txBody>
      </p:sp>
      <p:graphicFrame>
        <p:nvGraphicFramePr>
          <p:cNvPr id="10244" name="Object 3"/>
          <p:cNvGraphicFramePr>
            <a:graphicFrameLocks noChangeAspect="1"/>
          </p:cNvGraphicFramePr>
          <p:nvPr/>
        </p:nvGraphicFramePr>
        <p:xfrm>
          <a:off x="457200" y="1524000"/>
          <a:ext cx="4345963" cy="990600"/>
        </p:xfrm>
        <a:graphic>
          <a:graphicData uri="http://schemas.openxmlformats.org/presentationml/2006/ole">
            <p:oleObj spid="_x0000_s130050" name="Equation" r:id="rId3" imgW="2387600" imgH="533400" progId="Equation.3">
              <p:embed/>
            </p:oleObj>
          </a:graphicData>
        </a:graphic>
      </p:graphicFrame>
      <p:graphicFrame>
        <p:nvGraphicFramePr>
          <p:cNvPr id="10245" name="Object 4"/>
          <p:cNvGraphicFramePr>
            <a:graphicFrameLocks noChangeAspect="1"/>
          </p:cNvGraphicFramePr>
          <p:nvPr/>
        </p:nvGraphicFramePr>
        <p:xfrm>
          <a:off x="4953000" y="1752600"/>
          <a:ext cx="1955800" cy="433388"/>
        </p:xfrm>
        <a:graphic>
          <a:graphicData uri="http://schemas.openxmlformats.org/presentationml/2006/ole">
            <p:oleObj spid="_x0000_s130051" name="Equation" r:id="rId4" imgW="1091726" imgH="241195" progId="Equation.3">
              <p:embed/>
            </p:oleObj>
          </a:graphicData>
        </a:graphic>
      </p:graphicFrame>
      <p:graphicFrame>
        <p:nvGraphicFramePr>
          <p:cNvPr id="10246" name="Object 5"/>
          <p:cNvGraphicFramePr>
            <a:graphicFrameLocks noChangeAspect="1"/>
          </p:cNvGraphicFramePr>
          <p:nvPr/>
        </p:nvGraphicFramePr>
        <p:xfrm>
          <a:off x="7391400" y="1676400"/>
          <a:ext cx="923925" cy="387350"/>
        </p:xfrm>
        <a:graphic>
          <a:graphicData uri="http://schemas.openxmlformats.org/presentationml/2006/ole">
            <p:oleObj spid="_x0000_s130052" name="Equation" r:id="rId5" imgW="545863" imgH="228501" progId="Equation.3">
              <p:embed/>
            </p:oleObj>
          </a:graphicData>
        </a:graphic>
      </p:graphicFrame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7010400" y="1600200"/>
            <a:ext cx="269605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81000" y="2667000"/>
            <a:ext cx="8432800" cy="156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 smtClean="0"/>
              <a:t>I</a:t>
            </a:r>
            <a:r>
              <a:rPr lang="en-US" baseline="-25000" dirty="0" smtClean="0"/>
              <a:t>D</a:t>
            </a:r>
            <a:r>
              <a:rPr lang="en-US" dirty="0" smtClean="0"/>
              <a:t> will increase as </a:t>
            </a:r>
            <a:r>
              <a:rPr lang="en-US" i="1" dirty="0" smtClean="0"/>
              <a:t>V</a:t>
            </a:r>
            <a:r>
              <a:rPr lang="en-US" baseline="-25000" dirty="0" smtClean="0"/>
              <a:t>DS</a:t>
            </a:r>
            <a:r>
              <a:rPr lang="en-US" dirty="0" smtClean="0"/>
              <a:t> is increased, but when </a:t>
            </a:r>
            <a:r>
              <a:rPr lang="en-US" i="1" dirty="0" smtClean="0"/>
              <a:t>V</a:t>
            </a:r>
            <a:r>
              <a:rPr lang="en-US" baseline="-25000" dirty="0" smtClean="0"/>
              <a:t>G </a:t>
            </a:r>
            <a:r>
              <a:rPr lang="en-US" dirty="0" smtClean="0"/>
              <a:t>– </a:t>
            </a:r>
            <a:r>
              <a:rPr lang="en-US" i="1" dirty="0" smtClean="0"/>
              <a:t>V</a:t>
            </a:r>
            <a:r>
              <a:rPr lang="en-US" baseline="-25000" dirty="0" smtClean="0"/>
              <a:t>DS </a:t>
            </a:r>
            <a:r>
              <a:rPr lang="en-US" dirty="0" smtClean="0"/>
              <a:t>= </a:t>
            </a:r>
            <a:r>
              <a:rPr lang="en-US" i="1" dirty="0" smtClean="0"/>
              <a:t>V</a:t>
            </a:r>
            <a:r>
              <a:rPr lang="en-US" baseline="-25000" dirty="0" smtClean="0"/>
              <a:t>T</a:t>
            </a:r>
            <a:r>
              <a:rPr lang="en-US" dirty="0" smtClean="0"/>
              <a:t>, pinch-off of channel occurs, and current saturates when </a:t>
            </a:r>
            <a:r>
              <a:rPr lang="en-US" i="1" dirty="0" smtClean="0"/>
              <a:t>V</a:t>
            </a:r>
            <a:r>
              <a:rPr lang="en-US" baseline="-25000" dirty="0" smtClean="0"/>
              <a:t>DS</a:t>
            </a:r>
            <a:r>
              <a:rPr lang="en-US" dirty="0" smtClean="0"/>
              <a:t> is increased further. This value of </a:t>
            </a:r>
            <a:r>
              <a:rPr lang="en-US" i="1" dirty="0" smtClean="0"/>
              <a:t>V</a:t>
            </a:r>
            <a:r>
              <a:rPr lang="en-US" baseline="-25000" dirty="0" smtClean="0"/>
              <a:t>DS</a:t>
            </a:r>
            <a:r>
              <a:rPr lang="en-US" dirty="0" smtClean="0"/>
              <a:t> is called </a:t>
            </a:r>
            <a:r>
              <a:rPr lang="en-US" i="1" dirty="0" err="1" smtClean="0"/>
              <a:t>V</a:t>
            </a:r>
            <a:r>
              <a:rPr lang="en-US" baseline="-25000" dirty="0" err="1" smtClean="0"/>
              <a:t>DS,sat</a:t>
            </a:r>
            <a:r>
              <a:rPr lang="en-US" dirty="0" smtClean="0"/>
              <a:t>. i.e., </a:t>
            </a:r>
            <a:r>
              <a:rPr lang="en-US" i="1" dirty="0" err="1" smtClean="0"/>
              <a:t>V</a:t>
            </a:r>
            <a:r>
              <a:rPr lang="en-US" baseline="-25000" dirty="0" err="1" smtClean="0"/>
              <a:t>DS,sat</a:t>
            </a:r>
            <a:r>
              <a:rPr lang="en-US" baseline="-25000" dirty="0" smtClean="0"/>
              <a:t> </a:t>
            </a:r>
            <a:r>
              <a:rPr lang="en-US" dirty="0" smtClean="0"/>
              <a:t>= </a:t>
            </a:r>
            <a:r>
              <a:rPr lang="en-US" i="1" dirty="0" smtClean="0"/>
              <a:t>V</a:t>
            </a:r>
            <a:r>
              <a:rPr lang="en-US" baseline="-25000" dirty="0" smtClean="0"/>
              <a:t>G </a:t>
            </a:r>
            <a:r>
              <a:rPr lang="en-US" dirty="0" smtClean="0"/>
              <a:t>– </a:t>
            </a:r>
            <a:r>
              <a:rPr lang="en-US" i="1" dirty="0" smtClean="0"/>
              <a:t>V</a:t>
            </a:r>
            <a:r>
              <a:rPr lang="en-US" baseline="-25000" dirty="0" smtClean="0"/>
              <a:t>T</a:t>
            </a:r>
            <a:r>
              <a:rPr lang="en-US" dirty="0" smtClean="0"/>
              <a:t> and the current when </a:t>
            </a:r>
            <a:r>
              <a:rPr lang="en-US" i="1" dirty="0" smtClean="0"/>
              <a:t>V</a:t>
            </a:r>
            <a:r>
              <a:rPr lang="en-US" baseline="-25000" dirty="0" smtClean="0"/>
              <a:t>DS</a:t>
            </a:r>
            <a:r>
              <a:rPr lang="en-US" dirty="0" smtClean="0"/>
              <a:t>= </a:t>
            </a:r>
            <a:r>
              <a:rPr lang="en-US" i="1" dirty="0" err="1" smtClean="0"/>
              <a:t>V</a:t>
            </a:r>
            <a:r>
              <a:rPr lang="en-US" baseline="-25000" dirty="0" err="1" smtClean="0"/>
              <a:t>DS,sat</a:t>
            </a:r>
            <a:r>
              <a:rPr lang="en-US" dirty="0" smtClean="0"/>
              <a:t> is called </a:t>
            </a:r>
            <a:r>
              <a:rPr lang="en-US" i="1" dirty="0" err="1" smtClean="0"/>
              <a:t>I</a:t>
            </a:r>
            <a:r>
              <a:rPr lang="en-US" baseline="-25000" dirty="0" err="1" smtClean="0"/>
              <a:t>DS,sat</a:t>
            </a:r>
            <a:r>
              <a:rPr lang="en-US" dirty="0" smtClean="0"/>
              <a:t>. </a:t>
            </a: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/>
        </p:nvGraphicFramePr>
        <p:xfrm>
          <a:off x="762000" y="4419600"/>
          <a:ext cx="3429000" cy="815246"/>
        </p:xfrm>
        <a:graphic>
          <a:graphicData uri="http://schemas.openxmlformats.org/presentationml/2006/ole">
            <p:oleObj spid="_x0000_s130053" name="Equation" r:id="rId6" imgW="1816100" imgH="431800" progId="Equation.3">
              <p:embed/>
            </p:oleObj>
          </a:graphicData>
        </a:graphic>
      </p:graphicFrame>
      <p:graphicFrame>
        <p:nvGraphicFramePr>
          <p:cNvPr id="10250" name="Object 10"/>
          <p:cNvGraphicFramePr>
            <a:graphicFrameLocks noChangeAspect="1"/>
          </p:cNvGraphicFramePr>
          <p:nvPr/>
        </p:nvGraphicFramePr>
        <p:xfrm>
          <a:off x="4495800" y="4572000"/>
          <a:ext cx="1535112" cy="463550"/>
        </p:xfrm>
        <a:graphic>
          <a:graphicData uri="http://schemas.openxmlformats.org/presentationml/2006/ole">
            <p:oleObj spid="_x0000_s130054" name="Equation" r:id="rId7" imgW="799753" imgH="241195" progId="Equation.3">
              <p:embed/>
            </p:oleObj>
          </a:graphicData>
        </a:graphic>
      </p:graphicFrame>
      <p:graphicFrame>
        <p:nvGraphicFramePr>
          <p:cNvPr id="10251" name="Object 11"/>
          <p:cNvGraphicFramePr>
            <a:graphicFrameLocks noChangeAspect="1"/>
          </p:cNvGraphicFramePr>
          <p:nvPr/>
        </p:nvGraphicFramePr>
        <p:xfrm>
          <a:off x="6477000" y="4572000"/>
          <a:ext cx="1087437" cy="457200"/>
        </p:xfrm>
        <a:graphic>
          <a:graphicData uri="http://schemas.openxmlformats.org/presentationml/2006/ole">
            <p:oleObj spid="_x0000_s130055" name="Equation" r:id="rId8" imgW="545863" imgH="228501" progId="Equation.3">
              <p:embed/>
            </p:oleObj>
          </a:graphicData>
        </a:graphic>
      </p:graphicFrame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172200" y="4572000"/>
            <a:ext cx="269605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;</a:t>
            </a:r>
          </a:p>
        </p:txBody>
      </p:sp>
      <p:sp>
        <p:nvSpPr>
          <p:cNvPr id="10253" name="Text Box 14"/>
          <p:cNvSpPr txBox="1">
            <a:spLocks noChangeArrowheads="1"/>
          </p:cNvSpPr>
          <p:nvPr/>
        </p:nvSpPr>
        <p:spPr bwMode="auto">
          <a:xfrm>
            <a:off x="304800" y="5257800"/>
            <a:ext cx="8296275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Here, </a:t>
            </a:r>
            <a:r>
              <a:rPr lang="en-US" i="1" dirty="0" smtClean="0"/>
              <a:t>C</a:t>
            </a:r>
            <a:r>
              <a:rPr lang="en-US" baseline="-25000" dirty="0" smtClean="0"/>
              <a:t>ox</a:t>
            </a:r>
            <a:r>
              <a:rPr lang="en-US" dirty="0" smtClean="0"/>
              <a:t> is the oxide capacitance per unit area, </a:t>
            </a:r>
            <a:r>
              <a:rPr lang="en-US" i="1" dirty="0" smtClean="0"/>
              <a:t>C</a:t>
            </a:r>
            <a:r>
              <a:rPr lang="en-US" baseline="-25000" dirty="0" smtClean="0"/>
              <a:t>ox </a:t>
            </a:r>
            <a:r>
              <a:rPr lang="en-US" dirty="0" smtClean="0"/>
              <a:t>= </a:t>
            </a:r>
            <a:r>
              <a:rPr lang="en-US" dirty="0" smtClean="0">
                <a:sym typeface="Symbol" pitchFamily="18" charset="2"/>
              </a:rPr>
              <a:t></a:t>
            </a:r>
            <a:r>
              <a:rPr lang="en-US" baseline="-25000" dirty="0" smtClean="0">
                <a:sym typeface="Symbol" pitchFamily="18" charset="2"/>
              </a:rPr>
              <a:t>ox </a:t>
            </a:r>
            <a:r>
              <a:rPr lang="en-US" dirty="0" smtClean="0">
                <a:sym typeface="Symbol" pitchFamily="18" charset="2"/>
              </a:rPr>
              <a:t>/ </a:t>
            </a:r>
            <a:r>
              <a:rPr lang="en-US" i="1" dirty="0" err="1" smtClean="0">
                <a:sym typeface="Symbol" pitchFamily="18" charset="2"/>
              </a:rPr>
              <a:t>x</a:t>
            </a:r>
            <a:r>
              <a:rPr lang="en-US" baseline="-25000" dirty="0" err="1" smtClean="0">
                <a:sym typeface="Symbol" pitchFamily="18" charset="2"/>
              </a:rPr>
              <a:t>ox</a:t>
            </a:r>
            <a:endParaRPr lang="en-US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457200" y="914400"/>
            <a:ext cx="4424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Current and Current Density:</a:t>
            </a:r>
          </a:p>
        </p:txBody>
      </p:sp>
    </p:spTree>
    <p:extLst>
      <p:ext uri="{BB962C8B-B14F-4D97-AF65-F5344CB8AC3E}">
        <p14:creationId xmlns:p14="http://schemas.microsoft.com/office/powerpoint/2010/main" xmlns="" val="358036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Current-Voltage Characteristics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1143000"/>
          </a:xfrm>
          <a:noFill/>
        </p:spPr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Current-Voltage Characteristics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752600" y="1600200"/>
            <a:ext cx="5586413" cy="4332288"/>
            <a:chOff x="1430" y="960"/>
            <a:chExt cx="3519" cy="2729"/>
          </a:xfrm>
        </p:grpSpPr>
        <p:sp>
          <p:nvSpPr>
            <p:cNvPr id="5124" name="Line 3"/>
            <p:cNvSpPr>
              <a:spLocks noChangeShapeType="1"/>
            </p:cNvSpPr>
            <p:nvPr/>
          </p:nvSpPr>
          <p:spPr bwMode="auto">
            <a:xfrm flipV="1">
              <a:off x="1824" y="1488"/>
              <a:ext cx="0" cy="19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25" name="Line 4"/>
            <p:cNvSpPr>
              <a:spLocks noChangeShapeType="1"/>
            </p:cNvSpPr>
            <p:nvPr/>
          </p:nvSpPr>
          <p:spPr bwMode="auto">
            <a:xfrm>
              <a:off x="1776" y="3408"/>
              <a:ext cx="30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26" name="Freeform 5"/>
            <p:cNvSpPr>
              <a:spLocks/>
            </p:cNvSpPr>
            <p:nvPr/>
          </p:nvSpPr>
          <p:spPr bwMode="auto">
            <a:xfrm>
              <a:off x="1824" y="1248"/>
              <a:ext cx="2785" cy="2161"/>
            </a:xfrm>
            <a:custGeom>
              <a:avLst/>
              <a:gdLst>
                <a:gd name="T0" fmla="*/ 0 w 2785"/>
                <a:gd name="T1" fmla="*/ 2160 h 2161"/>
                <a:gd name="T2" fmla="*/ 384 w 2785"/>
                <a:gd name="T3" fmla="*/ 960 h 2161"/>
                <a:gd name="T4" fmla="*/ 480 w 2785"/>
                <a:gd name="T5" fmla="*/ 816 h 2161"/>
                <a:gd name="T6" fmla="*/ 672 w 2785"/>
                <a:gd name="T7" fmla="*/ 672 h 2161"/>
                <a:gd name="T8" fmla="*/ 912 w 2785"/>
                <a:gd name="T9" fmla="*/ 576 h 2161"/>
                <a:gd name="T10" fmla="*/ 1104 w 2785"/>
                <a:gd name="T11" fmla="*/ 528 h 2161"/>
                <a:gd name="T12" fmla="*/ 1536 w 2785"/>
                <a:gd name="T13" fmla="*/ 480 h 2161"/>
                <a:gd name="T14" fmla="*/ 2592 w 2785"/>
                <a:gd name="T15" fmla="*/ 480 h 2161"/>
                <a:gd name="T16" fmla="*/ 2688 w 2785"/>
                <a:gd name="T17" fmla="*/ 432 h 2161"/>
                <a:gd name="T18" fmla="*/ 2736 w 2785"/>
                <a:gd name="T19" fmla="*/ 336 h 2161"/>
                <a:gd name="T20" fmla="*/ 2784 w 2785"/>
                <a:gd name="T21" fmla="*/ 0 h 21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5" h="2161">
                  <a:moveTo>
                    <a:pt x="0" y="2160"/>
                  </a:moveTo>
                  <a:lnTo>
                    <a:pt x="384" y="960"/>
                  </a:lnTo>
                  <a:lnTo>
                    <a:pt x="480" y="816"/>
                  </a:lnTo>
                  <a:lnTo>
                    <a:pt x="672" y="672"/>
                  </a:lnTo>
                  <a:lnTo>
                    <a:pt x="912" y="576"/>
                  </a:lnTo>
                  <a:lnTo>
                    <a:pt x="1104" y="528"/>
                  </a:lnTo>
                  <a:lnTo>
                    <a:pt x="1536" y="480"/>
                  </a:lnTo>
                  <a:lnTo>
                    <a:pt x="2592" y="480"/>
                  </a:lnTo>
                  <a:lnTo>
                    <a:pt x="2688" y="432"/>
                  </a:lnTo>
                  <a:lnTo>
                    <a:pt x="2736" y="336"/>
                  </a:lnTo>
                  <a:lnTo>
                    <a:pt x="2784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27" name="Freeform 6"/>
            <p:cNvSpPr>
              <a:spLocks/>
            </p:cNvSpPr>
            <p:nvPr/>
          </p:nvSpPr>
          <p:spPr bwMode="auto">
            <a:xfrm>
              <a:off x="1824" y="1440"/>
              <a:ext cx="2785" cy="1969"/>
            </a:xfrm>
            <a:custGeom>
              <a:avLst/>
              <a:gdLst>
                <a:gd name="T0" fmla="*/ 0 w 2785"/>
                <a:gd name="T1" fmla="*/ 1968 h 1969"/>
                <a:gd name="T2" fmla="*/ 288 w 2785"/>
                <a:gd name="T3" fmla="*/ 1296 h 1969"/>
                <a:gd name="T4" fmla="*/ 384 w 2785"/>
                <a:gd name="T5" fmla="*/ 1152 h 1969"/>
                <a:gd name="T6" fmla="*/ 528 w 2785"/>
                <a:gd name="T7" fmla="*/ 1056 h 1969"/>
                <a:gd name="T8" fmla="*/ 816 w 2785"/>
                <a:gd name="T9" fmla="*/ 1008 h 1969"/>
                <a:gd name="T10" fmla="*/ 2400 w 2785"/>
                <a:gd name="T11" fmla="*/ 1008 h 1969"/>
                <a:gd name="T12" fmla="*/ 2544 w 2785"/>
                <a:gd name="T13" fmla="*/ 960 h 1969"/>
                <a:gd name="T14" fmla="*/ 2640 w 2785"/>
                <a:gd name="T15" fmla="*/ 864 h 1969"/>
                <a:gd name="T16" fmla="*/ 2784 w 2785"/>
                <a:gd name="T17" fmla="*/ 0 h 19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85" h="1969">
                  <a:moveTo>
                    <a:pt x="0" y="1968"/>
                  </a:moveTo>
                  <a:lnTo>
                    <a:pt x="288" y="1296"/>
                  </a:lnTo>
                  <a:lnTo>
                    <a:pt x="384" y="1152"/>
                  </a:lnTo>
                  <a:lnTo>
                    <a:pt x="528" y="1056"/>
                  </a:lnTo>
                  <a:lnTo>
                    <a:pt x="816" y="1008"/>
                  </a:lnTo>
                  <a:lnTo>
                    <a:pt x="2400" y="1008"/>
                  </a:lnTo>
                  <a:lnTo>
                    <a:pt x="2544" y="960"/>
                  </a:lnTo>
                  <a:lnTo>
                    <a:pt x="2640" y="864"/>
                  </a:lnTo>
                  <a:lnTo>
                    <a:pt x="2784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28" name="Freeform 7"/>
            <p:cNvSpPr>
              <a:spLocks/>
            </p:cNvSpPr>
            <p:nvPr/>
          </p:nvSpPr>
          <p:spPr bwMode="auto">
            <a:xfrm>
              <a:off x="1824" y="1584"/>
              <a:ext cx="2785" cy="1825"/>
            </a:xfrm>
            <a:custGeom>
              <a:avLst/>
              <a:gdLst>
                <a:gd name="T0" fmla="*/ 0 w 2785"/>
                <a:gd name="T1" fmla="*/ 1824 h 1825"/>
                <a:gd name="T2" fmla="*/ 192 w 2785"/>
                <a:gd name="T3" fmla="*/ 1536 h 1825"/>
                <a:gd name="T4" fmla="*/ 336 w 2785"/>
                <a:gd name="T5" fmla="*/ 1392 h 1825"/>
                <a:gd name="T6" fmla="*/ 528 w 2785"/>
                <a:gd name="T7" fmla="*/ 1296 h 1825"/>
                <a:gd name="T8" fmla="*/ 672 w 2785"/>
                <a:gd name="T9" fmla="*/ 1248 h 1825"/>
                <a:gd name="T10" fmla="*/ 2496 w 2785"/>
                <a:gd name="T11" fmla="*/ 1248 h 1825"/>
                <a:gd name="T12" fmla="*/ 2592 w 2785"/>
                <a:gd name="T13" fmla="*/ 1200 h 1825"/>
                <a:gd name="T14" fmla="*/ 2784 w 2785"/>
                <a:gd name="T15" fmla="*/ 0 h 18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85" h="1825">
                  <a:moveTo>
                    <a:pt x="0" y="1824"/>
                  </a:moveTo>
                  <a:lnTo>
                    <a:pt x="192" y="1536"/>
                  </a:lnTo>
                  <a:lnTo>
                    <a:pt x="336" y="1392"/>
                  </a:lnTo>
                  <a:lnTo>
                    <a:pt x="528" y="1296"/>
                  </a:lnTo>
                  <a:lnTo>
                    <a:pt x="672" y="1248"/>
                  </a:lnTo>
                  <a:lnTo>
                    <a:pt x="2496" y="1248"/>
                  </a:lnTo>
                  <a:lnTo>
                    <a:pt x="2592" y="1200"/>
                  </a:lnTo>
                  <a:lnTo>
                    <a:pt x="2784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29" name="Freeform 8"/>
            <p:cNvSpPr>
              <a:spLocks/>
            </p:cNvSpPr>
            <p:nvPr/>
          </p:nvSpPr>
          <p:spPr bwMode="auto">
            <a:xfrm>
              <a:off x="1824" y="1344"/>
              <a:ext cx="2785" cy="2065"/>
            </a:xfrm>
            <a:custGeom>
              <a:avLst/>
              <a:gdLst>
                <a:gd name="T0" fmla="*/ 0 w 2785"/>
                <a:gd name="T1" fmla="*/ 2064 h 2065"/>
                <a:gd name="T2" fmla="*/ 432 w 2785"/>
                <a:gd name="T3" fmla="*/ 960 h 2065"/>
                <a:gd name="T4" fmla="*/ 576 w 2785"/>
                <a:gd name="T5" fmla="*/ 816 h 2065"/>
                <a:gd name="T6" fmla="*/ 720 w 2785"/>
                <a:gd name="T7" fmla="*/ 768 h 2065"/>
                <a:gd name="T8" fmla="*/ 1008 w 2785"/>
                <a:gd name="T9" fmla="*/ 720 h 2065"/>
                <a:gd name="T10" fmla="*/ 2496 w 2785"/>
                <a:gd name="T11" fmla="*/ 720 h 2065"/>
                <a:gd name="T12" fmla="*/ 2640 w 2785"/>
                <a:gd name="T13" fmla="*/ 624 h 2065"/>
                <a:gd name="T14" fmla="*/ 2688 w 2785"/>
                <a:gd name="T15" fmla="*/ 432 h 2065"/>
                <a:gd name="T16" fmla="*/ 2736 w 2785"/>
                <a:gd name="T17" fmla="*/ 288 h 2065"/>
                <a:gd name="T18" fmla="*/ 2784 w 2785"/>
                <a:gd name="T19" fmla="*/ 0 h 20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85" h="2065">
                  <a:moveTo>
                    <a:pt x="0" y="2064"/>
                  </a:moveTo>
                  <a:lnTo>
                    <a:pt x="432" y="960"/>
                  </a:lnTo>
                  <a:lnTo>
                    <a:pt x="576" y="816"/>
                  </a:lnTo>
                  <a:lnTo>
                    <a:pt x="720" y="768"/>
                  </a:lnTo>
                  <a:lnTo>
                    <a:pt x="1008" y="720"/>
                  </a:lnTo>
                  <a:lnTo>
                    <a:pt x="2496" y="720"/>
                  </a:lnTo>
                  <a:lnTo>
                    <a:pt x="2640" y="624"/>
                  </a:lnTo>
                  <a:lnTo>
                    <a:pt x="2688" y="432"/>
                  </a:lnTo>
                  <a:lnTo>
                    <a:pt x="2736" y="288"/>
                  </a:lnTo>
                  <a:lnTo>
                    <a:pt x="2784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30" name="Arc 9"/>
            <p:cNvSpPr>
              <a:spLocks/>
            </p:cNvSpPr>
            <p:nvPr/>
          </p:nvSpPr>
          <p:spPr bwMode="auto">
            <a:xfrm>
              <a:off x="1824" y="1680"/>
              <a:ext cx="384" cy="1728"/>
            </a:xfrm>
            <a:custGeom>
              <a:avLst/>
              <a:gdLst>
                <a:gd name="T0" fmla="*/ 384 w 21600"/>
                <a:gd name="T1" fmla="*/ 0 h 21600"/>
                <a:gd name="T2" fmla="*/ 0 w 21600"/>
                <a:gd name="T3" fmla="*/ 1728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31" name="Arc 10"/>
            <p:cNvSpPr>
              <a:spLocks/>
            </p:cNvSpPr>
            <p:nvPr/>
          </p:nvSpPr>
          <p:spPr bwMode="auto">
            <a:xfrm>
              <a:off x="2208" y="960"/>
              <a:ext cx="930" cy="2223"/>
            </a:xfrm>
            <a:custGeom>
              <a:avLst/>
              <a:gdLst>
                <a:gd name="T0" fmla="*/ 930 w 20869"/>
                <a:gd name="T1" fmla="*/ 573 h 21598"/>
                <a:gd name="T2" fmla="*/ 12 w 20869"/>
                <a:gd name="T3" fmla="*/ 2223 h 21598"/>
                <a:gd name="T4" fmla="*/ 0 w 20869"/>
                <a:gd name="T5" fmla="*/ 0 h 215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869" h="21598" fill="none" extrusionOk="0">
                  <a:moveTo>
                    <a:pt x="20869" y="5570"/>
                  </a:moveTo>
                  <a:cubicBezTo>
                    <a:pt x="18372" y="14926"/>
                    <a:pt x="9952" y="21477"/>
                    <a:pt x="269" y="21598"/>
                  </a:cubicBezTo>
                </a:path>
                <a:path w="20869" h="21598" stroke="0" extrusionOk="0">
                  <a:moveTo>
                    <a:pt x="20869" y="5570"/>
                  </a:moveTo>
                  <a:cubicBezTo>
                    <a:pt x="18372" y="14926"/>
                    <a:pt x="9952" y="21477"/>
                    <a:pt x="269" y="21598"/>
                  </a:cubicBezTo>
                  <a:lnTo>
                    <a:pt x="0" y="0"/>
                  </a:lnTo>
                  <a:lnTo>
                    <a:pt x="20869" y="557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32" name="Line 11"/>
            <p:cNvSpPr>
              <a:spLocks noChangeShapeType="1"/>
            </p:cNvSpPr>
            <p:nvPr/>
          </p:nvSpPr>
          <p:spPr bwMode="auto">
            <a:xfrm flipH="1">
              <a:off x="4128" y="1200"/>
              <a:ext cx="288" cy="20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5133" name="Rectangle 12"/>
            <p:cNvSpPr>
              <a:spLocks noChangeArrowheads="1"/>
            </p:cNvSpPr>
            <p:nvPr/>
          </p:nvSpPr>
          <p:spPr bwMode="auto">
            <a:xfrm>
              <a:off x="1862" y="1910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smtClean="0">
                  <a:solidFill>
                    <a:srgbClr val="000000"/>
                  </a:solidFill>
                </a:rPr>
                <a:t>A</a:t>
              </a:r>
            </a:p>
          </p:txBody>
        </p:sp>
        <p:sp>
          <p:nvSpPr>
            <p:cNvPr id="5134" name="Rectangle 13"/>
            <p:cNvSpPr>
              <a:spLocks noChangeArrowheads="1"/>
            </p:cNvSpPr>
            <p:nvPr/>
          </p:nvSpPr>
          <p:spPr bwMode="auto">
            <a:xfrm>
              <a:off x="2534" y="1430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 smtClean="0">
                  <a:solidFill>
                    <a:srgbClr val="000000"/>
                  </a:solidFill>
                </a:rPr>
                <a:t>B</a:t>
              </a:r>
            </a:p>
          </p:txBody>
        </p:sp>
        <p:sp>
          <p:nvSpPr>
            <p:cNvPr id="5135" name="Rectangle 14"/>
            <p:cNvSpPr>
              <a:spLocks noChangeArrowheads="1"/>
            </p:cNvSpPr>
            <p:nvPr/>
          </p:nvSpPr>
          <p:spPr bwMode="auto">
            <a:xfrm>
              <a:off x="3542" y="1382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smtClean="0">
                  <a:solidFill>
                    <a:srgbClr val="000000"/>
                  </a:solidFill>
                </a:rPr>
                <a:t>C</a:t>
              </a:r>
            </a:p>
          </p:txBody>
        </p:sp>
        <p:sp>
          <p:nvSpPr>
            <p:cNvPr id="5136" name="Rectangle 15"/>
            <p:cNvSpPr>
              <a:spLocks noChangeArrowheads="1"/>
            </p:cNvSpPr>
            <p:nvPr/>
          </p:nvSpPr>
          <p:spPr bwMode="auto">
            <a:xfrm>
              <a:off x="4694" y="128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smtClean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5137" name="Rectangle 16"/>
            <p:cNvSpPr>
              <a:spLocks noChangeArrowheads="1"/>
            </p:cNvSpPr>
            <p:nvPr/>
          </p:nvSpPr>
          <p:spPr bwMode="auto">
            <a:xfrm>
              <a:off x="1430" y="1334"/>
              <a:ext cx="34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GB" sz="2400" baseline="-250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DS</a:t>
              </a:r>
            </a:p>
          </p:txBody>
        </p:sp>
        <p:sp>
          <p:nvSpPr>
            <p:cNvPr id="5138" name="Rectangle 17"/>
            <p:cNvSpPr>
              <a:spLocks noChangeArrowheads="1"/>
            </p:cNvSpPr>
            <p:nvPr/>
          </p:nvSpPr>
          <p:spPr bwMode="auto">
            <a:xfrm>
              <a:off x="4502" y="3398"/>
              <a:ext cx="4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defTabSz="7620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24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GB" sz="2400" baseline="-250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961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31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Figure 4.11(a) shows an n-channel enhancement-type MOSFET with voltages V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applied and with the normal directions of current flow indicated.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Fig. 4.11 (a): An n-channel enhancement type MOSFET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ch04_conv\sedr42021_041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667000"/>
            <a:ext cx="3902914" cy="255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31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Figure 4.11 (b) shows a typical set of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Characteristics.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5" descr="c:\ch04_conv\sedr42021_041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05000"/>
            <a:ext cx="4876800" cy="40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33400" y="5943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i="1" baseline="-250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000" dirty="0" err="1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en-US" sz="2000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000" i="1" baseline="-25000" dirty="0" err="1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Characteristics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for a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MOSFET Device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k’n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(W/L) = 1.0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/V2.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31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Current-Voltage characteristics of Fig. 4.11 (b) show that there are three distinct regions of operation: </a:t>
            </a:r>
          </a:p>
          <a:p>
            <a:pPr>
              <a:buClr>
                <a:srgbClr val="0000FF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Cutoff Region,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The Triode Region,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Saturation Region.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1000" y="1371600"/>
            <a:ext cx="8197712" cy="4572000"/>
            <a:chOff x="326" y="1051"/>
            <a:chExt cx="5550" cy="2376"/>
          </a:xfrm>
        </p:grpSpPr>
        <p:pic>
          <p:nvPicPr>
            <p:cNvPr id="92164" name="Picture 3" descr="c:\ch04_conv\sedr42021_0411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" y="1472"/>
              <a:ext cx="2125" cy="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165" name="Picture 5" descr="c:\ch04_conv\sedr42021_0411b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32" y="1051"/>
              <a:ext cx="3744" cy="2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163" name="Text Box 7"/>
          <p:cNvSpPr txBox="1">
            <a:spLocks noChangeArrowheads="1"/>
          </p:cNvSpPr>
          <p:nvPr/>
        </p:nvSpPr>
        <p:spPr bwMode="auto">
          <a:xfrm>
            <a:off x="381000" y="5867400"/>
            <a:ext cx="838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b="1" i="1" dirty="0" err="1"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en-US" sz="2000" b="1" i="1" dirty="0" err="1">
                <a:latin typeface="Times New Roman" pitchFamily="18" charset="0"/>
                <a:cs typeface="Times New Roman" pitchFamily="18" charset="0"/>
              </a:rPr>
              <a:t>vDS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Characteristics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for a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MOSFET Device.</a:t>
            </a:r>
            <a:endParaRPr lang="en-US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304800"/>
            <a:ext cx="76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Saturation Region: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saturation region is used if the MOSFET is to operate as an amplifier.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000FF"/>
              </a:buClr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Cutoff and Triode Regions: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operation as a switch, the cut-off and triode regions are utilized.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Operation in the Triode Region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9525">
            <a:noFill/>
          </a:ln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operate the MOSFET in the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triode region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must first induce a channel:</a:t>
            </a:r>
          </a:p>
          <a:p>
            <a:pPr>
              <a:buClr>
                <a:srgbClr val="0000FF"/>
              </a:buClr>
              <a:buNone/>
            </a:pPr>
            <a:endParaRPr lang="en-US" sz="2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≧Vt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(Induced channel)  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＜V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(Continuous Channel)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n-channel enhancement-type MOSFET operates in the triode region when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GS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greater than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the drain voltage is lower than the gate voltage by at least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volts.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31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Triode Mode:</a:t>
            </a:r>
          </a:p>
          <a:p>
            <a:pPr>
              <a:buClr>
                <a:srgbClr val="0000FF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In the triode region,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characteristics can be described by the following equation:</a:t>
            </a:r>
          </a:p>
          <a:p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I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b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(W/L)[(V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] 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(4.11)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’=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the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process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transcondctance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parameter,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its value is determined by the fabrication technology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1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31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Characteristics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Triode Mode: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sufficiently small 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(W/L)[(V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)V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] 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(4.12)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linear relationship represents the operation of the MOSFET as a linear resistance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whose value is controlled by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Operation in the Saturation Region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  <a:ln w="9525">
            <a:noFill/>
          </a:ln>
        </p:spPr>
        <p:txBody>
          <a:bodyPr>
            <a:no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operate the MOSFET in the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Saturation Region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must first induce a channel.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≧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(Induced channel) 		(4.16)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GD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≦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(Pinched-off channel) 		(4.17)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≧ 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-Vt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(Pinched-off channel) 		(4.18)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n-channel enhancement-type MOSFET operates in the saturation region when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is greater than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the drain voltage does not fall below the gate voltage by more than Vt.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boundary between the triode region and the saturation region is characterized by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="1" i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(Boundary) 			(4.19)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</a:t>
            </a:r>
            <a:r>
              <a:rPr lang="en-US" altLang="zh-CN" sz="3100" b="1" dirty="0" err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</a:t>
            </a:r>
            <a:r>
              <a:rPr lang="en-US" altLang="zh-CN" sz="3600" b="1" baseline="-25000" dirty="0" err="1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</a:t>
            </a:r>
            <a:r>
              <a:rPr lang="en-US" altLang="zh-CN" sz="31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-V</a:t>
            </a:r>
            <a:r>
              <a:rPr lang="en-US" altLang="zh-CN" sz="3600" b="1" baseline="-25000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DS</a:t>
            </a:r>
            <a:r>
              <a:rPr lang="en-US" altLang="zh-CN" sz="31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Relationship</a:t>
            </a: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31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endParaRPr lang="en-US" sz="2400" b="1" u="sng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Saturation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</a:p>
          <a:p>
            <a:pPr>
              <a:buClr>
                <a:srgbClr val="0000FF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In the Saturation region,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characteristics can be described by eq. (4. 20):</a:t>
            </a:r>
          </a:p>
          <a:p>
            <a:pPr lvl="0">
              <a:buClr>
                <a:srgbClr val="0000FF"/>
              </a:buClr>
              <a:buFont typeface="Wingdings" pitchFamily="2" charset="2"/>
              <a:buChar char="v"/>
            </a:pP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3650" y="3429000"/>
            <a:ext cx="3644900" cy="10668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Zafar.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88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iD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vGS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characteristic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ch04_conv\sedr42021_04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95400"/>
            <a:ext cx="5486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04800" y="5867400"/>
            <a:ext cx="830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b="1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b="1" i="1" baseline="-250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en-US" sz="2000" b="1" i="1" dirty="0" err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000" b="1" i="1" baseline="-25000" dirty="0" err="1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Characteristic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an NMOS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ransistor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</a:t>
            </a:r>
            <a:endParaRPr lang="en-US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Summary: MOSFET I-V Equations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v"/>
            </a:pPr>
            <a:endParaRPr lang="en-US" sz="2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9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Cut-off  Region:  V</a:t>
            </a:r>
            <a:r>
              <a:rPr lang="en-US" sz="96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&lt; V</a:t>
            </a:r>
            <a:r>
              <a:rPr lang="en-US" sz="96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aseline="-250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= 0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None/>
            </a:pPr>
            <a:endParaRPr lang="en-US" sz="9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v"/>
            </a:pPr>
            <a:endParaRPr lang="en-US" sz="9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Triode Region:  V</a:t>
            </a:r>
            <a:r>
              <a:rPr lang="en-US" sz="9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&gt;V</a:t>
            </a:r>
            <a:r>
              <a:rPr lang="en-US" sz="9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US" sz="9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&lt; V</a:t>
            </a:r>
            <a:r>
              <a:rPr lang="en-US" sz="9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9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aseline="-250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9600" b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9600" b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9600" b="1" baseline="30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(W/L)[(V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)V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9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96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eaLnBrk="1" hangingPunct="1">
              <a:lnSpc>
                <a:spcPct val="90000"/>
              </a:lnSpc>
              <a:buClr>
                <a:srgbClr val="008000"/>
              </a:buClr>
              <a:buNone/>
            </a:pPr>
            <a:endParaRPr lang="en-US" sz="96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008000"/>
              </a:buClr>
              <a:buFont typeface="Wingdings" pitchFamily="2" charset="2"/>
              <a:buChar char="v"/>
            </a:pPr>
            <a:endParaRPr lang="en-US" sz="9600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008000"/>
              </a:buClr>
              <a:buFont typeface="Wingdings" pitchFamily="2" charset="2"/>
              <a:buChar char="v"/>
            </a:pPr>
            <a:r>
              <a:rPr lang="en-US" sz="9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The Saturation Region:  V</a:t>
            </a: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&gt;V</a:t>
            </a: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9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DS </a:t>
            </a:r>
            <a:r>
              <a:rPr lang="en-US" sz="9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&gt; V</a:t>
            </a: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96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9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’(W/L)(V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9600" b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96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6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pPr>
              <a:tabLst>
                <a:tab pos="3479800" algn="l"/>
              </a:tabLst>
            </a:pPr>
            <a:r>
              <a:rPr lang="en-US" sz="28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 Characteristics of MOSFET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1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Large-Signal Equivalent-Circuit Model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saturate mode, MOSFET provides a drain current whose value is independent of the drain-voltage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is determined by the gate-voltage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 the Saturated MOSFET behaves as an ideal current source whose value is controlled by 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GS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according to the nonlinear relationship in Eq. (4.20).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Figure 4.13 shows a circuit representation of this view of MOSFET operation in the saturation region. Note that this is a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large-signal equivalent-circuit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 descr="c:\ch04_conv\sedr42021_0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2423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 Box 6"/>
          <p:cNvSpPr txBox="1">
            <a:spLocks noChangeArrowheads="1"/>
          </p:cNvSpPr>
          <p:nvPr/>
        </p:nvSpPr>
        <p:spPr bwMode="auto">
          <a:xfrm>
            <a:off x="609600" y="5638800"/>
            <a:ext cx="830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Large-signal equivalent-circuit model of an </a:t>
            </a:r>
            <a:r>
              <a:rPr lang="en-US" altLang="en-US" sz="20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-channel MOSFET operating in the </a:t>
            </a:r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 region.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MOSFET Summary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I-V Characteristics of MOSFET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670" y="1219200"/>
            <a:ext cx="691653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21176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50000"/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08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majority-carrier device: fast switching speed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02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Typical switching frequencies: tens and hundreds of kHz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07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On-resistance increases rapidly with rated blocking voltage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02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device of choice for blocking voltages less than 500V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100000"/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1000V devices are available, but are useful only at low power levels (100W)</a:t>
            </a:r>
          </a:p>
          <a:p>
            <a:pPr eaLnBrk="1" hangingPunct="1">
              <a:lnSpc>
                <a:spcPct val="15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228600"/>
            <a:ext cx="8229600" cy="56038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MOSFET: Summary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 Summary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>
            <a:noAutofit/>
          </a:bodyPr>
          <a:lstStyle/>
          <a:p>
            <a:pPr lvl="3">
              <a:buClr>
                <a:srgbClr val="0000FF"/>
              </a:buClr>
              <a:buFont typeface="Wingdings" pitchFamily="2" charset="2"/>
              <a:buChar char="v"/>
              <a:tabLst>
                <a:tab pos="177800" algn="l"/>
              </a:tabLst>
            </a:pPr>
            <a:r>
              <a:rPr lang="en-GB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Importance for LSI/VLSI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Low fabrication cost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Small size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Low power consumption</a:t>
            </a:r>
          </a:p>
          <a:p>
            <a:pPr lvl="2">
              <a:buClr>
                <a:srgbClr val="0000FF"/>
              </a:buClr>
              <a:buFont typeface="Wingdings" pitchFamily="2" charset="2"/>
              <a:buChar char="v"/>
              <a:tabLst>
                <a:tab pos="177800" algn="l"/>
              </a:tabLst>
            </a:pPr>
            <a:r>
              <a:rPr lang="en-GB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Applications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Microprocessors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Memories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Power Devices</a:t>
            </a:r>
          </a:p>
          <a:p>
            <a:pPr lvl="2">
              <a:buClr>
                <a:srgbClr val="0000FF"/>
              </a:buClr>
              <a:buFont typeface="Wingdings" pitchFamily="2" charset="2"/>
              <a:buChar char="v"/>
              <a:tabLst>
                <a:tab pos="177800" algn="l"/>
              </a:tabLst>
            </a:pPr>
            <a:r>
              <a:rPr lang="en-GB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Basic Properties</a:t>
            </a:r>
          </a:p>
          <a:p>
            <a:pPr lvl="3">
              <a:tabLst>
                <a:tab pos="177800" algn="l"/>
              </a:tabLst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Unipolar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device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Very high input impedance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Capable of power gain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3/4 terminal device, G, S, D, B</a:t>
            </a:r>
          </a:p>
          <a:p>
            <a:pPr lvl="3">
              <a:tabLst>
                <a:tab pos="177800" algn="l"/>
              </a:tabLst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Two possible channel types: n-channel; p-channel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MOSFET: Merits/ Demerits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Voltage controlled device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Low gate losses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Parameters are less sensitive to junction temperature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 need for negative voltage during turnoff</a:t>
            </a:r>
          </a:p>
          <a:p>
            <a:pPr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Limitations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disadvantage of MOSFET devices is their extreme sensitivity to electrostatic discharge (ESD) due to their insulated gate-source regions.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SiO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insulating layer is extremely thin and can be easily punctured by an electrostatic discharge.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High-on-state drop as high as 10V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Lower off-state voltage capability</a:t>
            </a:r>
          </a:p>
          <a:p>
            <a:pPr>
              <a:lnSpc>
                <a:spcPct val="90000"/>
              </a:lnSpc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Unipolar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voltage device.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5519B-AC82-48B7-AB54-29353FF7AC6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Custom Design">
  <a:themeElements>
    <a:clrScheme name="7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7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1344</Words>
  <Application>Microsoft Office PowerPoint</Application>
  <PresentationFormat>On-screen Show (4:3)</PresentationFormat>
  <Paragraphs>367</Paragraphs>
  <Slides>39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7_Custom Design</vt:lpstr>
      <vt:lpstr>Custom Design</vt:lpstr>
      <vt:lpstr>3_Custom Design</vt:lpstr>
      <vt:lpstr>Office Theme</vt:lpstr>
      <vt:lpstr>Equation</vt:lpstr>
      <vt:lpstr>COMSATS Institute of Information Technology Virtual campus Islamabad</vt:lpstr>
      <vt:lpstr> Current -Voltage  Characteristics I-V Characteristics  </vt:lpstr>
      <vt:lpstr>Lecture No. 29</vt:lpstr>
      <vt:lpstr>Circuit Symbol (NMOS) Enhancement-Type:</vt:lpstr>
      <vt:lpstr>Circuit Symbol (NMOS) Enhancement-Type</vt:lpstr>
      <vt:lpstr>Qualitative Theory of Operation  Modes of MOSFET Operation</vt:lpstr>
      <vt:lpstr>Modes of MOSFET Operation</vt:lpstr>
      <vt:lpstr>MOSFET-Structure  Enhancement Type-NMOSFET</vt:lpstr>
      <vt:lpstr>VGS&lt;0  n+p n+ Structure  ID ~ 0</vt:lpstr>
      <vt:lpstr>Slide 10</vt:lpstr>
      <vt:lpstr>Slide 11</vt:lpstr>
      <vt:lpstr>Quantitative ID-versus-VDS Relationships</vt:lpstr>
      <vt:lpstr>Quantitative ID-VDS Relationships</vt:lpstr>
      <vt:lpstr>Quantitative ID-VDS Relationships</vt:lpstr>
      <vt:lpstr>Quantitative ID-VDS Relationships</vt:lpstr>
      <vt:lpstr>Quantitative ID-VDS Relationships</vt:lpstr>
      <vt:lpstr>Quantitative ID-VDS Relationships</vt:lpstr>
      <vt:lpstr>Current-Voltage Characteristics</vt:lpstr>
      <vt:lpstr>Current-Voltage Characteristics</vt:lpstr>
      <vt:lpstr> The iD-VDS Characteristics </vt:lpstr>
      <vt:lpstr> The iD-VDS Characteristics </vt:lpstr>
      <vt:lpstr> The iD-VDS Characteristics </vt:lpstr>
      <vt:lpstr>Slide 23</vt:lpstr>
      <vt:lpstr>The iD-VDS Characteristics </vt:lpstr>
      <vt:lpstr>Operation in the Triode Region</vt:lpstr>
      <vt:lpstr> The iD-VDS Characteristics </vt:lpstr>
      <vt:lpstr> The iD-VDS Characteristics </vt:lpstr>
      <vt:lpstr>Operation in the Saturation Region</vt:lpstr>
      <vt:lpstr> The iD-VDS Relationship </vt:lpstr>
      <vt:lpstr>The iD–vGS characteristic</vt:lpstr>
      <vt:lpstr>Summary: MOSFET I-V Equations</vt:lpstr>
      <vt:lpstr>Output Characteristics of MOSFET</vt:lpstr>
      <vt:lpstr>Large-Signal Equivalent-Circuit Model</vt:lpstr>
      <vt:lpstr>Slide 34</vt:lpstr>
      <vt:lpstr>MOSFET Summary</vt:lpstr>
      <vt:lpstr>I-V Characteristics of MOSFET</vt:lpstr>
      <vt:lpstr>Slide 37</vt:lpstr>
      <vt:lpstr>MOSFET Summary</vt:lpstr>
      <vt:lpstr>MOSFET: Merits/ Demerits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Nasim Zafar</dc:creator>
  <cp:lastModifiedBy>NTS</cp:lastModifiedBy>
  <cp:revision>208</cp:revision>
  <dcterms:created xsi:type="dcterms:W3CDTF">2012-11-05T09:27:01Z</dcterms:created>
  <dcterms:modified xsi:type="dcterms:W3CDTF">2012-11-17T05:44:35Z</dcterms:modified>
</cp:coreProperties>
</file>