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1" r:id="rId2"/>
    <p:sldMasterId id="2147483674" r:id="rId3"/>
    <p:sldMasterId id="2147483688" r:id="rId4"/>
  </p:sldMasterIdLst>
  <p:notesMasterIdLst>
    <p:notesMasterId r:id="rId50"/>
  </p:notesMasterIdLst>
  <p:sldIdLst>
    <p:sldId id="258" r:id="rId5"/>
    <p:sldId id="259" r:id="rId6"/>
    <p:sldId id="260" r:id="rId7"/>
    <p:sldId id="339" r:id="rId8"/>
    <p:sldId id="276" r:id="rId9"/>
    <p:sldId id="401" r:id="rId10"/>
    <p:sldId id="342" r:id="rId11"/>
    <p:sldId id="352" r:id="rId12"/>
    <p:sldId id="348" r:id="rId13"/>
    <p:sldId id="351" r:id="rId14"/>
    <p:sldId id="389" r:id="rId15"/>
    <p:sldId id="360" r:id="rId16"/>
    <p:sldId id="402" r:id="rId17"/>
    <p:sldId id="430" r:id="rId18"/>
    <p:sldId id="370" r:id="rId19"/>
    <p:sldId id="403" r:id="rId20"/>
    <p:sldId id="395" r:id="rId21"/>
    <p:sldId id="396" r:id="rId22"/>
    <p:sldId id="383" r:id="rId23"/>
    <p:sldId id="372" r:id="rId24"/>
    <p:sldId id="405" r:id="rId25"/>
    <p:sldId id="379" r:id="rId26"/>
    <p:sldId id="398" r:id="rId27"/>
    <p:sldId id="400" r:id="rId28"/>
    <p:sldId id="374" r:id="rId29"/>
    <p:sldId id="390" r:id="rId30"/>
    <p:sldId id="380" r:id="rId31"/>
    <p:sldId id="381" r:id="rId32"/>
    <p:sldId id="355" r:id="rId33"/>
    <p:sldId id="413" r:id="rId34"/>
    <p:sldId id="414" r:id="rId35"/>
    <p:sldId id="431" r:id="rId36"/>
    <p:sldId id="432" r:id="rId37"/>
    <p:sldId id="425" r:id="rId38"/>
    <p:sldId id="424" r:id="rId39"/>
    <p:sldId id="416" r:id="rId40"/>
    <p:sldId id="423" r:id="rId41"/>
    <p:sldId id="420" r:id="rId42"/>
    <p:sldId id="426" r:id="rId43"/>
    <p:sldId id="419" r:id="rId44"/>
    <p:sldId id="406" r:id="rId45"/>
    <p:sldId id="410" r:id="rId46"/>
    <p:sldId id="408" r:id="rId47"/>
    <p:sldId id="409" r:id="rId48"/>
    <p:sldId id="429"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FF"/>
    <a:srgbClr val="FF0066"/>
    <a:srgbClr val="FF00FF"/>
    <a:srgbClr val="FF66FF"/>
    <a:srgbClr val="FF0000"/>
    <a:srgbClr val="008000"/>
    <a:srgbClr val="660066"/>
    <a:srgbClr val="CC0000"/>
    <a:srgbClr val="009900"/>
    <a:srgbClr val="90F0FA"/>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5737" autoAdjust="0"/>
    <p:restoredTop sz="94660"/>
  </p:normalViewPr>
  <p:slideViewPr>
    <p:cSldViewPr>
      <p:cViewPr>
        <p:scale>
          <a:sx n="70" d="100"/>
          <a:sy n="70" d="100"/>
        </p:scale>
        <p:origin x="-336" y="125"/>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05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C478A5-08B5-49B7-B034-8F2BB3049C06}" type="datetimeFigureOut">
              <a:rPr lang="en-US" smtClean="0"/>
              <a:pPr/>
              <a:t>11/15/2012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27AE4F-D638-4539-A287-17FAC2553DCD}" type="slidenum">
              <a:rPr lang="en-US" smtClean="0"/>
              <a:pPr/>
              <a:t>‹#›</a:t>
            </a:fld>
            <a:endParaRPr lang="en-US"/>
          </a:p>
        </p:txBody>
      </p:sp>
    </p:spTree>
    <p:extLst>
      <p:ext uri="{BB962C8B-B14F-4D97-AF65-F5344CB8AC3E}">
        <p14:creationId xmlns="" xmlns:p14="http://schemas.microsoft.com/office/powerpoint/2010/main" val="3027548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447689-CFBB-4621-97C8-ACEF98C31F9F}" type="slidenum">
              <a:rPr lang="en-GB">
                <a:solidFill>
                  <a:prstClr val="black"/>
                </a:solidFill>
              </a:rPr>
              <a:pPr/>
              <a:t>5</a:t>
            </a:fld>
            <a:endParaRPr lang="en-GB">
              <a:solidFill>
                <a:prstClr val="black"/>
              </a:solidFill>
            </a:endParaRPr>
          </a:p>
        </p:txBody>
      </p:sp>
      <p:sp>
        <p:nvSpPr>
          <p:cNvPr id="5122" name="Rectangle 2"/>
          <p:cNvSpPr>
            <a:spLocks noGrp="1" noRot="1" noChangeAspect="1" noChangeArrowheads="1" noTextEdit="1"/>
          </p:cNvSpPr>
          <p:nvPr>
            <p:ph type="sldImg"/>
          </p:nvPr>
        </p:nvSpPr>
        <p:spPr>
          <a:xfrm>
            <a:off x="1150938" y="692150"/>
            <a:ext cx="4556125" cy="3416300"/>
          </a:xfrm>
          <a:ln cap="flat"/>
        </p:spPr>
      </p:sp>
      <p:sp>
        <p:nvSpPr>
          <p:cNvPr id="5123" name="Rectangle 3"/>
          <p:cNvSpPr>
            <a:spLocks noGrp="1" noChangeArrowheads="1"/>
          </p:cNvSpPr>
          <p:nvPr>
            <p:ph type="body" idx="1"/>
          </p:nvPr>
        </p:nvSpPr>
        <p:spPr>
          <a:xfrm>
            <a:off x="914400" y="4266900"/>
            <a:ext cx="5029200" cy="4115101"/>
          </a:xfrm>
          <a:noFill/>
          <a:ln/>
        </p:spPr>
        <p:txBody>
          <a:bodyPr/>
          <a:lstStyle/>
          <a:p>
            <a:r>
              <a:rPr lang="en-GB" sz="1000"/>
              <a:t>Structure</a:t>
            </a:r>
          </a:p>
          <a:p>
            <a:pPr lvl="1"/>
            <a:r>
              <a:rPr lang="en-GB" sz="1000"/>
              <a:t>p-type Silicon substrate</a:t>
            </a:r>
          </a:p>
          <a:p>
            <a:pPr lvl="1"/>
            <a:r>
              <a:rPr lang="en-GB" sz="1000"/>
              <a:t>n</a:t>
            </a:r>
            <a:r>
              <a:rPr lang="en-GB" sz="1000" baseline="30000"/>
              <a:t>+</a:t>
            </a:r>
            <a:r>
              <a:rPr lang="en-GB" sz="1000"/>
              <a:t> ion implanted source and drain regions</a:t>
            </a:r>
          </a:p>
          <a:p>
            <a:pPr lvl="1"/>
            <a:r>
              <a:rPr lang="en-GB" sz="1000"/>
              <a:t>High quality (thin) gate oxide (dry process)</a:t>
            </a:r>
          </a:p>
          <a:p>
            <a:pPr lvl="2"/>
            <a:r>
              <a:rPr lang="en-GB" sz="1000"/>
              <a:t>Overlaps slightly source and drain regions</a:t>
            </a:r>
          </a:p>
          <a:p>
            <a:pPr lvl="1"/>
            <a:r>
              <a:rPr lang="en-GB" sz="1000"/>
              <a:t>Thick field oxide</a:t>
            </a:r>
          </a:p>
          <a:p>
            <a:pPr lvl="2"/>
            <a:r>
              <a:rPr lang="en-GB" sz="1000"/>
              <a:t>Protection + carries contact tracks</a:t>
            </a:r>
          </a:p>
          <a:p>
            <a:pPr lvl="1"/>
            <a:r>
              <a:rPr lang="en-GB" sz="1000"/>
              <a:t>Channel</a:t>
            </a:r>
          </a:p>
          <a:p>
            <a:pPr lvl="2"/>
            <a:r>
              <a:rPr lang="en-GB" sz="1000"/>
              <a:t>Region between source and drain and under gate.</a:t>
            </a:r>
          </a:p>
          <a:p>
            <a:r>
              <a:rPr lang="en-GB" sz="1000"/>
              <a:t>Enhancement Mode MOSFET</a:t>
            </a:r>
          </a:p>
          <a:p>
            <a:pPr lvl="2"/>
            <a:r>
              <a:rPr lang="en-GB" sz="1000"/>
              <a:t>n-channel with V</a:t>
            </a:r>
            <a:r>
              <a:rPr lang="en-GB" sz="1000" baseline="-25000"/>
              <a:t>G</a:t>
            </a:r>
            <a:r>
              <a:rPr lang="en-GB" sz="1000"/>
              <a:t>&gt;V</a:t>
            </a:r>
            <a:r>
              <a:rPr lang="en-GB" sz="1000" baseline="-25000"/>
              <a:t>T</a:t>
            </a:r>
            <a:endParaRPr lang="en-GB" sz="1000"/>
          </a:p>
          <a:p>
            <a:pPr lvl="3"/>
            <a:r>
              <a:rPr lang="en-GB" sz="1000"/>
              <a:t>Semiconductors:	Si; Ge; GaAs</a:t>
            </a:r>
          </a:p>
          <a:p>
            <a:pPr lvl="3"/>
            <a:r>
              <a:rPr lang="en-GB" sz="1000"/>
              <a:t>Insulators:		SiO</a:t>
            </a:r>
            <a:r>
              <a:rPr lang="en-GB" sz="1000" baseline="-25000"/>
              <a:t>3</a:t>
            </a:r>
            <a:r>
              <a:rPr lang="en-GB" sz="1000"/>
              <a:t>; Si</a:t>
            </a:r>
            <a:r>
              <a:rPr lang="en-GB" sz="1000" baseline="-25000"/>
              <a:t>3</a:t>
            </a:r>
            <a:r>
              <a:rPr lang="en-GB" sz="1000"/>
              <a:t>N</a:t>
            </a:r>
            <a:r>
              <a:rPr lang="en-GB" sz="1000" baseline="-25000"/>
              <a:t>4</a:t>
            </a:r>
            <a:r>
              <a:rPr lang="en-GB" sz="1000"/>
              <a:t>; Al</a:t>
            </a:r>
            <a:r>
              <a:rPr lang="en-GB" sz="1000" baseline="-25000"/>
              <a:t>2</a:t>
            </a:r>
            <a:r>
              <a:rPr lang="en-GB" sz="1000"/>
              <a:t>O</a:t>
            </a:r>
            <a:r>
              <a:rPr lang="en-GB" sz="1000" baseline="-25000"/>
              <a:t>3</a:t>
            </a:r>
            <a:endParaRPr lang="en-GB" sz="1000"/>
          </a:p>
          <a:p>
            <a:pPr lvl="3"/>
            <a:r>
              <a:rPr lang="en-GB" sz="1000"/>
              <a:t>Most Important Combination:	Si/SiO</a:t>
            </a:r>
            <a:r>
              <a:rPr lang="en-GB" sz="1000" baseline="-25000"/>
              <a:t>2</a:t>
            </a:r>
            <a:endParaRPr lang="en-GB" sz="1000"/>
          </a:p>
          <a:p>
            <a:r>
              <a:rPr lang="en-GB" sz="1000"/>
              <a:t>Typical Dimensions</a:t>
            </a:r>
          </a:p>
          <a:p>
            <a:pPr lvl="3"/>
            <a:r>
              <a:rPr lang="en-GB" sz="1000"/>
              <a:t>Long channel MOSFET</a:t>
            </a:r>
          </a:p>
          <a:p>
            <a:pPr lvl="4"/>
            <a:r>
              <a:rPr lang="en-GB" sz="1000"/>
              <a:t>L&gt;&gt;W</a:t>
            </a:r>
            <a:r>
              <a:rPr lang="en-GB" sz="1000" baseline="-25000"/>
              <a:t>S</a:t>
            </a:r>
            <a:r>
              <a:rPr lang="en-GB" sz="1000"/>
              <a:t>, W</a:t>
            </a:r>
            <a:r>
              <a:rPr lang="en-GB" sz="1000" baseline="-25000"/>
              <a:t>D</a:t>
            </a:r>
            <a:endParaRPr lang="en-GB" sz="1000"/>
          </a:p>
          <a:p>
            <a:pPr lvl="4"/>
            <a:r>
              <a:rPr lang="en-GB" sz="1000"/>
              <a:t>L ~ 5</a:t>
            </a:r>
            <a:r>
              <a:rPr lang="en-GB" sz="1000">
                <a:latin typeface="Symbol" pitchFamily="18" charset="2"/>
              </a:rPr>
              <a:t>m</a:t>
            </a:r>
            <a:r>
              <a:rPr lang="en-GB" sz="1000"/>
              <a:t>m</a:t>
            </a:r>
          </a:p>
          <a:p>
            <a:pPr lvl="3"/>
            <a:r>
              <a:rPr lang="en-GB" sz="1000"/>
              <a:t>Oxide Thickness</a:t>
            </a:r>
          </a:p>
          <a:p>
            <a:pPr lvl="4"/>
            <a:r>
              <a:rPr lang="en-GB" sz="1000"/>
              <a:t>50-100nm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447689-CFBB-4621-97C8-ACEF98C31F9F}" type="slidenum">
              <a:rPr lang="en-GB">
                <a:solidFill>
                  <a:prstClr val="black"/>
                </a:solidFill>
              </a:rPr>
              <a:pPr/>
              <a:t>6</a:t>
            </a:fld>
            <a:endParaRPr lang="en-GB">
              <a:solidFill>
                <a:prstClr val="black"/>
              </a:solidFill>
            </a:endParaRPr>
          </a:p>
        </p:txBody>
      </p:sp>
      <p:sp>
        <p:nvSpPr>
          <p:cNvPr id="5122" name="Rectangle 2"/>
          <p:cNvSpPr>
            <a:spLocks noGrp="1" noRot="1" noChangeAspect="1" noChangeArrowheads="1" noTextEdit="1"/>
          </p:cNvSpPr>
          <p:nvPr>
            <p:ph type="sldImg"/>
          </p:nvPr>
        </p:nvSpPr>
        <p:spPr>
          <a:xfrm>
            <a:off x="1150938" y="692150"/>
            <a:ext cx="4556125" cy="3416300"/>
          </a:xfrm>
          <a:ln cap="flat"/>
        </p:spPr>
      </p:sp>
      <p:sp>
        <p:nvSpPr>
          <p:cNvPr id="5123" name="Rectangle 3"/>
          <p:cNvSpPr>
            <a:spLocks noGrp="1" noChangeArrowheads="1"/>
          </p:cNvSpPr>
          <p:nvPr>
            <p:ph type="body" idx="1"/>
          </p:nvPr>
        </p:nvSpPr>
        <p:spPr>
          <a:xfrm>
            <a:off x="914400" y="4266900"/>
            <a:ext cx="5029200" cy="4115101"/>
          </a:xfrm>
          <a:noFill/>
          <a:ln/>
        </p:spPr>
        <p:txBody>
          <a:bodyPr/>
          <a:lstStyle/>
          <a:p>
            <a:r>
              <a:rPr lang="en-GB" sz="1000"/>
              <a:t>Structure</a:t>
            </a:r>
          </a:p>
          <a:p>
            <a:pPr lvl="1"/>
            <a:r>
              <a:rPr lang="en-GB" sz="1000"/>
              <a:t>p-type Silicon substrate</a:t>
            </a:r>
          </a:p>
          <a:p>
            <a:pPr lvl="1"/>
            <a:r>
              <a:rPr lang="en-GB" sz="1000"/>
              <a:t>n</a:t>
            </a:r>
            <a:r>
              <a:rPr lang="en-GB" sz="1000" baseline="30000"/>
              <a:t>+</a:t>
            </a:r>
            <a:r>
              <a:rPr lang="en-GB" sz="1000"/>
              <a:t> ion implanted source and drain regions</a:t>
            </a:r>
          </a:p>
          <a:p>
            <a:pPr lvl="1"/>
            <a:r>
              <a:rPr lang="en-GB" sz="1000"/>
              <a:t>High quality (thin) gate oxide (dry process)</a:t>
            </a:r>
          </a:p>
          <a:p>
            <a:pPr lvl="2"/>
            <a:r>
              <a:rPr lang="en-GB" sz="1000"/>
              <a:t>Overlaps slightly source and drain regions</a:t>
            </a:r>
          </a:p>
          <a:p>
            <a:pPr lvl="1"/>
            <a:r>
              <a:rPr lang="en-GB" sz="1000"/>
              <a:t>Thick field oxide</a:t>
            </a:r>
          </a:p>
          <a:p>
            <a:pPr lvl="2"/>
            <a:r>
              <a:rPr lang="en-GB" sz="1000"/>
              <a:t>Protection + carries contact tracks</a:t>
            </a:r>
          </a:p>
          <a:p>
            <a:pPr lvl="1"/>
            <a:r>
              <a:rPr lang="en-GB" sz="1000"/>
              <a:t>Channel</a:t>
            </a:r>
          </a:p>
          <a:p>
            <a:pPr lvl="2"/>
            <a:r>
              <a:rPr lang="en-GB" sz="1000"/>
              <a:t>Region between source and drain and under gate.</a:t>
            </a:r>
          </a:p>
          <a:p>
            <a:r>
              <a:rPr lang="en-GB" sz="1000"/>
              <a:t>Enhancement Mode MOSFET</a:t>
            </a:r>
          </a:p>
          <a:p>
            <a:pPr lvl="2"/>
            <a:r>
              <a:rPr lang="en-GB" sz="1000"/>
              <a:t>n-channel with V</a:t>
            </a:r>
            <a:r>
              <a:rPr lang="en-GB" sz="1000" baseline="-25000"/>
              <a:t>G</a:t>
            </a:r>
            <a:r>
              <a:rPr lang="en-GB" sz="1000"/>
              <a:t>&gt;V</a:t>
            </a:r>
            <a:r>
              <a:rPr lang="en-GB" sz="1000" baseline="-25000"/>
              <a:t>T</a:t>
            </a:r>
            <a:endParaRPr lang="en-GB" sz="1000"/>
          </a:p>
          <a:p>
            <a:pPr lvl="3"/>
            <a:r>
              <a:rPr lang="en-GB" sz="1000"/>
              <a:t>Semiconductors:	Si; Ge; GaAs</a:t>
            </a:r>
          </a:p>
          <a:p>
            <a:pPr lvl="3"/>
            <a:r>
              <a:rPr lang="en-GB" sz="1000"/>
              <a:t>Insulators:		SiO</a:t>
            </a:r>
            <a:r>
              <a:rPr lang="en-GB" sz="1000" baseline="-25000"/>
              <a:t>3</a:t>
            </a:r>
            <a:r>
              <a:rPr lang="en-GB" sz="1000"/>
              <a:t>; Si</a:t>
            </a:r>
            <a:r>
              <a:rPr lang="en-GB" sz="1000" baseline="-25000"/>
              <a:t>3</a:t>
            </a:r>
            <a:r>
              <a:rPr lang="en-GB" sz="1000"/>
              <a:t>N</a:t>
            </a:r>
            <a:r>
              <a:rPr lang="en-GB" sz="1000" baseline="-25000"/>
              <a:t>4</a:t>
            </a:r>
            <a:r>
              <a:rPr lang="en-GB" sz="1000"/>
              <a:t>; Al</a:t>
            </a:r>
            <a:r>
              <a:rPr lang="en-GB" sz="1000" baseline="-25000"/>
              <a:t>2</a:t>
            </a:r>
            <a:r>
              <a:rPr lang="en-GB" sz="1000"/>
              <a:t>O</a:t>
            </a:r>
            <a:r>
              <a:rPr lang="en-GB" sz="1000" baseline="-25000"/>
              <a:t>3</a:t>
            </a:r>
            <a:endParaRPr lang="en-GB" sz="1000"/>
          </a:p>
          <a:p>
            <a:pPr lvl="3"/>
            <a:r>
              <a:rPr lang="en-GB" sz="1000"/>
              <a:t>Most Important Combination:	Si/SiO</a:t>
            </a:r>
            <a:r>
              <a:rPr lang="en-GB" sz="1000" baseline="-25000"/>
              <a:t>2</a:t>
            </a:r>
            <a:endParaRPr lang="en-GB" sz="1000"/>
          </a:p>
          <a:p>
            <a:r>
              <a:rPr lang="en-GB" sz="1000"/>
              <a:t>Typical Dimensions</a:t>
            </a:r>
          </a:p>
          <a:p>
            <a:pPr lvl="3"/>
            <a:r>
              <a:rPr lang="en-GB" sz="1000"/>
              <a:t>Long channel MOSFET</a:t>
            </a:r>
          </a:p>
          <a:p>
            <a:pPr lvl="4"/>
            <a:r>
              <a:rPr lang="en-GB" sz="1000"/>
              <a:t>L&gt;&gt;W</a:t>
            </a:r>
            <a:r>
              <a:rPr lang="en-GB" sz="1000" baseline="-25000"/>
              <a:t>S</a:t>
            </a:r>
            <a:r>
              <a:rPr lang="en-GB" sz="1000"/>
              <a:t>, W</a:t>
            </a:r>
            <a:r>
              <a:rPr lang="en-GB" sz="1000" baseline="-25000"/>
              <a:t>D</a:t>
            </a:r>
            <a:endParaRPr lang="en-GB" sz="1000"/>
          </a:p>
          <a:p>
            <a:pPr lvl="4"/>
            <a:r>
              <a:rPr lang="en-GB" sz="1000"/>
              <a:t>L ~ 5</a:t>
            </a:r>
            <a:r>
              <a:rPr lang="en-GB" sz="1000">
                <a:latin typeface="Symbol" pitchFamily="18" charset="2"/>
              </a:rPr>
              <a:t>m</a:t>
            </a:r>
            <a:r>
              <a:rPr lang="en-GB" sz="1000"/>
              <a:t>m</a:t>
            </a:r>
          </a:p>
          <a:p>
            <a:pPr lvl="3"/>
            <a:r>
              <a:rPr lang="en-GB" sz="1000"/>
              <a:t>Oxide Thickness</a:t>
            </a:r>
          </a:p>
          <a:p>
            <a:pPr lvl="4"/>
            <a:r>
              <a:rPr lang="en-GB" sz="1000"/>
              <a:t>50-100nm</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1C341551-D03B-4DCC-A43E-9457C256183F}" type="slidenum">
              <a:rPr lang="ar-SA" smtClean="0"/>
              <a:pPr/>
              <a:t>15</a:t>
            </a:fld>
            <a:endParaRPr lang="en-US" smtClean="0"/>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xfrm>
            <a:off x="914400" y="4343400"/>
            <a:ext cx="5029200" cy="4114800"/>
          </a:xfrm>
          <a:noFill/>
          <a:ln/>
        </p:spPr>
        <p:txBody>
          <a:bodyPr/>
          <a:lstStyle/>
          <a:p>
            <a:pPr eaLnBrk="1" hangingPunct="1"/>
            <a:r>
              <a:rPr lang="en-US" altLang="en-US" smtClean="0"/>
              <a:t>sedr42021_0403.jpg</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p>
            <a:fld id="{91A5994A-8DB7-41C5-B09C-96E50E91F5D4}" type="slidenum">
              <a:rPr lang="ar-SA" smtClean="0"/>
              <a:pPr/>
              <a:t>20</a:t>
            </a:fld>
            <a:endParaRPr lang="en-US" smtClean="0"/>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xfrm>
            <a:off x="914400" y="4343400"/>
            <a:ext cx="5029200" cy="4114800"/>
          </a:xfrm>
          <a:noFill/>
          <a:ln/>
        </p:spPr>
        <p:txBody>
          <a:bodyPr/>
          <a:lstStyle/>
          <a:p>
            <a:pPr eaLnBrk="1" hangingPunct="1"/>
            <a:r>
              <a:rPr lang="en-US" altLang="en-US" smtClean="0"/>
              <a:t>sedr42021_0404.jpg</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186F0317-D03E-4D0C-95E3-16D85A056CE7}" type="slidenum">
              <a:rPr lang="en-US" altLang="en-US" smtClean="0"/>
              <a:pPr/>
              <a:t>25</a:t>
            </a:fld>
            <a:endParaRPr lang="en-US" altLang="en-US" smtClean="0"/>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p:spPr>
        <p:txBody>
          <a:bodyPr/>
          <a:lstStyle/>
          <a:p>
            <a:pPr eaLnBrk="1" hangingPunct="1"/>
            <a:r>
              <a:rPr lang="en-US" altLang="en-US" smtClean="0"/>
              <a:t>sedr42021_0406.jpg</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1C341551-D03B-4DCC-A43E-9457C256183F}" type="slidenum">
              <a:rPr lang="ar-SA" smtClean="0"/>
              <a:pPr/>
              <a:t>32</a:t>
            </a:fld>
            <a:endParaRPr lang="en-US" smtClean="0"/>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xfrm>
            <a:off x="914400" y="4343400"/>
            <a:ext cx="5029200" cy="4114800"/>
          </a:xfrm>
          <a:noFill/>
          <a:ln/>
        </p:spPr>
        <p:txBody>
          <a:bodyPr/>
          <a:lstStyle/>
          <a:p>
            <a:pPr eaLnBrk="1" hangingPunct="1"/>
            <a:r>
              <a:rPr lang="en-US" altLang="en-US" smtClean="0"/>
              <a:t>sedr42021_0403.jpg</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baseline="-25000">
                <a:solidFill>
                  <a:schemeClr val="tx1"/>
                </a:solidFill>
                <a:latin typeface="Arial" charset="0"/>
                <a:cs typeface="Arial" charset="0"/>
              </a:defRPr>
            </a:lvl1pPr>
            <a:lvl2pPr marL="742950" indent="-285750" eaLnBrk="0" hangingPunct="0">
              <a:defRPr baseline="-25000">
                <a:solidFill>
                  <a:schemeClr val="tx1"/>
                </a:solidFill>
                <a:latin typeface="Arial" charset="0"/>
                <a:cs typeface="Arial" charset="0"/>
              </a:defRPr>
            </a:lvl2pPr>
            <a:lvl3pPr marL="1143000" indent="-228600" eaLnBrk="0" hangingPunct="0">
              <a:defRPr baseline="-25000">
                <a:solidFill>
                  <a:schemeClr val="tx1"/>
                </a:solidFill>
                <a:latin typeface="Arial" charset="0"/>
                <a:cs typeface="Arial" charset="0"/>
              </a:defRPr>
            </a:lvl3pPr>
            <a:lvl4pPr marL="1600200" indent="-228600" eaLnBrk="0" hangingPunct="0">
              <a:defRPr baseline="-25000">
                <a:solidFill>
                  <a:schemeClr val="tx1"/>
                </a:solidFill>
                <a:latin typeface="Arial" charset="0"/>
                <a:cs typeface="Arial" charset="0"/>
              </a:defRPr>
            </a:lvl4pPr>
            <a:lvl5pPr marL="2057400" indent="-228600" eaLnBrk="0" hangingPunct="0">
              <a:defRPr baseline="-25000">
                <a:solidFill>
                  <a:schemeClr val="tx1"/>
                </a:solidFill>
                <a:latin typeface="Arial" charset="0"/>
                <a:cs typeface="Arial" charset="0"/>
              </a:defRPr>
            </a:lvl5pPr>
            <a:lvl6pPr marL="2514600" indent="-228600" eaLnBrk="0" fontAlgn="base" hangingPunct="0">
              <a:spcBef>
                <a:spcPct val="0"/>
              </a:spcBef>
              <a:spcAft>
                <a:spcPct val="0"/>
              </a:spcAft>
              <a:defRPr baseline="-25000">
                <a:solidFill>
                  <a:schemeClr val="tx1"/>
                </a:solidFill>
                <a:latin typeface="Arial" charset="0"/>
                <a:cs typeface="Arial" charset="0"/>
              </a:defRPr>
            </a:lvl6pPr>
            <a:lvl7pPr marL="2971800" indent="-228600" eaLnBrk="0" fontAlgn="base" hangingPunct="0">
              <a:spcBef>
                <a:spcPct val="0"/>
              </a:spcBef>
              <a:spcAft>
                <a:spcPct val="0"/>
              </a:spcAft>
              <a:defRPr baseline="-25000">
                <a:solidFill>
                  <a:schemeClr val="tx1"/>
                </a:solidFill>
                <a:latin typeface="Arial" charset="0"/>
                <a:cs typeface="Arial" charset="0"/>
              </a:defRPr>
            </a:lvl7pPr>
            <a:lvl8pPr marL="3429000" indent="-228600" eaLnBrk="0" fontAlgn="base" hangingPunct="0">
              <a:spcBef>
                <a:spcPct val="0"/>
              </a:spcBef>
              <a:spcAft>
                <a:spcPct val="0"/>
              </a:spcAft>
              <a:defRPr baseline="-25000">
                <a:solidFill>
                  <a:schemeClr val="tx1"/>
                </a:solidFill>
                <a:latin typeface="Arial" charset="0"/>
                <a:cs typeface="Arial" charset="0"/>
              </a:defRPr>
            </a:lvl8pPr>
            <a:lvl9pPr marL="3886200" indent="-228600" eaLnBrk="0" fontAlgn="base" hangingPunct="0">
              <a:spcBef>
                <a:spcPct val="0"/>
              </a:spcBef>
              <a:spcAft>
                <a:spcPct val="0"/>
              </a:spcAft>
              <a:defRPr baseline="-25000">
                <a:solidFill>
                  <a:schemeClr val="tx1"/>
                </a:solidFill>
                <a:latin typeface="Arial" charset="0"/>
                <a:cs typeface="Arial" charset="0"/>
              </a:defRPr>
            </a:lvl9pPr>
          </a:lstStyle>
          <a:p>
            <a:pPr eaLnBrk="1" hangingPunct="1"/>
            <a:fld id="{D40B85ED-356D-4DFB-9F4D-F93CFF4F3E96}" type="slidenum">
              <a:rPr lang="en-US" altLang="en-US" baseline="0">
                <a:solidFill>
                  <a:prstClr val="black"/>
                </a:solidFill>
              </a:rPr>
              <a:pPr eaLnBrk="1" hangingPunct="1"/>
              <a:t>34</a:t>
            </a:fld>
            <a:endParaRPr lang="en-US" altLang="en-US" baseline="0">
              <a:solidFill>
                <a:prstClr val="black"/>
              </a:solidFill>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smtClean="0"/>
              <a:t>sedr42021_0408.jpg</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186F0317-D03E-4D0C-95E3-16D85A056CE7}" type="slidenum">
              <a:rPr lang="en-US" altLang="en-US" smtClean="0">
                <a:solidFill>
                  <a:prstClr val="black"/>
                </a:solidFill>
              </a:rPr>
              <a:pPr/>
              <a:t>35</a:t>
            </a:fld>
            <a:endParaRPr lang="en-US" altLang="en-US" smtClean="0">
              <a:solidFill>
                <a:prstClr val="black"/>
              </a:solidFill>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p:spPr>
        <p:txBody>
          <a:bodyPr/>
          <a:lstStyle/>
          <a:p>
            <a:pPr eaLnBrk="1" hangingPunct="1"/>
            <a:r>
              <a:rPr lang="en-US" altLang="en-US" smtClean="0"/>
              <a:t>sedr42021_0406.jpg</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p>
            <a:fld id="{767F5FD1-A245-464C-B3A7-EAEACA652636}" type="slidenum">
              <a:rPr lang="en-US" altLang="en-US" smtClean="0"/>
              <a:pPr/>
              <a:t>44</a:t>
            </a:fld>
            <a:endParaRPr lang="en-US" altLang="en-US" smtClean="0"/>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p:spPr>
        <p:txBody>
          <a:bodyPr/>
          <a:lstStyle/>
          <a:p>
            <a:r>
              <a:rPr lang="en-US" altLang="en-US" smtClean="0"/>
              <a:t>sedr42021_0409.jpg</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A8F73-D98F-4247-A221-6EF4CFD0FBEC}" type="datetime1">
              <a:rPr lang="en-US" smtClean="0"/>
              <a:pPr/>
              <a:t>11/15/2012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2B4CD5-4738-4967-8539-54C1E2920A79}" type="datetime1">
              <a:rPr lang="en-US" smtClean="0"/>
              <a:pPr/>
              <a:t>11/15/2012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3AFE32-AB76-4C1A-B469-6AFC69D3BAC3}" type="datetime1">
              <a:rPr lang="en-US" smtClean="0"/>
              <a:pPr/>
              <a:t>11/15/2012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233246-92A0-4C26-AAF1-B11D2285E173}" type="datetime1">
              <a:rPr lang="en-US" smtClean="0"/>
              <a:pPr/>
              <a:t>11/15/2012</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
        <p:nvSpPr>
          <p:cNvPr id="7" name="Slide Number Placeholder 6"/>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FA1120-DC2E-4DC7-A2ED-E79FE8F9DB62}" type="datetime1">
              <a:rPr lang="en-US" smtClean="0"/>
              <a:pPr/>
              <a:t>11/15/2012</a:t>
            </a:fld>
            <a:endParaRPr lang="en-US"/>
          </a:p>
        </p:txBody>
      </p:sp>
      <p:sp>
        <p:nvSpPr>
          <p:cNvPr id="8" name="Footer Placeholder 7"/>
          <p:cNvSpPr>
            <a:spLocks noGrp="1"/>
          </p:cNvSpPr>
          <p:nvPr>
            <p:ph type="ftr" sz="quarter" idx="11"/>
          </p:nvPr>
        </p:nvSpPr>
        <p:spPr/>
        <p:txBody>
          <a:bodyPr/>
          <a:lstStyle/>
          <a:p>
            <a:r>
              <a:rPr lang="en-US" smtClean="0"/>
              <a:t>Nasim Zafar.</a:t>
            </a:r>
            <a:endParaRPr lang="en-US"/>
          </a:p>
        </p:txBody>
      </p:sp>
      <p:sp>
        <p:nvSpPr>
          <p:cNvPr id="9" name="Slide Number Placeholder 8"/>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E4E0655-D26A-428D-9408-11CA6F5BA251}" type="datetime1">
              <a:rPr lang="en-US" smtClean="0"/>
              <a:pPr/>
              <a:t>11/15/2012</a:t>
            </a:fld>
            <a:endParaRPr lang="en-US"/>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D99A3A-813C-42D4-95D5-822A7E038C10}" type="datetime1">
              <a:rPr lang="en-US" smtClean="0"/>
              <a:pPr/>
              <a:t>11/15/2012</a:t>
            </a:fld>
            <a:endParaRPr lang="en-US"/>
          </a:p>
        </p:txBody>
      </p:sp>
      <p:sp>
        <p:nvSpPr>
          <p:cNvPr id="3" name="Footer Placeholder 2"/>
          <p:cNvSpPr>
            <a:spLocks noGrp="1"/>
          </p:cNvSpPr>
          <p:nvPr>
            <p:ph type="ftr" sz="quarter" idx="11"/>
          </p:nvPr>
        </p:nvSpPr>
        <p:spPr/>
        <p:txBody>
          <a:bodyPr/>
          <a:lstStyle/>
          <a:p>
            <a:r>
              <a:rPr lang="en-US" smtClean="0"/>
              <a:t>Nasim Zafar.</a:t>
            </a:r>
            <a:endParaRPr lang="en-US"/>
          </a:p>
        </p:txBody>
      </p:sp>
      <p:sp>
        <p:nvSpPr>
          <p:cNvPr id="4" name="Slide Number Placeholder 3"/>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47CB11-7017-4FE1-AAE4-4CD782C21D7F}" type="datetime1">
              <a:rPr lang="en-US" smtClean="0"/>
              <a:pPr/>
              <a:t>11/15/2012</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
        <p:nvSpPr>
          <p:cNvPr id="7" name="Slide Number Placeholder 6"/>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AF0B49-929C-4CCB-993A-E423F7704667}" type="datetime1">
              <a:rPr lang="en-US" smtClean="0"/>
              <a:pPr/>
              <a:t>11/15/2012</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
        <p:nvSpPr>
          <p:cNvPr id="7" name="Slide Number Placeholder 6"/>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5E90-4880-481A-B151-7151B8B7D815}" type="datetime1">
              <a:rPr lang="en-US" smtClean="0"/>
              <a:pPr/>
              <a:t>11/15/2012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57CE5A-8F29-462E-A9D1-8B43ABD8493A}" type="datetime1">
              <a:rPr lang="en-US" smtClean="0"/>
              <a:pPr/>
              <a:t>11/15/2012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 xmlns:p14="http://schemas.microsoft.com/office/powerpoint/2010/main" val="11558374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7153" indent="0" algn="ctr">
              <a:buNone/>
              <a:defRPr>
                <a:solidFill>
                  <a:schemeClr val="tx1">
                    <a:tint val="75000"/>
                  </a:schemeClr>
                </a:solidFill>
              </a:defRPr>
            </a:lvl2pPr>
            <a:lvl3pPr marL="914305" indent="0" algn="ctr">
              <a:buNone/>
              <a:defRPr>
                <a:solidFill>
                  <a:schemeClr val="tx1">
                    <a:tint val="75000"/>
                  </a:schemeClr>
                </a:solidFill>
              </a:defRPr>
            </a:lvl3pPr>
            <a:lvl4pPr marL="1371458" indent="0" algn="ctr">
              <a:buNone/>
              <a:defRPr>
                <a:solidFill>
                  <a:schemeClr val="tx1">
                    <a:tint val="75000"/>
                  </a:schemeClr>
                </a:solidFill>
              </a:defRPr>
            </a:lvl4pPr>
            <a:lvl5pPr marL="1828610" indent="0" algn="ctr">
              <a:buNone/>
              <a:defRPr>
                <a:solidFill>
                  <a:schemeClr val="tx1">
                    <a:tint val="75000"/>
                  </a:schemeClr>
                </a:solidFill>
              </a:defRPr>
            </a:lvl5pPr>
            <a:lvl6pPr marL="2285763" indent="0" algn="ctr">
              <a:buNone/>
              <a:defRPr>
                <a:solidFill>
                  <a:schemeClr val="tx1">
                    <a:tint val="75000"/>
                  </a:schemeClr>
                </a:solidFill>
              </a:defRPr>
            </a:lvl6pPr>
            <a:lvl7pPr marL="2742915" indent="0" algn="ctr">
              <a:buNone/>
              <a:defRPr>
                <a:solidFill>
                  <a:schemeClr val="tx1">
                    <a:tint val="75000"/>
                  </a:schemeClr>
                </a:solidFill>
              </a:defRPr>
            </a:lvl7pPr>
            <a:lvl8pPr marL="3200068" indent="0" algn="ctr">
              <a:buNone/>
              <a:defRPr>
                <a:solidFill>
                  <a:schemeClr val="tx1">
                    <a:tint val="75000"/>
                  </a:schemeClr>
                </a:solidFill>
              </a:defRPr>
            </a:lvl8pPr>
            <a:lvl9pPr marL="365722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8EAE6E-8395-41C3-BD71-96FFD6CB09AE}" type="datetime1">
              <a:rPr lang="en-US" smtClean="0">
                <a:solidFill>
                  <a:prstClr val="black">
                    <a:tint val="75000"/>
                  </a:prstClr>
                </a:solidFill>
              </a:rPr>
              <a:pPr/>
              <a:t>11/15/2012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BE5519B-AC82-48B7-AB54-29353FF7AC6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497320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08182A-33CF-43A7-A7FB-C19B954F8B5F}" type="datetime1">
              <a:rPr lang="en-US" smtClean="0">
                <a:solidFill>
                  <a:prstClr val="black">
                    <a:tint val="75000"/>
                  </a:prstClr>
                </a:solidFill>
              </a:rPr>
              <a:pPr/>
              <a:t>11/15/2012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BE5519B-AC82-48B7-AB54-29353FF7AC6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822447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153" indent="0">
              <a:buNone/>
              <a:defRPr sz="1800">
                <a:solidFill>
                  <a:schemeClr val="tx1">
                    <a:tint val="75000"/>
                  </a:schemeClr>
                </a:solidFill>
              </a:defRPr>
            </a:lvl2pPr>
            <a:lvl3pPr marL="914305" indent="0">
              <a:buNone/>
              <a:defRPr sz="1600">
                <a:solidFill>
                  <a:schemeClr val="tx1">
                    <a:tint val="75000"/>
                  </a:schemeClr>
                </a:solidFill>
              </a:defRPr>
            </a:lvl3pPr>
            <a:lvl4pPr marL="1371458" indent="0">
              <a:buNone/>
              <a:defRPr sz="1400">
                <a:solidFill>
                  <a:schemeClr val="tx1">
                    <a:tint val="75000"/>
                  </a:schemeClr>
                </a:solidFill>
              </a:defRPr>
            </a:lvl4pPr>
            <a:lvl5pPr marL="1828610" indent="0">
              <a:buNone/>
              <a:defRPr sz="1400">
                <a:solidFill>
                  <a:schemeClr val="tx1">
                    <a:tint val="75000"/>
                  </a:schemeClr>
                </a:solidFill>
              </a:defRPr>
            </a:lvl5pPr>
            <a:lvl6pPr marL="2285763" indent="0">
              <a:buNone/>
              <a:defRPr sz="1400">
                <a:solidFill>
                  <a:schemeClr val="tx1">
                    <a:tint val="75000"/>
                  </a:schemeClr>
                </a:solidFill>
              </a:defRPr>
            </a:lvl6pPr>
            <a:lvl7pPr marL="2742915" indent="0">
              <a:buNone/>
              <a:defRPr sz="1400">
                <a:solidFill>
                  <a:schemeClr val="tx1">
                    <a:tint val="75000"/>
                  </a:schemeClr>
                </a:solidFill>
              </a:defRPr>
            </a:lvl7pPr>
            <a:lvl8pPr marL="3200068" indent="0">
              <a:buNone/>
              <a:defRPr sz="1400">
                <a:solidFill>
                  <a:schemeClr val="tx1">
                    <a:tint val="75000"/>
                  </a:schemeClr>
                </a:solidFill>
              </a:defRPr>
            </a:lvl8pPr>
            <a:lvl9pPr marL="365722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494D90-B001-4FC0-8581-3F6B28DE27D3}" type="datetime1">
              <a:rPr lang="en-US" smtClean="0">
                <a:solidFill>
                  <a:prstClr val="black">
                    <a:tint val="75000"/>
                  </a:prstClr>
                </a:solidFill>
              </a:rPr>
              <a:pPr/>
              <a:t>11/15/2012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BE5519B-AC82-48B7-AB54-29353FF7AC6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1687509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DBD7DD-3CE7-444B-A529-80AE83D5B7E0}" type="datetime1">
              <a:rPr lang="en-US" smtClean="0">
                <a:solidFill>
                  <a:prstClr val="black">
                    <a:tint val="75000"/>
                  </a:prstClr>
                </a:solidFill>
              </a:rPr>
              <a:pPr/>
              <a:t>11/15/2012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BE5519B-AC82-48B7-AB54-29353FF7AC6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5254769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1E7A375-3399-4452-8CF9-67A8CE420391}" type="datetime1">
              <a:rPr lang="en-US" smtClean="0">
                <a:solidFill>
                  <a:prstClr val="black">
                    <a:tint val="75000"/>
                  </a:prstClr>
                </a:solidFill>
              </a:rPr>
              <a:pPr/>
              <a:t>11/15/2012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BE5519B-AC82-48B7-AB54-29353FF7AC6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1271723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B88A08-911A-4045-9C50-3764EE4DC0EB}" type="datetime1">
              <a:rPr lang="en-US" smtClean="0">
                <a:solidFill>
                  <a:prstClr val="black">
                    <a:tint val="75000"/>
                  </a:prstClr>
                </a:solidFill>
              </a:rPr>
              <a:pPr/>
              <a:t>11/15/2012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BE5519B-AC82-48B7-AB54-29353FF7AC6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4270405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0436C0-96AC-4200-8065-CCCA90C1F808}" type="datetime1">
              <a:rPr lang="en-US" smtClean="0">
                <a:solidFill>
                  <a:prstClr val="black">
                    <a:tint val="75000"/>
                  </a:prstClr>
                </a:solidFill>
              </a:rPr>
              <a:pPr/>
              <a:t>11/15/2012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BE5519B-AC82-48B7-AB54-29353FF7AC6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160501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E0483E-AEFF-4668-8B8E-8FD6032B4611}" type="datetime1">
              <a:rPr lang="en-US" smtClean="0">
                <a:solidFill>
                  <a:prstClr val="black">
                    <a:tint val="75000"/>
                  </a:prstClr>
                </a:solidFill>
              </a:rPr>
              <a:pPr/>
              <a:t>11/15/2012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BE5519B-AC82-48B7-AB54-29353FF7AC6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7728727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20417F-9A90-4849-8335-117FB8AB913A}" type="datetime1">
              <a:rPr lang="en-US" smtClean="0">
                <a:solidFill>
                  <a:prstClr val="black">
                    <a:tint val="75000"/>
                  </a:prstClr>
                </a:solidFill>
              </a:rPr>
              <a:pPr/>
              <a:t>11/15/2012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BE5519B-AC82-48B7-AB54-29353FF7AC6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5969824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A07DEE-4B13-4D49-BF62-685BAD99D170}" type="datetime1">
              <a:rPr lang="en-US" smtClean="0">
                <a:solidFill>
                  <a:prstClr val="black">
                    <a:tint val="75000"/>
                  </a:prstClr>
                </a:solidFill>
              </a:rPr>
              <a:pPr/>
              <a:t>11/15/2012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BE5519B-AC82-48B7-AB54-29353FF7AC6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0491564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D97618-70DE-457E-AE95-B0864D9E24BB}" type="datetime1">
              <a:rPr lang="en-US" smtClean="0">
                <a:solidFill>
                  <a:prstClr val="black">
                    <a:tint val="75000"/>
                  </a:prstClr>
                </a:solidFill>
              </a:rPr>
              <a:pPr/>
              <a:t>11/15/2012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BE5519B-AC82-48B7-AB54-29353FF7AC6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2708714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 xmlns:p14="http://schemas.microsoft.com/office/powerpoint/2010/main" val="10403539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65DB5484-09F3-4A3B-9BCD-F7E11EEF08A9}" type="datetime1">
              <a:rPr lang="en-US" smtClean="0">
                <a:solidFill>
                  <a:srgbClr val="000000"/>
                </a:solidFill>
              </a:rPr>
              <a:pPr>
                <a:defRPr/>
              </a:pPr>
              <a:t>11/15/2012</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4D4AFA4-81E1-483F-8208-5077F9D6C4F9}"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8581301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B242589-FBAB-4D51-A2C3-2197C8E458A2}" type="datetime1">
              <a:rPr lang="en-US" smtClean="0">
                <a:solidFill>
                  <a:srgbClr val="000000"/>
                </a:solidFill>
              </a:rPr>
              <a:pPr>
                <a:defRPr/>
              </a:pPr>
              <a:t>11/15/2012</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703BA0E-6D8E-4AE9-92F4-E4ECF026D015}"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2734627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A13BADA2-A6B5-40A6-9D04-AA9E809AAE43}" type="datetime1">
              <a:rPr lang="en-US" smtClean="0">
                <a:solidFill>
                  <a:srgbClr val="000000"/>
                </a:solidFill>
              </a:rPr>
              <a:pPr>
                <a:defRPr/>
              </a:pPr>
              <a:t>11/15/2012</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05155E7-C07F-4BF6-AE51-92115E0469B3}"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4469813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03569EF9-F2A1-44F9-A2B5-65D1170549C6}" type="datetime1">
              <a:rPr lang="en-US" smtClean="0">
                <a:solidFill>
                  <a:srgbClr val="000000"/>
                </a:solidFill>
              </a:rPr>
              <a:pPr>
                <a:defRPr/>
              </a:pPr>
              <a:t>11/15/2012</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C6B2B9A-1011-4683-BE9E-AABE768C28A4}"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2356532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8B61DB77-8F08-4D88-84EF-32042F0B35F2}" type="datetime1">
              <a:rPr lang="en-US" smtClean="0">
                <a:solidFill>
                  <a:srgbClr val="000000"/>
                </a:solidFill>
              </a:rPr>
              <a:pPr>
                <a:defRPr/>
              </a:pPr>
              <a:t>11/15/2012</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155ED20-56F8-4514-87A6-9C6F35901B77}"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9909494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449AE671-5F88-46A9-8AB1-A96802E4CCBD}" type="datetime1">
              <a:rPr lang="en-US" smtClean="0">
                <a:solidFill>
                  <a:srgbClr val="000000"/>
                </a:solidFill>
              </a:rPr>
              <a:pPr>
                <a:defRPr/>
              </a:pPr>
              <a:t>11/15/2012</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47AD7203-E7F9-4AA0-A614-9F73308F26B5}"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7950276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EFD36785-3AB9-4061-ACE1-0427683C2C9D}" type="datetime1">
              <a:rPr lang="en-US" smtClean="0">
                <a:solidFill>
                  <a:srgbClr val="000000"/>
                </a:solidFill>
              </a:rPr>
              <a:pPr>
                <a:defRPr/>
              </a:pPr>
              <a:t>11/15/2012</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6DE2A29-4240-43E1-ACC1-885DA997260A}"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3555042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44C9EC6B-5605-4083-A550-67FB37FFC620}" type="datetime1">
              <a:rPr lang="en-US" smtClean="0">
                <a:solidFill>
                  <a:srgbClr val="000000"/>
                </a:solidFill>
              </a:rPr>
              <a:pPr>
                <a:defRPr/>
              </a:pPr>
              <a:t>11/15/2012</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F2FE38F-C285-473F-85BE-9A5A603FFDD3}"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7305705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F6557C88-4A4B-491C-AD54-3DA7CDDCD097}" type="datetime1">
              <a:rPr lang="en-US" smtClean="0">
                <a:solidFill>
                  <a:srgbClr val="000000"/>
                </a:solidFill>
              </a:rPr>
              <a:pPr>
                <a:defRPr/>
              </a:pPr>
              <a:t>11/15/2012</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B7A9A7-DC2A-4E46-A279-AD23EFC8A9E9}"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7752384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4273DB48-6282-4BAE-9396-7E3387457CC6}" type="datetime1">
              <a:rPr lang="en-US" smtClean="0">
                <a:solidFill>
                  <a:srgbClr val="000000"/>
                </a:solidFill>
              </a:rPr>
              <a:pPr>
                <a:defRPr/>
              </a:pPr>
              <a:t>11/15/2012</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A3A108F-38B7-446E-A9A7-E6F56DB3A086}"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8566462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B912D042-E3D3-4E37-A01A-5A82C9DA68E8}" type="datetime1">
              <a:rPr lang="en-US" smtClean="0">
                <a:solidFill>
                  <a:srgbClr val="000000"/>
                </a:solidFill>
              </a:rPr>
              <a:pPr>
                <a:defRPr/>
              </a:pPr>
              <a:t>11/15/2012</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0DBCCB5-A82C-4AA9-BC5F-01E309E7C43D}"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2441474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999FCCD5-9820-43FF-89BA-8B62A8603A38}" type="datetime1">
              <a:rPr lang="en-US" smtClean="0">
                <a:solidFill>
                  <a:srgbClr val="000000"/>
                </a:solidFill>
              </a:rPr>
              <a:pPr>
                <a:defRPr/>
              </a:pPr>
              <a:t>11/15/2012</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38CD6F0-4C13-4656-955E-A3667263A0E1}"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8005302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5088349E-575A-4ACB-A67E-FCB908B350B1}" type="datetime1">
              <a:rPr lang="en-US" smtClean="0">
                <a:solidFill>
                  <a:srgbClr val="000000"/>
                </a:solidFill>
              </a:rPr>
              <a:pPr>
                <a:defRPr/>
              </a:pPr>
              <a:t>11/15/2012</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63F4534-B62A-42DE-8121-128697C18BC3}"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1909252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AC4BAC5F-F53B-4847-A6B8-445850963C67}" type="datetime1">
              <a:rPr lang="en-US" smtClean="0">
                <a:solidFill>
                  <a:srgbClr val="000000"/>
                </a:solidFill>
              </a:rPr>
              <a:pPr>
                <a:defRPr/>
              </a:pPr>
              <a:t>11/15/2012</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4D4AFA4-81E1-483F-8208-5077F9D6C4F9}"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7845099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531FEED3-B6A6-458B-A41C-3872E28F609C}" type="datetime1">
              <a:rPr lang="en-US" smtClean="0">
                <a:solidFill>
                  <a:srgbClr val="000000"/>
                </a:solidFill>
              </a:rPr>
              <a:pPr>
                <a:defRPr/>
              </a:pPr>
              <a:t>11/15/2012</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703BA0E-6D8E-4AE9-92F4-E4ECF026D015}"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9084831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7905BF10-9AEC-4A42-A3C3-5A5551AEBB64}" type="datetime1">
              <a:rPr lang="en-US" smtClean="0">
                <a:solidFill>
                  <a:srgbClr val="000000"/>
                </a:solidFill>
              </a:rPr>
              <a:pPr>
                <a:defRPr/>
              </a:pPr>
              <a:t>11/15/2012</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05155E7-C07F-4BF6-AE51-92115E0469B3}"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42343652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DD9CC3E4-3054-4FEF-81C3-AC3803C7D059}" type="datetime1">
              <a:rPr lang="en-US" smtClean="0">
                <a:solidFill>
                  <a:srgbClr val="000000"/>
                </a:solidFill>
              </a:rPr>
              <a:pPr>
                <a:defRPr/>
              </a:pPr>
              <a:t>11/15/2012</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C6B2B9A-1011-4683-BE9E-AABE768C28A4}"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297875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968874C2-CD9E-4059-AF2C-9FDD61DDF237}" type="datetime1">
              <a:rPr lang="en-US" smtClean="0">
                <a:solidFill>
                  <a:srgbClr val="000000"/>
                </a:solidFill>
              </a:rPr>
              <a:pPr>
                <a:defRPr/>
              </a:pPr>
              <a:t>11/15/2012</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155ED20-56F8-4514-87A6-9C6F35901B77}"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7247809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EF31E4E9-63D5-4495-9092-D5BD3024D8AB}" type="datetime1">
              <a:rPr lang="en-US" smtClean="0">
                <a:solidFill>
                  <a:srgbClr val="000000"/>
                </a:solidFill>
              </a:rPr>
              <a:pPr>
                <a:defRPr/>
              </a:pPr>
              <a:t>11/15/2012</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47AD7203-E7F9-4AA0-A614-9F73308F26B5}"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9250802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B24B7651-2021-4C67-9342-A911E3E680E9}" type="datetime1">
              <a:rPr lang="en-US" smtClean="0">
                <a:solidFill>
                  <a:srgbClr val="000000"/>
                </a:solidFill>
              </a:rPr>
              <a:pPr>
                <a:defRPr/>
              </a:pPr>
              <a:t>11/15/2012</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6DE2A29-4240-43E1-ACC1-885DA997260A}"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7161048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C2ABAF00-43CA-4CA3-98E7-DA37E9E2BA56}" type="datetime1">
              <a:rPr lang="en-US" smtClean="0">
                <a:solidFill>
                  <a:srgbClr val="000000"/>
                </a:solidFill>
              </a:rPr>
              <a:pPr>
                <a:defRPr/>
              </a:pPr>
              <a:t>11/15/2012</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F2FE38F-C285-473F-85BE-9A5A603FFDD3}"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65350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E7783780-45D5-478F-B7EF-DC64E9BB7F1F}" type="datetime1">
              <a:rPr lang="en-US" smtClean="0">
                <a:solidFill>
                  <a:srgbClr val="000000"/>
                </a:solidFill>
              </a:rPr>
              <a:pPr>
                <a:defRPr/>
              </a:pPr>
              <a:t>11/15/2012</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B7A9A7-DC2A-4E46-A279-AD23EFC8A9E9}"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0823610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093EF6AF-4D5B-4E38-BC9F-D60D12F5EB96}" type="datetime1">
              <a:rPr lang="en-US" smtClean="0">
                <a:solidFill>
                  <a:srgbClr val="000000"/>
                </a:solidFill>
              </a:rPr>
              <a:pPr>
                <a:defRPr/>
              </a:pPr>
              <a:t>11/15/2012</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A3A108F-38B7-446E-A9A7-E6F56DB3A086}"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5504949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4DD8D968-0775-431B-A0C0-9A9557BCA4D4}" type="datetime1">
              <a:rPr lang="en-US" smtClean="0">
                <a:solidFill>
                  <a:srgbClr val="000000"/>
                </a:solidFill>
              </a:rPr>
              <a:pPr>
                <a:defRPr/>
              </a:pPr>
              <a:t>11/15/2012</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0DBCCB5-A82C-4AA9-BC5F-01E309E7C43D}"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2956634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3D3F47D2-ED20-4552-BBF5-156B0C57890B}" type="datetime1">
              <a:rPr lang="en-US" smtClean="0">
                <a:solidFill>
                  <a:srgbClr val="000000"/>
                </a:solidFill>
              </a:rPr>
              <a:pPr>
                <a:defRPr/>
              </a:pPr>
              <a:t>11/15/2012</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38CD6F0-4C13-4656-955E-A3667263A0E1}"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9563876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E5B20491-B8D1-42A3-8885-C35259F1F378}" type="datetime1">
              <a:rPr lang="en-US" smtClean="0">
                <a:solidFill>
                  <a:srgbClr val="000000"/>
                </a:solidFill>
              </a:rPr>
              <a:pPr>
                <a:defRPr/>
              </a:pPr>
              <a:t>11/15/2012</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63F4534-B62A-42DE-8121-128697C18BC3}" type="slidenum">
              <a:rPr lang="ar-SA">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601445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715318-7E7D-499E-8A52-F82B5B78FC3B}" type="datetime1">
              <a:rPr lang="en-US" smtClean="0"/>
              <a:pPr/>
              <a:t>11/15/2012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Nasim Zafar.</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9812A3-ACAA-4681-98E4-2950E022EF7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30" tIns="45715" rIns="91430" bIns="45715"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30" tIns="45715" rIns="91430" bIns="4571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30" tIns="45715" rIns="91430" bIns="45715" rtlCol="0" anchor="ctr"/>
          <a:lstStyle>
            <a:lvl1pPr algn="l">
              <a:defRPr sz="1200">
                <a:solidFill>
                  <a:schemeClr val="tx1">
                    <a:tint val="75000"/>
                  </a:schemeClr>
                </a:solidFill>
              </a:defRPr>
            </a:lvl1pPr>
          </a:lstStyle>
          <a:p>
            <a:pPr defTabSz="914305"/>
            <a:fld id="{68981CB7-4B9F-4582-8079-7D52ADC035EB}" type="datetime1">
              <a:rPr lang="en-US" smtClean="0">
                <a:solidFill>
                  <a:prstClr val="black">
                    <a:tint val="75000"/>
                  </a:prstClr>
                </a:solidFill>
              </a:rPr>
              <a:pPr defTabSz="914305"/>
              <a:t>11/15/2012</a:t>
            </a:fld>
            <a:endParaRPr lang="en-US" smtClean="0">
              <a:solidFill>
                <a:prstClr val="black">
                  <a:tint val="75000"/>
                </a:prstClr>
              </a:solidFill>
            </a:endParaRPr>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30" tIns="45715" rIns="91430" bIns="45715" rtlCol="0" anchor="ctr"/>
          <a:lstStyle>
            <a:lvl1pPr algn="ctr">
              <a:defRPr sz="1200">
                <a:solidFill>
                  <a:schemeClr val="tx1">
                    <a:tint val="75000"/>
                  </a:schemeClr>
                </a:solidFill>
              </a:defRPr>
            </a:lvl1pPr>
          </a:lstStyle>
          <a:p>
            <a:pPr defTabSz="914305"/>
            <a:r>
              <a:rPr lang="en-US" smtClean="0">
                <a:solidFill>
                  <a:prstClr val="black">
                    <a:tint val="75000"/>
                  </a:prstClr>
                </a:solidFill>
              </a:rPr>
              <a:t>Nasim Zafar.</a:t>
            </a:r>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30" tIns="45715" rIns="91430" bIns="45715" rtlCol="0" anchor="ctr"/>
          <a:lstStyle>
            <a:lvl1pPr algn="r">
              <a:defRPr sz="1200">
                <a:solidFill>
                  <a:schemeClr val="tx1">
                    <a:tint val="75000"/>
                  </a:schemeClr>
                </a:solidFill>
              </a:defRPr>
            </a:lvl1pPr>
          </a:lstStyle>
          <a:p>
            <a:pPr defTabSz="914305"/>
            <a:fld id="{9BE5519B-AC82-48B7-AB54-29353FF7AC68}" type="slidenum">
              <a:rPr lang="en-US" smtClean="0">
                <a:solidFill>
                  <a:prstClr val="black">
                    <a:tint val="75000"/>
                  </a:prstClr>
                </a:solidFill>
              </a:rPr>
              <a:pPr defTabSz="914305"/>
              <a:t>‹#›</a:t>
            </a:fld>
            <a:endParaRPr lang="en-US" smtClean="0">
              <a:solidFill>
                <a:prstClr val="black">
                  <a:tint val="75000"/>
                </a:prstClr>
              </a:solidFill>
            </a:endParaRPr>
          </a:p>
        </p:txBody>
      </p:sp>
    </p:spTree>
    <p:extLst>
      <p:ext uri="{BB962C8B-B14F-4D97-AF65-F5344CB8AC3E}">
        <p14:creationId xmlns="" xmlns:p14="http://schemas.microsoft.com/office/powerpoint/2010/main" val="428528779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dt="0"/>
  <p:txStyles>
    <p:titleStyle>
      <a:lvl1pPr algn="ctr" defTabSz="914305" rtl="0" eaLnBrk="1" latinLnBrk="0" hangingPunct="1">
        <a:spcBef>
          <a:spcPct val="0"/>
        </a:spcBef>
        <a:buNone/>
        <a:defRPr sz="4400" kern="1200">
          <a:solidFill>
            <a:schemeClr val="tx1"/>
          </a:solidFill>
          <a:latin typeface="+mj-lt"/>
          <a:ea typeface="+mj-ea"/>
          <a:cs typeface="+mj-cs"/>
        </a:defRPr>
      </a:lvl1pPr>
    </p:titleStyle>
    <p:bodyStyle>
      <a:lvl1pPr marL="342865" indent="-342865" algn="l" defTabSz="914305"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73" indent="-285720" algn="l" defTabSz="914305"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82" indent="-228577" algn="l" defTabSz="914305"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34"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87"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340"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92"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45"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97"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aseline="0"/>
            </a:lvl1pPr>
          </a:lstStyle>
          <a:p>
            <a:pPr fontAlgn="base">
              <a:spcBef>
                <a:spcPct val="0"/>
              </a:spcBef>
              <a:spcAft>
                <a:spcPct val="0"/>
              </a:spcAft>
              <a:defRPr/>
            </a:pPr>
            <a:fld id="{7536EFC7-CD2C-4895-B3F6-21B58D2927DA}" type="datetime1">
              <a:rPr lang="en-US" smtClean="0">
                <a:solidFill>
                  <a:srgbClr val="000000"/>
                </a:solidFill>
              </a:rPr>
              <a:pPr fontAlgn="base">
                <a:spcBef>
                  <a:spcPct val="0"/>
                </a:spcBef>
                <a:spcAft>
                  <a:spcPct val="0"/>
                </a:spcAft>
                <a:defRPr/>
              </a:pPr>
              <a:t>11/15/2012</a:t>
            </a:fld>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aseline="0"/>
            </a:lvl1pPr>
          </a:lstStyle>
          <a:p>
            <a:pPr fontAlgn="base">
              <a:spcBef>
                <a:spcPct val="0"/>
              </a:spcBef>
              <a:spcAft>
                <a:spcPct val="0"/>
              </a:spcAft>
              <a:defRPr/>
            </a:pPr>
            <a:r>
              <a:rPr lang="en-US" smtClean="0">
                <a:solidFill>
                  <a:srgbClr val="000000"/>
                </a:solidFill>
              </a:rPr>
              <a:t>Nasim Zafar.</a:t>
            </a: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aseline="0"/>
            </a:lvl1pPr>
          </a:lstStyle>
          <a:p>
            <a:pPr fontAlgn="base">
              <a:spcBef>
                <a:spcPct val="0"/>
              </a:spcBef>
              <a:spcAft>
                <a:spcPct val="0"/>
              </a:spcAft>
              <a:defRPr/>
            </a:pPr>
            <a:fld id="{F618E16C-388A-484B-8BC9-5A0C73215A4A}" type="slidenum">
              <a:rPr lang="ar-SA">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 xmlns:p14="http://schemas.microsoft.com/office/powerpoint/2010/main" val="9321475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aseline="0"/>
            </a:lvl1pPr>
          </a:lstStyle>
          <a:p>
            <a:pPr fontAlgn="base">
              <a:spcBef>
                <a:spcPct val="0"/>
              </a:spcBef>
              <a:spcAft>
                <a:spcPct val="0"/>
              </a:spcAft>
              <a:defRPr/>
            </a:pPr>
            <a:fld id="{E94A046F-1F23-4868-B68B-C2FEDD09E715}" type="datetime1">
              <a:rPr lang="en-US" smtClean="0">
                <a:solidFill>
                  <a:srgbClr val="000000"/>
                </a:solidFill>
              </a:rPr>
              <a:pPr fontAlgn="base">
                <a:spcBef>
                  <a:spcPct val="0"/>
                </a:spcBef>
                <a:spcAft>
                  <a:spcPct val="0"/>
                </a:spcAft>
                <a:defRPr/>
              </a:pPr>
              <a:t>11/15/2012</a:t>
            </a:fld>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aseline="0"/>
            </a:lvl1pPr>
          </a:lstStyle>
          <a:p>
            <a:pPr fontAlgn="base">
              <a:spcBef>
                <a:spcPct val="0"/>
              </a:spcBef>
              <a:spcAft>
                <a:spcPct val="0"/>
              </a:spcAft>
              <a:defRPr/>
            </a:pPr>
            <a:r>
              <a:rPr lang="en-US" smtClean="0">
                <a:solidFill>
                  <a:srgbClr val="000000"/>
                </a:solidFill>
              </a:rPr>
              <a:t>Nasim Zafar.</a:t>
            </a: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aseline="0"/>
            </a:lvl1pPr>
          </a:lstStyle>
          <a:p>
            <a:pPr fontAlgn="base">
              <a:spcBef>
                <a:spcPct val="0"/>
              </a:spcBef>
              <a:spcAft>
                <a:spcPct val="0"/>
              </a:spcAft>
              <a:defRPr/>
            </a:pPr>
            <a:fld id="{F618E16C-388A-484B-8BC9-5A0C73215A4A}" type="slidenum">
              <a:rPr lang="ar-SA">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 xmlns:p14="http://schemas.microsoft.com/office/powerpoint/2010/main" val="2257970541"/>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3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4114800"/>
            <a:ext cx="6553200" cy="1524000"/>
          </a:xfrm>
        </p:spPr>
        <p:txBody>
          <a:bodyPr rtlCol="0">
            <a:normAutofit fontScale="92500" lnSpcReduction="10000"/>
          </a:bodyPr>
          <a:lstStyle/>
          <a:p>
            <a:pPr marL="0" indent="0">
              <a:buNone/>
              <a:defRPr/>
            </a:pPr>
            <a:endParaRPr lang="en-US" sz="2000" dirty="0">
              <a:latin typeface="Times New Roman" pitchFamily="18" charset="0"/>
              <a:cs typeface="Times New Roman" pitchFamily="18" charset="0"/>
            </a:endParaRPr>
          </a:p>
          <a:p>
            <a:pPr algn="ctr">
              <a:buNone/>
              <a:defRPr/>
            </a:pPr>
            <a:r>
              <a:rPr lang="en-US" sz="2400" b="1" dirty="0">
                <a:latin typeface="Times New Roman" pitchFamily="18" charset="0"/>
                <a:cs typeface="Times New Roman" pitchFamily="18" charset="0"/>
              </a:rPr>
              <a:t>Dr. Nasim Zafar</a:t>
            </a:r>
          </a:p>
          <a:p>
            <a:pPr algn="ctr">
              <a:buNone/>
              <a:defRPr/>
            </a:pPr>
            <a:r>
              <a:rPr lang="en-US" sz="2400" b="1" dirty="0">
                <a:latin typeface="Times New Roman" pitchFamily="18" charset="0"/>
                <a:cs typeface="Times New Roman" pitchFamily="18" charset="0"/>
              </a:rPr>
              <a:t>Electronics 1 - EEE 231</a:t>
            </a:r>
          </a:p>
          <a:p>
            <a:pPr algn="ctr">
              <a:buNone/>
              <a:defRPr/>
            </a:pPr>
            <a:r>
              <a:rPr lang="en-US" sz="2400" b="1" dirty="0">
                <a:latin typeface="Times New Roman" pitchFamily="18" charset="0"/>
                <a:cs typeface="Times New Roman" pitchFamily="18" charset="0"/>
              </a:rPr>
              <a:t> Fall Semester – 2012</a:t>
            </a:r>
            <a:endParaRPr lang="en-US" sz="2400" dirty="0">
              <a:latin typeface="Times New Roman" pitchFamily="18" charset="0"/>
              <a:cs typeface="Times New Roman" pitchFamily="18" charset="0"/>
            </a:endParaRPr>
          </a:p>
        </p:txBody>
      </p:sp>
      <p:sp>
        <p:nvSpPr>
          <p:cNvPr id="163842" name="Title 1"/>
          <p:cNvSpPr>
            <a:spLocks noGrp="1"/>
          </p:cNvSpPr>
          <p:nvPr>
            <p:ph type="title" idx="4294967295"/>
          </p:nvPr>
        </p:nvSpPr>
        <p:spPr>
          <a:xfrm>
            <a:off x="0" y="2133600"/>
            <a:ext cx="9144000" cy="1524000"/>
          </a:xfrm>
        </p:spPr>
        <p:txBody>
          <a:bodyPr/>
          <a:lstStyle/>
          <a:p>
            <a:r>
              <a:rPr lang="en-US" sz="2400" b="1">
                <a:latin typeface="Times New Roman" pitchFamily="18" charset="0"/>
                <a:cs typeface="Times New Roman" pitchFamily="18" charset="0"/>
              </a:rPr>
              <a:t>COMSATS Institute of Information Technology</a:t>
            </a:r>
            <a:br>
              <a:rPr lang="en-US" sz="2400" b="1">
                <a:latin typeface="Times New Roman" pitchFamily="18" charset="0"/>
                <a:cs typeface="Times New Roman" pitchFamily="18" charset="0"/>
              </a:rPr>
            </a:br>
            <a:r>
              <a:rPr lang="en-US" sz="2400" b="1">
                <a:latin typeface="Times New Roman" pitchFamily="18" charset="0"/>
                <a:cs typeface="Times New Roman" pitchFamily="18" charset="0"/>
              </a:rPr>
              <a:t>Virtual campus</a:t>
            </a:r>
            <a:br>
              <a:rPr lang="en-US" sz="2400" b="1">
                <a:latin typeface="Times New Roman" pitchFamily="18" charset="0"/>
                <a:cs typeface="Times New Roman" pitchFamily="18" charset="0"/>
              </a:rPr>
            </a:br>
            <a:r>
              <a:rPr lang="en-US" sz="2400" b="1">
                <a:latin typeface="Times New Roman" pitchFamily="18" charset="0"/>
                <a:cs typeface="Times New Roman" pitchFamily="18" charset="0"/>
              </a:rPr>
              <a:t>Islamabad</a:t>
            </a:r>
          </a:p>
        </p:txBody>
      </p:sp>
      <p:pic>
        <p:nvPicPr>
          <p:cNvPr id="163843" name="Picture 3"/>
          <p:cNvPicPr>
            <a:picLocks noChangeAspect="1" noChangeArrowheads="1"/>
          </p:cNvPicPr>
          <p:nvPr/>
        </p:nvPicPr>
        <p:blipFill>
          <a:blip r:embed="rId2" cstate="print"/>
          <a:srcRect/>
          <a:stretch>
            <a:fillRect/>
          </a:stretch>
        </p:blipFill>
        <p:spPr bwMode="auto">
          <a:xfrm>
            <a:off x="3733800" y="609601"/>
            <a:ext cx="1371600" cy="1295400"/>
          </a:xfrm>
          <a:prstGeom prst="rect">
            <a:avLst/>
          </a:prstGeom>
          <a:noFill/>
          <a:ln w="9525">
            <a:noFill/>
            <a:miter lim="800000"/>
            <a:headEnd/>
            <a:tailEnd/>
          </a:ln>
        </p:spPr>
      </p:pic>
    </p:spTree>
    <p:extLst>
      <p:ext uri="{BB962C8B-B14F-4D97-AF65-F5344CB8AC3E}">
        <p14:creationId xmlns="" xmlns:p14="http://schemas.microsoft.com/office/powerpoint/2010/main" val="22007937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marL="342865" indent="-342865">
              <a:spcBef>
                <a:spcPts val="0"/>
              </a:spcBef>
              <a:defRPr/>
            </a:pPr>
            <a:r>
              <a:rPr lang="en-US" sz="2800" b="1" dirty="0">
                <a:solidFill>
                  <a:srgbClr val="FF0000"/>
                </a:solidFill>
                <a:latin typeface="Times New Roman"/>
                <a:ea typeface="Times New Roman"/>
                <a:cs typeface="Times New Roman"/>
              </a:rPr>
              <a:t/>
            </a:r>
            <a:br>
              <a:rPr lang="en-US" sz="2800" b="1" dirty="0">
                <a:solidFill>
                  <a:srgbClr val="FF0000"/>
                </a:solidFill>
                <a:latin typeface="Times New Roman"/>
                <a:ea typeface="Times New Roman"/>
                <a:cs typeface="Times New Roman"/>
              </a:rPr>
            </a:br>
            <a:r>
              <a:rPr lang="en-US" altLang="zh-CN" sz="3200" dirty="0">
                <a:ea typeface="宋体" pitchFamily="2" charset="-122"/>
              </a:rPr>
              <a:t> </a:t>
            </a:r>
            <a:r>
              <a:rPr lang="en-US" altLang="zh-CN" sz="3100" b="1" dirty="0">
                <a:solidFill>
                  <a:srgbClr val="FF0000"/>
                </a:solidFill>
                <a:latin typeface="Times New Roman" pitchFamily="18" charset="0"/>
                <a:ea typeface="宋体" pitchFamily="2" charset="-122"/>
                <a:cs typeface="Times New Roman" pitchFamily="18" charset="0"/>
              </a:rPr>
              <a:t>MOS Field-Effect Transistors </a:t>
            </a:r>
            <a:br>
              <a:rPr lang="en-US" altLang="zh-CN" sz="3100" b="1" dirty="0">
                <a:solidFill>
                  <a:srgbClr val="FF0000"/>
                </a:solidFill>
                <a:latin typeface="Times New Roman" pitchFamily="18" charset="0"/>
                <a:ea typeface="宋体" pitchFamily="2" charset="-122"/>
                <a:cs typeface="Times New Roman" pitchFamily="18" charset="0"/>
              </a:rPr>
            </a:br>
            <a:r>
              <a:rPr lang="en-US" altLang="zh-CN" sz="3100" b="1" dirty="0">
                <a:solidFill>
                  <a:srgbClr val="0000FF"/>
                </a:solidFill>
                <a:latin typeface="Times New Roman" pitchFamily="18" charset="0"/>
                <a:ea typeface="宋体" pitchFamily="2" charset="-122"/>
                <a:cs typeface="Times New Roman" pitchFamily="18" charset="0"/>
              </a:rPr>
              <a:t>MOSFETs</a:t>
            </a:r>
            <a:r>
              <a:rPr lang="en-US" sz="3100" b="1" dirty="0">
                <a:solidFill>
                  <a:srgbClr val="FF0000"/>
                </a:solidFill>
                <a:latin typeface="Times New Roman" pitchFamily="18" charset="0"/>
                <a:ea typeface="Times New Roman"/>
                <a:cs typeface="Times New Roman" pitchFamily="18" charset="0"/>
              </a:rPr>
              <a:t/>
            </a:r>
            <a:br>
              <a:rPr lang="en-US" sz="3100" b="1" dirty="0">
                <a:solidFill>
                  <a:srgbClr val="FF0000"/>
                </a:solidFill>
                <a:latin typeface="Times New Roman" pitchFamily="18" charset="0"/>
                <a:ea typeface="Times New Roman"/>
                <a:cs typeface="Times New Roman" pitchFamily="18" charset="0"/>
              </a:rPr>
            </a:br>
            <a:endParaRPr lang="en-US" sz="31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p:txBody>
          <a:bodyPr rtlCol="0">
            <a:normAutofit fontScale="25000" lnSpcReduction="20000"/>
          </a:bodyPr>
          <a:lstStyle/>
          <a:p>
            <a:pPr algn="ctr">
              <a:buNone/>
              <a:defRPr/>
            </a:pPr>
            <a:r>
              <a:rPr lang="en-US" sz="11200" b="1" dirty="0">
                <a:latin typeface="Times New Roman" pitchFamily="18" charset="0"/>
                <a:cs typeface="Times New Roman" pitchFamily="18" charset="0"/>
              </a:rPr>
              <a:t>Lecture No. </a:t>
            </a:r>
            <a:r>
              <a:rPr lang="en-US" sz="11200" b="1" dirty="0" smtClean="0">
                <a:latin typeface="Times New Roman" pitchFamily="18" charset="0"/>
                <a:cs typeface="Times New Roman" pitchFamily="18" charset="0"/>
              </a:rPr>
              <a:t>28</a:t>
            </a:r>
            <a:endParaRPr lang="en-US" sz="11200" b="1" dirty="0">
              <a:latin typeface="Times New Roman" pitchFamily="18" charset="0"/>
              <a:cs typeface="Times New Roman" pitchFamily="18" charset="0"/>
            </a:endParaRPr>
          </a:p>
          <a:p>
            <a:pPr>
              <a:buFont typeface="Wingdings" pitchFamily="2" charset="2"/>
              <a:buChar char="Ø"/>
            </a:pPr>
            <a:r>
              <a:rPr lang="en-US" sz="11200" b="1" dirty="0">
                <a:solidFill>
                  <a:srgbClr val="FF0000"/>
                </a:solidFill>
                <a:latin typeface="Times New Roman" pitchFamily="18" charset="0"/>
                <a:cs typeface="Times New Roman" pitchFamily="18" charset="0"/>
              </a:rPr>
              <a:t>Contents:	</a:t>
            </a:r>
          </a:p>
          <a:p>
            <a:pPr>
              <a:lnSpc>
                <a:spcPct val="120000"/>
              </a:lnSpc>
              <a:buClr>
                <a:srgbClr val="FF0000"/>
              </a:buClr>
              <a:buFont typeface="Wingdings" pitchFamily="2" charset="2"/>
              <a:buChar char="Ø"/>
            </a:pPr>
            <a:r>
              <a:rPr lang="en-US" sz="9600" dirty="0" smtClean="0">
                <a:latin typeface="Times New Roman" pitchFamily="18" charset="0"/>
                <a:cs typeface="Times New Roman" pitchFamily="18" charset="0"/>
              </a:rPr>
              <a:t>Qualitative Operation </a:t>
            </a:r>
            <a:r>
              <a:rPr lang="en-US" sz="9600" dirty="0">
                <a:latin typeface="Times New Roman" pitchFamily="18" charset="0"/>
                <a:cs typeface="Times New Roman" pitchFamily="18" charset="0"/>
              </a:rPr>
              <a:t>of </a:t>
            </a:r>
            <a:r>
              <a:rPr lang="en-US" sz="9600" dirty="0" smtClean="0">
                <a:latin typeface="Times New Roman" pitchFamily="18" charset="0"/>
                <a:cs typeface="Times New Roman" pitchFamily="18" charset="0"/>
              </a:rPr>
              <a:t>MOSFET</a:t>
            </a:r>
          </a:p>
          <a:p>
            <a:pPr>
              <a:lnSpc>
                <a:spcPct val="120000"/>
              </a:lnSpc>
              <a:buClr>
                <a:srgbClr val="FF0000"/>
              </a:buClr>
              <a:buFont typeface="Wingdings" pitchFamily="2" charset="2"/>
              <a:buChar char="Ø"/>
            </a:pPr>
            <a:r>
              <a:rPr lang="en-US" sz="9600" dirty="0" smtClean="0">
                <a:latin typeface="Times New Roman" pitchFamily="18" charset="0"/>
                <a:cs typeface="Times New Roman" pitchFamily="18" charset="0"/>
              </a:rPr>
              <a:t>Quantitative Operation of MOSFET</a:t>
            </a:r>
          </a:p>
          <a:p>
            <a:pPr lvl="1">
              <a:lnSpc>
                <a:spcPct val="170000"/>
              </a:lnSpc>
              <a:buClr>
                <a:srgbClr val="FF0000"/>
              </a:buClr>
              <a:buFont typeface="Wingdings" pitchFamily="2" charset="2"/>
              <a:buChar char="v"/>
            </a:pPr>
            <a:r>
              <a:rPr lang="en-US" sz="8000" dirty="0" smtClean="0">
                <a:latin typeface="Times New Roman" pitchFamily="18" charset="0"/>
                <a:cs typeface="Times New Roman" pitchFamily="18" charset="0"/>
              </a:rPr>
              <a:t> </a:t>
            </a:r>
            <a:r>
              <a:rPr lang="en-US" sz="9600" dirty="0" smtClean="0">
                <a:latin typeface="Times New Roman" pitchFamily="18" charset="0"/>
                <a:cs typeface="Times New Roman" pitchFamily="18" charset="0"/>
              </a:rPr>
              <a:t>Operation with Applied Gate Voltage</a:t>
            </a:r>
          </a:p>
          <a:p>
            <a:pPr lvl="1">
              <a:lnSpc>
                <a:spcPct val="170000"/>
              </a:lnSpc>
              <a:buClr>
                <a:srgbClr val="FF0000"/>
              </a:buClr>
              <a:buFont typeface="Wingdings" pitchFamily="2" charset="2"/>
              <a:buChar char="v"/>
            </a:pPr>
            <a:r>
              <a:rPr lang="en-US" sz="9600" dirty="0" smtClean="0">
                <a:latin typeface="Times New Roman" pitchFamily="18" charset="0"/>
                <a:cs typeface="Times New Roman" pitchFamily="18" charset="0"/>
              </a:rPr>
              <a:t> Applied Gate and Drain Voltages</a:t>
            </a:r>
          </a:p>
          <a:p>
            <a:pPr lvl="1">
              <a:lnSpc>
                <a:spcPct val="170000"/>
              </a:lnSpc>
              <a:buClr>
                <a:srgbClr val="FF0000"/>
              </a:buClr>
              <a:buFont typeface="Wingdings" pitchFamily="2" charset="2"/>
              <a:buChar char="v"/>
            </a:pPr>
            <a:r>
              <a:rPr lang="en-GB" sz="9600" dirty="0" smtClean="0">
                <a:latin typeface="Times New Roman" pitchFamily="18" charset="0"/>
                <a:cs typeface="Times New Roman" pitchFamily="18" charset="0"/>
              </a:rPr>
              <a:t>Modes of MOSFET Operation</a:t>
            </a:r>
            <a:endParaRPr lang="en-US" sz="9600" baseline="-25000" dirty="0" smtClean="0">
              <a:latin typeface="Times New Roman" pitchFamily="18" charset="0"/>
              <a:cs typeface="Times New Roman" pitchFamily="18" charset="0"/>
            </a:endParaRPr>
          </a:p>
          <a:p>
            <a:pPr>
              <a:lnSpc>
                <a:spcPct val="170000"/>
              </a:lnSpc>
              <a:buClr>
                <a:srgbClr val="FF0000"/>
              </a:buClr>
              <a:buFont typeface="Wingdings" pitchFamily="2" charset="2"/>
              <a:buChar char="Ø"/>
            </a:pPr>
            <a:r>
              <a:rPr lang="en-US" altLang="en-US" sz="9600" dirty="0" smtClean="0">
                <a:latin typeface="Times New Roman" pitchFamily="18" charset="0"/>
              </a:rPr>
              <a:t>The </a:t>
            </a:r>
            <a:r>
              <a:rPr lang="en-US" altLang="en-US" sz="9600" dirty="0" err="1" smtClean="0">
                <a:latin typeface="Times New Roman" pitchFamily="18" charset="0"/>
              </a:rPr>
              <a:t>i</a:t>
            </a:r>
            <a:r>
              <a:rPr lang="en-US" altLang="en-US" sz="9600" baseline="-25000" dirty="0" err="1" smtClean="0">
                <a:latin typeface="Times New Roman" pitchFamily="18" charset="0"/>
              </a:rPr>
              <a:t>D</a:t>
            </a:r>
            <a:r>
              <a:rPr lang="en-US" altLang="en-US" sz="9600" dirty="0" smtClean="0">
                <a:latin typeface="Times New Roman" pitchFamily="18" charset="0"/>
              </a:rPr>
              <a:t>–</a:t>
            </a:r>
            <a:r>
              <a:rPr lang="en-US" altLang="en-US" sz="9600" dirty="0" smtClean="0">
                <a:latin typeface="New Baskerville" pitchFamily="18" charset="0"/>
              </a:rPr>
              <a:t>V</a:t>
            </a:r>
            <a:r>
              <a:rPr lang="en-US" altLang="en-US" sz="9600" baseline="-25000" dirty="0" smtClean="0">
                <a:latin typeface="Times New Roman" pitchFamily="18" charset="0"/>
              </a:rPr>
              <a:t>DS</a:t>
            </a:r>
            <a:r>
              <a:rPr lang="en-US" altLang="en-US" sz="9600" dirty="0" smtClean="0">
                <a:latin typeface="Times New Roman" pitchFamily="18" charset="0"/>
              </a:rPr>
              <a:t> Characteristics</a:t>
            </a:r>
            <a:endParaRPr lang="en-US" sz="9600" dirty="0" smtClean="0">
              <a:latin typeface="Times New Roman" pitchFamily="18" charset="0"/>
              <a:cs typeface="Times New Roman" pitchFamily="18" charset="0"/>
            </a:endParaRPr>
          </a:p>
          <a:p>
            <a:pPr marL="0" indent="0">
              <a:lnSpc>
                <a:spcPct val="170000"/>
              </a:lnSpc>
              <a:buNone/>
              <a:defRPr/>
            </a:pPr>
            <a:endParaRPr lang="en-US" sz="9600" i="1" dirty="0">
              <a:latin typeface="Times New Roman" pitchFamily="18" charset="0"/>
              <a:cs typeface="Times New Roman" pitchFamily="18" charset="0"/>
            </a:endParaRPr>
          </a:p>
          <a:p>
            <a:pPr>
              <a:lnSpc>
                <a:spcPct val="150000"/>
              </a:lnSpc>
              <a:buNone/>
              <a:defRPr/>
            </a:pPr>
            <a:r>
              <a:rPr lang="en-US" sz="9600" dirty="0">
                <a:latin typeface="Times New Roman" pitchFamily="18" charset="0"/>
                <a:cs typeface="Times New Roman" pitchFamily="18" charset="0"/>
              </a:rPr>
              <a:t> </a:t>
            </a:r>
          </a:p>
          <a:p>
            <a:pPr>
              <a:lnSpc>
                <a:spcPct val="150000"/>
              </a:lnSpc>
              <a:defRPr/>
            </a:pPr>
            <a:endParaRPr lang="en-US" sz="9600" dirty="0">
              <a:latin typeface="Times New Roman" pitchFamily="18" charset="0"/>
              <a:cs typeface="Times New Roman" pitchFamily="18" charset="0"/>
            </a:endParaRPr>
          </a:p>
        </p:txBody>
      </p:sp>
      <p:sp>
        <p:nvSpPr>
          <p:cNvPr id="7" name="Slide Number Placeholder 6"/>
          <p:cNvSpPr>
            <a:spLocks noGrp="1"/>
          </p:cNvSpPr>
          <p:nvPr>
            <p:ph type="sldNum" sz="quarter" idx="12"/>
          </p:nvPr>
        </p:nvSpPr>
        <p:spPr/>
        <p:txBody>
          <a:bodyPr/>
          <a:lstStyle/>
          <a:p>
            <a:pPr>
              <a:defRPr/>
            </a:pPr>
            <a:fld id="{54FCFE5F-50CA-461C-AFE0-089A0FBAAEA5}" type="slidenum">
              <a:rPr lang="en-US">
                <a:solidFill>
                  <a:prstClr val="black">
                    <a:tint val="75000"/>
                  </a:prstClr>
                </a:solidFill>
              </a:rPr>
              <a:pPr>
                <a:defRPr/>
              </a:pPr>
              <a:t>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t>Nasim Zafar.</a:t>
            </a:r>
            <a:endParaRPr lang="en-US"/>
          </a:p>
        </p:txBody>
      </p:sp>
    </p:spTree>
    <p:extLst>
      <p:ext uri="{BB962C8B-B14F-4D97-AF65-F5344CB8AC3E}">
        <p14:creationId xmlns="" xmlns:p14="http://schemas.microsoft.com/office/powerpoint/2010/main" val="1889366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342865" indent="-342865">
              <a:spcBef>
                <a:spcPct val="20000"/>
              </a:spcBef>
              <a:defRPr/>
            </a:pPr>
            <a:r>
              <a:rPr lang="en-US" sz="2800" b="1" dirty="0">
                <a:solidFill>
                  <a:srgbClr val="0000FF"/>
                </a:solidFill>
                <a:latin typeface="Times New Roman" pitchFamily="18" charset="0"/>
                <a:ea typeface="+mn-ea"/>
                <a:cs typeface="Times New Roman" pitchFamily="18" charset="0"/>
              </a:rPr>
              <a:t>Lecture No. </a:t>
            </a:r>
            <a:r>
              <a:rPr lang="en-US" sz="2800" b="1" dirty="0" smtClean="0">
                <a:solidFill>
                  <a:srgbClr val="0000FF"/>
                </a:solidFill>
                <a:latin typeface="Times New Roman" pitchFamily="18" charset="0"/>
                <a:ea typeface="+mn-ea"/>
                <a:cs typeface="Times New Roman" pitchFamily="18" charset="0"/>
              </a:rPr>
              <a:t>28</a:t>
            </a:r>
            <a:endParaRPr lang="en-US" sz="2800" dirty="0">
              <a:solidFill>
                <a:srgbClr val="0000FF"/>
              </a:solidFill>
            </a:endParaRPr>
          </a:p>
        </p:txBody>
      </p:sp>
      <p:sp>
        <p:nvSpPr>
          <p:cNvPr id="3" name="Content Placeholder 2"/>
          <p:cNvSpPr>
            <a:spLocks noGrp="1"/>
          </p:cNvSpPr>
          <p:nvPr>
            <p:ph idx="1"/>
          </p:nvPr>
        </p:nvSpPr>
        <p:spPr/>
        <p:txBody>
          <a:bodyPr/>
          <a:lstStyle/>
          <a:p>
            <a:pPr marL="457153" indent="-457153" algn="ctr">
              <a:buSzPct val="124000"/>
              <a:buNone/>
              <a:defRPr/>
            </a:pPr>
            <a:r>
              <a:rPr lang="en-US" altLang="zh-CN" sz="2800" b="1" dirty="0">
                <a:solidFill>
                  <a:srgbClr val="0000FF"/>
                </a:solidFill>
                <a:latin typeface="Times New Roman" pitchFamily="18" charset="0"/>
                <a:ea typeface="宋体" pitchFamily="2" charset="-122"/>
                <a:cs typeface="Times New Roman" pitchFamily="18" charset="0"/>
              </a:rPr>
              <a:t>MOS Field-Effect Transistors </a:t>
            </a:r>
            <a:br>
              <a:rPr lang="en-US" altLang="zh-CN" sz="2800" b="1" dirty="0">
                <a:solidFill>
                  <a:srgbClr val="0000FF"/>
                </a:solidFill>
                <a:latin typeface="Times New Roman" pitchFamily="18" charset="0"/>
                <a:ea typeface="宋体" pitchFamily="2" charset="-122"/>
                <a:cs typeface="Times New Roman" pitchFamily="18" charset="0"/>
              </a:rPr>
            </a:br>
            <a:r>
              <a:rPr lang="en-US" altLang="zh-CN" sz="2800" b="1" dirty="0">
                <a:solidFill>
                  <a:srgbClr val="008000"/>
                </a:solidFill>
                <a:latin typeface="Times New Roman" pitchFamily="18" charset="0"/>
                <a:ea typeface="宋体" pitchFamily="2" charset="-122"/>
                <a:cs typeface="Times New Roman" pitchFamily="18" charset="0"/>
              </a:rPr>
              <a:t>MOSFETs</a:t>
            </a:r>
            <a:r>
              <a:rPr lang="en-US" sz="2800" b="1" dirty="0">
                <a:solidFill>
                  <a:srgbClr val="FF0000"/>
                </a:solidFill>
                <a:latin typeface="Times New Roman" pitchFamily="18" charset="0"/>
                <a:ea typeface="Times New Roman"/>
                <a:cs typeface="Times New Roman" pitchFamily="18" charset="0"/>
              </a:rPr>
              <a:t/>
            </a:r>
            <a:br>
              <a:rPr lang="en-US" sz="2800" b="1" dirty="0">
                <a:solidFill>
                  <a:srgbClr val="FF0000"/>
                </a:solidFill>
                <a:latin typeface="Times New Roman" pitchFamily="18" charset="0"/>
                <a:ea typeface="Times New Roman"/>
                <a:cs typeface="Times New Roman" pitchFamily="18" charset="0"/>
              </a:rPr>
            </a:br>
            <a:r>
              <a:rPr lang="en-US" altLang="zh-TW" sz="2800" b="1" dirty="0" smtClean="0">
                <a:latin typeface="Times New Roman" pitchFamily="18" charset="0"/>
                <a:cs typeface="Times New Roman" pitchFamily="18" charset="0"/>
              </a:rPr>
              <a:t>Reference:</a:t>
            </a:r>
            <a:endParaRPr lang="en-US" sz="2800" b="1" dirty="0">
              <a:solidFill>
                <a:srgbClr val="FF0000"/>
              </a:solidFill>
              <a:latin typeface="Times New Roman" pitchFamily="18" charset="0"/>
              <a:ea typeface="Times New Roman"/>
              <a:cs typeface="Times New Roman" pitchFamily="18" charset="0"/>
            </a:endParaRPr>
          </a:p>
          <a:p>
            <a:pPr marL="457153" indent="-457153" algn="ctr">
              <a:buSzPct val="124000"/>
              <a:buNone/>
              <a:defRPr/>
            </a:pPr>
            <a:r>
              <a:rPr lang="en-US" altLang="zh-TW" sz="2800" b="1" dirty="0">
                <a:solidFill>
                  <a:srgbClr val="0000FF"/>
                </a:solidFill>
                <a:latin typeface="Times New Roman" pitchFamily="18" charset="0"/>
                <a:cs typeface="Times New Roman" pitchFamily="18" charset="0"/>
              </a:rPr>
              <a:t>Chapter-4.1</a:t>
            </a:r>
          </a:p>
          <a:p>
            <a:pPr marL="457153" indent="-457153" algn="ctr">
              <a:buSzPct val="124000"/>
              <a:buNone/>
              <a:defRPr/>
            </a:pPr>
            <a:r>
              <a:rPr lang="en-US" altLang="zh-TW" sz="2800" b="1" i="1" dirty="0">
                <a:solidFill>
                  <a:srgbClr val="0000FF"/>
                </a:solidFill>
                <a:latin typeface="Times New Roman" pitchFamily="18" charset="0"/>
                <a:cs typeface="Times New Roman" pitchFamily="18" charset="0"/>
              </a:rPr>
              <a:t>Microelectronic Circuits</a:t>
            </a:r>
          </a:p>
          <a:p>
            <a:pPr marL="457153" indent="-457153" algn="ctr">
              <a:buNone/>
              <a:defRPr/>
            </a:pPr>
            <a:r>
              <a:rPr lang="en-US" altLang="zh-TW" sz="2800" dirty="0">
                <a:solidFill>
                  <a:srgbClr val="0000FF"/>
                </a:solidFill>
                <a:latin typeface="Times New Roman" pitchFamily="18" charset="0"/>
                <a:cs typeface="Times New Roman" pitchFamily="18" charset="0"/>
              </a:rPr>
              <a:t>        Adel S. </a:t>
            </a:r>
            <a:r>
              <a:rPr lang="en-US" altLang="zh-TW" sz="2800" dirty="0" err="1">
                <a:solidFill>
                  <a:srgbClr val="0000FF"/>
                </a:solidFill>
                <a:latin typeface="Times New Roman" pitchFamily="18" charset="0"/>
                <a:cs typeface="Times New Roman" pitchFamily="18" charset="0"/>
              </a:rPr>
              <a:t>Sedra</a:t>
            </a:r>
            <a:r>
              <a:rPr lang="en-US" altLang="zh-TW" sz="2800" dirty="0">
                <a:solidFill>
                  <a:srgbClr val="0000FF"/>
                </a:solidFill>
                <a:latin typeface="Times New Roman" pitchFamily="18" charset="0"/>
                <a:cs typeface="Times New Roman" pitchFamily="18" charset="0"/>
              </a:rPr>
              <a:t> and Kenneth C. Smith. </a:t>
            </a:r>
          </a:p>
        </p:txBody>
      </p:sp>
      <p:sp>
        <p:nvSpPr>
          <p:cNvPr id="5" name="Slide Number Placeholder 4"/>
          <p:cNvSpPr>
            <a:spLocks noGrp="1"/>
          </p:cNvSpPr>
          <p:nvPr>
            <p:ph type="sldNum" sz="quarter" idx="12"/>
          </p:nvPr>
        </p:nvSpPr>
        <p:spPr/>
        <p:txBody>
          <a:bodyPr/>
          <a:lstStyle/>
          <a:p>
            <a:fld id="{42BD8709-E537-4D94-AA85-22F0E0E3C656}" type="slidenum">
              <a:rPr lang="en-US" smtClean="0"/>
              <a:pPr/>
              <a:t>3</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Tree>
    <p:extLst>
      <p:ext uri="{BB962C8B-B14F-4D97-AF65-F5344CB8AC3E}">
        <p14:creationId xmlns="" xmlns:p14="http://schemas.microsoft.com/office/powerpoint/2010/main" val="39813240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62200"/>
            <a:ext cx="8229600" cy="1143000"/>
          </a:xfrm>
        </p:spPr>
        <p:txBody>
          <a:bodyPr>
            <a:normAutofit/>
          </a:bodyPr>
          <a:lstStyle/>
          <a:p>
            <a:r>
              <a:rPr lang="en-US" sz="3200" b="1" dirty="0" smtClean="0">
                <a:solidFill>
                  <a:srgbClr val="0000FF"/>
                </a:solidFill>
                <a:latin typeface="Times New Roman" pitchFamily="18" charset="0"/>
                <a:cs typeface="Times New Roman" pitchFamily="18" charset="0"/>
              </a:rPr>
              <a:t>MOSFET-Operation</a:t>
            </a:r>
            <a:endParaRPr lang="en-US" sz="3200" b="1" dirty="0">
              <a:solidFill>
                <a:srgbClr val="0000FF"/>
              </a:solidFill>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DA9812A3-ACAA-4681-98E4-2950E022EF7D}" type="slidenum">
              <a:rPr lang="en-US" smtClean="0"/>
              <a:pPr/>
              <a:t>4</a:t>
            </a:fld>
            <a:endParaRPr lang="en-US"/>
          </a:p>
        </p:txBody>
      </p:sp>
      <p:sp>
        <p:nvSpPr>
          <p:cNvPr id="4" name="Footer Placeholder 3"/>
          <p:cNvSpPr>
            <a:spLocks noGrp="1"/>
          </p:cNvSpPr>
          <p:nvPr>
            <p:ph type="ftr" sz="quarter" idx="11"/>
          </p:nvPr>
        </p:nvSpPr>
        <p:spPr/>
        <p:txBody>
          <a:bodyPr/>
          <a:lstStyle/>
          <a:p>
            <a:r>
              <a:rPr lang="en-US" smtClean="0"/>
              <a:t>Nasim Zafar.</a:t>
            </a:r>
            <a:endParaRPr lang="en-US"/>
          </a:p>
        </p:txBody>
      </p:sp>
      <p:pic>
        <p:nvPicPr>
          <p:cNvPr id="5427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962399" y="1143000"/>
            <a:ext cx="938213" cy="9382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27857" y="228600"/>
            <a:ext cx="7772400" cy="1143000"/>
          </a:xfrm>
          <a:noFill/>
          <a:ln/>
        </p:spPr>
        <p:txBody>
          <a:bodyPr/>
          <a:lstStyle/>
          <a:p>
            <a:r>
              <a:rPr lang="en-GB" sz="2800" b="1" dirty="0" smtClean="0">
                <a:solidFill>
                  <a:srgbClr val="FF0000"/>
                </a:solidFill>
                <a:latin typeface="Times New Roman" pitchFamily="18" charset="0"/>
                <a:cs typeface="Times New Roman" pitchFamily="18" charset="0"/>
              </a:rPr>
              <a:t>N-Channel MOSFET Operation</a:t>
            </a:r>
            <a:endParaRPr lang="en-GB" sz="2800" b="1" dirty="0">
              <a:solidFill>
                <a:srgbClr val="FF0000"/>
              </a:solidFill>
              <a:latin typeface="Times New Roman" pitchFamily="18" charset="0"/>
              <a:cs typeface="Times New Roman" pitchFamily="18" charset="0"/>
            </a:endParaRPr>
          </a:p>
        </p:txBody>
      </p:sp>
      <p:grpSp>
        <p:nvGrpSpPr>
          <p:cNvPr id="3" name="Group 35"/>
          <p:cNvGrpSpPr>
            <a:grpSpLocks/>
          </p:cNvGrpSpPr>
          <p:nvPr/>
        </p:nvGrpSpPr>
        <p:grpSpPr bwMode="auto">
          <a:xfrm>
            <a:off x="2133600" y="1447800"/>
            <a:ext cx="5708502" cy="3505200"/>
            <a:chOff x="1396" y="950"/>
            <a:chExt cx="3844" cy="2310"/>
          </a:xfrm>
        </p:grpSpPr>
        <p:sp>
          <p:nvSpPr>
            <p:cNvPr id="4099" name="Rectangle 3"/>
            <p:cNvSpPr>
              <a:spLocks noChangeArrowheads="1"/>
            </p:cNvSpPr>
            <p:nvPr/>
          </p:nvSpPr>
          <p:spPr bwMode="auto">
            <a:xfrm>
              <a:off x="1396" y="1876"/>
              <a:ext cx="2920" cy="808"/>
            </a:xfrm>
            <a:prstGeom prst="rect">
              <a:avLst/>
            </a:prstGeom>
            <a:solidFill>
              <a:schemeClr val="accent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0" name="Rectangle 4"/>
            <p:cNvSpPr>
              <a:spLocks noChangeArrowheads="1"/>
            </p:cNvSpPr>
            <p:nvPr/>
          </p:nvSpPr>
          <p:spPr bwMode="auto">
            <a:xfrm>
              <a:off x="2068" y="1876"/>
              <a:ext cx="376" cy="136"/>
            </a:xfrm>
            <a:prstGeom prst="rect">
              <a:avLst/>
            </a:prstGeom>
            <a:solidFill>
              <a:schemeClr val="accent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1" name="Rectangle 5"/>
            <p:cNvSpPr>
              <a:spLocks noChangeArrowheads="1"/>
            </p:cNvSpPr>
            <p:nvPr/>
          </p:nvSpPr>
          <p:spPr bwMode="auto">
            <a:xfrm>
              <a:off x="3364" y="1876"/>
              <a:ext cx="376" cy="136"/>
            </a:xfrm>
            <a:prstGeom prst="rect">
              <a:avLst/>
            </a:prstGeom>
            <a:solidFill>
              <a:schemeClr val="accent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2" name="Rectangle 6"/>
            <p:cNvSpPr>
              <a:spLocks noChangeArrowheads="1"/>
            </p:cNvSpPr>
            <p:nvPr/>
          </p:nvSpPr>
          <p:spPr bwMode="auto">
            <a:xfrm>
              <a:off x="2356" y="1780"/>
              <a:ext cx="1096" cy="88"/>
            </a:xfrm>
            <a:prstGeom prst="rect">
              <a:avLst/>
            </a:prstGeom>
            <a:solidFill>
              <a:schemeClr val="hlink"/>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3" name="Rectangle 7"/>
            <p:cNvSpPr>
              <a:spLocks noChangeArrowheads="1"/>
            </p:cNvSpPr>
            <p:nvPr/>
          </p:nvSpPr>
          <p:spPr bwMode="auto">
            <a:xfrm>
              <a:off x="2404" y="1732"/>
              <a:ext cx="1000" cy="40"/>
            </a:xfrm>
            <a:prstGeom prst="rect">
              <a:avLst/>
            </a:prstGeom>
            <a:solidFill>
              <a:srgbClr val="000000"/>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4" name="Rectangle 8"/>
            <p:cNvSpPr>
              <a:spLocks noChangeArrowheads="1"/>
            </p:cNvSpPr>
            <p:nvPr/>
          </p:nvSpPr>
          <p:spPr bwMode="auto">
            <a:xfrm>
              <a:off x="1396" y="1540"/>
              <a:ext cx="712" cy="328"/>
            </a:xfrm>
            <a:prstGeom prst="rect">
              <a:avLst/>
            </a:prstGeom>
            <a:solidFill>
              <a:schemeClr val="hlink"/>
            </a:solidFill>
            <a:ln w="12700">
              <a:solidFill>
                <a:schemeClr val="tx2"/>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5" name="Rectangle 9"/>
            <p:cNvSpPr>
              <a:spLocks noChangeArrowheads="1"/>
            </p:cNvSpPr>
            <p:nvPr/>
          </p:nvSpPr>
          <p:spPr bwMode="auto">
            <a:xfrm>
              <a:off x="3700" y="1540"/>
              <a:ext cx="616" cy="328"/>
            </a:xfrm>
            <a:prstGeom prst="rect">
              <a:avLst/>
            </a:prstGeom>
            <a:solidFill>
              <a:schemeClr val="hlink"/>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6" name="Rectangle 10"/>
            <p:cNvSpPr>
              <a:spLocks noChangeArrowheads="1"/>
            </p:cNvSpPr>
            <p:nvPr/>
          </p:nvSpPr>
          <p:spPr bwMode="auto">
            <a:xfrm>
              <a:off x="2644" y="2692"/>
              <a:ext cx="472" cy="40"/>
            </a:xfrm>
            <a:prstGeom prst="rect">
              <a:avLst/>
            </a:prstGeom>
            <a:solidFill>
              <a:srgbClr val="000000"/>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7" name="Rectangle 11"/>
            <p:cNvSpPr>
              <a:spLocks noChangeArrowheads="1"/>
            </p:cNvSpPr>
            <p:nvPr/>
          </p:nvSpPr>
          <p:spPr bwMode="auto">
            <a:xfrm>
              <a:off x="2164" y="1828"/>
              <a:ext cx="136" cy="40"/>
            </a:xfrm>
            <a:prstGeom prst="rect">
              <a:avLst/>
            </a:prstGeom>
            <a:solidFill>
              <a:schemeClr val="tx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8" name="Rectangle 12"/>
            <p:cNvSpPr>
              <a:spLocks noChangeArrowheads="1"/>
            </p:cNvSpPr>
            <p:nvPr/>
          </p:nvSpPr>
          <p:spPr bwMode="auto">
            <a:xfrm>
              <a:off x="3508" y="1828"/>
              <a:ext cx="136" cy="40"/>
            </a:xfrm>
            <a:prstGeom prst="rect">
              <a:avLst/>
            </a:prstGeom>
            <a:solidFill>
              <a:schemeClr val="tx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9" name="Line 13"/>
            <p:cNvSpPr>
              <a:spLocks noChangeShapeType="1"/>
            </p:cNvSpPr>
            <p:nvPr/>
          </p:nvSpPr>
          <p:spPr bwMode="auto">
            <a:xfrm>
              <a:off x="2880" y="2736"/>
              <a:ext cx="0" cy="48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10" name="Line 14"/>
            <p:cNvSpPr>
              <a:spLocks noChangeShapeType="1"/>
            </p:cNvSpPr>
            <p:nvPr/>
          </p:nvSpPr>
          <p:spPr bwMode="auto">
            <a:xfrm flipV="1">
              <a:off x="2256" y="1296"/>
              <a:ext cx="0" cy="528"/>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11" name="Line 15"/>
            <p:cNvSpPr>
              <a:spLocks noChangeShapeType="1"/>
            </p:cNvSpPr>
            <p:nvPr/>
          </p:nvSpPr>
          <p:spPr bwMode="auto">
            <a:xfrm flipV="1">
              <a:off x="2880" y="1296"/>
              <a:ext cx="0" cy="43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12" name="Line 16"/>
            <p:cNvSpPr>
              <a:spLocks noChangeShapeType="1"/>
            </p:cNvSpPr>
            <p:nvPr/>
          </p:nvSpPr>
          <p:spPr bwMode="auto">
            <a:xfrm flipV="1">
              <a:off x="3600" y="1296"/>
              <a:ext cx="0" cy="528"/>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13" name="Oval 17"/>
            <p:cNvSpPr>
              <a:spLocks noChangeArrowheads="1"/>
            </p:cNvSpPr>
            <p:nvPr/>
          </p:nvSpPr>
          <p:spPr bwMode="auto">
            <a:xfrm>
              <a:off x="2836" y="3220"/>
              <a:ext cx="88" cy="40"/>
            </a:xfrm>
            <a:prstGeom prst="ellipse">
              <a:avLst/>
            </a:prstGeom>
            <a:noFill/>
            <a:ln w="12700">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14" name="Oval 18"/>
            <p:cNvSpPr>
              <a:spLocks noChangeArrowheads="1"/>
            </p:cNvSpPr>
            <p:nvPr/>
          </p:nvSpPr>
          <p:spPr bwMode="auto">
            <a:xfrm>
              <a:off x="2836" y="1252"/>
              <a:ext cx="88" cy="40"/>
            </a:xfrm>
            <a:prstGeom prst="ellipse">
              <a:avLst/>
            </a:prstGeom>
            <a:noFill/>
            <a:ln w="12700">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15" name="Oval 19"/>
            <p:cNvSpPr>
              <a:spLocks noChangeArrowheads="1"/>
            </p:cNvSpPr>
            <p:nvPr/>
          </p:nvSpPr>
          <p:spPr bwMode="auto">
            <a:xfrm>
              <a:off x="3556" y="1252"/>
              <a:ext cx="88" cy="40"/>
            </a:xfrm>
            <a:prstGeom prst="ellipse">
              <a:avLst/>
            </a:prstGeom>
            <a:noFill/>
            <a:ln w="12700">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16" name="Oval 20"/>
            <p:cNvSpPr>
              <a:spLocks noChangeArrowheads="1"/>
            </p:cNvSpPr>
            <p:nvPr/>
          </p:nvSpPr>
          <p:spPr bwMode="auto">
            <a:xfrm>
              <a:off x="2212" y="1252"/>
              <a:ext cx="88" cy="40"/>
            </a:xfrm>
            <a:prstGeom prst="ellipse">
              <a:avLst/>
            </a:prstGeom>
            <a:noFill/>
            <a:ln w="12700">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17" name="Rectangle 21"/>
            <p:cNvSpPr>
              <a:spLocks noChangeArrowheads="1"/>
            </p:cNvSpPr>
            <p:nvPr/>
          </p:nvSpPr>
          <p:spPr bwMode="auto">
            <a:xfrm>
              <a:off x="1670" y="2150"/>
              <a:ext cx="471" cy="3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sz="2400" dirty="0">
                  <a:solidFill>
                    <a:srgbClr val="FFC000"/>
                  </a:solidFill>
                  <a:latin typeface="Times New Roman" pitchFamily="18" charset="0"/>
                  <a:cs typeface="Times New Roman" pitchFamily="18" charset="0"/>
                </a:rPr>
                <a:t>p-Si</a:t>
              </a:r>
            </a:p>
          </p:txBody>
        </p:sp>
        <p:sp>
          <p:nvSpPr>
            <p:cNvPr id="4118" name="Rectangle 22"/>
            <p:cNvSpPr>
              <a:spLocks noChangeArrowheads="1"/>
            </p:cNvSpPr>
            <p:nvPr/>
          </p:nvSpPr>
          <p:spPr bwMode="auto">
            <a:xfrm>
              <a:off x="1670" y="1862"/>
              <a:ext cx="307" cy="3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sz="2400" dirty="0">
                  <a:solidFill>
                    <a:srgbClr val="FFC000"/>
                  </a:solidFill>
                  <a:latin typeface="Times New Roman" pitchFamily="18" charset="0"/>
                  <a:cs typeface="Times New Roman" pitchFamily="18" charset="0"/>
                </a:rPr>
                <a:t>n</a:t>
              </a:r>
              <a:r>
                <a:rPr lang="en-GB" sz="2400" baseline="30000" dirty="0">
                  <a:solidFill>
                    <a:srgbClr val="FFC000"/>
                  </a:solidFill>
                  <a:latin typeface="Times New Roman" pitchFamily="18" charset="0"/>
                  <a:cs typeface="Times New Roman" pitchFamily="18" charset="0"/>
                </a:rPr>
                <a:t>+</a:t>
              </a:r>
            </a:p>
          </p:txBody>
        </p:sp>
        <p:sp>
          <p:nvSpPr>
            <p:cNvPr id="4119" name="Line 23"/>
            <p:cNvSpPr>
              <a:spLocks noChangeShapeType="1"/>
            </p:cNvSpPr>
            <p:nvPr/>
          </p:nvSpPr>
          <p:spPr bwMode="auto">
            <a:xfrm>
              <a:off x="2448" y="2160"/>
              <a:ext cx="912" cy="0"/>
            </a:xfrm>
            <a:prstGeom prst="line">
              <a:avLst/>
            </a:prstGeom>
            <a:noFill/>
            <a:ln w="12700">
              <a:solidFill>
                <a:schemeClr val="tx1"/>
              </a:solidFill>
              <a:round/>
              <a:headEnd type="stealth" w="med" len="med"/>
              <a:tailEnd type="stealth"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20" name="Rectangle 24"/>
            <p:cNvSpPr>
              <a:spLocks noChangeArrowheads="1"/>
            </p:cNvSpPr>
            <p:nvPr/>
          </p:nvSpPr>
          <p:spPr bwMode="auto">
            <a:xfrm>
              <a:off x="2726" y="1910"/>
              <a:ext cx="213" cy="3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sz="2400" dirty="0">
                  <a:solidFill>
                    <a:srgbClr val="FFC000"/>
                  </a:solidFill>
                </a:rPr>
                <a:t>L</a:t>
              </a:r>
            </a:p>
          </p:txBody>
        </p:sp>
        <p:sp>
          <p:nvSpPr>
            <p:cNvPr id="4121" name="Rectangle 25"/>
            <p:cNvSpPr>
              <a:spLocks noChangeArrowheads="1"/>
            </p:cNvSpPr>
            <p:nvPr/>
          </p:nvSpPr>
          <p:spPr bwMode="auto">
            <a:xfrm>
              <a:off x="1876" y="996"/>
              <a:ext cx="701" cy="3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sz="2400" dirty="0">
                  <a:solidFill>
                    <a:srgbClr val="000000"/>
                  </a:solidFill>
                  <a:latin typeface="Times New Roman" pitchFamily="18" charset="0"/>
                  <a:cs typeface="Times New Roman" pitchFamily="18" charset="0"/>
                </a:rPr>
                <a:t>Source</a:t>
              </a:r>
            </a:p>
          </p:txBody>
        </p:sp>
        <p:sp>
          <p:nvSpPr>
            <p:cNvPr id="4122" name="Rectangle 26"/>
            <p:cNvSpPr>
              <a:spLocks noChangeArrowheads="1"/>
            </p:cNvSpPr>
            <p:nvPr/>
          </p:nvSpPr>
          <p:spPr bwMode="auto">
            <a:xfrm>
              <a:off x="2644" y="996"/>
              <a:ext cx="516" cy="3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sz="2400" dirty="0">
                  <a:solidFill>
                    <a:srgbClr val="000000"/>
                  </a:solidFill>
                  <a:latin typeface="Times New Roman" pitchFamily="18" charset="0"/>
                  <a:cs typeface="Times New Roman" pitchFamily="18" charset="0"/>
                </a:rPr>
                <a:t>Gate</a:t>
              </a:r>
            </a:p>
          </p:txBody>
        </p:sp>
        <p:sp>
          <p:nvSpPr>
            <p:cNvPr id="4123" name="Rectangle 27"/>
            <p:cNvSpPr>
              <a:spLocks noChangeArrowheads="1"/>
            </p:cNvSpPr>
            <p:nvPr/>
          </p:nvSpPr>
          <p:spPr bwMode="auto">
            <a:xfrm>
              <a:off x="3302" y="998"/>
              <a:ext cx="597" cy="3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sz="2400" dirty="0">
                  <a:solidFill>
                    <a:srgbClr val="000000"/>
                  </a:solidFill>
                  <a:latin typeface="Times New Roman" pitchFamily="18" charset="0"/>
                  <a:cs typeface="Times New Roman" pitchFamily="18" charset="0"/>
                </a:rPr>
                <a:t>Drain</a:t>
              </a:r>
            </a:p>
          </p:txBody>
        </p:sp>
        <p:sp>
          <p:nvSpPr>
            <p:cNvPr id="4125" name="Rectangle 29"/>
            <p:cNvSpPr>
              <a:spLocks noChangeArrowheads="1"/>
            </p:cNvSpPr>
            <p:nvPr/>
          </p:nvSpPr>
          <p:spPr bwMode="auto">
            <a:xfrm>
              <a:off x="4166" y="950"/>
              <a:ext cx="1074" cy="3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sz="2400" dirty="0">
                  <a:solidFill>
                    <a:srgbClr val="000000"/>
                  </a:solidFill>
                  <a:latin typeface="Times New Roman" pitchFamily="18" charset="0"/>
                  <a:cs typeface="Times New Roman" pitchFamily="18" charset="0"/>
                </a:rPr>
                <a:t>Gate Oxide</a:t>
              </a:r>
            </a:p>
          </p:txBody>
        </p:sp>
        <p:sp>
          <p:nvSpPr>
            <p:cNvPr id="4126" name="Line 30"/>
            <p:cNvSpPr>
              <a:spLocks noChangeShapeType="1"/>
            </p:cNvSpPr>
            <p:nvPr/>
          </p:nvSpPr>
          <p:spPr bwMode="auto">
            <a:xfrm flipH="1">
              <a:off x="3456" y="1152"/>
              <a:ext cx="720" cy="624"/>
            </a:xfrm>
            <a:prstGeom prst="line">
              <a:avLst/>
            </a:prstGeom>
            <a:noFill/>
            <a:ln w="12700">
              <a:solidFill>
                <a:schemeClr val="tx1"/>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27" name="Rectangle 31"/>
            <p:cNvSpPr>
              <a:spLocks noChangeArrowheads="1"/>
            </p:cNvSpPr>
            <p:nvPr/>
          </p:nvSpPr>
          <p:spPr bwMode="auto">
            <a:xfrm>
              <a:off x="3028" y="2754"/>
              <a:ext cx="1489" cy="3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sz="2400" dirty="0">
                  <a:solidFill>
                    <a:srgbClr val="000000"/>
                  </a:solidFill>
                  <a:latin typeface="Times New Roman" pitchFamily="18" charset="0"/>
                  <a:cs typeface="Times New Roman" pitchFamily="18" charset="0"/>
                </a:rPr>
                <a:t>Bulk (Substrate)</a:t>
              </a:r>
            </a:p>
          </p:txBody>
        </p:sp>
        <p:sp>
          <p:nvSpPr>
            <p:cNvPr id="4128" name="Freeform 32"/>
            <p:cNvSpPr>
              <a:spLocks/>
            </p:cNvSpPr>
            <p:nvPr/>
          </p:nvSpPr>
          <p:spPr bwMode="auto">
            <a:xfrm>
              <a:off x="1968" y="1872"/>
              <a:ext cx="577" cy="193"/>
            </a:xfrm>
            <a:custGeom>
              <a:avLst/>
              <a:gdLst>
                <a:gd name="T0" fmla="*/ 0 w 577"/>
                <a:gd name="T1" fmla="*/ 0 h 193"/>
                <a:gd name="T2" fmla="*/ 0 w 577"/>
                <a:gd name="T3" fmla="*/ 192 h 193"/>
                <a:gd name="T4" fmla="*/ 576 w 577"/>
                <a:gd name="T5" fmla="*/ 192 h 193"/>
                <a:gd name="T6" fmla="*/ 576 w 577"/>
                <a:gd name="T7" fmla="*/ 0 h 193"/>
                <a:gd name="T8" fmla="*/ 480 w 577"/>
                <a:gd name="T9" fmla="*/ 0 h 193"/>
                <a:gd name="T10" fmla="*/ 480 w 577"/>
                <a:gd name="T11" fmla="*/ 144 h 193"/>
                <a:gd name="T12" fmla="*/ 96 w 577"/>
                <a:gd name="T13" fmla="*/ 144 h 193"/>
                <a:gd name="T14" fmla="*/ 96 w 577"/>
                <a:gd name="T15" fmla="*/ 0 h 193"/>
                <a:gd name="T16" fmla="*/ 0 w 577"/>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7" h="193">
                  <a:moveTo>
                    <a:pt x="0" y="0"/>
                  </a:moveTo>
                  <a:lnTo>
                    <a:pt x="0" y="192"/>
                  </a:lnTo>
                  <a:lnTo>
                    <a:pt x="576" y="192"/>
                  </a:lnTo>
                  <a:lnTo>
                    <a:pt x="576" y="0"/>
                  </a:lnTo>
                  <a:lnTo>
                    <a:pt x="480" y="0"/>
                  </a:lnTo>
                  <a:lnTo>
                    <a:pt x="480" y="144"/>
                  </a:lnTo>
                  <a:lnTo>
                    <a:pt x="96" y="144"/>
                  </a:lnTo>
                  <a:lnTo>
                    <a:pt x="96" y="0"/>
                  </a:lnTo>
                  <a:lnTo>
                    <a:pt x="0" y="0"/>
                  </a:lnTo>
                </a:path>
              </a:pathLst>
            </a:custGeom>
            <a:solidFill>
              <a:schemeClr val="bg1"/>
            </a:solidFill>
            <a:ln w="12700" cap="rnd" cmpd="sng">
              <a:solidFill>
                <a:schemeClr val="tx1"/>
              </a:solidFill>
              <a:prstDash val="solid"/>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29" name="Freeform 33"/>
            <p:cNvSpPr>
              <a:spLocks/>
            </p:cNvSpPr>
            <p:nvPr/>
          </p:nvSpPr>
          <p:spPr bwMode="auto">
            <a:xfrm>
              <a:off x="3264" y="1872"/>
              <a:ext cx="577" cy="193"/>
            </a:xfrm>
            <a:custGeom>
              <a:avLst/>
              <a:gdLst>
                <a:gd name="T0" fmla="*/ 0 w 577"/>
                <a:gd name="T1" fmla="*/ 0 h 193"/>
                <a:gd name="T2" fmla="*/ 0 w 577"/>
                <a:gd name="T3" fmla="*/ 192 h 193"/>
                <a:gd name="T4" fmla="*/ 576 w 577"/>
                <a:gd name="T5" fmla="*/ 192 h 193"/>
                <a:gd name="T6" fmla="*/ 576 w 577"/>
                <a:gd name="T7" fmla="*/ 0 h 193"/>
                <a:gd name="T8" fmla="*/ 480 w 577"/>
                <a:gd name="T9" fmla="*/ 0 h 193"/>
                <a:gd name="T10" fmla="*/ 480 w 577"/>
                <a:gd name="T11" fmla="*/ 144 h 193"/>
                <a:gd name="T12" fmla="*/ 96 w 577"/>
                <a:gd name="T13" fmla="*/ 144 h 193"/>
                <a:gd name="T14" fmla="*/ 96 w 577"/>
                <a:gd name="T15" fmla="*/ 0 h 193"/>
                <a:gd name="T16" fmla="*/ 0 w 577"/>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7" h="193">
                  <a:moveTo>
                    <a:pt x="0" y="0"/>
                  </a:moveTo>
                  <a:lnTo>
                    <a:pt x="0" y="192"/>
                  </a:lnTo>
                  <a:lnTo>
                    <a:pt x="576" y="192"/>
                  </a:lnTo>
                  <a:lnTo>
                    <a:pt x="576" y="0"/>
                  </a:lnTo>
                  <a:lnTo>
                    <a:pt x="480" y="0"/>
                  </a:lnTo>
                  <a:lnTo>
                    <a:pt x="480" y="144"/>
                  </a:lnTo>
                  <a:lnTo>
                    <a:pt x="96" y="144"/>
                  </a:lnTo>
                  <a:lnTo>
                    <a:pt x="96" y="0"/>
                  </a:lnTo>
                  <a:lnTo>
                    <a:pt x="0" y="0"/>
                  </a:lnTo>
                </a:path>
              </a:pathLst>
            </a:custGeom>
            <a:solidFill>
              <a:schemeClr val="bg1"/>
            </a:solidFill>
            <a:ln w="12700" cap="rnd" cmpd="sng">
              <a:solidFill>
                <a:schemeClr val="tx1"/>
              </a:solidFill>
              <a:prstDash val="solid"/>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30" name="Line 34"/>
            <p:cNvSpPr>
              <a:spLocks noChangeShapeType="1"/>
            </p:cNvSpPr>
            <p:nvPr/>
          </p:nvSpPr>
          <p:spPr bwMode="auto">
            <a:xfrm flipV="1">
              <a:off x="1909" y="1954"/>
              <a:ext cx="240" cy="48"/>
            </a:xfrm>
            <a:prstGeom prst="line">
              <a:avLst/>
            </a:prstGeom>
            <a:noFill/>
            <a:ln w="12700">
              <a:solidFill>
                <a:schemeClr val="tx1"/>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grpSp>
      <p:sp>
        <p:nvSpPr>
          <p:cNvPr id="2" name="Slide Number Placeholder 1"/>
          <p:cNvSpPr>
            <a:spLocks noGrp="1"/>
          </p:cNvSpPr>
          <p:nvPr>
            <p:ph type="sldNum" sz="quarter" idx="12"/>
          </p:nvPr>
        </p:nvSpPr>
        <p:spPr/>
        <p:txBody>
          <a:bodyPr/>
          <a:lstStyle/>
          <a:p>
            <a:fld id="{BBC41FFB-F435-4A04-B42C-57DA655D3E73}" type="slidenum">
              <a:rPr lang="en-GB" smtClean="0">
                <a:solidFill>
                  <a:srgbClr val="000000"/>
                </a:solidFill>
              </a:rPr>
              <a:pPr/>
              <a:t>5</a:t>
            </a:fld>
            <a:endParaRPr lang="en-GB" dirty="0">
              <a:solidFill>
                <a:srgbClr val="000000"/>
              </a:solidFill>
            </a:endParaRPr>
          </a:p>
        </p:txBody>
      </p:sp>
      <p:sp>
        <p:nvSpPr>
          <p:cNvPr id="37" name="Text Box 36"/>
          <p:cNvSpPr txBox="1">
            <a:spLocks noChangeArrowheads="1"/>
          </p:cNvSpPr>
          <p:nvPr/>
        </p:nvSpPr>
        <p:spPr bwMode="auto">
          <a:xfrm>
            <a:off x="3200400" y="3276600"/>
            <a:ext cx="2471737" cy="3683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en-US" b="1" dirty="0" smtClean="0">
                <a:solidFill>
                  <a:srgbClr val="FFC000"/>
                </a:solidFill>
                <a:latin typeface="Times New Roman" pitchFamily="18" charset="0"/>
                <a:ea typeface="굴림" pitchFamily="34" charset="-127"/>
                <a:cs typeface="Times New Roman" pitchFamily="18" charset="0"/>
              </a:rPr>
              <a:t>Gate Length</a:t>
            </a:r>
            <a:endParaRPr lang="en-US" b="1" i="1" baseline="-25000" dirty="0" smtClean="0">
              <a:solidFill>
                <a:srgbClr val="FFC000"/>
              </a:solidFill>
              <a:latin typeface="Times New Roman" pitchFamily="18" charset="0"/>
              <a:ea typeface="굴림" pitchFamily="34" charset="-127"/>
              <a:cs typeface="Times New Roman" pitchFamily="18" charset="0"/>
            </a:endParaRPr>
          </a:p>
        </p:txBody>
      </p:sp>
      <p:sp>
        <p:nvSpPr>
          <p:cNvPr id="38" name="Rectangle 3"/>
          <p:cNvSpPr txBox="1">
            <a:spLocks noChangeArrowheads="1"/>
          </p:cNvSpPr>
          <p:nvPr/>
        </p:nvSpPr>
        <p:spPr>
          <a:xfrm>
            <a:off x="457200" y="5105400"/>
            <a:ext cx="8375650" cy="963613"/>
          </a:xfrm>
          <a:prstGeom prst="rect">
            <a:avLst/>
          </a:prstGeom>
        </p:spPr>
        <p:txBody>
          <a:bodyPr/>
          <a:lstStyle/>
          <a:p>
            <a:pPr marL="342865" marR="0" lvl="0" indent="-342865" algn="l" defTabSz="761921" rtl="0" eaLnBrk="0" fontAlgn="base" latinLnBrk="0" hangingPunct="0">
              <a:lnSpc>
                <a:spcPct val="100000"/>
              </a:lnSpc>
              <a:spcBef>
                <a:spcPct val="20000"/>
              </a:spcBef>
              <a:spcAft>
                <a:spcPct val="0"/>
              </a:spcAft>
              <a:buClr>
                <a:srgbClr val="0000FF"/>
              </a:buClr>
              <a:buSzTx/>
              <a:buFont typeface="Wingdings" pitchFamily="2" charset="2"/>
              <a:buChar char="v"/>
              <a:tabLst/>
              <a:defRPr/>
            </a:pPr>
            <a:r>
              <a:rPr kumimoji="0" lang="en-US" sz="2400" b="0" i="0" u="none" strike="noStrike" kern="0" cap="none" spc="0" normalizeH="0" baseline="0" noProof="0" dirty="0" smtClean="0">
                <a:ln>
                  <a:noFill/>
                </a:ln>
                <a:solidFill>
                  <a:schemeClr val="tx1"/>
                </a:solidFill>
                <a:effectLst/>
                <a:uLnTx/>
                <a:uFillTx/>
                <a:latin typeface="Times New Roman" pitchFamily="18" charset="0"/>
                <a:cs typeface="Times New Roman" pitchFamily="18" charset="0"/>
                <a:sym typeface="Wingdings" pitchFamily="2" charset="2"/>
              </a:rPr>
              <a:t>Current flows through the </a:t>
            </a:r>
            <a:r>
              <a:rPr lang="en-US" sz="2400" b="1" kern="0" dirty="0" smtClean="0">
                <a:solidFill>
                  <a:srgbClr val="008000"/>
                </a:solidFill>
                <a:latin typeface="Times New Roman" pitchFamily="18" charset="0"/>
                <a:cs typeface="Times New Roman" pitchFamily="18" charset="0"/>
                <a:sym typeface="Wingdings" pitchFamily="2" charset="2"/>
              </a:rPr>
              <a:t>C</a:t>
            </a:r>
            <a:r>
              <a:rPr kumimoji="0" lang="en-US" sz="2400" b="1" i="0" u="none" strike="noStrike" kern="0" cap="none" spc="0" normalizeH="0" baseline="0" noProof="0" dirty="0" err="1" smtClean="0">
                <a:ln>
                  <a:noFill/>
                </a:ln>
                <a:solidFill>
                  <a:srgbClr val="008000"/>
                </a:solidFill>
                <a:effectLst/>
                <a:uLnTx/>
                <a:uFillTx/>
                <a:latin typeface="Times New Roman" pitchFamily="18" charset="0"/>
                <a:cs typeface="Times New Roman" pitchFamily="18" charset="0"/>
                <a:sym typeface="Wingdings" pitchFamily="2" charset="2"/>
              </a:rPr>
              <a:t>hannel</a:t>
            </a:r>
            <a:r>
              <a:rPr kumimoji="0" lang="en-US" sz="2400" b="1" i="0" u="none" strike="noStrike" kern="0" cap="none" spc="0" normalizeH="0" baseline="0" noProof="0" dirty="0" smtClean="0">
                <a:ln>
                  <a:noFill/>
                </a:ln>
                <a:solidFill>
                  <a:srgbClr val="008000"/>
                </a:solidFill>
                <a:effectLst/>
                <a:uLnTx/>
                <a:uFillTx/>
                <a:latin typeface="Times New Roman" pitchFamily="18" charset="0"/>
                <a:cs typeface="Times New Roman" pitchFamily="18" charset="0"/>
                <a:sym typeface="Wingdings" pitchFamily="2" charset="2"/>
              </a:rPr>
              <a:t>, </a:t>
            </a:r>
            <a:r>
              <a:rPr kumimoji="0" lang="en-US" sz="2400" b="0" i="0" u="none" strike="noStrike" kern="0" cap="none" spc="0" normalizeH="0" baseline="0" noProof="0" dirty="0" smtClean="0">
                <a:ln>
                  <a:noFill/>
                </a:ln>
                <a:solidFill>
                  <a:schemeClr val="tx1"/>
                </a:solidFill>
                <a:effectLst/>
                <a:uLnTx/>
                <a:uFillTx/>
                <a:latin typeface="Times New Roman" pitchFamily="18" charset="0"/>
                <a:cs typeface="Times New Roman" pitchFamily="18" charset="0"/>
                <a:sym typeface="Wingdings" pitchFamily="2" charset="2"/>
              </a:rPr>
              <a:t>between </a:t>
            </a:r>
            <a:r>
              <a:rPr lang="en-US" sz="2400" b="1" kern="0" dirty="0" smtClean="0">
                <a:solidFill>
                  <a:srgbClr val="FF0000"/>
                </a:solidFill>
                <a:latin typeface="Times New Roman" pitchFamily="18" charset="0"/>
                <a:cs typeface="Times New Roman" pitchFamily="18" charset="0"/>
                <a:sym typeface="Wingdings" pitchFamily="2" charset="2"/>
              </a:rPr>
              <a:t>S</a:t>
            </a:r>
            <a:r>
              <a:rPr kumimoji="0" lang="en-US" sz="2400" b="1" i="0" u="none" strike="noStrike" kern="0" cap="none" spc="0" normalizeH="0" baseline="0" noProof="0" dirty="0" err="1" smtClean="0">
                <a:ln>
                  <a:noFill/>
                </a:ln>
                <a:solidFill>
                  <a:srgbClr val="FF0000"/>
                </a:solidFill>
                <a:effectLst/>
                <a:uLnTx/>
                <a:uFillTx/>
                <a:latin typeface="Times New Roman" pitchFamily="18" charset="0"/>
                <a:cs typeface="Times New Roman" pitchFamily="18" charset="0"/>
                <a:sym typeface="Wingdings" pitchFamily="2" charset="2"/>
              </a:rPr>
              <a:t>ource</a:t>
            </a:r>
            <a:r>
              <a:rPr kumimoji="0" lang="en-US" sz="2400" b="1" i="0" u="none" strike="noStrike" kern="0" cap="none" spc="0" normalizeH="0" baseline="0" noProof="0" dirty="0" smtClean="0">
                <a:ln>
                  <a:noFill/>
                </a:ln>
                <a:solidFill>
                  <a:srgbClr val="FF0000"/>
                </a:solidFill>
                <a:effectLst/>
                <a:uLnTx/>
                <a:uFillTx/>
                <a:latin typeface="Times New Roman" pitchFamily="18" charset="0"/>
                <a:cs typeface="Times New Roman" pitchFamily="18" charset="0"/>
                <a:sym typeface="Wingdings" pitchFamily="2" charset="2"/>
              </a:rPr>
              <a:t> </a:t>
            </a:r>
            <a:r>
              <a:rPr kumimoji="0" lang="en-US" sz="2400" b="0" i="0" u="none" strike="noStrike" kern="0" cap="none" spc="0" normalizeH="0" baseline="0" noProof="0" dirty="0" smtClean="0">
                <a:ln>
                  <a:noFill/>
                </a:ln>
                <a:solidFill>
                  <a:schemeClr val="tx1"/>
                </a:solidFill>
                <a:effectLst/>
                <a:uLnTx/>
                <a:uFillTx/>
                <a:latin typeface="Times New Roman" pitchFamily="18" charset="0"/>
                <a:cs typeface="Times New Roman" pitchFamily="18" charset="0"/>
                <a:sym typeface="Wingdings" pitchFamily="2" charset="2"/>
              </a:rPr>
              <a:t>and </a:t>
            </a:r>
            <a:r>
              <a:rPr lang="en-US" sz="2400" b="1" kern="0" dirty="0" smtClean="0">
                <a:solidFill>
                  <a:srgbClr val="FF0000"/>
                </a:solidFill>
                <a:latin typeface="Times New Roman" pitchFamily="18" charset="0"/>
                <a:cs typeface="Times New Roman" pitchFamily="18" charset="0"/>
                <a:sym typeface="Wingdings" pitchFamily="2" charset="2"/>
              </a:rPr>
              <a:t>D</a:t>
            </a:r>
            <a:r>
              <a:rPr kumimoji="0" lang="en-US" sz="2400" b="1" i="0" u="none" strike="noStrike" kern="0" cap="none" spc="0" normalizeH="0" baseline="0" noProof="0" dirty="0" smtClean="0">
                <a:ln>
                  <a:noFill/>
                </a:ln>
                <a:solidFill>
                  <a:srgbClr val="FF0000"/>
                </a:solidFill>
                <a:effectLst/>
                <a:uLnTx/>
                <a:uFillTx/>
                <a:latin typeface="Times New Roman" pitchFamily="18" charset="0"/>
                <a:cs typeface="Times New Roman" pitchFamily="18" charset="0"/>
                <a:sym typeface="Wingdings" pitchFamily="2" charset="2"/>
              </a:rPr>
              <a:t>rain</a:t>
            </a:r>
            <a:r>
              <a:rPr kumimoji="0" lang="en-US" sz="2400" b="0" i="0" u="none" strike="noStrike" kern="0" cap="none" spc="0" normalizeH="0" baseline="0" noProof="0" dirty="0" smtClean="0">
                <a:ln>
                  <a:noFill/>
                </a:ln>
                <a:solidFill>
                  <a:schemeClr val="tx1"/>
                </a:solidFill>
                <a:effectLst/>
                <a:uLnTx/>
                <a:uFillTx/>
                <a:latin typeface="Times New Roman" pitchFamily="18" charset="0"/>
                <a:cs typeface="Times New Roman" pitchFamily="18" charset="0"/>
                <a:sym typeface="Wingdings" pitchFamily="2" charset="2"/>
              </a:rPr>
              <a:t> and is controlled by the </a:t>
            </a:r>
            <a:r>
              <a:rPr lang="en-US" sz="2400" b="1" kern="0" dirty="0" smtClean="0">
                <a:solidFill>
                  <a:srgbClr val="0000FF"/>
                </a:solidFill>
                <a:latin typeface="Times New Roman" pitchFamily="18" charset="0"/>
                <a:cs typeface="Times New Roman" pitchFamily="18" charset="0"/>
                <a:sym typeface="Wingdings" pitchFamily="2" charset="2"/>
              </a:rPr>
              <a:t>G</a:t>
            </a:r>
            <a:r>
              <a:rPr kumimoji="0" lang="en-US" sz="2400" b="1" i="0" u="none" strike="noStrike" kern="0" cap="none" spc="0" normalizeH="0" baseline="0" noProof="0" dirty="0" smtClean="0">
                <a:ln>
                  <a:noFill/>
                </a:ln>
                <a:solidFill>
                  <a:srgbClr val="0000FF"/>
                </a:solidFill>
                <a:effectLst/>
                <a:uLnTx/>
                <a:uFillTx/>
                <a:latin typeface="Times New Roman" pitchFamily="18" charset="0"/>
                <a:cs typeface="Times New Roman" pitchFamily="18" charset="0"/>
                <a:sym typeface="Wingdings" pitchFamily="2" charset="2"/>
              </a:rPr>
              <a:t>ate </a:t>
            </a:r>
            <a:r>
              <a:rPr lang="en-US" sz="2400" b="1" kern="0" dirty="0" smtClean="0">
                <a:solidFill>
                  <a:srgbClr val="0000FF"/>
                </a:solidFill>
                <a:latin typeface="Times New Roman" pitchFamily="18" charset="0"/>
                <a:cs typeface="Times New Roman" pitchFamily="18" charset="0"/>
                <a:sym typeface="Wingdings" pitchFamily="2" charset="2"/>
              </a:rPr>
              <a:t>V</a:t>
            </a:r>
            <a:r>
              <a:rPr kumimoji="0" lang="en-US" sz="2400" b="1" i="0" u="none" strike="noStrike" kern="0" cap="none" spc="0" normalizeH="0" baseline="0" noProof="0" dirty="0" err="1" smtClean="0">
                <a:ln>
                  <a:noFill/>
                </a:ln>
                <a:solidFill>
                  <a:srgbClr val="0000FF"/>
                </a:solidFill>
                <a:effectLst/>
                <a:uLnTx/>
                <a:uFillTx/>
                <a:latin typeface="Times New Roman" pitchFamily="18" charset="0"/>
                <a:cs typeface="Times New Roman" pitchFamily="18" charset="0"/>
                <a:sym typeface="Wingdings" pitchFamily="2" charset="2"/>
              </a:rPr>
              <a:t>oltage</a:t>
            </a:r>
            <a:r>
              <a:rPr kumimoji="0" lang="en-US" sz="2400" b="1" i="0" u="none" strike="noStrike" kern="0" cap="none" spc="0" normalizeH="0" baseline="0" noProof="0" dirty="0" smtClean="0">
                <a:ln>
                  <a:noFill/>
                </a:ln>
                <a:solidFill>
                  <a:srgbClr val="0000FF"/>
                </a:solidFill>
                <a:effectLst/>
                <a:uLnTx/>
                <a:uFillTx/>
                <a:latin typeface="Times New Roman" pitchFamily="18" charset="0"/>
                <a:cs typeface="Times New Roman" pitchFamily="18" charset="0"/>
                <a:sym typeface="Wingdings" pitchFamily="2" charset="2"/>
              </a:rPr>
              <a:t>.</a:t>
            </a:r>
            <a:endParaRPr kumimoji="0" lang="en-US" sz="2400" b="1" i="0" u="none" strike="noStrike" kern="0" cap="none" spc="0" normalizeH="0" baseline="0" noProof="0" dirty="0" smtClean="0">
              <a:ln>
                <a:noFill/>
              </a:ln>
              <a:solidFill>
                <a:srgbClr val="0000FF"/>
              </a:solidFill>
              <a:effectLst/>
              <a:uLnTx/>
              <a:uFillTx/>
              <a:latin typeface="Times New Roman" pitchFamily="18" charset="0"/>
              <a:cs typeface="Times New Roman" pitchFamily="18" charset="0"/>
            </a:endParaRPr>
          </a:p>
        </p:txBody>
      </p:sp>
      <p:pic>
        <p:nvPicPr>
          <p:cNvPr id="39"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81000" y="2514600"/>
            <a:ext cx="1409700" cy="1035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 name="Footer Placeholder 39"/>
          <p:cNvSpPr>
            <a:spLocks noGrp="1"/>
          </p:cNvSpPr>
          <p:nvPr>
            <p:ph type="ftr" sz="quarter" idx="11"/>
          </p:nvPr>
        </p:nvSpPr>
        <p:spPr/>
        <p:txBody>
          <a:bodyPr/>
          <a:lstStyle/>
          <a:p>
            <a:r>
              <a:rPr lang="en-US" smtClean="0"/>
              <a:t>Nasim Zafar.</a:t>
            </a:r>
            <a:endParaRPr lang="en-US"/>
          </a:p>
        </p:txBody>
      </p:sp>
    </p:spTree>
    <p:extLst>
      <p:ext uri="{BB962C8B-B14F-4D97-AF65-F5344CB8AC3E}">
        <p14:creationId xmlns="" xmlns:p14="http://schemas.microsoft.com/office/powerpoint/2010/main" val="1533131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27857" y="228600"/>
            <a:ext cx="7772400" cy="1143000"/>
          </a:xfrm>
          <a:noFill/>
          <a:ln/>
        </p:spPr>
        <p:txBody>
          <a:bodyPr/>
          <a:lstStyle/>
          <a:p>
            <a:r>
              <a:rPr lang="en-GB" sz="2800" b="1" dirty="0" smtClean="0">
                <a:solidFill>
                  <a:srgbClr val="FF0000"/>
                </a:solidFill>
                <a:latin typeface="Times New Roman" pitchFamily="18" charset="0"/>
                <a:cs typeface="Times New Roman" pitchFamily="18" charset="0"/>
              </a:rPr>
              <a:t>N-Channel MOSFET Operation</a:t>
            </a:r>
            <a:endParaRPr lang="en-GB" sz="2800" b="1" dirty="0">
              <a:solidFill>
                <a:srgbClr val="FF0000"/>
              </a:solidFill>
              <a:latin typeface="Times New Roman" pitchFamily="18" charset="0"/>
              <a:cs typeface="Times New Roman" pitchFamily="18" charset="0"/>
            </a:endParaRPr>
          </a:p>
        </p:txBody>
      </p:sp>
      <p:grpSp>
        <p:nvGrpSpPr>
          <p:cNvPr id="3" name="Group 35"/>
          <p:cNvGrpSpPr>
            <a:grpSpLocks/>
          </p:cNvGrpSpPr>
          <p:nvPr/>
        </p:nvGrpSpPr>
        <p:grpSpPr bwMode="auto">
          <a:xfrm>
            <a:off x="685800" y="1600200"/>
            <a:ext cx="4099497" cy="2667000"/>
            <a:chOff x="1396" y="950"/>
            <a:chExt cx="3977" cy="2310"/>
          </a:xfrm>
        </p:grpSpPr>
        <p:sp>
          <p:nvSpPr>
            <p:cNvPr id="4099" name="Rectangle 3"/>
            <p:cNvSpPr>
              <a:spLocks noChangeArrowheads="1"/>
            </p:cNvSpPr>
            <p:nvPr/>
          </p:nvSpPr>
          <p:spPr bwMode="auto">
            <a:xfrm>
              <a:off x="1396" y="1876"/>
              <a:ext cx="2920" cy="808"/>
            </a:xfrm>
            <a:prstGeom prst="rect">
              <a:avLst/>
            </a:prstGeom>
            <a:solidFill>
              <a:schemeClr val="accent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0" name="Rectangle 4"/>
            <p:cNvSpPr>
              <a:spLocks noChangeArrowheads="1"/>
            </p:cNvSpPr>
            <p:nvPr/>
          </p:nvSpPr>
          <p:spPr bwMode="auto">
            <a:xfrm>
              <a:off x="2068" y="1876"/>
              <a:ext cx="376" cy="136"/>
            </a:xfrm>
            <a:prstGeom prst="rect">
              <a:avLst/>
            </a:prstGeom>
            <a:solidFill>
              <a:schemeClr val="accent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1" name="Rectangle 5"/>
            <p:cNvSpPr>
              <a:spLocks noChangeArrowheads="1"/>
            </p:cNvSpPr>
            <p:nvPr/>
          </p:nvSpPr>
          <p:spPr bwMode="auto">
            <a:xfrm>
              <a:off x="3364" y="1876"/>
              <a:ext cx="376" cy="136"/>
            </a:xfrm>
            <a:prstGeom prst="rect">
              <a:avLst/>
            </a:prstGeom>
            <a:solidFill>
              <a:schemeClr val="accent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2" name="Rectangle 6"/>
            <p:cNvSpPr>
              <a:spLocks noChangeArrowheads="1"/>
            </p:cNvSpPr>
            <p:nvPr/>
          </p:nvSpPr>
          <p:spPr bwMode="auto">
            <a:xfrm>
              <a:off x="2356" y="1780"/>
              <a:ext cx="1096" cy="88"/>
            </a:xfrm>
            <a:prstGeom prst="rect">
              <a:avLst/>
            </a:prstGeom>
            <a:solidFill>
              <a:schemeClr val="hlink"/>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3" name="Rectangle 7"/>
            <p:cNvSpPr>
              <a:spLocks noChangeArrowheads="1"/>
            </p:cNvSpPr>
            <p:nvPr/>
          </p:nvSpPr>
          <p:spPr bwMode="auto">
            <a:xfrm>
              <a:off x="2404" y="1732"/>
              <a:ext cx="1000" cy="40"/>
            </a:xfrm>
            <a:prstGeom prst="rect">
              <a:avLst/>
            </a:prstGeom>
            <a:solidFill>
              <a:srgbClr val="000000"/>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4" name="Rectangle 8"/>
            <p:cNvSpPr>
              <a:spLocks noChangeArrowheads="1"/>
            </p:cNvSpPr>
            <p:nvPr/>
          </p:nvSpPr>
          <p:spPr bwMode="auto">
            <a:xfrm>
              <a:off x="1396" y="1540"/>
              <a:ext cx="712" cy="328"/>
            </a:xfrm>
            <a:prstGeom prst="rect">
              <a:avLst/>
            </a:prstGeom>
            <a:solidFill>
              <a:schemeClr val="hlink"/>
            </a:solidFill>
            <a:ln w="12700">
              <a:solidFill>
                <a:schemeClr val="tx2"/>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5" name="Rectangle 9"/>
            <p:cNvSpPr>
              <a:spLocks noChangeArrowheads="1"/>
            </p:cNvSpPr>
            <p:nvPr/>
          </p:nvSpPr>
          <p:spPr bwMode="auto">
            <a:xfrm>
              <a:off x="3700" y="1540"/>
              <a:ext cx="616" cy="328"/>
            </a:xfrm>
            <a:prstGeom prst="rect">
              <a:avLst/>
            </a:prstGeom>
            <a:solidFill>
              <a:schemeClr val="hlink"/>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6" name="Rectangle 10"/>
            <p:cNvSpPr>
              <a:spLocks noChangeArrowheads="1"/>
            </p:cNvSpPr>
            <p:nvPr/>
          </p:nvSpPr>
          <p:spPr bwMode="auto">
            <a:xfrm>
              <a:off x="2644" y="2692"/>
              <a:ext cx="472" cy="40"/>
            </a:xfrm>
            <a:prstGeom prst="rect">
              <a:avLst/>
            </a:prstGeom>
            <a:solidFill>
              <a:srgbClr val="000000"/>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7" name="Rectangle 11"/>
            <p:cNvSpPr>
              <a:spLocks noChangeArrowheads="1"/>
            </p:cNvSpPr>
            <p:nvPr/>
          </p:nvSpPr>
          <p:spPr bwMode="auto">
            <a:xfrm>
              <a:off x="2164" y="1828"/>
              <a:ext cx="136" cy="40"/>
            </a:xfrm>
            <a:prstGeom prst="rect">
              <a:avLst/>
            </a:prstGeom>
            <a:solidFill>
              <a:schemeClr val="tx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8" name="Rectangle 12"/>
            <p:cNvSpPr>
              <a:spLocks noChangeArrowheads="1"/>
            </p:cNvSpPr>
            <p:nvPr/>
          </p:nvSpPr>
          <p:spPr bwMode="auto">
            <a:xfrm>
              <a:off x="3508" y="1828"/>
              <a:ext cx="136" cy="40"/>
            </a:xfrm>
            <a:prstGeom prst="rect">
              <a:avLst/>
            </a:prstGeom>
            <a:solidFill>
              <a:schemeClr val="tx2"/>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9" name="Line 13"/>
            <p:cNvSpPr>
              <a:spLocks noChangeShapeType="1"/>
            </p:cNvSpPr>
            <p:nvPr/>
          </p:nvSpPr>
          <p:spPr bwMode="auto">
            <a:xfrm>
              <a:off x="2880" y="2736"/>
              <a:ext cx="0" cy="48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10" name="Line 14"/>
            <p:cNvSpPr>
              <a:spLocks noChangeShapeType="1"/>
            </p:cNvSpPr>
            <p:nvPr/>
          </p:nvSpPr>
          <p:spPr bwMode="auto">
            <a:xfrm flipV="1">
              <a:off x="2256" y="1296"/>
              <a:ext cx="0" cy="528"/>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11" name="Line 15"/>
            <p:cNvSpPr>
              <a:spLocks noChangeShapeType="1"/>
            </p:cNvSpPr>
            <p:nvPr/>
          </p:nvSpPr>
          <p:spPr bwMode="auto">
            <a:xfrm flipV="1">
              <a:off x="2880" y="1296"/>
              <a:ext cx="0" cy="43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12" name="Line 16"/>
            <p:cNvSpPr>
              <a:spLocks noChangeShapeType="1"/>
            </p:cNvSpPr>
            <p:nvPr/>
          </p:nvSpPr>
          <p:spPr bwMode="auto">
            <a:xfrm flipV="1">
              <a:off x="3600" y="1296"/>
              <a:ext cx="0" cy="528"/>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13" name="Oval 17"/>
            <p:cNvSpPr>
              <a:spLocks noChangeArrowheads="1"/>
            </p:cNvSpPr>
            <p:nvPr/>
          </p:nvSpPr>
          <p:spPr bwMode="auto">
            <a:xfrm>
              <a:off x="2836" y="3220"/>
              <a:ext cx="88" cy="40"/>
            </a:xfrm>
            <a:prstGeom prst="ellipse">
              <a:avLst/>
            </a:prstGeom>
            <a:noFill/>
            <a:ln w="12700">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14" name="Oval 18"/>
            <p:cNvSpPr>
              <a:spLocks noChangeArrowheads="1"/>
            </p:cNvSpPr>
            <p:nvPr/>
          </p:nvSpPr>
          <p:spPr bwMode="auto">
            <a:xfrm>
              <a:off x="2836" y="1252"/>
              <a:ext cx="88" cy="40"/>
            </a:xfrm>
            <a:prstGeom prst="ellipse">
              <a:avLst/>
            </a:prstGeom>
            <a:noFill/>
            <a:ln w="12700">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15" name="Oval 19"/>
            <p:cNvSpPr>
              <a:spLocks noChangeArrowheads="1"/>
            </p:cNvSpPr>
            <p:nvPr/>
          </p:nvSpPr>
          <p:spPr bwMode="auto">
            <a:xfrm>
              <a:off x="3556" y="1252"/>
              <a:ext cx="88" cy="40"/>
            </a:xfrm>
            <a:prstGeom prst="ellipse">
              <a:avLst/>
            </a:prstGeom>
            <a:noFill/>
            <a:ln w="12700">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16" name="Oval 20"/>
            <p:cNvSpPr>
              <a:spLocks noChangeArrowheads="1"/>
            </p:cNvSpPr>
            <p:nvPr/>
          </p:nvSpPr>
          <p:spPr bwMode="auto">
            <a:xfrm>
              <a:off x="2212" y="1252"/>
              <a:ext cx="88" cy="40"/>
            </a:xfrm>
            <a:prstGeom prst="ellipse">
              <a:avLst/>
            </a:prstGeom>
            <a:noFill/>
            <a:ln w="12700">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17" name="Rectangle 21"/>
            <p:cNvSpPr>
              <a:spLocks noChangeArrowheads="1"/>
            </p:cNvSpPr>
            <p:nvPr/>
          </p:nvSpPr>
          <p:spPr bwMode="auto">
            <a:xfrm>
              <a:off x="1618" y="2270"/>
              <a:ext cx="471" cy="3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sz="2400" dirty="0">
                  <a:solidFill>
                    <a:srgbClr val="FF0000"/>
                  </a:solidFill>
                  <a:latin typeface="Times New Roman" pitchFamily="18" charset="0"/>
                  <a:cs typeface="Times New Roman" pitchFamily="18" charset="0"/>
                </a:rPr>
                <a:t>p-Si</a:t>
              </a:r>
            </a:p>
          </p:txBody>
        </p:sp>
        <p:sp>
          <p:nvSpPr>
            <p:cNvPr id="4118" name="Rectangle 22"/>
            <p:cNvSpPr>
              <a:spLocks noChangeArrowheads="1"/>
            </p:cNvSpPr>
            <p:nvPr/>
          </p:nvSpPr>
          <p:spPr bwMode="auto">
            <a:xfrm>
              <a:off x="1670" y="1862"/>
              <a:ext cx="307" cy="3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sz="2400" dirty="0">
                  <a:solidFill>
                    <a:srgbClr val="FF0000"/>
                  </a:solidFill>
                  <a:latin typeface="Times New Roman" pitchFamily="18" charset="0"/>
                  <a:cs typeface="Times New Roman" pitchFamily="18" charset="0"/>
                </a:rPr>
                <a:t>n</a:t>
              </a:r>
              <a:r>
                <a:rPr lang="en-GB" sz="2400" baseline="30000" dirty="0">
                  <a:solidFill>
                    <a:srgbClr val="FF0000"/>
                  </a:solidFill>
                  <a:latin typeface="Times New Roman" pitchFamily="18" charset="0"/>
                  <a:cs typeface="Times New Roman" pitchFamily="18" charset="0"/>
                </a:rPr>
                <a:t>+</a:t>
              </a:r>
            </a:p>
          </p:txBody>
        </p:sp>
        <p:sp>
          <p:nvSpPr>
            <p:cNvPr id="4119" name="Line 23"/>
            <p:cNvSpPr>
              <a:spLocks noChangeShapeType="1"/>
            </p:cNvSpPr>
            <p:nvPr/>
          </p:nvSpPr>
          <p:spPr bwMode="auto">
            <a:xfrm>
              <a:off x="2448" y="2160"/>
              <a:ext cx="912" cy="0"/>
            </a:xfrm>
            <a:prstGeom prst="line">
              <a:avLst/>
            </a:prstGeom>
            <a:noFill/>
            <a:ln w="12700">
              <a:solidFill>
                <a:schemeClr val="tx1"/>
              </a:solidFill>
              <a:round/>
              <a:headEnd type="stealth" w="med" len="med"/>
              <a:tailEnd type="stealth"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20" name="Rectangle 24"/>
            <p:cNvSpPr>
              <a:spLocks noChangeArrowheads="1"/>
            </p:cNvSpPr>
            <p:nvPr/>
          </p:nvSpPr>
          <p:spPr bwMode="auto">
            <a:xfrm>
              <a:off x="2727" y="1874"/>
              <a:ext cx="317" cy="3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dirty="0">
                  <a:solidFill>
                    <a:srgbClr val="000000"/>
                  </a:solidFill>
                  <a:latin typeface="Times New Roman" pitchFamily="18" charset="0"/>
                  <a:cs typeface="Times New Roman" pitchFamily="18" charset="0"/>
                </a:rPr>
                <a:t>L</a:t>
              </a:r>
            </a:p>
          </p:txBody>
        </p:sp>
        <p:sp>
          <p:nvSpPr>
            <p:cNvPr id="4121" name="Rectangle 25"/>
            <p:cNvSpPr>
              <a:spLocks noChangeArrowheads="1"/>
            </p:cNvSpPr>
            <p:nvPr/>
          </p:nvSpPr>
          <p:spPr bwMode="auto">
            <a:xfrm>
              <a:off x="2135" y="950"/>
              <a:ext cx="305" cy="3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dirty="0" smtClean="0">
                  <a:solidFill>
                    <a:srgbClr val="000000"/>
                  </a:solidFill>
                  <a:latin typeface="Times New Roman" pitchFamily="18" charset="0"/>
                  <a:cs typeface="Times New Roman" pitchFamily="18" charset="0"/>
                </a:rPr>
                <a:t>S</a:t>
              </a:r>
              <a:endParaRPr lang="en-GB" dirty="0">
                <a:solidFill>
                  <a:srgbClr val="000000"/>
                </a:solidFill>
                <a:latin typeface="Times New Roman" pitchFamily="18" charset="0"/>
                <a:cs typeface="Times New Roman" pitchFamily="18" charset="0"/>
              </a:endParaRPr>
            </a:p>
          </p:txBody>
        </p:sp>
        <p:sp>
          <p:nvSpPr>
            <p:cNvPr id="4122" name="Rectangle 26"/>
            <p:cNvSpPr>
              <a:spLocks noChangeArrowheads="1"/>
            </p:cNvSpPr>
            <p:nvPr/>
          </p:nvSpPr>
          <p:spPr bwMode="auto">
            <a:xfrm>
              <a:off x="2727" y="950"/>
              <a:ext cx="342" cy="3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dirty="0" smtClean="0">
                  <a:solidFill>
                    <a:srgbClr val="000000"/>
                  </a:solidFill>
                  <a:latin typeface="Times New Roman" pitchFamily="18" charset="0"/>
                  <a:cs typeface="Times New Roman" pitchFamily="18" charset="0"/>
                </a:rPr>
                <a:t>G</a:t>
              </a:r>
              <a:endParaRPr lang="en-GB" dirty="0">
                <a:solidFill>
                  <a:srgbClr val="000000"/>
                </a:solidFill>
                <a:latin typeface="Times New Roman" pitchFamily="18" charset="0"/>
                <a:cs typeface="Times New Roman" pitchFamily="18" charset="0"/>
              </a:endParaRPr>
            </a:p>
          </p:txBody>
        </p:sp>
        <p:sp>
          <p:nvSpPr>
            <p:cNvPr id="4123" name="Rectangle 27"/>
            <p:cNvSpPr>
              <a:spLocks noChangeArrowheads="1"/>
            </p:cNvSpPr>
            <p:nvPr/>
          </p:nvSpPr>
          <p:spPr bwMode="auto">
            <a:xfrm>
              <a:off x="3466" y="950"/>
              <a:ext cx="342" cy="3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dirty="0" smtClean="0">
                  <a:solidFill>
                    <a:srgbClr val="000000"/>
                  </a:solidFill>
                  <a:latin typeface="Times New Roman" pitchFamily="18" charset="0"/>
                  <a:cs typeface="Times New Roman" pitchFamily="18" charset="0"/>
                </a:rPr>
                <a:t>D</a:t>
              </a:r>
              <a:endParaRPr lang="en-GB" dirty="0">
                <a:solidFill>
                  <a:srgbClr val="000000"/>
                </a:solidFill>
                <a:latin typeface="Times New Roman" pitchFamily="18" charset="0"/>
                <a:cs typeface="Times New Roman" pitchFamily="18" charset="0"/>
              </a:endParaRPr>
            </a:p>
          </p:txBody>
        </p:sp>
        <p:sp>
          <p:nvSpPr>
            <p:cNvPr id="4125" name="Rectangle 29"/>
            <p:cNvSpPr>
              <a:spLocks noChangeArrowheads="1"/>
            </p:cNvSpPr>
            <p:nvPr/>
          </p:nvSpPr>
          <p:spPr bwMode="auto">
            <a:xfrm>
              <a:off x="4166" y="950"/>
              <a:ext cx="1207" cy="3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dirty="0">
                  <a:solidFill>
                    <a:srgbClr val="000000"/>
                  </a:solidFill>
                  <a:latin typeface="Times New Roman" pitchFamily="18" charset="0"/>
                  <a:cs typeface="Times New Roman" pitchFamily="18" charset="0"/>
                </a:rPr>
                <a:t>Gate Oxide</a:t>
              </a:r>
            </a:p>
          </p:txBody>
        </p:sp>
        <p:sp>
          <p:nvSpPr>
            <p:cNvPr id="4126" name="Line 30"/>
            <p:cNvSpPr>
              <a:spLocks noChangeShapeType="1"/>
            </p:cNvSpPr>
            <p:nvPr/>
          </p:nvSpPr>
          <p:spPr bwMode="auto">
            <a:xfrm flipH="1">
              <a:off x="3456" y="1152"/>
              <a:ext cx="720" cy="624"/>
            </a:xfrm>
            <a:prstGeom prst="line">
              <a:avLst/>
            </a:prstGeom>
            <a:noFill/>
            <a:ln w="12700">
              <a:solidFill>
                <a:schemeClr val="tx1"/>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27" name="Rectangle 31"/>
            <p:cNvSpPr>
              <a:spLocks noChangeArrowheads="1"/>
            </p:cNvSpPr>
            <p:nvPr/>
          </p:nvSpPr>
          <p:spPr bwMode="auto">
            <a:xfrm>
              <a:off x="2874" y="2732"/>
              <a:ext cx="1238" cy="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sz="2400" dirty="0" smtClean="0">
                  <a:solidFill>
                    <a:srgbClr val="000000"/>
                  </a:solidFill>
                  <a:latin typeface="Times New Roman" pitchFamily="18" charset="0"/>
                  <a:cs typeface="Times New Roman" pitchFamily="18" charset="0"/>
                </a:rPr>
                <a:t> </a:t>
              </a:r>
              <a:r>
                <a:rPr lang="en-GB" dirty="0">
                  <a:solidFill>
                    <a:srgbClr val="000000"/>
                  </a:solidFill>
                  <a:latin typeface="Times New Roman" pitchFamily="18" charset="0"/>
                  <a:cs typeface="Times New Roman" pitchFamily="18" charset="0"/>
                </a:rPr>
                <a:t>(Substrate)</a:t>
              </a:r>
            </a:p>
          </p:txBody>
        </p:sp>
        <p:sp>
          <p:nvSpPr>
            <p:cNvPr id="4128" name="Freeform 32"/>
            <p:cNvSpPr>
              <a:spLocks/>
            </p:cNvSpPr>
            <p:nvPr/>
          </p:nvSpPr>
          <p:spPr bwMode="auto">
            <a:xfrm>
              <a:off x="1968" y="1872"/>
              <a:ext cx="577" cy="193"/>
            </a:xfrm>
            <a:custGeom>
              <a:avLst/>
              <a:gdLst>
                <a:gd name="T0" fmla="*/ 0 w 577"/>
                <a:gd name="T1" fmla="*/ 0 h 193"/>
                <a:gd name="T2" fmla="*/ 0 w 577"/>
                <a:gd name="T3" fmla="*/ 192 h 193"/>
                <a:gd name="T4" fmla="*/ 576 w 577"/>
                <a:gd name="T5" fmla="*/ 192 h 193"/>
                <a:gd name="T6" fmla="*/ 576 w 577"/>
                <a:gd name="T7" fmla="*/ 0 h 193"/>
                <a:gd name="T8" fmla="*/ 480 w 577"/>
                <a:gd name="T9" fmla="*/ 0 h 193"/>
                <a:gd name="T10" fmla="*/ 480 w 577"/>
                <a:gd name="T11" fmla="*/ 144 h 193"/>
                <a:gd name="T12" fmla="*/ 96 w 577"/>
                <a:gd name="T13" fmla="*/ 144 h 193"/>
                <a:gd name="T14" fmla="*/ 96 w 577"/>
                <a:gd name="T15" fmla="*/ 0 h 193"/>
                <a:gd name="T16" fmla="*/ 0 w 577"/>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7" h="193">
                  <a:moveTo>
                    <a:pt x="0" y="0"/>
                  </a:moveTo>
                  <a:lnTo>
                    <a:pt x="0" y="192"/>
                  </a:lnTo>
                  <a:lnTo>
                    <a:pt x="576" y="192"/>
                  </a:lnTo>
                  <a:lnTo>
                    <a:pt x="576" y="0"/>
                  </a:lnTo>
                  <a:lnTo>
                    <a:pt x="480" y="0"/>
                  </a:lnTo>
                  <a:lnTo>
                    <a:pt x="480" y="144"/>
                  </a:lnTo>
                  <a:lnTo>
                    <a:pt x="96" y="144"/>
                  </a:lnTo>
                  <a:lnTo>
                    <a:pt x="96" y="0"/>
                  </a:lnTo>
                  <a:lnTo>
                    <a:pt x="0" y="0"/>
                  </a:lnTo>
                </a:path>
              </a:pathLst>
            </a:custGeom>
            <a:solidFill>
              <a:schemeClr val="bg1"/>
            </a:solidFill>
            <a:ln w="12700" cap="rnd" cmpd="sng">
              <a:solidFill>
                <a:schemeClr val="tx1"/>
              </a:solidFill>
              <a:prstDash val="solid"/>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29" name="Freeform 33"/>
            <p:cNvSpPr>
              <a:spLocks/>
            </p:cNvSpPr>
            <p:nvPr/>
          </p:nvSpPr>
          <p:spPr bwMode="auto">
            <a:xfrm>
              <a:off x="3264" y="1872"/>
              <a:ext cx="577" cy="193"/>
            </a:xfrm>
            <a:custGeom>
              <a:avLst/>
              <a:gdLst>
                <a:gd name="T0" fmla="*/ 0 w 577"/>
                <a:gd name="T1" fmla="*/ 0 h 193"/>
                <a:gd name="T2" fmla="*/ 0 w 577"/>
                <a:gd name="T3" fmla="*/ 192 h 193"/>
                <a:gd name="T4" fmla="*/ 576 w 577"/>
                <a:gd name="T5" fmla="*/ 192 h 193"/>
                <a:gd name="T6" fmla="*/ 576 w 577"/>
                <a:gd name="T7" fmla="*/ 0 h 193"/>
                <a:gd name="T8" fmla="*/ 480 w 577"/>
                <a:gd name="T9" fmla="*/ 0 h 193"/>
                <a:gd name="T10" fmla="*/ 480 w 577"/>
                <a:gd name="T11" fmla="*/ 144 h 193"/>
                <a:gd name="T12" fmla="*/ 96 w 577"/>
                <a:gd name="T13" fmla="*/ 144 h 193"/>
                <a:gd name="T14" fmla="*/ 96 w 577"/>
                <a:gd name="T15" fmla="*/ 0 h 193"/>
                <a:gd name="T16" fmla="*/ 0 w 577"/>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7" h="193">
                  <a:moveTo>
                    <a:pt x="0" y="0"/>
                  </a:moveTo>
                  <a:lnTo>
                    <a:pt x="0" y="192"/>
                  </a:lnTo>
                  <a:lnTo>
                    <a:pt x="576" y="192"/>
                  </a:lnTo>
                  <a:lnTo>
                    <a:pt x="576" y="0"/>
                  </a:lnTo>
                  <a:lnTo>
                    <a:pt x="480" y="0"/>
                  </a:lnTo>
                  <a:lnTo>
                    <a:pt x="480" y="144"/>
                  </a:lnTo>
                  <a:lnTo>
                    <a:pt x="96" y="144"/>
                  </a:lnTo>
                  <a:lnTo>
                    <a:pt x="96" y="0"/>
                  </a:lnTo>
                  <a:lnTo>
                    <a:pt x="0" y="0"/>
                  </a:lnTo>
                </a:path>
              </a:pathLst>
            </a:custGeom>
            <a:solidFill>
              <a:schemeClr val="bg1"/>
            </a:solidFill>
            <a:ln w="12700" cap="rnd" cmpd="sng">
              <a:solidFill>
                <a:schemeClr val="tx1"/>
              </a:solidFill>
              <a:prstDash val="solid"/>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30" name="Line 34"/>
            <p:cNvSpPr>
              <a:spLocks noChangeShapeType="1"/>
            </p:cNvSpPr>
            <p:nvPr/>
          </p:nvSpPr>
          <p:spPr bwMode="auto">
            <a:xfrm flipV="1">
              <a:off x="1872" y="1968"/>
              <a:ext cx="240" cy="48"/>
            </a:xfrm>
            <a:prstGeom prst="line">
              <a:avLst/>
            </a:prstGeom>
            <a:noFill/>
            <a:ln w="12700">
              <a:solidFill>
                <a:schemeClr val="tx1"/>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grpSp>
      <p:sp>
        <p:nvSpPr>
          <p:cNvPr id="2" name="Slide Number Placeholder 1"/>
          <p:cNvSpPr>
            <a:spLocks noGrp="1"/>
          </p:cNvSpPr>
          <p:nvPr>
            <p:ph type="sldNum" sz="quarter" idx="12"/>
          </p:nvPr>
        </p:nvSpPr>
        <p:spPr/>
        <p:txBody>
          <a:bodyPr/>
          <a:lstStyle/>
          <a:p>
            <a:fld id="{BBC41FFB-F435-4A04-B42C-57DA655D3E73}" type="slidenum">
              <a:rPr lang="en-GB" smtClean="0">
                <a:solidFill>
                  <a:srgbClr val="000000"/>
                </a:solidFill>
              </a:rPr>
              <a:pPr/>
              <a:t>6</a:t>
            </a:fld>
            <a:endParaRPr lang="en-GB" dirty="0">
              <a:solidFill>
                <a:srgbClr val="000000"/>
              </a:solidFill>
            </a:endParaRPr>
          </a:p>
        </p:txBody>
      </p:sp>
      <p:sp>
        <p:nvSpPr>
          <p:cNvPr id="37" name="Text Box 36"/>
          <p:cNvSpPr txBox="1">
            <a:spLocks noChangeArrowheads="1"/>
          </p:cNvSpPr>
          <p:nvPr/>
        </p:nvSpPr>
        <p:spPr bwMode="auto">
          <a:xfrm>
            <a:off x="1143000" y="3048000"/>
            <a:ext cx="247173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en-US" sz="1600" b="1" dirty="0" smtClean="0">
                <a:solidFill>
                  <a:srgbClr val="FF0000"/>
                </a:solidFill>
                <a:latin typeface="Times New Roman" pitchFamily="18" charset="0"/>
                <a:ea typeface="굴림" pitchFamily="34" charset="-127"/>
                <a:cs typeface="Times New Roman" pitchFamily="18" charset="0"/>
              </a:rPr>
              <a:t>Gate Length</a:t>
            </a:r>
            <a:endParaRPr lang="en-US" sz="1600" b="1" i="1" baseline="-25000" dirty="0" smtClean="0">
              <a:solidFill>
                <a:srgbClr val="FF0000"/>
              </a:solidFill>
              <a:latin typeface="Times New Roman" pitchFamily="18" charset="0"/>
              <a:ea typeface="굴림" pitchFamily="34" charset="-127"/>
              <a:cs typeface="Times New Roman" pitchFamily="18" charset="0"/>
            </a:endParaRPr>
          </a:p>
        </p:txBody>
      </p:sp>
      <p:sp>
        <p:nvSpPr>
          <p:cNvPr id="38" name="Rectangle 3"/>
          <p:cNvSpPr txBox="1">
            <a:spLocks noChangeArrowheads="1"/>
          </p:cNvSpPr>
          <p:nvPr/>
        </p:nvSpPr>
        <p:spPr>
          <a:xfrm>
            <a:off x="457200" y="4796775"/>
            <a:ext cx="7848600" cy="963613"/>
          </a:xfrm>
          <a:prstGeom prst="rect">
            <a:avLst/>
          </a:prstGeom>
        </p:spPr>
        <p:txBody>
          <a:bodyPr/>
          <a:lstStyle/>
          <a:p>
            <a:pPr marL="342865" indent="-342865" defTabSz="761921" eaLnBrk="0" fontAlgn="base" hangingPunct="0">
              <a:spcBef>
                <a:spcPct val="20000"/>
              </a:spcBef>
              <a:spcAft>
                <a:spcPct val="0"/>
              </a:spcAft>
              <a:buClr>
                <a:srgbClr val="0000FF"/>
              </a:buClr>
              <a:buFont typeface="Wingdings" pitchFamily="2" charset="2"/>
              <a:buChar char="v"/>
              <a:defRPr/>
            </a:pPr>
            <a:r>
              <a:rPr lang="en-US" sz="2000" dirty="0" smtClean="0">
                <a:latin typeface="Times New Roman" pitchFamily="18" charset="0"/>
                <a:cs typeface="Times New Roman" pitchFamily="18" charset="0"/>
              </a:rPr>
              <a:t>The applied </a:t>
            </a:r>
            <a:r>
              <a:rPr lang="en-US" sz="2000" b="1" i="1" dirty="0" smtClean="0">
                <a:solidFill>
                  <a:srgbClr val="FF0000"/>
                </a:solidFill>
                <a:latin typeface="Times New Roman" pitchFamily="18" charset="0"/>
                <a:cs typeface="Times New Roman" pitchFamily="18" charset="0"/>
              </a:rPr>
              <a:t>positive</a:t>
            </a:r>
            <a:r>
              <a:rPr lang="en-US" sz="2000" dirty="0" smtClean="0">
                <a:latin typeface="Times New Roman" pitchFamily="18" charset="0"/>
                <a:cs typeface="Times New Roman" pitchFamily="18" charset="0"/>
              </a:rPr>
              <a:t> </a:t>
            </a:r>
            <a:r>
              <a:rPr lang="en-US" sz="2000" b="1" i="1" dirty="0" smtClean="0">
                <a:solidFill>
                  <a:srgbClr val="FF0000"/>
                </a:solidFill>
                <a:latin typeface="Times New Roman" pitchFamily="18" charset="0"/>
                <a:cs typeface="Times New Roman" pitchFamily="18" charset="0"/>
              </a:rPr>
              <a:t>gate voltage </a:t>
            </a:r>
            <a:r>
              <a:rPr lang="en-US" sz="2000" dirty="0" smtClean="0">
                <a:latin typeface="Times New Roman" pitchFamily="18" charset="0"/>
                <a:cs typeface="Times New Roman" pitchFamily="18" charset="0"/>
              </a:rPr>
              <a:t>controls the </a:t>
            </a:r>
            <a:r>
              <a:rPr lang="en-US" sz="2000" b="1" i="1" dirty="0" smtClean="0">
                <a:solidFill>
                  <a:srgbClr val="008000"/>
                </a:solidFill>
                <a:latin typeface="Times New Roman" pitchFamily="18" charset="0"/>
                <a:cs typeface="Times New Roman" pitchFamily="18" charset="0"/>
              </a:rPr>
              <a:t>current</a:t>
            </a:r>
            <a:r>
              <a:rPr lang="en-US" sz="2000" dirty="0" smtClean="0">
                <a:latin typeface="Times New Roman" pitchFamily="18" charset="0"/>
                <a:cs typeface="Times New Roman" pitchFamily="18" charset="0"/>
              </a:rPr>
              <a:t> flow between </a:t>
            </a:r>
            <a:r>
              <a:rPr lang="en-US" sz="2000" b="1" dirty="0" smtClean="0">
                <a:solidFill>
                  <a:srgbClr val="008000"/>
                </a:solidFill>
                <a:latin typeface="Times New Roman" pitchFamily="18" charset="0"/>
                <a:cs typeface="Times New Roman" pitchFamily="18" charset="0"/>
              </a:rPr>
              <a:t>source </a:t>
            </a:r>
            <a:r>
              <a:rPr lang="en-US" sz="2000" dirty="0" smtClean="0">
                <a:latin typeface="Times New Roman" pitchFamily="18" charset="0"/>
                <a:cs typeface="Times New Roman" pitchFamily="18" charset="0"/>
              </a:rPr>
              <a:t>and </a:t>
            </a:r>
            <a:r>
              <a:rPr lang="en-US" sz="2000" b="1" dirty="0" smtClean="0">
                <a:solidFill>
                  <a:srgbClr val="0000FF"/>
                </a:solidFill>
                <a:latin typeface="Times New Roman" pitchFamily="18" charset="0"/>
                <a:cs typeface="Times New Roman" pitchFamily="18" charset="0"/>
              </a:rPr>
              <a:t>drain. </a:t>
            </a:r>
          </a:p>
        </p:txBody>
      </p:sp>
      <p:sp>
        <p:nvSpPr>
          <p:cNvPr id="40" name="Rectangle 3"/>
          <p:cNvSpPr txBox="1">
            <a:spLocks noChangeArrowheads="1"/>
          </p:cNvSpPr>
          <p:nvPr/>
        </p:nvSpPr>
        <p:spPr>
          <a:xfrm>
            <a:off x="4038600" y="2650774"/>
            <a:ext cx="4572000" cy="963613"/>
          </a:xfrm>
          <a:prstGeom prst="rect">
            <a:avLst/>
          </a:prstGeom>
        </p:spPr>
        <p:txBody>
          <a:bodyPr/>
          <a:lstStyle/>
          <a:p>
            <a:pPr marL="342865" marR="0" lvl="0" indent="-342865" algn="l" defTabSz="761921" rtl="0" eaLnBrk="0" fontAlgn="base" latinLnBrk="0" hangingPunct="0">
              <a:lnSpc>
                <a:spcPct val="100000"/>
              </a:lnSpc>
              <a:spcBef>
                <a:spcPct val="20000"/>
              </a:spcBef>
              <a:spcAft>
                <a:spcPct val="0"/>
              </a:spcAft>
              <a:buClr>
                <a:srgbClr val="0000FF"/>
              </a:buClr>
              <a:buSzTx/>
              <a:buFont typeface="Wingdings" pitchFamily="2" charset="2"/>
              <a:buChar char="v"/>
              <a:tabLst/>
              <a:defRPr/>
            </a:pPr>
            <a:r>
              <a:rPr lang="en-US" b="1" kern="0" dirty="0" smtClean="0">
                <a:solidFill>
                  <a:srgbClr val="FF0000"/>
                </a:solidFill>
                <a:latin typeface="Times New Roman" pitchFamily="18" charset="0"/>
                <a:cs typeface="Times New Roman" pitchFamily="18" charset="0"/>
                <a:sym typeface="Wingdings" pitchFamily="2" charset="2"/>
              </a:rPr>
              <a:t>VGS - applied (positive) </a:t>
            </a:r>
          </a:p>
          <a:p>
            <a:pPr marL="342865" marR="0" lvl="0" indent="-342865" algn="l" defTabSz="761921" rtl="0" eaLnBrk="0" fontAlgn="base" latinLnBrk="0" hangingPunct="0">
              <a:lnSpc>
                <a:spcPct val="100000"/>
              </a:lnSpc>
              <a:spcBef>
                <a:spcPct val="20000"/>
              </a:spcBef>
              <a:spcAft>
                <a:spcPct val="0"/>
              </a:spcAft>
              <a:buClr>
                <a:srgbClr val="0000FF"/>
              </a:buClr>
              <a:buSzTx/>
              <a:buFont typeface="Wingdings" pitchFamily="2" charset="2"/>
              <a:buChar char="v"/>
              <a:tabLst/>
              <a:defRPr/>
            </a:pPr>
            <a:r>
              <a:rPr lang="en-US" b="1" kern="0" dirty="0" smtClean="0">
                <a:solidFill>
                  <a:srgbClr val="FF0000"/>
                </a:solidFill>
                <a:latin typeface="Times New Roman" pitchFamily="18" charset="0"/>
                <a:cs typeface="Times New Roman" pitchFamily="18" charset="0"/>
                <a:sym typeface="Wingdings" pitchFamily="2" charset="2"/>
              </a:rPr>
              <a:t>Both VGS and VDS - applied (positive)</a:t>
            </a:r>
            <a:endParaRPr kumimoji="0" lang="en-US" b="1" i="0" u="none" strike="noStrike" kern="0" cap="none" spc="0" normalizeH="0" baseline="0" noProof="0" dirty="0" smtClean="0">
              <a:ln>
                <a:noFill/>
              </a:ln>
              <a:solidFill>
                <a:srgbClr val="FF0000"/>
              </a:solidFill>
              <a:effectLst/>
              <a:uLnTx/>
              <a:uFillTx/>
              <a:latin typeface="Times New Roman" pitchFamily="18" charset="0"/>
              <a:cs typeface="Times New Roman" pitchFamily="18" charset="0"/>
            </a:endParaRPr>
          </a:p>
        </p:txBody>
      </p:sp>
      <p:sp>
        <p:nvSpPr>
          <p:cNvPr id="41" name="Footer Placeholder 40"/>
          <p:cNvSpPr>
            <a:spLocks noGrp="1"/>
          </p:cNvSpPr>
          <p:nvPr>
            <p:ph type="ftr" sz="quarter" idx="11"/>
          </p:nvPr>
        </p:nvSpPr>
        <p:spPr/>
        <p:txBody>
          <a:bodyPr/>
          <a:lstStyle/>
          <a:p>
            <a:r>
              <a:rPr lang="en-US" smtClean="0"/>
              <a:t>Nasim Zafar.</a:t>
            </a:r>
            <a:endParaRPr lang="en-US"/>
          </a:p>
        </p:txBody>
      </p:sp>
      <p:sp>
        <p:nvSpPr>
          <p:cNvPr id="4" name="TextBox 3"/>
          <p:cNvSpPr txBox="1"/>
          <p:nvPr/>
        </p:nvSpPr>
        <p:spPr>
          <a:xfrm>
            <a:off x="4114800" y="2974769"/>
            <a:ext cx="184731" cy="369332"/>
          </a:xfrm>
          <a:prstGeom prst="rect">
            <a:avLst/>
          </a:prstGeom>
          <a:noFill/>
        </p:spPr>
        <p:txBody>
          <a:bodyPr wrap="none" rtlCol="0">
            <a:spAutoFit/>
          </a:bodyPr>
          <a:lstStyle/>
          <a:p>
            <a:endParaRPr lang="en-US" dirty="0"/>
          </a:p>
        </p:txBody>
      </p:sp>
    </p:spTree>
    <p:extLst>
      <p:ext uri="{BB962C8B-B14F-4D97-AF65-F5344CB8AC3E}">
        <p14:creationId xmlns="" xmlns:p14="http://schemas.microsoft.com/office/powerpoint/2010/main" val="1533131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uild="p"/>
      <p:bldP spid="4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MOSFET-Operation</a:t>
            </a:r>
            <a:br>
              <a:rPr lang="en-US" sz="2800" b="1" dirty="0" smtClean="0">
                <a:solidFill>
                  <a:srgbClr val="FF0000"/>
                </a:solidFill>
                <a:latin typeface="Times New Roman" pitchFamily="18" charset="0"/>
                <a:cs typeface="Times New Roman" pitchFamily="18" charset="0"/>
              </a:rPr>
            </a:br>
            <a:r>
              <a:rPr lang="en-US" sz="2400" b="1" dirty="0" smtClean="0">
                <a:solidFill>
                  <a:srgbClr val="0000FF"/>
                </a:solidFill>
                <a:latin typeface="Times New Roman" pitchFamily="18" charset="0"/>
                <a:cs typeface="Times New Roman" pitchFamily="18" charset="0"/>
              </a:rPr>
              <a:t>Operation with No Gate Voltage:</a:t>
            </a:r>
            <a:endParaRPr lang="en-US" sz="2400" dirty="0"/>
          </a:p>
        </p:txBody>
      </p:sp>
      <p:sp>
        <p:nvSpPr>
          <p:cNvPr id="3" name="Content Placeholder 2"/>
          <p:cNvSpPr>
            <a:spLocks noGrp="1"/>
          </p:cNvSpPr>
          <p:nvPr>
            <p:ph idx="1"/>
          </p:nvPr>
        </p:nvSpPr>
        <p:spPr>
          <a:xfrm>
            <a:off x="457200" y="1371600"/>
            <a:ext cx="8229600" cy="4525963"/>
          </a:xfrm>
        </p:spPr>
        <p:txBody>
          <a:bodyPr>
            <a:normAutofit fontScale="92500" lnSpcReduction="10000"/>
          </a:bodyPr>
          <a:lstStyle/>
          <a:p>
            <a:pPr>
              <a:buClr>
                <a:srgbClr val="FF0000"/>
              </a:buClr>
              <a:buFont typeface="Wingdings" pitchFamily="2" charset="2"/>
              <a:buChar char="v"/>
            </a:pPr>
            <a:endParaRPr lang="en-US" sz="2400" b="1" dirty="0" smtClean="0">
              <a:solidFill>
                <a:srgbClr val="FF0000"/>
              </a:solidFill>
              <a:latin typeface="Times New Roman" pitchFamily="18" charset="0"/>
              <a:cs typeface="Times New Roman" pitchFamily="18" charset="0"/>
            </a:endParaRPr>
          </a:p>
          <a:p>
            <a:pPr>
              <a:buClr>
                <a:srgbClr val="FF0000"/>
              </a:buClr>
              <a:buFont typeface="Wingdings" pitchFamily="2" charset="2"/>
              <a:buChar char="v"/>
            </a:pPr>
            <a:r>
              <a:rPr lang="en-US" sz="2600" b="1" dirty="0" smtClean="0">
                <a:solidFill>
                  <a:srgbClr val="FF0000"/>
                </a:solidFill>
                <a:latin typeface="Times New Roman" pitchFamily="18" charset="0"/>
                <a:cs typeface="Times New Roman" pitchFamily="18" charset="0"/>
              </a:rPr>
              <a:t>(1) V</a:t>
            </a:r>
            <a:r>
              <a:rPr lang="en-US" sz="2600" b="1" baseline="-25000" dirty="0" smtClean="0">
                <a:solidFill>
                  <a:srgbClr val="FF0000"/>
                </a:solidFill>
                <a:latin typeface="Times New Roman" pitchFamily="18" charset="0"/>
                <a:cs typeface="Times New Roman" pitchFamily="18" charset="0"/>
              </a:rPr>
              <a:t>GS</a:t>
            </a:r>
            <a:r>
              <a:rPr lang="en-US" sz="2600" b="1" dirty="0" smtClean="0">
                <a:solidFill>
                  <a:srgbClr val="FF0000"/>
                </a:solidFill>
                <a:latin typeface="Times New Roman" pitchFamily="18" charset="0"/>
                <a:cs typeface="Times New Roman" pitchFamily="18" charset="0"/>
              </a:rPr>
              <a:t> = 0, and  V</a:t>
            </a:r>
            <a:r>
              <a:rPr lang="en-US" sz="2600" b="1" baseline="-25000" dirty="0" smtClean="0">
                <a:solidFill>
                  <a:srgbClr val="FF0000"/>
                </a:solidFill>
                <a:latin typeface="Times New Roman" pitchFamily="18" charset="0"/>
                <a:cs typeface="Times New Roman" pitchFamily="18" charset="0"/>
              </a:rPr>
              <a:t>S</a:t>
            </a:r>
            <a:r>
              <a:rPr lang="en-US" sz="2600" b="1" dirty="0" smtClean="0">
                <a:solidFill>
                  <a:srgbClr val="FF0000"/>
                </a:solidFill>
                <a:latin typeface="Times New Roman" pitchFamily="18" charset="0"/>
                <a:cs typeface="Times New Roman" pitchFamily="18" charset="0"/>
              </a:rPr>
              <a:t> = V</a:t>
            </a:r>
            <a:r>
              <a:rPr lang="en-US" sz="2600" b="1" baseline="-25000" dirty="0" smtClean="0">
                <a:solidFill>
                  <a:srgbClr val="FF0000"/>
                </a:solidFill>
                <a:latin typeface="Times New Roman" pitchFamily="18" charset="0"/>
                <a:cs typeface="Times New Roman" pitchFamily="18" charset="0"/>
              </a:rPr>
              <a:t>D</a:t>
            </a:r>
            <a:r>
              <a:rPr lang="en-US" sz="2600" b="1" dirty="0" smtClean="0">
                <a:solidFill>
                  <a:srgbClr val="FF0000"/>
                </a:solidFill>
                <a:latin typeface="Times New Roman" pitchFamily="18" charset="0"/>
                <a:cs typeface="Times New Roman" pitchFamily="18" charset="0"/>
              </a:rPr>
              <a:t> =0 </a:t>
            </a:r>
          </a:p>
          <a:p>
            <a:pPr>
              <a:buClr>
                <a:srgbClr val="FF0000"/>
              </a:buClr>
              <a:buNone/>
            </a:pPr>
            <a:endParaRPr lang="en-US" sz="2600" dirty="0" smtClean="0">
              <a:latin typeface="Times New Roman" pitchFamily="18" charset="0"/>
              <a:cs typeface="Times New Roman" pitchFamily="18" charset="0"/>
            </a:endParaRPr>
          </a:p>
          <a:p>
            <a:pPr>
              <a:buClr>
                <a:srgbClr val="0000FF"/>
              </a:buClr>
              <a:buFont typeface="Wingdings" pitchFamily="2" charset="2"/>
              <a:buChar char="v"/>
            </a:pPr>
            <a:r>
              <a:rPr lang="en-US" sz="2600" dirty="0" smtClean="0">
                <a:latin typeface="Times New Roman" pitchFamily="18" charset="0"/>
                <a:cs typeface="Times New Roman" pitchFamily="18" charset="0"/>
              </a:rPr>
              <a:t>With no voltage applied to the gate, two back-to-back diodes exist in series between drain and source.</a:t>
            </a:r>
          </a:p>
          <a:p>
            <a:pPr>
              <a:buClr>
                <a:srgbClr val="FF0000"/>
              </a:buClr>
              <a:buFont typeface="Wingdings" pitchFamily="2" charset="2"/>
              <a:buChar char="Ø"/>
            </a:pPr>
            <a:endParaRPr lang="en-US" sz="2600" dirty="0" smtClean="0">
              <a:latin typeface="Times New Roman" pitchFamily="18" charset="0"/>
              <a:cs typeface="Times New Roman" pitchFamily="18" charset="0"/>
            </a:endParaRPr>
          </a:p>
          <a:p>
            <a:pPr>
              <a:buClr>
                <a:srgbClr val="0000FF"/>
              </a:buClr>
              <a:buFont typeface="Wingdings" pitchFamily="2" charset="2"/>
              <a:buChar char="v"/>
            </a:pPr>
            <a:r>
              <a:rPr lang="en-US" sz="2600" dirty="0" smtClean="0">
                <a:latin typeface="Times New Roman" pitchFamily="18" charset="0"/>
                <a:cs typeface="Times New Roman" pitchFamily="18" charset="0"/>
              </a:rPr>
              <a:t>No current flows </a:t>
            </a:r>
            <a:r>
              <a:rPr lang="en-US" sz="2600" b="1" i="1" dirty="0" smtClean="0">
                <a:solidFill>
                  <a:srgbClr val="FF0000"/>
                </a:solidFill>
                <a:latin typeface="Times New Roman" pitchFamily="18" charset="0"/>
                <a:cs typeface="Times New Roman" pitchFamily="18" charset="0"/>
              </a:rPr>
              <a:t>even  if </a:t>
            </a:r>
            <a:r>
              <a:rPr lang="en-US" sz="2600" b="1" i="1" dirty="0" err="1" smtClean="0">
                <a:solidFill>
                  <a:srgbClr val="FF0000"/>
                </a:solidFill>
                <a:latin typeface="Times New Roman" pitchFamily="18" charset="0"/>
                <a:cs typeface="Times New Roman" pitchFamily="18" charset="0"/>
              </a:rPr>
              <a:t>v</a:t>
            </a:r>
            <a:r>
              <a:rPr lang="en-US" sz="2600" b="1" i="1" baseline="-25000" dirty="0" err="1" smtClean="0">
                <a:solidFill>
                  <a:srgbClr val="FF0000"/>
                </a:solidFill>
                <a:latin typeface="Times New Roman" pitchFamily="18" charset="0"/>
                <a:cs typeface="Times New Roman" pitchFamily="18" charset="0"/>
              </a:rPr>
              <a:t>DS</a:t>
            </a:r>
            <a:r>
              <a:rPr lang="en-US" sz="2600" b="1" i="1" dirty="0" smtClean="0">
                <a:solidFill>
                  <a:srgbClr val="FF0000"/>
                </a:solidFill>
                <a:latin typeface="Times New Roman" pitchFamily="18" charset="0"/>
                <a:cs typeface="Times New Roman" pitchFamily="18" charset="0"/>
              </a:rPr>
              <a:t> is applied</a:t>
            </a:r>
            <a:r>
              <a:rPr lang="en-US" sz="2600" dirty="0" smtClean="0">
                <a:latin typeface="Times New Roman" pitchFamily="18" charset="0"/>
                <a:cs typeface="Times New Roman" pitchFamily="18" charset="0"/>
              </a:rPr>
              <a:t>. These back-to-back diodes prevent current conduction from drain to source. </a:t>
            </a:r>
          </a:p>
          <a:p>
            <a:pPr>
              <a:buClr>
                <a:srgbClr val="FF0000"/>
              </a:buClr>
              <a:buNone/>
            </a:pPr>
            <a:endParaRPr lang="en-US" sz="2600" dirty="0" smtClean="0">
              <a:latin typeface="Times New Roman" pitchFamily="18" charset="0"/>
              <a:cs typeface="Times New Roman" pitchFamily="18" charset="0"/>
            </a:endParaRPr>
          </a:p>
          <a:p>
            <a:pPr>
              <a:buClr>
                <a:srgbClr val="0000FF"/>
              </a:buClr>
              <a:buFont typeface="Wingdings" pitchFamily="2" charset="2"/>
              <a:buChar char="v"/>
            </a:pPr>
            <a:r>
              <a:rPr lang="en-US" sz="2600" dirty="0" smtClean="0">
                <a:latin typeface="Times New Roman" pitchFamily="18" charset="0"/>
                <a:cs typeface="Times New Roman" pitchFamily="18" charset="0"/>
              </a:rPr>
              <a:t>In fact, the path between drain and source has a very high resistance (of the order of 10</a:t>
            </a:r>
            <a:r>
              <a:rPr lang="en-US" sz="2600" baseline="30000" dirty="0" smtClean="0">
                <a:latin typeface="Times New Roman" pitchFamily="18" charset="0"/>
                <a:cs typeface="Times New Roman" pitchFamily="18" charset="0"/>
              </a:rPr>
              <a:t>12</a:t>
            </a:r>
            <a:r>
              <a:rPr lang="en-US" sz="2600" dirty="0" smtClean="0">
                <a:latin typeface="Times New Roman" pitchFamily="18" charset="0"/>
                <a:cs typeface="Times New Roman" pitchFamily="18" charset="0"/>
              </a:rPr>
              <a:t>Ω).</a:t>
            </a:r>
          </a:p>
          <a:p>
            <a:endParaRPr lang="en-US" sz="2600" dirty="0" smtClean="0">
              <a:latin typeface="Times New Roman" pitchFamily="18" charset="0"/>
              <a:cs typeface="Times New Roman" pitchFamily="18" charset="0"/>
            </a:endParaRPr>
          </a:p>
          <a:p>
            <a:endParaRPr lang="en-US" sz="26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DA9812A3-ACAA-4681-98E4-2950E022EF7D}" type="slidenum">
              <a:rPr lang="en-US" smtClean="0"/>
              <a:pPr/>
              <a:t>7</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MOSFET-Operation (contd.)</a:t>
            </a:r>
            <a:br>
              <a:rPr lang="en-US" sz="2800" b="1" dirty="0" smtClean="0">
                <a:solidFill>
                  <a:srgbClr val="FF0000"/>
                </a:solidFill>
                <a:latin typeface="Times New Roman" pitchFamily="18" charset="0"/>
                <a:cs typeface="Times New Roman" pitchFamily="18" charset="0"/>
              </a:rPr>
            </a:br>
            <a:r>
              <a:rPr lang="en-US" sz="2400" b="1" dirty="0" smtClean="0">
                <a:solidFill>
                  <a:srgbClr val="0000FF"/>
                </a:solidFill>
                <a:latin typeface="Times New Roman" pitchFamily="18" charset="0"/>
                <a:cs typeface="Times New Roman" pitchFamily="18" charset="0"/>
              </a:rPr>
              <a:t>Operation with Applied Gate Voltage:</a:t>
            </a:r>
            <a:endParaRPr lang="en-US" sz="2400" dirty="0"/>
          </a:p>
        </p:txBody>
      </p:sp>
      <p:sp>
        <p:nvSpPr>
          <p:cNvPr id="3" name="Content Placeholder 2"/>
          <p:cNvSpPr>
            <a:spLocks noGrp="1"/>
          </p:cNvSpPr>
          <p:nvPr>
            <p:ph idx="1"/>
          </p:nvPr>
        </p:nvSpPr>
        <p:spPr>
          <a:xfrm>
            <a:off x="381000" y="1295400"/>
            <a:ext cx="8229600" cy="4525963"/>
          </a:xfrm>
        </p:spPr>
        <p:txBody>
          <a:bodyPr>
            <a:normAutofit fontScale="55000" lnSpcReduction="20000"/>
          </a:bodyPr>
          <a:lstStyle/>
          <a:p>
            <a:pPr>
              <a:buClr>
                <a:srgbClr val="0000FF"/>
              </a:buClr>
              <a:buFont typeface="Wingdings" pitchFamily="2" charset="2"/>
              <a:buChar char="v"/>
            </a:pPr>
            <a:endParaRPr lang="en-US" sz="6000" b="1" dirty="0" smtClean="0">
              <a:solidFill>
                <a:srgbClr val="FF0000"/>
              </a:solidFill>
              <a:latin typeface="Times New Roman" pitchFamily="18" charset="0"/>
              <a:cs typeface="Times New Roman" pitchFamily="18" charset="0"/>
            </a:endParaRPr>
          </a:p>
          <a:p>
            <a:pPr>
              <a:buClr>
                <a:srgbClr val="FF0000"/>
              </a:buClr>
              <a:buFont typeface="Wingdings" pitchFamily="2" charset="2"/>
              <a:buChar char="v"/>
            </a:pPr>
            <a:r>
              <a:rPr lang="en-US" sz="4400" b="1" dirty="0" smtClean="0">
                <a:solidFill>
                  <a:srgbClr val="0000FF"/>
                </a:solidFill>
                <a:latin typeface="Times New Roman" pitchFamily="18" charset="0"/>
                <a:cs typeface="Times New Roman" pitchFamily="18" charset="0"/>
              </a:rPr>
              <a:t>Formation of  n-Channel for Current Flow:</a:t>
            </a:r>
          </a:p>
          <a:p>
            <a:pPr>
              <a:buClr>
                <a:srgbClr val="FF0000"/>
              </a:buClr>
              <a:buFont typeface="Wingdings" pitchFamily="2" charset="2"/>
              <a:buChar char="v"/>
            </a:pPr>
            <a:endParaRPr lang="en-US" sz="4400" b="1" dirty="0" smtClean="0">
              <a:solidFill>
                <a:srgbClr val="FF0000"/>
              </a:solidFill>
              <a:latin typeface="Times New Roman" pitchFamily="18" charset="0"/>
              <a:cs typeface="Times New Roman" pitchFamily="18" charset="0"/>
            </a:endParaRPr>
          </a:p>
          <a:p>
            <a:pPr>
              <a:buClr>
                <a:srgbClr val="FF0000"/>
              </a:buClr>
              <a:buFont typeface="Wingdings" pitchFamily="2" charset="2"/>
              <a:buChar char="v"/>
            </a:pPr>
            <a:r>
              <a:rPr lang="en-US" sz="4400" b="1" dirty="0" smtClean="0">
                <a:solidFill>
                  <a:srgbClr val="FF0000"/>
                </a:solidFill>
                <a:latin typeface="Times New Roman" pitchFamily="18" charset="0"/>
                <a:cs typeface="Times New Roman" pitchFamily="18" charset="0"/>
              </a:rPr>
              <a:t>(2) V</a:t>
            </a:r>
            <a:r>
              <a:rPr lang="en-US" sz="4400" b="1" baseline="-25000" dirty="0" smtClean="0">
                <a:solidFill>
                  <a:srgbClr val="FF0000"/>
                </a:solidFill>
                <a:latin typeface="Times New Roman" pitchFamily="18" charset="0"/>
                <a:cs typeface="Times New Roman" pitchFamily="18" charset="0"/>
              </a:rPr>
              <a:t>GS</a:t>
            </a:r>
            <a:r>
              <a:rPr lang="en-US" sz="4400" b="1" dirty="0" smtClean="0">
                <a:solidFill>
                  <a:srgbClr val="FF0000"/>
                </a:solidFill>
                <a:latin typeface="Times New Roman" pitchFamily="18" charset="0"/>
                <a:cs typeface="Times New Roman" pitchFamily="18" charset="0"/>
              </a:rPr>
              <a:t> &gt; 0, and  V</a:t>
            </a:r>
            <a:r>
              <a:rPr lang="en-US" sz="4400" b="1" baseline="-25000" dirty="0" smtClean="0">
                <a:solidFill>
                  <a:srgbClr val="FF0000"/>
                </a:solidFill>
                <a:latin typeface="Times New Roman" pitchFamily="18" charset="0"/>
                <a:cs typeface="Times New Roman" pitchFamily="18" charset="0"/>
              </a:rPr>
              <a:t>S</a:t>
            </a:r>
            <a:r>
              <a:rPr lang="en-US" sz="4400" b="1" dirty="0" smtClean="0">
                <a:solidFill>
                  <a:srgbClr val="FF0000"/>
                </a:solidFill>
                <a:latin typeface="Times New Roman" pitchFamily="18" charset="0"/>
                <a:cs typeface="Times New Roman" pitchFamily="18" charset="0"/>
              </a:rPr>
              <a:t> = V</a:t>
            </a:r>
            <a:r>
              <a:rPr lang="en-US" sz="4400" b="1" baseline="-25000" dirty="0" smtClean="0">
                <a:solidFill>
                  <a:srgbClr val="FF0000"/>
                </a:solidFill>
                <a:latin typeface="Times New Roman" pitchFamily="18" charset="0"/>
                <a:cs typeface="Times New Roman" pitchFamily="18" charset="0"/>
              </a:rPr>
              <a:t>D</a:t>
            </a:r>
            <a:r>
              <a:rPr lang="en-US" sz="4400" b="1" dirty="0" smtClean="0">
                <a:solidFill>
                  <a:srgbClr val="FF0000"/>
                </a:solidFill>
                <a:latin typeface="Times New Roman" pitchFamily="18" charset="0"/>
                <a:cs typeface="Times New Roman" pitchFamily="18" charset="0"/>
              </a:rPr>
              <a:t> =0 </a:t>
            </a:r>
          </a:p>
          <a:p>
            <a:pPr marL="0" indent="0">
              <a:buClr>
                <a:srgbClr val="FF0000"/>
              </a:buClr>
              <a:buNone/>
            </a:pPr>
            <a:endParaRPr lang="en-US" sz="3800" b="1" dirty="0">
              <a:solidFill>
                <a:srgbClr val="FF0000"/>
              </a:solidFill>
              <a:latin typeface="Times New Roman" pitchFamily="18" charset="0"/>
              <a:cs typeface="Times New Roman" pitchFamily="18" charset="0"/>
            </a:endParaRPr>
          </a:p>
          <a:p>
            <a:pPr lvl="0">
              <a:buClr>
                <a:srgbClr val="0000FF"/>
              </a:buClr>
              <a:buFont typeface="Wingdings" pitchFamily="2" charset="2"/>
              <a:buChar char="v"/>
            </a:pPr>
            <a:r>
              <a:rPr lang="en-US" sz="4400" b="1" i="1" dirty="0" smtClean="0">
                <a:solidFill>
                  <a:srgbClr val="0000FF"/>
                </a:solidFill>
                <a:latin typeface="Times New Roman" pitchFamily="18" charset="0"/>
                <a:cs typeface="Times New Roman" pitchFamily="18" charset="0"/>
              </a:rPr>
              <a:t>A positive voltage is applied to the gate. </a:t>
            </a:r>
            <a:r>
              <a:rPr lang="en-US" sz="4400" dirty="0" smtClean="0">
                <a:latin typeface="Times New Roman" pitchFamily="18" charset="0"/>
                <a:cs typeface="Times New Roman" pitchFamily="18" charset="0"/>
              </a:rPr>
              <a:t>We have grounded the source and the drain initially (Slide 10-a). Since the source is grounded, the gate voltage appears between gate and source and thus is denoted as </a:t>
            </a:r>
            <a:r>
              <a:rPr lang="en-US" sz="4400" b="1" dirty="0" smtClean="0">
                <a:solidFill>
                  <a:srgbClr val="FF0000"/>
                </a:solidFill>
                <a:latin typeface="Times New Roman" pitchFamily="18" charset="0"/>
                <a:cs typeface="Times New Roman" pitchFamily="18" charset="0"/>
              </a:rPr>
              <a:t>V</a:t>
            </a:r>
            <a:r>
              <a:rPr lang="en-US" sz="4400" b="1" baseline="-25000" dirty="0" smtClean="0">
                <a:solidFill>
                  <a:srgbClr val="FF0000"/>
                </a:solidFill>
                <a:latin typeface="Times New Roman" pitchFamily="18" charset="0"/>
                <a:cs typeface="Times New Roman" pitchFamily="18" charset="0"/>
              </a:rPr>
              <a:t>GS</a:t>
            </a:r>
            <a:r>
              <a:rPr lang="en-US" sz="4400" b="1" dirty="0" smtClean="0">
                <a:solidFill>
                  <a:srgbClr val="FF0000"/>
                </a:solidFill>
                <a:latin typeface="Times New Roman" pitchFamily="18" charset="0"/>
                <a:cs typeface="Times New Roman" pitchFamily="18" charset="0"/>
              </a:rPr>
              <a:t> . An electric field is created vertically through the oxide. </a:t>
            </a:r>
          </a:p>
          <a:p>
            <a:pPr marL="0" lvl="0" indent="0">
              <a:buClr>
                <a:srgbClr val="0000FF"/>
              </a:buClr>
              <a:buNone/>
            </a:pPr>
            <a:endParaRPr lang="en-US" sz="4400" b="1" dirty="0" smtClean="0">
              <a:solidFill>
                <a:srgbClr val="FF0000"/>
              </a:solidFill>
              <a:latin typeface="Times New Roman" pitchFamily="18" charset="0"/>
              <a:cs typeface="Times New Roman" pitchFamily="18" charset="0"/>
            </a:endParaRPr>
          </a:p>
          <a:p>
            <a:pPr lvl="0">
              <a:buClr>
                <a:srgbClr val="0000FF"/>
              </a:buClr>
              <a:buFont typeface="Wingdings" pitchFamily="2" charset="2"/>
              <a:buChar char="v"/>
            </a:pPr>
            <a:r>
              <a:rPr lang="en-US" sz="4400" dirty="0" smtClean="0">
                <a:solidFill>
                  <a:prstClr val="black"/>
                </a:solidFill>
                <a:latin typeface="Times New Roman" pitchFamily="18" charset="0"/>
                <a:cs typeface="Times New Roman" pitchFamily="18" charset="0"/>
              </a:rPr>
              <a:t>Formation </a:t>
            </a:r>
            <a:r>
              <a:rPr lang="en-US" sz="4400" dirty="0">
                <a:solidFill>
                  <a:prstClr val="black"/>
                </a:solidFill>
                <a:latin typeface="Times New Roman" pitchFamily="18" charset="0"/>
                <a:cs typeface="Times New Roman" pitchFamily="18" charset="0"/>
              </a:rPr>
              <a:t>of an N-Channel is shown in </a:t>
            </a:r>
            <a:r>
              <a:rPr lang="en-US" sz="4400" dirty="0" smtClean="0">
                <a:solidFill>
                  <a:prstClr val="black"/>
                </a:solidFill>
                <a:latin typeface="Times New Roman" pitchFamily="18" charset="0"/>
                <a:cs typeface="Times New Roman" pitchFamily="18" charset="0"/>
              </a:rPr>
              <a:t>Slide 11– </a:t>
            </a:r>
            <a:r>
              <a:rPr lang="en-US" sz="4400" dirty="0">
                <a:solidFill>
                  <a:prstClr val="black"/>
                </a:solidFill>
                <a:latin typeface="Times New Roman" pitchFamily="18" charset="0"/>
                <a:cs typeface="Times New Roman" pitchFamily="18" charset="0"/>
              </a:rPr>
              <a:t>Fig.4.2.</a:t>
            </a:r>
          </a:p>
          <a:p>
            <a:pPr>
              <a:buClr>
                <a:srgbClr val="0000FF"/>
              </a:buClr>
              <a:buFont typeface="Wingdings" pitchFamily="2" charset="2"/>
              <a:buChar char="v"/>
            </a:pPr>
            <a:endParaRPr lang="en-US" sz="6000" b="1" dirty="0" smtClean="0">
              <a:solidFill>
                <a:srgbClr val="FF0000"/>
              </a:solidFill>
              <a:latin typeface="Times New Roman" pitchFamily="18" charset="0"/>
              <a:cs typeface="Times New Roman" pitchFamily="18" charset="0"/>
            </a:endParaRPr>
          </a:p>
          <a:p>
            <a:pPr>
              <a:buClr>
                <a:srgbClr val="0000FF"/>
              </a:buClr>
              <a:buFont typeface="Wingdings" pitchFamily="2" charset="2"/>
              <a:buChar char="Ø"/>
            </a:pPr>
            <a:endParaRPr lang="en-US" sz="9600" b="1" i="1" dirty="0" smtClean="0">
              <a:solidFill>
                <a:srgbClr val="0000FF"/>
              </a:solidFill>
              <a:latin typeface="Times New Roman" pitchFamily="18" charset="0"/>
              <a:cs typeface="Times New Roman" pitchFamily="18" charset="0"/>
            </a:endParaRPr>
          </a:p>
          <a:p>
            <a:pPr>
              <a:buNone/>
            </a:pPr>
            <a:endParaRPr lang="en-US" sz="7400" dirty="0" smtClean="0"/>
          </a:p>
          <a:p>
            <a:pPr>
              <a:buClr>
                <a:srgbClr val="FF0000"/>
              </a:buClr>
              <a:buFont typeface="Wingdings" pitchFamily="2" charset="2"/>
              <a:buChar char="Ø"/>
            </a:pPr>
            <a:endParaRPr lang="en-US" sz="7400" b="1" i="1" dirty="0" smtClean="0">
              <a:solidFill>
                <a:srgbClr val="0000FF"/>
              </a:solidFill>
              <a:latin typeface="Times New Roman" pitchFamily="18" charset="0"/>
              <a:cs typeface="Times New Roman" pitchFamily="18" charset="0"/>
            </a:endParaRPr>
          </a:p>
          <a:p>
            <a:endParaRPr lang="en-US" sz="7400"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DA9812A3-ACAA-4681-98E4-2950E022EF7D}" type="slidenum">
              <a:rPr lang="en-US" smtClean="0"/>
              <a:pPr/>
              <a:t>8</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2800" b="1" dirty="0" smtClean="0">
                <a:solidFill>
                  <a:srgbClr val="FF0000"/>
                </a:solidFill>
                <a:latin typeface="Times New Roman" pitchFamily="18" charset="0"/>
                <a:cs typeface="Times New Roman" pitchFamily="18" charset="0"/>
              </a:rPr>
              <a:t>MOSFET-Operation (contd.)</a:t>
            </a:r>
            <a:r>
              <a:rPr lang="en-US" sz="3200" b="1" dirty="0" smtClean="0">
                <a:solidFill>
                  <a:srgbClr val="FF0000"/>
                </a:solidFill>
                <a:latin typeface="Times New Roman" pitchFamily="18" charset="0"/>
                <a:cs typeface="Times New Roman" pitchFamily="18" charset="0"/>
              </a:rPr>
              <a:t/>
            </a:r>
            <a:br>
              <a:rPr lang="en-US" sz="3200" b="1" dirty="0" smtClean="0">
                <a:solidFill>
                  <a:srgbClr val="FF0000"/>
                </a:solidFill>
                <a:latin typeface="Times New Roman" pitchFamily="18" charset="0"/>
                <a:cs typeface="Times New Roman" pitchFamily="18" charset="0"/>
              </a:rPr>
            </a:br>
            <a:r>
              <a:rPr lang="en-US" sz="2400" b="1" dirty="0" smtClean="0">
                <a:solidFill>
                  <a:srgbClr val="0000FF"/>
                </a:solidFill>
                <a:latin typeface="Times New Roman" pitchFamily="18" charset="0"/>
                <a:cs typeface="Times New Roman" pitchFamily="18" charset="0"/>
              </a:rPr>
              <a:t>Operation with Applied Gate Voltage:</a:t>
            </a:r>
            <a:endParaRPr lang="en-US" sz="2400" dirty="0"/>
          </a:p>
        </p:txBody>
      </p:sp>
      <p:sp>
        <p:nvSpPr>
          <p:cNvPr id="3" name="Content Placeholder 2"/>
          <p:cNvSpPr>
            <a:spLocks noGrp="1"/>
          </p:cNvSpPr>
          <p:nvPr>
            <p:ph idx="1"/>
          </p:nvPr>
        </p:nvSpPr>
        <p:spPr>
          <a:xfrm>
            <a:off x="457200" y="1371600"/>
            <a:ext cx="8229600" cy="4754563"/>
          </a:xfrm>
        </p:spPr>
        <p:txBody>
          <a:bodyPr>
            <a:noAutofit/>
          </a:bodyPr>
          <a:lstStyle/>
          <a:p>
            <a:pPr>
              <a:buClr>
                <a:srgbClr val="FF0000"/>
              </a:buClr>
              <a:buFont typeface="Wingdings" pitchFamily="2" charset="2"/>
              <a:buChar char="v"/>
            </a:pPr>
            <a:r>
              <a:rPr lang="en-US" sz="2400" b="1" dirty="0" smtClean="0">
                <a:solidFill>
                  <a:srgbClr val="FF0000"/>
                </a:solidFill>
                <a:latin typeface="Times New Roman" pitchFamily="18" charset="0"/>
                <a:cs typeface="Times New Roman" pitchFamily="18" charset="0"/>
              </a:rPr>
              <a:t>(2) V</a:t>
            </a:r>
            <a:r>
              <a:rPr lang="en-US" sz="2400" b="1" baseline="-25000" dirty="0" smtClean="0">
                <a:solidFill>
                  <a:srgbClr val="FF0000"/>
                </a:solidFill>
                <a:latin typeface="Times New Roman" pitchFamily="18" charset="0"/>
                <a:cs typeface="Times New Roman" pitchFamily="18" charset="0"/>
              </a:rPr>
              <a:t>GS</a:t>
            </a:r>
            <a:r>
              <a:rPr lang="en-US" sz="2400" b="1" dirty="0" smtClean="0">
                <a:solidFill>
                  <a:srgbClr val="FF0000"/>
                </a:solidFill>
                <a:latin typeface="Times New Roman" pitchFamily="18" charset="0"/>
                <a:cs typeface="Times New Roman" pitchFamily="18" charset="0"/>
              </a:rPr>
              <a:t> &gt; 0, and  V</a:t>
            </a:r>
            <a:r>
              <a:rPr lang="en-US" sz="2400" b="1" baseline="-25000" dirty="0" smtClean="0">
                <a:solidFill>
                  <a:srgbClr val="FF0000"/>
                </a:solidFill>
                <a:latin typeface="Times New Roman" pitchFamily="18" charset="0"/>
                <a:cs typeface="Times New Roman" pitchFamily="18" charset="0"/>
              </a:rPr>
              <a:t>S</a:t>
            </a:r>
            <a:r>
              <a:rPr lang="en-US" sz="2400" b="1" dirty="0" smtClean="0">
                <a:solidFill>
                  <a:srgbClr val="FF0000"/>
                </a:solidFill>
                <a:latin typeface="Times New Roman" pitchFamily="18" charset="0"/>
                <a:cs typeface="Times New Roman" pitchFamily="18" charset="0"/>
              </a:rPr>
              <a:t> = V</a:t>
            </a:r>
            <a:r>
              <a:rPr lang="en-US" sz="2400" b="1" baseline="-25000" dirty="0" smtClean="0">
                <a:solidFill>
                  <a:srgbClr val="FF0000"/>
                </a:solidFill>
                <a:latin typeface="Times New Roman" pitchFamily="18" charset="0"/>
                <a:cs typeface="Times New Roman" pitchFamily="18" charset="0"/>
              </a:rPr>
              <a:t>D</a:t>
            </a:r>
            <a:r>
              <a:rPr lang="en-US" sz="2400" b="1" dirty="0" smtClean="0">
                <a:solidFill>
                  <a:srgbClr val="FF0000"/>
                </a:solidFill>
                <a:latin typeface="Times New Roman" pitchFamily="18" charset="0"/>
                <a:cs typeface="Times New Roman" pitchFamily="18" charset="0"/>
              </a:rPr>
              <a:t> =0 </a:t>
            </a:r>
          </a:p>
          <a:p>
            <a:pPr>
              <a:buClr>
                <a:srgbClr val="0000FF"/>
              </a:buClr>
              <a:buFont typeface="Wingdings" pitchFamily="2" charset="2"/>
              <a:buChar char="v"/>
            </a:pPr>
            <a:endParaRPr lang="en-US" sz="2400" dirty="0" smtClean="0">
              <a:latin typeface="Times New Roman" pitchFamily="18" charset="0"/>
              <a:cs typeface="Times New Roman" pitchFamily="18" charset="0"/>
            </a:endParaRPr>
          </a:p>
          <a:p>
            <a:pPr>
              <a:buClr>
                <a:srgbClr val="0000FF"/>
              </a:buClr>
              <a:buFont typeface="Wingdings" pitchFamily="2" charset="2"/>
              <a:buChar char="v"/>
            </a:pPr>
            <a:r>
              <a:rPr lang="en-US" sz="2400" dirty="0" smtClean="0">
                <a:latin typeface="Times New Roman" pitchFamily="18" charset="0"/>
                <a:cs typeface="Times New Roman" pitchFamily="18" charset="0"/>
              </a:rPr>
              <a:t>First, the holes are repelled by the positive gate voltage, leaving behind negative acceptor ions and forming a</a:t>
            </a:r>
            <a:r>
              <a:rPr lang="en-US" sz="2400" b="1" i="1" dirty="0" smtClean="0">
                <a:solidFill>
                  <a:srgbClr val="0000FF"/>
                </a:solidFill>
                <a:latin typeface="Times New Roman" pitchFamily="18" charset="0"/>
                <a:cs typeface="Times New Roman" pitchFamily="18" charset="0"/>
              </a:rPr>
              <a:t> </a:t>
            </a:r>
            <a:r>
              <a:rPr lang="en-US" sz="2400" b="1" i="1" dirty="0" smtClean="0">
                <a:solidFill>
                  <a:srgbClr val="FF0000"/>
                </a:solidFill>
                <a:latin typeface="Times New Roman" pitchFamily="18" charset="0"/>
                <a:cs typeface="Times New Roman" pitchFamily="18" charset="0"/>
              </a:rPr>
              <a:t>depletion region</a:t>
            </a:r>
            <a:r>
              <a:rPr lang="en-US" sz="2400" dirty="0" smtClean="0">
                <a:latin typeface="Times New Roman" pitchFamily="18" charset="0"/>
                <a:cs typeface="Times New Roman" pitchFamily="18" charset="0"/>
              </a:rPr>
              <a:t> (Slide 10-b).</a:t>
            </a:r>
            <a:r>
              <a:rPr lang="en-US" sz="2400" b="1" i="1" dirty="0" smtClean="0">
                <a:solidFill>
                  <a:srgbClr val="0000FF"/>
                </a:solidFill>
                <a:latin typeface="Times New Roman" pitchFamily="18" charset="0"/>
                <a:cs typeface="Times New Roman" pitchFamily="18" charset="0"/>
              </a:rPr>
              <a:t>  </a:t>
            </a:r>
          </a:p>
          <a:p>
            <a:pPr marL="0" indent="0">
              <a:buClr>
                <a:srgbClr val="0000FF"/>
              </a:buClr>
              <a:buNone/>
            </a:pPr>
            <a:endParaRPr lang="en-US" sz="2400" b="1" i="1" dirty="0" smtClean="0">
              <a:solidFill>
                <a:srgbClr val="0000FF"/>
              </a:solidFill>
              <a:latin typeface="Times New Roman" pitchFamily="18" charset="0"/>
              <a:cs typeface="Times New Roman" pitchFamily="18" charset="0"/>
            </a:endParaRPr>
          </a:p>
          <a:p>
            <a:pPr>
              <a:buClr>
                <a:srgbClr val="0000FF"/>
              </a:buClr>
              <a:buFont typeface="Wingdings" pitchFamily="2" charset="2"/>
              <a:buChar char="v"/>
            </a:pPr>
            <a:r>
              <a:rPr lang="en-US" sz="2400" dirty="0" smtClean="0">
                <a:latin typeface="Times New Roman" pitchFamily="18" charset="0"/>
                <a:cs typeface="Times New Roman" pitchFamily="18" charset="0"/>
              </a:rPr>
              <a:t>The positive gate voltage also attracts the minority electrons from the p-type substrate. Due to this electron accumulation under the gate, </a:t>
            </a:r>
            <a:r>
              <a:rPr lang="en-US" sz="2400" i="1" dirty="0" smtClean="0">
                <a:latin typeface="Times New Roman" pitchFamily="18" charset="0"/>
                <a:cs typeface="Times New Roman" pitchFamily="18" charset="0"/>
              </a:rPr>
              <a:t>an</a:t>
            </a:r>
            <a:r>
              <a:rPr lang="en-US" sz="2400" b="1" i="1" dirty="0" smtClean="0">
                <a:solidFill>
                  <a:srgbClr val="FF0000"/>
                </a:solidFill>
                <a:latin typeface="Times New Roman" pitchFamily="18" charset="0"/>
                <a:cs typeface="Times New Roman" pitchFamily="18" charset="0"/>
              </a:rPr>
              <a:t> n - region is created,</a:t>
            </a:r>
            <a:r>
              <a:rPr lang="en-US" sz="2400" dirty="0" smtClean="0">
                <a:latin typeface="Times New Roman" pitchFamily="18" charset="0"/>
                <a:cs typeface="Times New Roman" pitchFamily="18" charset="0"/>
              </a:rPr>
              <a:t> and connects the source and drain regions, as indicated in Slide 10-c.Thus</a:t>
            </a:r>
            <a:r>
              <a:rPr lang="en-US" sz="2400" dirty="0" smtClean="0">
                <a:solidFill>
                  <a:srgbClr val="FF0066"/>
                </a:solidFill>
              </a:rPr>
              <a:t> </a:t>
            </a:r>
            <a:r>
              <a:rPr lang="en-US" sz="2400" dirty="0" smtClean="0">
                <a:latin typeface="Times New Roman" pitchFamily="18" charset="0"/>
                <a:cs typeface="Times New Roman" pitchFamily="18" charset="0"/>
              </a:rPr>
              <a:t>a</a:t>
            </a:r>
            <a:r>
              <a:rPr lang="en-US" altLang="en-US" sz="2400" dirty="0" smtClean="0">
                <a:latin typeface="Times New Roman" pitchFamily="18" charset="0"/>
                <a:cs typeface="Times New Roman" pitchFamily="18" charset="0"/>
              </a:rPr>
              <a:t>n</a:t>
            </a:r>
            <a:r>
              <a:rPr lang="en-US" altLang="en-US" sz="2400" b="1" i="1" dirty="0" smtClean="0">
                <a:solidFill>
                  <a:srgbClr val="FF0000"/>
                </a:solidFill>
                <a:latin typeface="Times New Roman" pitchFamily="18" charset="0"/>
                <a:cs typeface="Times New Roman" pitchFamily="18" charset="0"/>
              </a:rPr>
              <a:t> “n-channel </a:t>
            </a:r>
            <a:r>
              <a:rPr lang="en-US" altLang="en-US" sz="2400" b="1" i="1" dirty="0">
                <a:solidFill>
                  <a:srgbClr val="FF0000"/>
                </a:solidFill>
                <a:latin typeface="Times New Roman" pitchFamily="18" charset="0"/>
                <a:cs typeface="Times New Roman" pitchFamily="18" charset="0"/>
              </a:rPr>
              <a:t>is induced </a:t>
            </a:r>
            <a:r>
              <a:rPr lang="en-US" altLang="en-US" sz="2400" b="1" i="1" dirty="0" smtClean="0">
                <a:solidFill>
                  <a:srgbClr val="FF0000"/>
                </a:solidFill>
                <a:latin typeface="Times New Roman" pitchFamily="18" charset="0"/>
                <a:cs typeface="Times New Roman" pitchFamily="18" charset="0"/>
              </a:rPr>
              <a:t>“ </a:t>
            </a:r>
            <a:r>
              <a:rPr lang="en-US" sz="2400" b="1" i="1" dirty="0" smtClean="0">
                <a:solidFill>
                  <a:srgbClr val="FF0000"/>
                </a:solidFill>
                <a:latin typeface="Times New Roman" pitchFamily="18" charset="0"/>
                <a:cs typeface="Times New Roman" pitchFamily="18" charset="0"/>
              </a:rPr>
              <a:t>– </a:t>
            </a:r>
            <a:r>
              <a:rPr lang="en-US" sz="2400" b="1" i="1" dirty="0" smtClean="0">
                <a:solidFill>
                  <a:srgbClr val="0000FF"/>
                </a:solidFill>
                <a:latin typeface="Times New Roman" pitchFamily="18" charset="0"/>
                <a:cs typeface="Times New Roman" pitchFamily="18" charset="0"/>
              </a:rPr>
              <a:t>N-channel MOSET (NMOSFET)</a:t>
            </a:r>
          </a:p>
          <a:p>
            <a:pPr>
              <a:buClr>
                <a:srgbClr val="0000FF"/>
              </a:buClr>
              <a:buFont typeface="Wingdings" pitchFamily="2" charset="2"/>
              <a:buChar char="v"/>
            </a:pPr>
            <a:endParaRPr lang="en-US" sz="4400" dirty="0" smtClean="0">
              <a:latin typeface="Times New Roman" pitchFamily="18" charset="0"/>
              <a:cs typeface="Times New Roman" pitchFamily="18" charset="0"/>
            </a:endParaRPr>
          </a:p>
          <a:p>
            <a:pPr>
              <a:buNone/>
            </a:pPr>
            <a:endParaRPr lang="en-US" sz="4400" dirty="0" smtClean="0"/>
          </a:p>
          <a:p>
            <a:endParaRPr lang="en-US" sz="2600" dirty="0"/>
          </a:p>
        </p:txBody>
      </p:sp>
      <p:sp>
        <p:nvSpPr>
          <p:cNvPr id="4" name="Slide Number Placeholder 3"/>
          <p:cNvSpPr>
            <a:spLocks noGrp="1"/>
          </p:cNvSpPr>
          <p:nvPr>
            <p:ph type="sldNum" sz="quarter" idx="12"/>
          </p:nvPr>
        </p:nvSpPr>
        <p:spPr/>
        <p:txBody>
          <a:bodyPr/>
          <a:lstStyle/>
          <a:p>
            <a:fld id="{DA9812A3-ACAA-4681-98E4-2950E022EF7D}" type="slidenum">
              <a:rPr lang="en-US" smtClean="0"/>
              <a:pPr/>
              <a:t>9</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Formation of Channel for Current Flow:  </a:t>
            </a:r>
            <a:br>
              <a:rPr lang="en-US" sz="2800" b="1" dirty="0" smtClean="0">
                <a:solidFill>
                  <a:srgbClr val="FF0000"/>
                </a:solidFill>
                <a:latin typeface="Times New Roman" pitchFamily="18" charset="0"/>
                <a:cs typeface="Times New Roman" pitchFamily="18" charset="0"/>
              </a:rPr>
            </a:br>
            <a:endParaRPr lang="en-US" sz="2800" b="1" dirty="0">
              <a:solidFill>
                <a:srgbClr val="FF0000"/>
              </a:solidFill>
              <a:latin typeface="Times New Roman" pitchFamily="18" charset="0"/>
              <a:cs typeface="Times New Roman" pitchFamily="18" charset="0"/>
            </a:endParaRPr>
          </a:p>
        </p:txBody>
      </p:sp>
      <p:pic>
        <p:nvPicPr>
          <p:cNvPr id="4" name="Picture 6"/>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609600" y="1143000"/>
            <a:ext cx="7094149"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DA9812A3-ACAA-4681-98E4-2950E022EF7D}" type="slidenum">
              <a:rPr lang="en-US" smtClean="0"/>
              <a:pPr/>
              <a:t>10</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An Induced N-Channel </a:t>
            </a:r>
            <a:endParaRPr lang="en-US" sz="2800" b="1" dirty="0">
              <a:solidFill>
                <a:srgbClr val="FF0000"/>
              </a:solidFill>
              <a:latin typeface="Times New Roman" pitchFamily="18" charset="0"/>
              <a:cs typeface="Times New Roman" pitchFamily="18" charset="0"/>
            </a:endParaRPr>
          </a:p>
        </p:txBody>
      </p:sp>
      <p:pic>
        <p:nvPicPr>
          <p:cNvPr id="4" name="Picture 2" descr="sedr42021_0402"/>
          <p:cNvPicPr>
            <a:picLocks noGrp="1" noChangeAspect="1" noChangeArrowheads="1"/>
          </p:cNvPicPr>
          <p:nvPr>
            <p:ph idx="1"/>
          </p:nvPr>
        </p:nvPicPr>
        <p:blipFill>
          <a:blip r:embed="rId2" cstate="print"/>
          <a:srcRect/>
          <a:stretch>
            <a:fillRect/>
          </a:stretch>
        </p:blipFill>
        <p:spPr bwMode="auto">
          <a:xfrm>
            <a:off x="1676400" y="1447800"/>
            <a:ext cx="5334000" cy="3581400"/>
          </a:xfrm>
          <a:prstGeom prst="rect">
            <a:avLst/>
          </a:prstGeom>
          <a:noFill/>
          <a:ln w="9525">
            <a:noFill/>
            <a:miter lim="800000"/>
            <a:headEnd/>
            <a:tailEnd/>
          </a:ln>
        </p:spPr>
      </p:pic>
      <p:sp>
        <p:nvSpPr>
          <p:cNvPr id="5" name="Text Box 3"/>
          <p:cNvSpPr txBox="1">
            <a:spLocks noChangeArrowheads="1"/>
          </p:cNvSpPr>
          <p:nvPr/>
        </p:nvSpPr>
        <p:spPr bwMode="auto">
          <a:xfrm>
            <a:off x="1143000" y="5334000"/>
            <a:ext cx="6781800" cy="1015663"/>
          </a:xfrm>
          <a:prstGeom prst="rect">
            <a:avLst/>
          </a:prstGeom>
          <a:noFill/>
          <a:ln w="9525">
            <a:noFill/>
            <a:miter lim="800000"/>
            <a:headEnd/>
            <a:tailEnd/>
          </a:ln>
        </p:spPr>
        <p:txBody>
          <a:bodyPr wrap="square">
            <a:spAutoFit/>
          </a:bodyPr>
          <a:lstStyle/>
          <a:p>
            <a:pPr eaLnBrk="0" hangingPunct="0">
              <a:spcBef>
                <a:spcPct val="50000"/>
              </a:spcBef>
            </a:pPr>
            <a:r>
              <a:rPr lang="en-US" altLang="en-US" sz="2000" b="1" baseline="0" dirty="0" smtClean="0">
                <a:latin typeface="Times New Roman" pitchFamily="18" charset="0"/>
                <a:cs typeface="Times New Roman" pitchFamily="18" charset="0"/>
              </a:rPr>
              <a:t>Figure 4.2:   The </a:t>
            </a:r>
            <a:r>
              <a:rPr lang="en-US" altLang="en-US" sz="2000" b="1" dirty="0" smtClean="0">
                <a:latin typeface="Times New Roman" pitchFamily="18" charset="0"/>
                <a:cs typeface="Times New Roman" pitchFamily="18" charset="0"/>
              </a:rPr>
              <a:t>E</a:t>
            </a:r>
            <a:r>
              <a:rPr lang="en-US" altLang="en-US" sz="2000" b="1" baseline="0" dirty="0" smtClean="0">
                <a:latin typeface="Times New Roman" pitchFamily="18" charset="0"/>
                <a:cs typeface="Times New Roman" pitchFamily="18" charset="0"/>
              </a:rPr>
              <a:t>nhancement-Type NMOSFET </a:t>
            </a:r>
            <a:r>
              <a:rPr lang="en-US" altLang="en-US" sz="2000" b="1" dirty="0">
                <a:latin typeface="Times New Roman" pitchFamily="18" charset="0"/>
                <a:cs typeface="Times New Roman" pitchFamily="18" charset="0"/>
              </a:rPr>
              <a:t>T</a:t>
            </a:r>
            <a:r>
              <a:rPr lang="en-US" altLang="en-US" sz="2000" b="1" baseline="0" dirty="0" smtClean="0">
                <a:latin typeface="Times New Roman" pitchFamily="18" charset="0"/>
                <a:cs typeface="Times New Roman" pitchFamily="18" charset="0"/>
              </a:rPr>
              <a:t>ransistor </a:t>
            </a:r>
            <a:r>
              <a:rPr lang="en-US" altLang="en-US" sz="2000" b="1" dirty="0" smtClean="0">
                <a:latin typeface="Times New Roman" pitchFamily="18" charset="0"/>
                <a:cs typeface="Times New Roman" pitchFamily="18" charset="0"/>
              </a:rPr>
              <a:t>.</a:t>
            </a:r>
            <a:r>
              <a:rPr lang="en-US" altLang="en-US" sz="2000" baseline="0" dirty="0" smtClean="0">
                <a:latin typeface="Times New Roman" pitchFamily="18" charset="0"/>
                <a:cs typeface="Times New Roman" pitchFamily="18" charset="0"/>
              </a:rPr>
              <a:t> A  positive </a:t>
            </a:r>
            <a:r>
              <a:rPr lang="en-US" altLang="en-US" sz="2000" baseline="0" dirty="0">
                <a:latin typeface="Times New Roman" pitchFamily="18" charset="0"/>
                <a:cs typeface="Times New Roman" pitchFamily="18" charset="0"/>
              </a:rPr>
              <a:t>voltage applied to the gate. </a:t>
            </a:r>
            <a:r>
              <a:rPr lang="en-US" altLang="en-US" sz="2000" b="1" i="1" baseline="0" dirty="0">
                <a:solidFill>
                  <a:srgbClr val="FF0000"/>
                </a:solidFill>
                <a:latin typeface="Times New Roman" pitchFamily="18" charset="0"/>
                <a:cs typeface="Times New Roman" pitchFamily="18" charset="0"/>
              </a:rPr>
              <a:t>An n channel is induced </a:t>
            </a:r>
            <a:r>
              <a:rPr lang="en-US" altLang="en-US" sz="2000" baseline="0" dirty="0">
                <a:latin typeface="Times New Roman" pitchFamily="18" charset="0"/>
                <a:cs typeface="Times New Roman" pitchFamily="18" charset="0"/>
              </a:rPr>
              <a:t>at the top of the substrate </a:t>
            </a:r>
            <a:r>
              <a:rPr lang="en-US" altLang="en-US" sz="2000" baseline="0" dirty="0" smtClean="0">
                <a:latin typeface="Times New Roman" pitchFamily="18" charset="0"/>
                <a:cs typeface="Times New Roman" pitchFamily="18" charset="0"/>
              </a:rPr>
              <a:t>beneath the gate</a:t>
            </a:r>
            <a:r>
              <a:rPr lang="en-US" altLang="en-US" sz="2000" baseline="0" dirty="0">
                <a:latin typeface="Times New Roman" pitchFamily="18" charset="0"/>
                <a:cs typeface="Times New Roman" pitchFamily="18" charset="0"/>
              </a:rPr>
              <a:t>.</a:t>
            </a:r>
          </a:p>
        </p:txBody>
      </p:sp>
      <p:sp>
        <p:nvSpPr>
          <p:cNvPr id="6" name="Slide Number Placeholder 5"/>
          <p:cNvSpPr>
            <a:spLocks noGrp="1"/>
          </p:cNvSpPr>
          <p:nvPr>
            <p:ph type="sldNum" sz="quarter" idx="12"/>
          </p:nvPr>
        </p:nvSpPr>
        <p:spPr/>
        <p:txBody>
          <a:bodyPr/>
          <a:lstStyle/>
          <a:p>
            <a:fld id="{DA9812A3-ACAA-4681-98E4-2950E022EF7D}" type="slidenum">
              <a:rPr lang="en-US" smtClean="0"/>
              <a:pPr/>
              <a:t>11</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MOSFET-Operation (contd.) </a:t>
            </a:r>
            <a:br>
              <a:rPr lang="en-US" sz="2800" b="1" dirty="0" smtClean="0">
                <a:solidFill>
                  <a:srgbClr val="FF0000"/>
                </a:solidFill>
                <a:latin typeface="Times New Roman" pitchFamily="18" charset="0"/>
                <a:cs typeface="Times New Roman" pitchFamily="18" charset="0"/>
              </a:rPr>
            </a:br>
            <a:r>
              <a:rPr lang="en-US" sz="2400" b="1" dirty="0" smtClean="0">
                <a:solidFill>
                  <a:srgbClr val="0000FF"/>
                </a:solidFill>
                <a:latin typeface="Times New Roman" pitchFamily="18" charset="0"/>
                <a:cs typeface="Times New Roman" pitchFamily="18" charset="0"/>
              </a:rPr>
              <a:t>Applying a Small V</a:t>
            </a:r>
            <a:r>
              <a:rPr lang="en-US" sz="2800" b="1" baseline="-25000" dirty="0" smtClean="0">
                <a:solidFill>
                  <a:srgbClr val="0000FF"/>
                </a:solidFill>
                <a:latin typeface="Times New Roman" pitchFamily="18" charset="0"/>
                <a:cs typeface="Times New Roman" pitchFamily="18" charset="0"/>
              </a:rPr>
              <a:t>DS</a:t>
            </a:r>
            <a:endParaRPr lang="en-US" sz="2800" b="1" baseline="-25000" dirty="0">
              <a:solidFill>
                <a:srgbClr val="0000FF"/>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524000"/>
            <a:ext cx="8229600" cy="4525963"/>
          </a:xfrm>
        </p:spPr>
        <p:txBody>
          <a:bodyPr>
            <a:normAutofit lnSpcReduction="10000"/>
          </a:bodyPr>
          <a:lstStyle/>
          <a:p>
            <a:pPr>
              <a:buClr>
                <a:srgbClr val="0000FF"/>
              </a:buClr>
              <a:buFont typeface="Wingdings" pitchFamily="2" charset="2"/>
              <a:buChar char="v"/>
            </a:pPr>
            <a:r>
              <a:rPr lang="en-US" sz="2400" b="1" dirty="0" smtClean="0">
                <a:solidFill>
                  <a:srgbClr val="0000FF"/>
                </a:solidFill>
                <a:latin typeface="Times New Roman" pitchFamily="18" charset="0"/>
                <a:cs typeface="Times New Roman" pitchFamily="18" charset="0"/>
              </a:rPr>
              <a:t>(3) V</a:t>
            </a:r>
            <a:r>
              <a:rPr lang="en-US" sz="2400" b="1" baseline="-25000" dirty="0" smtClean="0">
                <a:solidFill>
                  <a:srgbClr val="0000FF"/>
                </a:solidFill>
                <a:latin typeface="Times New Roman" pitchFamily="18" charset="0"/>
                <a:cs typeface="Times New Roman" pitchFamily="18" charset="0"/>
              </a:rPr>
              <a:t>GS</a:t>
            </a:r>
            <a:r>
              <a:rPr lang="en-US" sz="2400" b="1" dirty="0" smtClean="0">
                <a:solidFill>
                  <a:srgbClr val="0000FF"/>
                </a:solidFill>
                <a:latin typeface="Times New Roman" pitchFamily="18" charset="0"/>
                <a:cs typeface="Times New Roman" pitchFamily="18" charset="0"/>
              </a:rPr>
              <a:t> &gt; 0 and</a:t>
            </a:r>
            <a:r>
              <a:rPr lang="en-US" sz="2400" b="1" dirty="0" smtClean="0">
                <a:solidFill>
                  <a:srgbClr val="FF0000"/>
                </a:solidFill>
                <a:latin typeface="Times New Roman" pitchFamily="18" charset="0"/>
                <a:cs typeface="Times New Roman" pitchFamily="18" charset="0"/>
              </a:rPr>
              <a:t> </a:t>
            </a:r>
            <a:r>
              <a:rPr lang="en-US" sz="2400" b="1" dirty="0" smtClean="0">
                <a:solidFill>
                  <a:srgbClr val="0000FF"/>
                </a:solidFill>
                <a:latin typeface="Times New Roman" pitchFamily="18" charset="0"/>
                <a:cs typeface="Times New Roman" pitchFamily="18" charset="0"/>
              </a:rPr>
              <a:t>V</a:t>
            </a:r>
            <a:r>
              <a:rPr lang="en-US" sz="2800" b="1" baseline="-25000" dirty="0" smtClean="0">
                <a:solidFill>
                  <a:srgbClr val="0000FF"/>
                </a:solidFill>
                <a:latin typeface="Times New Roman" pitchFamily="18" charset="0"/>
                <a:cs typeface="Times New Roman" pitchFamily="18" charset="0"/>
              </a:rPr>
              <a:t>DS</a:t>
            </a:r>
            <a:r>
              <a:rPr lang="en-US" sz="2400" b="1" dirty="0" smtClean="0">
                <a:solidFill>
                  <a:srgbClr val="0000FF"/>
                </a:solidFill>
                <a:latin typeface="Times New Roman" pitchFamily="18" charset="0"/>
                <a:cs typeface="Times New Roman" pitchFamily="18" charset="0"/>
              </a:rPr>
              <a:t> –Small (</a:t>
            </a:r>
            <a:r>
              <a:rPr lang="en-US" sz="2400" dirty="0" smtClean="0">
                <a:solidFill>
                  <a:srgbClr val="0000FF"/>
                </a:solidFill>
                <a:latin typeface="Times New Roman" pitchFamily="18" charset="0"/>
                <a:cs typeface="Times New Roman" pitchFamily="18" charset="0"/>
              </a:rPr>
              <a:t>~</a:t>
            </a:r>
            <a:r>
              <a:rPr lang="en-US" sz="2400" b="1" dirty="0" smtClean="0">
                <a:solidFill>
                  <a:srgbClr val="0000FF"/>
                </a:solidFill>
                <a:latin typeface="Times New Roman" pitchFamily="18" charset="0"/>
                <a:cs typeface="Times New Roman" pitchFamily="18" charset="0"/>
              </a:rPr>
              <a:t> 50 mV): </a:t>
            </a:r>
          </a:p>
          <a:p>
            <a:pPr>
              <a:buClr>
                <a:srgbClr val="0000FF"/>
              </a:buClr>
              <a:buNone/>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600" dirty="0" smtClean="0">
                <a:latin typeface="Times New Roman" pitchFamily="18" charset="0"/>
                <a:cs typeface="Times New Roman" pitchFamily="18" charset="0"/>
              </a:rPr>
              <a:t>We now apply a small positive voltage </a:t>
            </a:r>
            <a:r>
              <a:rPr lang="en-US" sz="2600" b="1" dirty="0" smtClean="0">
                <a:solidFill>
                  <a:srgbClr val="0000FF"/>
                </a:solidFill>
                <a:latin typeface="Times New Roman" pitchFamily="18" charset="0"/>
                <a:cs typeface="Times New Roman" pitchFamily="18" charset="0"/>
              </a:rPr>
              <a:t>V</a:t>
            </a:r>
            <a:r>
              <a:rPr lang="en-US" sz="2800" b="1" baseline="-25000" dirty="0" smtClean="0">
                <a:solidFill>
                  <a:srgbClr val="0000FF"/>
                </a:solidFill>
                <a:latin typeface="Times New Roman" pitchFamily="18" charset="0"/>
                <a:cs typeface="Times New Roman" pitchFamily="18" charset="0"/>
              </a:rPr>
              <a:t>DS</a:t>
            </a:r>
            <a:r>
              <a:rPr lang="en-US" sz="2600" baseline="-25000" dirty="0" smtClean="0">
                <a:latin typeface="Times New Roman" pitchFamily="18" charset="0"/>
                <a:cs typeface="Times New Roman" pitchFamily="18" charset="0"/>
              </a:rPr>
              <a:t> </a:t>
            </a:r>
            <a:r>
              <a:rPr lang="en-US" sz="2600" dirty="0" smtClean="0">
                <a:latin typeface="Times New Roman" pitchFamily="18" charset="0"/>
                <a:cs typeface="Times New Roman" pitchFamily="18" charset="0"/>
              </a:rPr>
              <a:t>between drain and source, as shown in Fig. 4.3.</a:t>
            </a:r>
          </a:p>
          <a:p>
            <a:pPr>
              <a:buClr>
                <a:srgbClr val="FF0000"/>
              </a:buClr>
              <a:buFont typeface="Wingdings" pitchFamily="2" charset="2"/>
              <a:buChar char="Ø"/>
            </a:pPr>
            <a:endParaRPr lang="en-US" sz="2600" dirty="0" smtClean="0">
              <a:latin typeface="Times New Roman" pitchFamily="18" charset="0"/>
              <a:cs typeface="Times New Roman" pitchFamily="18" charset="0"/>
            </a:endParaRPr>
          </a:p>
          <a:p>
            <a:pPr>
              <a:buClr>
                <a:srgbClr val="FF0000"/>
              </a:buClr>
              <a:buFont typeface="Wingdings" pitchFamily="2" charset="2"/>
              <a:buChar char="Ø"/>
            </a:pPr>
            <a:r>
              <a:rPr lang="en-US" sz="2600" dirty="0" smtClean="0">
                <a:latin typeface="Times New Roman" pitchFamily="18" charset="0"/>
                <a:cs typeface="Times New Roman" pitchFamily="18" charset="0"/>
              </a:rPr>
              <a:t>The voltage </a:t>
            </a:r>
            <a:r>
              <a:rPr lang="en-US" sz="2600" b="1" dirty="0" smtClean="0">
                <a:solidFill>
                  <a:srgbClr val="0000FF"/>
                </a:solidFill>
                <a:latin typeface="Times New Roman" pitchFamily="18" charset="0"/>
                <a:cs typeface="Times New Roman" pitchFamily="18" charset="0"/>
              </a:rPr>
              <a:t>V</a:t>
            </a:r>
            <a:r>
              <a:rPr lang="en-US" sz="2800" b="1" baseline="-25000" dirty="0" smtClean="0">
                <a:solidFill>
                  <a:srgbClr val="0000FF"/>
                </a:solidFill>
                <a:latin typeface="Times New Roman" pitchFamily="18" charset="0"/>
                <a:cs typeface="Times New Roman" pitchFamily="18" charset="0"/>
              </a:rPr>
              <a:t>DS</a:t>
            </a:r>
            <a:r>
              <a:rPr lang="en-US" sz="2600" dirty="0" smtClean="0">
                <a:latin typeface="Times New Roman" pitchFamily="18" charset="0"/>
                <a:cs typeface="Times New Roman" pitchFamily="18" charset="0"/>
              </a:rPr>
              <a:t> causes a current </a:t>
            </a:r>
            <a:r>
              <a:rPr lang="en-US" sz="2600" b="1" i="1" dirty="0" err="1" smtClean="0">
                <a:solidFill>
                  <a:srgbClr val="0000FF"/>
                </a:solidFill>
                <a:latin typeface="Times New Roman" pitchFamily="18" charset="0"/>
                <a:cs typeface="Times New Roman" pitchFamily="18" charset="0"/>
              </a:rPr>
              <a:t>i</a:t>
            </a:r>
            <a:r>
              <a:rPr lang="en-US" sz="2800" b="1" i="1" baseline="-25000" dirty="0" err="1" smtClean="0">
                <a:solidFill>
                  <a:srgbClr val="0000FF"/>
                </a:solidFill>
                <a:latin typeface="Times New Roman" pitchFamily="18" charset="0"/>
                <a:cs typeface="Times New Roman" pitchFamily="18" charset="0"/>
              </a:rPr>
              <a:t>D</a:t>
            </a:r>
            <a:r>
              <a:rPr lang="en-US" sz="2600" dirty="0" smtClean="0">
                <a:latin typeface="Times New Roman" pitchFamily="18" charset="0"/>
                <a:cs typeface="Times New Roman" pitchFamily="18" charset="0"/>
              </a:rPr>
              <a:t> to flow through the induced n-channel. Current is carried by free electrons traveling from source to drain. </a:t>
            </a:r>
          </a:p>
          <a:p>
            <a:pPr>
              <a:buClr>
                <a:srgbClr val="FF0000"/>
              </a:buClr>
              <a:buFont typeface="Wingdings" pitchFamily="2" charset="2"/>
              <a:buChar char="Ø"/>
            </a:pPr>
            <a:endParaRPr lang="en-US" sz="2600" dirty="0" smtClean="0">
              <a:latin typeface="Times New Roman" pitchFamily="18" charset="0"/>
              <a:cs typeface="Times New Roman" pitchFamily="18" charset="0"/>
            </a:endParaRPr>
          </a:p>
          <a:p>
            <a:pPr>
              <a:buClr>
                <a:srgbClr val="FF0000"/>
              </a:buClr>
              <a:buFont typeface="Wingdings" pitchFamily="2" charset="2"/>
              <a:buChar char="Ø"/>
            </a:pPr>
            <a:r>
              <a:rPr lang="en-US" sz="2600" dirty="0" smtClean="0">
                <a:latin typeface="Times New Roman" pitchFamily="18" charset="0"/>
                <a:cs typeface="Times New Roman" pitchFamily="18" charset="0"/>
              </a:rPr>
              <a:t>Magnitude of </a:t>
            </a:r>
            <a:r>
              <a:rPr lang="en-US" sz="2600" b="1" i="1" dirty="0" err="1" smtClean="0">
                <a:solidFill>
                  <a:srgbClr val="0000FF"/>
                </a:solidFill>
                <a:latin typeface="Times New Roman" pitchFamily="18" charset="0"/>
                <a:cs typeface="Times New Roman" pitchFamily="18" charset="0"/>
              </a:rPr>
              <a:t>i</a:t>
            </a:r>
            <a:r>
              <a:rPr lang="en-US" sz="2800" b="1" i="1" baseline="-25000" dirty="0" err="1" smtClean="0">
                <a:solidFill>
                  <a:srgbClr val="0000FF"/>
                </a:solidFill>
                <a:latin typeface="Times New Roman" pitchFamily="18" charset="0"/>
                <a:cs typeface="Times New Roman" pitchFamily="18" charset="0"/>
              </a:rPr>
              <a:t>D</a:t>
            </a:r>
            <a:r>
              <a:rPr lang="en-US" sz="2600" dirty="0" smtClean="0">
                <a:latin typeface="Times New Roman" pitchFamily="18" charset="0"/>
                <a:cs typeface="Times New Roman" pitchFamily="18" charset="0"/>
              </a:rPr>
              <a:t> depends on the density of electrons in the channel, which in turn depends on the magnitude of </a:t>
            </a:r>
            <a:r>
              <a:rPr lang="en-US" sz="2600" b="1" dirty="0" smtClean="0">
                <a:solidFill>
                  <a:srgbClr val="FF0000"/>
                </a:solidFill>
                <a:latin typeface="Times New Roman" pitchFamily="18" charset="0"/>
                <a:cs typeface="Times New Roman" pitchFamily="18" charset="0"/>
              </a:rPr>
              <a:t>V</a:t>
            </a:r>
            <a:r>
              <a:rPr lang="en-US" sz="2800" b="1" baseline="-25000" dirty="0" smtClean="0">
                <a:solidFill>
                  <a:srgbClr val="FF0000"/>
                </a:solidFill>
                <a:latin typeface="Times New Roman" pitchFamily="18" charset="0"/>
                <a:cs typeface="Times New Roman" pitchFamily="18" charset="0"/>
              </a:rPr>
              <a:t>GS</a:t>
            </a:r>
            <a:r>
              <a:rPr lang="en-US" sz="2600" b="1" dirty="0" smtClean="0">
                <a:solidFill>
                  <a:srgbClr val="FF0000"/>
                </a:solidFill>
                <a:latin typeface="Times New Roman" pitchFamily="18" charset="0"/>
                <a:cs typeface="Times New Roman" pitchFamily="18" charset="0"/>
              </a:rPr>
              <a:t>.</a:t>
            </a:r>
          </a:p>
          <a:p>
            <a:pPr>
              <a:buNone/>
            </a:pPr>
            <a:endParaRPr lang="en-US" dirty="0" smtClean="0">
              <a:solidFill>
                <a:srgbClr val="FF0000"/>
              </a:solidFill>
            </a:endParaRPr>
          </a:p>
        </p:txBody>
      </p:sp>
      <p:sp>
        <p:nvSpPr>
          <p:cNvPr id="4" name="Slide Number Placeholder 3"/>
          <p:cNvSpPr>
            <a:spLocks noGrp="1"/>
          </p:cNvSpPr>
          <p:nvPr>
            <p:ph type="sldNum" sz="quarter" idx="12"/>
          </p:nvPr>
        </p:nvSpPr>
        <p:spPr/>
        <p:txBody>
          <a:bodyPr/>
          <a:lstStyle/>
          <a:p>
            <a:fld id="{DA9812A3-ACAA-4681-98E4-2950E022EF7D}" type="slidenum">
              <a:rPr lang="en-US" smtClean="0"/>
              <a:pPr/>
              <a:t>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FF0000"/>
                </a:solidFill>
                <a:latin typeface="Times New Roman" pitchFamily="18" charset="0"/>
                <a:cs typeface="Times New Roman" pitchFamily="18" charset="0"/>
              </a:rPr>
              <a:t>MOSFET-Operation </a:t>
            </a:r>
            <a:r>
              <a:rPr lang="en-US" sz="2800" b="1" dirty="0" smtClean="0">
                <a:solidFill>
                  <a:srgbClr val="FF0000"/>
                </a:solidFill>
                <a:latin typeface="Times New Roman" pitchFamily="18" charset="0"/>
                <a:cs typeface="Times New Roman" pitchFamily="18" charset="0"/>
              </a:rPr>
              <a:t/>
            </a:r>
            <a:br>
              <a:rPr lang="en-US" sz="2800" b="1" dirty="0" smtClean="0">
                <a:solidFill>
                  <a:srgbClr val="FF0000"/>
                </a:solidFill>
                <a:latin typeface="Times New Roman" pitchFamily="18" charset="0"/>
                <a:cs typeface="Times New Roman" pitchFamily="18" charset="0"/>
              </a:rPr>
            </a:br>
            <a:r>
              <a:rPr lang="en-US" sz="2400" b="1" dirty="0" smtClean="0">
                <a:solidFill>
                  <a:srgbClr val="0000FF"/>
                </a:solidFill>
                <a:latin typeface="Times New Roman" pitchFamily="18" charset="0"/>
                <a:cs typeface="Times New Roman" pitchFamily="18" charset="0"/>
              </a:rPr>
              <a:t>Applied Gate and Drain Voltages:</a:t>
            </a:r>
            <a:endParaRPr lang="en-US" sz="2800" dirty="0"/>
          </a:p>
        </p:txBody>
      </p:sp>
      <p:sp>
        <p:nvSpPr>
          <p:cNvPr id="3" name="Content Placeholder 2"/>
          <p:cNvSpPr>
            <a:spLocks noGrp="1"/>
          </p:cNvSpPr>
          <p:nvPr>
            <p:ph idx="1"/>
          </p:nvPr>
        </p:nvSpPr>
        <p:spPr>
          <a:xfrm>
            <a:off x="457200" y="1447800"/>
            <a:ext cx="8229600" cy="4525963"/>
          </a:xfrm>
        </p:spPr>
        <p:txBody>
          <a:bodyPr>
            <a:normAutofit/>
          </a:bodyPr>
          <a:lstStyle/>
          <a:p>
            <a:pPr>
              <a:buClr>
                <a:srgbClr val="FF0000"/>
              </a:buClr>
              <a:buFont typeface="Wingdings" pitchFamily="2" charset="2"/>
              <a:buChar char="v"/>
            </a:pPr>
            <a:r>
              <a:rPr lang="en-US" sz="2400" b="1" dirty="0" smtClean="0">
                <a:solidFill>
                  <a:srgbClr val="0000FF"/>
                </a:solidFill>
                <a:latin typeface="Times New Roman" pitchFamily="18" charset="0"/>
                <a:cs typeface="Times New Roman" pitchFamily="18" charset="0"/>
              </a:rPr>
              <a:t>(3) V</a:t>
            </a:r>
            <a:r>
              <a:rPr lang="en-US" sz="2400" b="1" baseline="-25000" dirty="0" smtClean="0">
                <a:solidFill>
                  <a:srgbClr val="0000FF"/>
                </a:solidFill>
                <a:latin typeface="Times New Roman" pitchFamily="18" charset="0"/>
                <a:cs typeface="Times New Roman" pitchFamily="18" charset="0"/>
              </a:rPr>
              <a:t>GS</a:t>
            </a:r>
            <a:r>
              <a:rPr lang="en-US" sz="2400" b="1" dirty="0" smtClean="0">
                <a:solidFill>
                  <a:srgbClr val="0000FF"/>
                </a:solidFill>
                <a:latin typeface="Times New Roman" pitchFamily="18" charset="0"/>
                <a:cs typeface="Times New Roman" pitchFamily="18" charset="0"/>
              </a:rPr>
              <a:t> &gt; 0 and</a:t>
            </a:r>
            <a:r>
              <a:rPr lang="en-US" sz="2400" b="1" dirty="0" smtClean="0">
                <a:solidFill>
                  <a:srgbClr val="FF0000"/>
                </a:solidFill>
                <a:latin typeface="Times New Roman" pitchFamily="18" charset="0"/>
                <a:cs typeface="Times New Roman" pitchFamily="18" charset="0"/>
              </a:rPr>
              <a:t> </a:t>
            </a:r>
            <a:r>
              <a:rPr lang="en-US" sz="2400" b="1" dirty="0" smtClean="0">
                <a:solidFill>
                  <a:srgbClr val="0000FF"/>
                </a:solidFill>
                <a:latin typeface="Times New Roman" pitchFamily="18" charset="0"/>
                <a:cs typeface="Times New Roman" pitchFamily="18" charset="0"/>
              </a:rPr>
              <a:t>V</a:t>
            </a:r>
            <a:r>
              <a:rPr lang="en-US" sz="2800" b="1" baseline="-25000" dirty="0" smtClean="0">
                <a:solidFill>
                  <a:srgbClr val="0000FF"/>
                </a:solidFill>
                <a:latin typeface="Times New Roman" pitchFamily="18" charset="0"/>
                <a:cs typeface="Times New Roman" pitchFamily="18" charset="0"/>
              </a:rPr>
              <a:t>DS</a:t>
            </a:r>
            <a:r>
              <a:rPr lang="en-US" sz="2400" b="1" dirty="0" smtClean="0">
                <a:solidFill>
                  <a:srgbClr val="0000FF"/>
                </a:solidFill>
                <a:latin typeface="Times New Roman" pitchFamily="18" charset="0"/>
                <a:cs typeface="Times New Roman" pitchFamily="18" charset="0"/>
              </a:rPr>
              <a:t> –Small (</a:t>
            </a:r>
            <a:r>
              <a:rPr lang="en-US" sz="2400" dirty="0" smtClean="0">
                <a:solidFill>
                  <a:srgbClr val="0000FF"/>
                </a:solidFill>
                <a:latin typeface="Times New Roman" pitchFamily="18" charset="0"/>
                <a:cs typeface="Times New Roman" pitchFamily="18" charset="0"/>
              </a:rPr>
              <a:t>~</a:t>
            </a:r>
            <a:r>
              <a:rPr lang="en-US" sz="2400" b="1" dirty="0" smtClean="0">
                <a:solidFill>
                  <a:srgbClr val="0000FF"/>
                </a:solidFill>
                <a:latin typeface="Times New Roman" pitchFamily="18" charset="0"/>
                <a:cs typeface="Times New Roman" pitchFamily="18" charset="0"/>
              </a:rPr>
              <a:t> 50 mV): </a:t>
            </a:r>
          </a:p>
          <a:p>
            <a:pPr>
              <a:buClr>
                <a:srgbClr val="FF0000"/>
              </a:buClr>
              <a:buNone/>
            </a:pPr>
            <a:endParaRPr lang="en-US" sz="2400" dirty="0" smtClean="0">
              <a:latin typeface="Times New Roman" pitchFamily="18" charset="0"/>
              <a:cs typeface="Times New Roman" pitchFamily="18" charset="0"/>
            </a:endParaRPr>
          </a:p>
          <a:p>
            <a:pPr lvl="0">
              <a:buClr>
                <a:srgbClr val="FF0000"/>
              </a:buClr>
              <a:buFont typeface="Wingdings" pitchFamily="2" charset="2"/>
              <a:buChar char="Ø"/>
            </a:pPr>
            <a:r>
              <a:rPr lang="en-US" sz="2400" dirty="0" smtClean="0">
                <a:latin typeface="Times New Roman" pitchFamily="18" charset="0"/>
                <a:cs typeface="Times New Roman" pitchFamily="18" charset="0"/>
              </a:rPr>
              <a:t>The value of </a:t>
            </a:r>
            <a:r>
              <a:rPr lang="en-US" sz="2400" b="1" dirty="0" smtClean="0">
                <a:solidFill>
                  <a:srgbClr val="FF0000"/>
                </a:solidFill>
                <a:latin typeface="Times New Roman" pitchFamily="18" charset="0"/>
                <a:cs typeface="Times New Roman" pitchFamily="18" charset="0"/>
              </a:rPr>
              <a:t>V</a:t>
            </a:r>
            <a:r>
              <a:rPr lang="en-US" sz="2800" b="1" baseline="-25000" dirty="0" smtClean="0">
                <a:solidFill>
                  <a:srgbClr val="FF0000"/>
                </a:solidFill>
                <a:latin typeface="Times New Roman" pitchFamily="18" charset="0"/>
                <a:cs typeface="Times New Roman" pitchFamily="18" charset="0"/>
              </a:rPr>
              <a:t>GS</a:t>
            </a:r>
            <a:r>
              <a:rPr lang="en-US" sz="2400" i="1" dirty="0" smtClean="0">
                <a:solidFill>
                  <a:srgbClr val="0000FF"/>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at which a sufficient number of mobile electrons accumulate in the channel region to form a conducting channel is called the </a:t>
            </a:r>
            <a:r>
              <a:rPr lang="en-US" sz="2400" b="1" i="1" dirty="0" smtClean="0">
                <a:solidFill>
                  <a:srgbClr val="FF0000"/>
                </a:solidFill>
                <a:latin typeface="Times New Roman" pitchFamily="18" charset="0"/>
                <a:cs typeface="Times New Roman" pitchFamily="18" charset="0"/>
              </a:rPr>
              <a:t>threshold voltage </a:t>
            </a:r>
            <a:r>
              <a:rPr lang="en-US" sz="2400" b="1" dirty="0" smtClean="0">
                <a:solidFill>
                  <a:srgbClr val="FF0000"/>
                </a:solidFill>
                <a:latin typeface="Times New Roman" pitchFamily="18" charset="0"/>
                <a:cs typeface="Times New Roman" pitchFamily="18" charset="0"/>
              </a:rPr>
              <a:t>“</a:t>
            </a:r>
            <a:r>
              <a:rPr lang="en-US" sz="2400" b="1" dirty="0" err="1" smtClean="0">
                <a:solidFill>
                  <a:srgbClr val="FF0000"/>
                </a:solidFill>
                <a:latin typeface="Times New Roman" pitchFamily="18" charset="0"/>
                <a:cs typeface="Times New Roman" pitchFamily="18" charset="0"/>
              </a:rPr>
              <a:t>Vt</a:t>
            </a:r>
            <a:r>
              <a:rPr lang="en-US" sz="2400" b="1" dirty="0" smtClean="0">
                <a:solidFill>
                  <a:srgbClr val="FF0000"/>
                </a:solidFill>
                <a:latin typeface="Times New Roman" pitchFamily="18" charset="0"/>
                <a:cs typeface="Times New Roman" pitchFamily="18" charset="0"/>
              </a:rPr>
              <a:t>”</a:t>
            </a: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For n-channel </a:t>
            </a:r>
            <a:r>
              <a:rPr lang="en-US" sz="2400" b="1" dirty="0" err="1" smtClean="0">
                <a:solidFill>
                  <a:srgbClr val="FF0000"/>
                </a:solidFill>
                <a:latin typeface="Times New Roman" pitchFamily="18" charset="0"/>
                <a:cs typeface="Times New Roman" pitchFamily="18" charset="0"/>
              </a:rPr>
              <a:t>Vt</a:t>
            </a:r>
            <a:r>
              <a:rPr lang="en-US" sz="2400" dirty="0" smtClean="0">
                <a:latin typeface="Times New Roman" pitchFamily="18" charset="0"/>
                <a:cs typeface="Times New Roman" pitchFamily="18" charset="0"/>
              </a:rPr>
              <a:t> is positive and has a range of 0.5 V to 1 V.</a:t>
            </a:r>
          </a:p>
          <a:p>
            <a:endParaRPr lang="en-US" sz="2400" dirty="0" smtClean="0">
              <a:latin typeface="Times New Roman" pitchFamily="18" charset="0"/>
              <a:cs typeface="Times New Roman" pitchFamily="18" charset="0"/>
            </a:endParaRPr>
          </a:p>
          <a:p>
            <a:endParaRPr lang="en-US" sz="2600" b="1" i="1" dirty="0" smtClean="0">
              <a:latin typeface="Times New Roman" pitchFamily="18" charset="0"/>
              <a:cs typeface="Times New Roman" pitchFamily="18" charset="0"/>
            </a:endParaRPr>
          </a:p>
          <a:p>
            <a:endParaRPr lang="en-US" sz="2600" dirty="0" smtClean="0">
              <a:latin typeface="Times New Roman" pitchFamily="18" charset="0"/>
              <a:cs typeface="Times New Roman" pitchFamily="18" charset="0"/>
            </a:endParaRPr>
          </a:p>
          <a:p>
            <a:endParaRPr lang="en-US" sz="26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DA9812A3-ACAA-4681-98E4-2950E022EF7D}" type="slidenum">
              <a:rPr lang="en-US" smtClean="0">
                <a:solidFill>
                  <a:prstClr val="black">
                    <a:tint val="75000"/>
                  </a:prstClr>
                </a:solidFill>
              </a:rPr>
              <a:pPr/>
              <a:t>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Tree>
    <p:extLst>
      <p:ext uri="{BB962C8B-B14F-4D97-AF65-F5344CB8AC3E}">
        <p14:creationId xmlns="" xmlns:p14="http://schemas.microsoft.com/office/powerpoint/2010/main" val="12094491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2800" b="1" dirty="0">
                <a:solidFill>
                  <a:srgbClr val="FF0000"/>
                </a:solidFill>
                <a:latin typeface="Times New Roman" pitchFamily="18" charset="0"/>
                <a:ea typeface="+mn-ea"/>
                <a:cs typeface="Times New Roman" pitchFamily="18" charset="0"/>
              </a:rPr>
              <a:t>The Enhancement-Type </a:t>
            </a:r>
            <a:r>
              <a:rPr lang="en-US" altLang="en-US" sz="2800" b="1" dirty="0" smtClean="0">
                <a:solidFill>
                  <a:srgbClr val="FF0000"/>
                </a:solidFill>
                <a:latin typeface="Times New Roman" pitchFamily="18" charset="0"/>
                <a:ea typeface="+mn-ea"/>
                <a:cs typeface="Times New Roman" pitchFamily="18" charset="0"/>
              </a:rPr>
              <a:t>NMOSFET</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Clr>
                <a:srgbClr val="0000FF"/>
              </a:buClr>
              <a:buFont typeface="Wingdings" pitchFamily="2" charset="2"/>
              <a:buChar char="v"/>
            </a:pPr>
            <a:r>
              <a:rPr lang="en-US" altLang="en-US" sz="2400" b="1" dirty="0" smtClean="0">
                <a:solidFill>
                  <a:srgbClr val="0000FF"/>
                </a:solidFill>
                <a:latin typeface="Times New Roman" pitchFamily="18" charset="0"/>
                <a:cs typeface="Times New Roman" pitchFamily="18" charset="0"/>
              </a:rPr>
              <a:t>Enhancement-Type N Channel MOSFET:</a:t>
            </a:r>
            <a:endParaRPr lang="en-US" sz="2400" dirty="0" smtClean="0">
              <a:solidFill>
                <a:srgbClr val="0000FF"/>
              </a:solidFill>
              <a:latin typeface="Times New Roman" pitchFamily="18" charset="0"/>
              <a:cs typeface="Times New Roman" pitchFamily="18" charset="0"/>
            </a:endParaRPr>
          </a:p>
          <a:p>
            <a:pPr>
              <a:buClr>
                <a:srgbClr val="0000FF"/>
              </a:buClr>
              <a:buFont typeface="Wingdings" pitchFamily="2" charset="2"/>
              <a:buChar char="Ø"/>
            </a:pPr>
            <a:endParaRPr lang="en-US" sz="2400" dirty="0" smtClean="0">
              <a:latin typeface="Times New Roman" pitchFamily="18" charset="0"/>
              <a:cs typeface="Times New Roman" pitchFamily="18" charset="0"/>
            </a:endParaRPr>
          </a:p>
          <a:p>
            <a:pPr>
              <a:buClr>
                <a:srgbClr val="0000FF"/>
              </a:buClr>
              <a:buFont typeface="Wingdings" pitchFamily="2" charset="2"/>
              <a:buChar char="Ø"/>
            </a:pPr>
            <a:r>
              <a:rPr lang="en-US" sz="2400" dirty="0" smtClean="0">
                <a:latin typeface="Times New Roman" pitchFamily="18" charset="0"/>
                <a:cs typeface="Times New Roman" pitchFamily="18" charset="0"/>
              </a:rPr>
              <a:t>Increasing V</a:t>
            </a:r>
            <a:r>
              <a:rPr lang="en-US" sz="2400" baseline="-25000" dirty="0" smtClean="0">
                <a:latin typeface="Times New Roman" pitchFamily="18" charset="0"/>
                <a:cs typeface="Times New Roman" pitchFamily="18" charset="0"/>
              </a:rPr>
              <a:t>GS</a:t>
            </a:r>
            <a:r>
              <a:rPr lang="en-US" sz="2400" dirty="0" smtClean="0">
                <a:latin typeface="Times New Roman" pitchFamily="18" charset="0"/>
                <a:cs typeface="Times New Roman" pitchFamily="18" charset="0"/>
              </a:rPr>
              <a:t> above the threshold voltage </a:t>
            </a:r>
            <a:r>
              <a:rPr lang="en-US" sz="2400" dirty="0" err="1" smtClean="0">
                <a:latin typeface="Times New Roman" pitchFamily="18" charset="0"/>
                <a:cs typeface="Times New Roman" pitchFamily="18" charset="0"/>
              </a:rPr>
              <a:t>Vt</a:t>
            </a:r>
            <a:r>
              <a:rPr lang="en-US" sz="2400" dirty="0" smtClean="0">
                <a:latin typeface="Times New Roman" pitchFamily="18" charset="0"/>
                <a:cs typeface="Times New Roman" pitchFamily="18" charset="0"/>
              </a:rPr>
              <a:t>, enhances the</a:t>
            </a:r>
          </a:p>
          <a:p>
            <a:pPr marL="0" indent="0">
              <a:buClr>
                <a:srgbClr val="0000FF"/>
              </a:buClr>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channel width, hence the name </a:t>
            </a:r>
            <a:r>
              <a:rPr lang="en-US" sz="2400" b="1" i="1" dirty="0" smtClean="0">
                <a:solidFill>
                  <a:srgbClr val="0000FF"/>
                </a:solidFill>
                <a:latin typeface="Times New Roman" pitchFamily="18" charset="0"/>
                <a:cs typeface="Times New Roman" pitchFamily="18" charset="0"/>
              </a:rPr>
              <a:t>enhancement-mode operation. </a:t>
            </a:r>
          </a:p>
          <a:p>
            <a:pPr>
              <a:buClr>
                <a:srgbClr val="0000FF"/>
              </a:buClr>
              <a:buFont typeface="Wingdings" pitchFamily="2" charset="2"/>
              <a:buChar char="Ø"/>
            </a:pPr>
            <a:endParaRPr lang="en-US" sz="2400" dirty="0" smtClean="0">
              <a:latin typeface="Times New Roman" pitchFamily="18" charset="0"/>
              <a:cs typeface="Times New Roman" pitchFamily="18" charset="0"/>
            </a:endParaRPr>
          </a:p>
          <a:p>
            <a:pPr>
              <a:buClr>
                <a:srgbClr val="0000FF"/>
              </a:buClr>
              <a:buFont typeface="Wingdings" pitchFamily="2" charset="2"/>
              <a:buChar char="Ø"/>
            </a:pPr>
            <a:r>
              <a:rPr lang="en-US" sz="2400" dirty="0" smtClean="0">
                <a:latin typeface="Times New Roman" pitchFamily="18" charset="0"/>
                <a:cs typeface="Times New Roman" pitchFamily="18" charset="0"/>
              </a:rPr>
              <a:t>The devices is termed as </a:t>
            </a:r>
            <a:r>
              <a:rPr lang="en-US" sz="2400" b="1" i="1" dirty="0" smtClean="0">
                <a:solidFill>
                  <a:srgbClr val="0000FF"/>
                </a:solidFill>
                <a:latin typeface="Times New Roman" pitchFamily="18" charset="0"/>
                <a:cs typeface="Times New Roman" pitchFamily="18" charset="0"/>
              </a:rPr>
              <a:t>enhancement type MOSFET.</a:t>
            </a:r>
          </a:p>
          <a:p>
            <a:pPr>
              <a:buClr>
                <a:srgbClr val="0000FF"/>
              </a:buClr>
              <a:buFont typeface="Wingdings" pitchFamily="2" charset="2"/>
              <a:buChar char="Ø"/>
            </a:pPr>
            <a:endParaRPr lang="en-US" sz="2400" dirty="0" smtClean="0">
              <a:latin typeface="Times New Roman" pitchFamily="18" charset="0"/>
              <a:cs typeface="Times New Roman" pitchFamily="18" charset="0"/>
            </a:endParaRPr>
          </a:p>
          <a:p>
            <a:pPr>
              <a:buClr>
                <a:srgbClr val="0000FF"/>
              </a:buClr>
              <a:buFont typeface="Wingdings" pitchFamily="2" charset="2"/>
              <a:buChar char="Ø"/>
            </a:pPr>
            <a:r>
              <a:rPr lang="en-US" sz="2400" dirty="0" smtClean="0">
                <a:latin typeface="Times New Roman" pitchFamily="18" charset="0"/>
                <a:cs typeface="Times New Roman" pitchFamily="18" charset="0"/>
              </a:rPr>
              <a:t>Finally, we note that the current that leaves the source terminal (</a:t>
            </a:r>
            <a:r>
              <a:rPr lang="en-US" sz="2400" b="1" i="1" dirty="0" err="1" smtClean="0">
                <a:latin typeface="Times New Roman" pitchFamily="18" charset="0"/>
                <a:cs typeface="Times New Roman" pitchFamily="18" charset="0"/>
              </a:rPr>
              <a:t>i</a:t>
            </a:r>
            <a:r>
              <a:rPr lang="en-US" sz="2400" b="1" i="1" baseline="-25000" dirty="0" err="1" smtClean="0">
                <a:latin typeface="Times New Roman" pitchFamily="18" charset="0"/>
                <a:cs typeface="Times New Roman" pitchFamily="18" charset="0"/>
              </a:rPr>
              <a:t>S</a:t>
            </a:r>
            <a:r>
              <a:rPr lang="en-US" sz="2400" b="1" i="1" dirty="0" smtClean="0">
                <a:latin typeface="Times New Roman" pitchFamily="18" charset="0"/>
                <a:cs typeface="Times New Roman" pitchFamily="18" charset="0"/>
              </a:rPr>
              <a:t>)</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is equal to the current that enters the drain terminal </a:t>
            </a:r>
            <a:r>
              <a:rPr lang="en-US" sz="2400" b="1" dirty="0" smtClean="0">
                <a:latin typeface="Times New Roman" pitchFamily="18" charset="0"/>
                <a:cs typeface="Times New Roman" pitchFamily="18" charset="0"/>
              </a:rPr>
              <a:t>(</a:t>
            </a:r>
            <a:r>
              <a:rPr lang="en-US" sz="2400" b="1" dirty="0" err="1" smtClean="0">
                <a:latin typeface="Times New Roman" pitchFamily="18" charset="0"/>
                <a:cs typeface="Times New Roman" pitchFamily="18" charset="0"/>
              </a:rPr>
              <a:t>i</a:t>
            </a:r>
            <a:r>
              <a:rPr lang="en-US" sz="2400" b="1" baseline="-25000" dirty="0" err="1" smtClean="0">
                <a:latin typeface="Times New Roman" pitchFamily="18" charset="0"/>
                <a:cs typeface="Times New Roman" pitchFamily="18" charset="0"/>
              </a:rPr>
              <a:t>D</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and the gate current </a:t>
            </a:r>
            <a:r>
              <a:rPr lang="en-US" sz="2400" b="1" dirty="0" err="1" smtClean="0">
                <a:latin typeface="Times New Roman" pitchFamily="18" charset="0"/>
                <a:cs typeface="Times New Roman" pitchFamily="18" charset="0"/>
              </a:rPr>
              <a:t>i</a:t>
            </a:r>
            <a:r>
              <a:rPr lang="en-US" sz="2400" b="1" baseline="-25000" dirty="0" err="1" smtClean="0">
                <a:latin typeface="Times New Roman" pitchFamily="18" charset="0"/>
                <a:cs typeface="Times New Roman" pitchFamily="18" charset="0"/>
              </a:rPr>
              <a:t>G</a:t>
            </a:r>
            <a:r>
              <a:rPr lang="en-US" sz="2400" b="1" dirty="0" smtClean="0">
                <a:latin typeface="Times New Roman" pitchFamily="18" charset="0"/>
                <a:cs typeface="Times New Roman" pitchFamily="18" charset="0"/>
              </a:rPr>
              <a:t>= 0.</a:t>
            </a:r>
          </a:p>
          <a:p>
            <a:endParaRPr lang="en-US" sz="2600" dirty="0" smtClean="0"/>
          </a:p>
          <a:p>
            <a:pPr>
              <a:lnSpc>
                <a:spcPct val="150000"/>
              </a:lnSpc>
              <a:buClr>
                <a:srgbClr val="0000FF"/>
              </a:buClr>
              <a:buFont typeface="Wingdings" pitchFamily="2" charset="2"/>
              <a:buChar char="Ø"/>
            </a:pPr>
            <a:endParaRPr lang="en-US" sz="2800" b="1" i="1" dirty="0">
              <a:solidFill>
                <a:srgbClr val="FF0000"/>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DA9812A3-ACAA-4681-98E4-2950E022EF7D}" type="slidenum">
              <a:rPr lang="en-US" smtClean="0">
                <a:solidFill>
                  <a:prstClr val="black">
                    <a:tint val="75000"/>
                  </a:prstClr>
                </a:solidFill>
              </a:rPr>
              <a:pPr/>
              <a:t>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Tree>
    <p:extLst>
      <p:ext uri="{BB962C8B-B14F-4D97-AF65-F5344CB8AC3E}">
        <p14:creationId xmlns="" xmlns:p14="http://schemas.microsoft.com/office/powerpoint/2010/main" val="37952081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sedr42021_0403"/>
          <p:cNvPicPr>
            <a:picLocks noChangeAspect="1" noChangeArrowheads="1"/>
          </p:cNvPicPr>
          <p:nvPr/>
        </p:nvPicPr>
        <p:blipFill>
          <a:blip r:embed="rId3" cstate="print"/>
          <a:srcRect/>
          <a:stretch>
            <a:fillRect/>
          </a:stretch>
        </p:blipFill>
        <p:spPr bwMode="auto">
          <a:xfrm>
            <a:off x="1524000" y="1371600"/>
            <a:ext cx="5867400" cy="4052390"/>
          </a:xfrm>
          <a:prstGeom prst="rect">
            <a:avLst/>
          </a:prstGeom>
          <a:noFill/>
          <a:ln w="9525">
            <a:noFill/>
            <a:miter lim="800000"/>
            <a:headEnd/>
            <a:tailEnd/>
          </a:ln>
        </p:spPr>
      </p:pic>
      <p:sp>
        <p:nvSpPr>
          <p:cNvPr id="79875" name="Text Box 3"/>
          <p:cNvSpPr txBox="1">
            <a:spLocks noChangeArrowheads="1"/>
          </p:cNvSpPr>
          <p:nvPr/>
        </p:nvSpPr>
        <p:spPr bwMode="auto">
          <a:xfrm>
            <a:off x="228600" y="609600"/>
            <a:ext cx="8305800" cy="523220"/>
          </a:xfrm>
          <a:prstGeom prst="rect">
            <a:avLst/>
          </a:prstGeom>
          <a:noFill/>
          <a:ln w="9525">
            <a:noFill/>
            <a:miter lim="800000"/>
            <a:headEnd/>
            <a:tailEnd/>
          </a:ln>
        </p:spPr>
        <p:txBody>
          <a:bodyPr wrap="square">
            <a:spAutoFit/>
          </a:bodyPr>
          <a:lstStyle/>
          <a:p>
            <a:pPr algn="ctr" eaLnBrk="0" hangingPunct="0">
              <a:spcBef>
                <a:spcPct val="50000"/>
              </a:spcBef>
            </a:pPr>
            <a:r>
              <a:rPr lang="en-US" altLang="en-US" sz="2800" b="1" baseline="0" dirty="0" smtClean="0">
                <a:solidFill>
                  <a:srgbClr val="FF0000"/>
                </a:solidFill>
                <a:latin typeface="Times New Roman" pitchFamily="18" charset="0"/>
                <a:cs typeface="Times New Roman" pitchFamily="18" charset="0"/>
              </a:rPr>
              <a:t>NMOS with </a:t>
            </a:r>
            <a:r>
              <a:rPr lang="en-US" altLang="en-US" sz="2800" b="1" dirty="0">
                <a:solidFill>
                  <a:srgbClr val="FF0000"/>
                </a:solidFill>
                <a:latin typeface="Times New Roman" pitchFamily="18" charset="0"/>
                <a:cs typeface="Times New Roman" pitchFamily="18" charset="0"/>
              </a:rPr>
              <a:t>V</a:t>
            </a:r>
            <a:r>
              <a:rPr lang="en-US" altLang="en-US" sz="2800" b="1" baseline="-25000" dirty="0" smtClean="0">
                <a:solidFill>
                  <a:srgbClr val="FF0000"/>
                </a:solidFill>
                <a:latin typeface="Times New Roman" pitchFamily="18" charset="0"/>
                <a:cs typeface="Times New Roman" pitchFamily="18" charset="0"/>
              </a:rPr>
              <a:t>GS</a:t>
            </a:r>
            <a:r>
              <a:rPr lang="en-US" altLang="en-US" sz="2800" b="1" baseline="0" dirty="0" smtClean="0">
                <a:solidFill>
                  <a:srgbClr val="FF0000"/>
                </a:solidFill>
                <a:latin typeface="Times New Roman" pitchFamily="18" charset="0"/>
                <a:cs typeface="Times New Roman" pitchFamily="18" charset="0"/>
              </a:rPr>
              <a:t> </a:t>
            </a:r>
            <a:r>
              <a:rPr lang="en-US" altLang="en-US" sz="2800" b="1" baseline="0" dirty="0">
                <a:solidFill>
                  <a:srgbClr val="FF0000"/>
                </a:solidFill>
                <a:latin typeface="Times New Roman" pitchFamily="18" charset="0"/>
                <a:cs typeface="Times New Roman" pitchFamily="18" charset="0"/>
              </a:rPr>
              <a:t>&gt; </a:t>
            </a:r>
            <a:r>
              <a:rPr lang="en-US" altLang="en-US" sz="2800" b="1" baseline="0" dirty="0" err="1">
                <a:solidFill>
                  <a:srgbClr val="FF0000"/>
                </a:solidFill>
                <a:latin typeface="Times New Roman" pitchFamily="18" charset="0"/>
                <a:cs typeface="Times New Roman" pitchFamily="18" charset="0"/>
              </a:rPr>
              <a:t>V</a:t>
            </a:r>
            <a:r>
              <a:rPr lang="en-US" altLang="en-US" sz="3200" b="1" baseline="-25000" dirty="0" err="1">
                <a:solidFill>
                  <a:srgbClr val="FF0000"/>
                </a:solidFill>
                <a:latin typeface="Times New Roman" pitchFamily="18" charset="0"/>
                <a:cs typeface="Times New Roman" pitchFamily="18" charset="0"/>
              </a:rPr>
              <a:t>t</a:t>
            </a:r>
            <a:r>
              <a:rPr lang="en-US" altLang="en-US" sz="3200" b="1" baseline="-25000" dirty="0">
                <a:solidFill>
                  <a:srgbClr val="FF0000"/>
                </a:solidFill>
                <a:latin typeface="Times New Roman" pitchFamily="18" charset="0"/>
                <a:cs typeface="Times New Roman" pitchFamily="18" charset="0"/>
              </a:rPr>
              <a:t> </a:t>
            </a:r>
            <a:r>
              <a:rPr lang="en-US" altLang="en-US" sz="2800" b="1" baseline="0" dirty="0">
                <a:solidFill>
                  <a:srgbClr val="FF0000"/>
                </a:solidFill>
                <a:latin typeface="Times New Roman" pitchFamily="18" charset="0"/>
                <a:cs typeface="Times New Roman" pitchFamily="18" charset="0"/>
              </a:rPr>
              <a:t>and </a:t>
            </a:r>
            <a:r>
              <a:rPr lang="en-US" altLang="en-US" sz="2800" b="1" baseline="0" dirty="0" smtClean="0">
                <a:solidFill>
                  <a:srgbClr val="FF0000"/>
                </a:solidFill>
                <a:latin typeface="Times New Roman" pitchFamily="18" charset="0"/>
                <a:cs typeface="Times New Roman" pitchFamily="18" charset="0"/>
              </a:rPr>
              <a:t>a </a:t>
            </a:r>
            <a:r>
              <a:rPr lang="en-US" altLang="en-US" sz="2800" b="1" baseline="0" dirty="0">
                <a:solidFill>
                  <a:srgbClr val="FF0000"/>
                </a:solidFill>
                <a:latin typeface="Times New Roman" pitchFamily="18" charset="0"/>
                <a:cs typeface="Times New Roman" pitchFamily="18" charset="0"/>
              </a:rPr>
              <a:t>small </a:t>
            </a:r>
            <a:r>
              <a:rPr lang="en-US" altLang="en-US" sz="2800" b="1" dirty="0">
                <a:solidFill>
                  <a:srgbClr val="FF0000"/>
                </a:solidFill>
                <a:latin typeface="Times New Roman" pitchFamily="18" charset="0"/>
                <a:cs typeface="Times New Roman" pitchFamily="18" charset="0"/>
              </a:rPr>
              <a:t>V</a:t>
            </a:r>
            <a:r>
              <a:rPr lang="en-US" altLang="en-US" sz="2800" b="1" baseline="-25000" dirty="0" smtClean="0">
                <a:solidFill>
                  <a:srgbClr val="FF0000"/>
                </a:solidFill>
                <a:latin typeface="Times New Roman" pitchFamily="18" charset="0"/>
                <a:cs typeface="Times New Roman" pitchFamily="18" charset="0"/>
              </a:rPr>
              <a:t>DS</a:t>
            </a:r>
            <a:r>
              <a:rPr lang="en-US" altLang="en-US" sz="2800" b="1" baseline="0" dirty="0" smtClean="0">
                <a:solidFill>
                  <a:srgbClr val="FF0000"/>
                </a:solidFill>
                <a:latin typeface="Times New Roman" pitchFamily="18" charset="0"/>
                <a:cs typeface="Times New Roman" pitchFamily="18" charset="0"/>
              </a:rPr>
              <a:t> </a:t>
            </a:r>
            <a:r>
              <a:rPr lang="en-US" altLang="en-US" sz="2800" b="1" baseline="0" dirty="0">
                <a:solidFill>
                  <a:srgbClr val="FF0000"/>
                </a:solidFill>
                <a:latin typeface="Times New Roman" pitchFamily="18" charset="0"/>
                <a:cs typeface="Times New Roman" pitchFamily="18" charset="0"/>
              </a:rPr>
              <a:t>applied. </a:t>
            </a:r>
          </a:p>
        </p:txBody>
      </p:sp>
      <p:sp>
        <p:nvSpPr>
          <p:cNvPr id="384005" name="Rectangle 5"/>
          <p:cNvSpPr>
            <a:spLocks noChangeArrowheads="1"/>
          </p:cNvSpPr>
          <p:nvPr/>
        </p:nvSpPr>
        <p:spPr bwMode="auto">
          <a:xfrm>
            <a:off x="609600" y="5410200"/>
            <a:ext cx="8077200" cy="1015663"/>
          </a:xfrm>
          <a:prstGeom prst="rect">
            <a:avLst/>
          </a:prstGeom>
          <a:noFill/>
          <a:ln w="9525">
            <a:noFill/>
            <a:miter lim="800000"/>
            <a:headEnd/>
            <a:tailEnd/>
          </a:ln>
        </p:spPr>
        <p:txBody>
          <a:bodyPr wrap="square">
            <a:spAutoFit/>
          </a:bodyPr>
          <a:lstStyle/>
          <a:p>
            <a:pPr eaLnBrk="0" hangingPunct="0">
              <a:spcBef>
                <a:spcPct val="50000"/>
              </a:spcBef>
            </a:pPr>
            <a:r>
              <a:rPr lang="en-US" altLang="en-US" sz="2000" b="1" baseline="0" dirty="0" smtClean="0">
                <a:latin typeface="Times New Roman" pitchFamily="18" charset="0"/>
                <a:cs typeface="Times New Roman" pitchFamily="18" charset="0"/>
              </a:rPr>
              <a:t>Figure 4.3: </a:t>
            </a:r>
            <a:r>
              <a:rPr lang="en-US" altLang="en-US" sz="2000" baseline="0" dirty="0" smtClean="0">
                <a:latin typeface="Times New Roman" pitchFamily="18" charset="0"/>
                <a:cs typeface="Times New Roman" pitchFamily="18" charset="0"/>
              </a:rPr>
              <a:t>The </a:t>
            </a:r>
            <a:r>
              <a:rPr lang="en-US" altLang="en-US" sz="2000" baseline="0" dirty="0">
                <a:latin typeface="Times New Roman" pitchFamily="18" charset="0"/>
                <a:cs typeface="Times New Roman" pitchFamily="18" charset="0"/>
              </a:rPr>
              <a:t>device acts as a resistance whose value is determined by </a:t>
            </a:r>
            <a:r>
              <a:rPr lang="en-US" altLang="en-US" sz="2000" dirty="0">
                <a:latin typeface="Times New Roman" pitchFamily="18" charset="0"/>
                <a:cs typeface="Times New Roman" pitchFamily="18" charset="0"/>
              </a:rPr>
              <a:t>V</a:t>
            </a:r>
            <a:r>
              <a:rPr lang="en-US" altLang="en-US" sz="2400" baseline="-25000" dirty="0" smtClean="0">
                <a:latin typeface="Times New Roman" pitchFamily="18" charset="0"/>
                <a:cs typeface="Times New Roman" pitchFamily="18" charset="0"/>
              </a:rPr>
              <a:t>GS</a:t>
            </a:r>
            <a:r>
              <a:rPr lang="en-US" altLang="en-US" sz="2000" baseline="0" dirty="0">
                <a:latin typeface="Times New Roman" pitchFamily="18" charset="0"/>
                <a:cs typeface="Times New Roman" pitchFamily="18" charset="0"/>
              </a:rPr>
              <a:t>. </a:t>
            </a:r>
            <a:r>
              <a:rPr lang="en-US" altLang="en-US" sz="2000" baseline="0" dirty="0" smtClean="0">
                <a:latin typeface="Times New Roman" pitchFamily="18" charset="0"/>
                <a:cs typeface="Times New Roman" pitchFamily="18" charset="0"/>
              </a:rPr>
              <a:t>Specifically</a:t>
            </a:r>
            <a:r>
              <a:rPr lang="en-US" altLang="en-US" sz="2000" baseline="0" dirty="0">
                <a:latin typeface="Times New Roman" pitchFamily="18" charset="0"/>
                <a:cs typeface="Times New Roman" pitchFamily="18" charset="0"/>
              </a:rPr>
              <a:t>, the channel conductance is proportional to </a:t>
            </a:r>
            <a:r>
              <a:rPr lang="en-US" altLang="en-US" sz="2000" dirty="0">
                <a:latin typeface="Times New Roman" pitchFamily="18" charset="0"/>
                <a:cs typeface="Times New Roman" pitchFamily="18" charset="0"/>
              </a:rPr>
              <a:t>V</a:t>
            </a:r>
            <a:r>
              <a:rPr lang="en-US" altLang="en-US" sz="2400" baseline="-25000" dirty="0" smtClean="0">
                <a:latin typeface="Times New Roman" pitchFamily="18" charset="0"/>
                <a:cs typeface="Times New Roman" pitchFamily="18" charset="0"/>
              </a:rPr>
              <a:t>GS</a:t>
            </a:r>
            <a:r>
              <a:rPr lang="en-US" altLang="en-US" sz="2000" baseline="0" dirty="0" smtClean="0">
                <a:latin typeface="Times New Roman" pitchFamily="18" charset="0"/>
                <a:cs typeface="Times New Roman" pitchFamily="18" charset="0"/>
              </a:rPr>
              <a:t> </a:t>
            </a:r>
            <a:r>
              <a:rPr lang="en-US" altLang="en-US" sz="2000" baseline="0" dirty="0">
                <a:latin typeface="Times New Roman" pitchFamily="18" charset="0"/>
                <a:cs typeface="Times New Roman" pitchFamily="18" charset="0"/>
              </a:rPr>
              <a:t>– </a:t>
            </a:r>
            <a:r>
              <a:rPr lang="en-US" altLang="en-US" sz="2000" baseline="0" dirty="0" err="1">
                <a:latin typeface="Times New Roman" pitchFamily="18" charset="0"/>
                <a:cs typeface="Times New Roman" pitchFamily="18" charset="0"/>
              </a:rPr>
              <a:t>V</a:t>
            </a:r>
            <a:r>
              <a:rPr lang="en-US" altLang="en-US" sz="2000" dirty="0" err="1">
                <a:latin typeface="Times New Roman" pitchFamily="18" charset="0"/>
                <a:cs typeface="Times New Roman" pitchFamily="18" charset="0"/>
              </a:rPr>
              <a:t>t</a:t>
            </a:r>
            <a:r>
              <a:rPr lang="en-US" altLang="en-US" sz="2000" dirty="0">
                <a:latin typeface="Times New Roman" pitchFamily="18" charset="0"/>
                <a:cs typeface="Times New Roman" pitchFamily="18" charset="0"/>
              </a:rPr>
              <a:t>’</a:t>
            </a:r>
            <a:r>
              <a:rPr lang="en-US" altLang="en-US" sz="2000" baseline="0" dirty="0">
                <a:latin typeface="Times New Roman" pitchFamily="18" charset="0"/>
                <a:cs typeface="Times New Roman" pitchFamily="18" charset="0"/>
              </a:rPr>
              <a:t> </a:t>
            </a:r>
            <a:r>
              <a:rPr lang="en-US" altLang="en-US" sz="2000" baseline="0" dirty="0" smtClean="0">
                <a:latin typeface="Times New Roman" pitchFamily="18" charset="0"/>
              </a:rPr>
              <a:t>and </a:t>
            </a:r>
            <a:r>
              <a:rPr lang="en-US" altLang="en-US" sz="2000" baseline="0" dirty="0">
                <a:latin typeface="Times New Roman" pitchFamily="18" charset="0"/>
              </a:rPr>
              <a:t>thus </a:t>
            </a:r>
            <a:r>
              <a:rPr lang="en-US" altLang="en-US" sz="2000" baseline="0" dirty="0" err="1">
                <a:latin typeface="Times New Roman" pitchFamily="18" charset="0"/>
              </a:rPr>
              <a:t>i</a:t>
            </a:r>
            <a:r>
              <a:rPr lang="en-US" altLang="en-US" sz="2000" dirty="0" err="1">
                <a:latin typeface="Times New Roman" pitchFamily="18" charset="0"/>
              </a:rPr>
              <a:t>D</a:t>
            </a:r>
            <a:r>
              <a:rPr lang="en-US" altLang="en-US" sz="2000" baseline="0" dirty="0">
                <a:latin typeface="Times New Roman" pitchFamily="18" charset="0"/>
              </a:rPr>
              <a:t> is proportional to </a:t>
            </a:r>
            <a:r>
              <a:rPr lang="en-US" altLang="en-US" sz="2000" baseline="0" dirty="0" smtClean="0">
                <a:latin typeface="Times New Roman" pitchFamily="18" charset="0"/>
              </a:rPr>
              <a:t>(</a:t>
            </a:r>
            <a:r>
              <a:rPr lang="en-US" altLang="en-US" sz="2000" dirty="0">
                <a:latin typeface="New Baskerville" pitchFamily="18" charset="0"/>
              </a:rPr>
              <a:t>V</a:t>
            </a:r>
            <a:r>
              <a:rPr lang="en-US" altLang="en-US" sz="2400" baseline="-25000" dirty="0" smtClean="0">
                <a:latin typeface="Times New Roman" pitchFamily="18" charset="0"/>
              </a:rPr>
              <a:t>GS</a:t>
            </a:r>
            <a:r>
              <a:rPr lang="en-US" altLang="en-US" sz="2000" baseline="0" dirty="0" smtClean="0">
                <a:latin typeface="Times New Roman" pitchFamily="18" charset="0"/>
              </a:rPr>
              <a:t> </a:t>
            </a:r>
            <a:r>
              <a:rPr lang="en-US" altLang="en-US" sz="2000" baseline="0" dirty="0">
                <a:latin typeface="Times New Roman" pitchFamily="18" charset="0"/>
              </a:rPr>
              <a:t>– </a:t>
            </a:r>
            <a:r>
              <a:rPr lang="en-US" altLang="en-US" sz="2000" baseline="0" dirty="0" err="1">
                <a:latin typeface="Times New Roman" pitchFamily="18" charset="0"/>
              </a:rPr>
              <a:t>V</a:t>
            </a:r>
            <a:r>
              <a:rPr lang="en-US" altLang="en-US" sz="2000" dirty="0" err="1">
                <a:latin typeface="Times New Roman" pitchFamily="18" charset="0"/>
              </a:rPr>
              <a:t>t</a:t>
            </a:r>
            <a:r>
              <a:rPr lang="en-US" altLang="en-US" sz="2000" baseline="0" dirty="0">
                <a:latin typeface="Times New Roman" pitchFamily="18" charset="0"/>
              </a:rPr>
              <a:t>) </a:t>
            </a:r>
            <a:r>
              <a:rPr lang="en-US" altLang="en-US" sz="2000" dirty="0">
                <a:latin typeface="New Baskerville" pitchFamily="18" charset="0"/>
              </a:rPr>
              <a:t>V</a:t>
            </a:r>
            <a:r>
              <a:rPr lang="en-US" altLang="en-US" sz="2400" baseline="-25000" dirty="0" smtClean="0">
                <a:latin typeface="Times New Roman" pitchFamily="18" charset="0"/>
              </a:rPr>
              <a:t>DS</a:t>
            </a:r>
            <a:r>
              <a:rPr lang="en-US" altLang="en-US" sz="2000" baseline="0" dirty="0">
                <a:latin typeface="Times New Roman" pitchFamily="18" charset="0"/>
              </a:rPr>
              <a:t>. </a:t>
            </a:r>
          </a:p>
        </p:txBody>
      </p:sp>
      <p:sp>
        <p:nvSpPr>
          <p:cNvPr id="5" name="Slide Number Placeholder 4"/>
          <p:cNvSpPr>
            <a:spLocks noGrp="1"/>
          </p:cNvSpPr>
          <p:nvPr>
            <p:ph type="sldNum" sz="quarter" idx="12"/>
          </p:nvPr>
        </p:nvSpPr>
        <p:spPr/>
        <p:txBody>
          <a:bodyPr/>
          <a:lstStyle/>
          <a:p>
            <a:fld id="{DA9812A3-ACAA-4681-98E4-2950E022EF7D}" type="slidenum">
              <a:rPr lang="en-US" smtClean="0"/>
              <a:pPr/>
              <a:t>15</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84005"/>
                                        </p:tgtEl>
                                        <p:attrNameLst>
                                          <p:attrName>style.visibility</p:attrName>
                                        </p:attrNameLst>
                                      </p:cBhvr>
                                      <p:to>
                                        <p:strVal val="visible"/>
                                      </p:to>
                                    </p:set>
                                    <p:animEffect transition="in" filter="blinds(horizontal)">
                                      <p:cBhvr>
                                        <p:cTn id="7" dur="500"/>
                                        <p:tgtEl>
                                          <p:spTgt spid="3840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400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0"/>
            <a:ext cx="8229600" cy="1143000"/>
          </a:xfrm>
        </p:spPr>
        <p:txBody>
          <a:bodyPr>
            <a:normAutofit/>
          </a:bodyPr>
          <a:lstStyle/>
          <a:p>
            <a:r>
              <a:rPr lang="en-US" sz="3200" b="1" dirty="0" smtClean="0">
                <a:solidFill>
                  <a:srgbClr val="0000FF"/>
                </a:solidFill>
                <a:latin typeface="Times New Roman" pitchFamily="18" charset="0"/>
                <a:cs typeface="Times New Roman" pitchFamily="18" charset="0"/>
              </a:rPr>
              <a:t>MOSFET</a:t>
            </a:r>
            <a:br>
              <a:rPr lang="en-US" sz="3200" b="1" dirty="0" smtClean="0">
                <a:solidFill>
                  <a:srgbClr val="0000FF"/>
                </a:solidFill>
                <a:latin typeface="Times New Roman" pitchFamily="18" charset="0"/>
                <a:cs typeface="Times New Roman" pitchFamily="18" charset="0"/>
              </a:rPr>
            </a:br>
            <a:r>
              <a:rPr lang="en-US" sz="3200" b="1" dirty="0" smtClean="0">
                <a:solidFill>
                  <a:srgbClr val="0000FF"/>
                </a:solidFill>
                <a:latin typeface="Times New Roman" pitchFamily="18" charset="0"/>
                <a:cs typeface="Times New Roman" pitchFamily="18" charset="0"/>
              </a:rPr>
              <a:t>Modes of Operation</a:t>
            </a:r>
            <a:endParaRPr lang="en-US" sz="3200" b="1" dirty="0">
              <a:solidFill>
                <a:srgbClr val="0000FF"/>
              </a:solidFill>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DA9812A3-ACAA-4681-98E4-2950E022EF7D}" type="slidenum">
              <a:rPr lang="en-US" smtClean="0">
                <a:solidFill>
                  <a:prstClr val="black">
                    <a:tint val="75000"/>
                  </a:prstClr>
                </a:solidFill>
              </a:rPr>
              <a:pPr/>
              <a:t>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pic>
        <p:nvPicPr>
          <p:cNvPr id="5427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962399" y="1143000"/>
            <a:ext cx="938213" cy="9382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1135859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solidFill>
                  <a:srgbClr val="FF0000"/>
                </a:solidFill>
                <a:latin typeface="Times New Roman" pitchFamily="18" charset="0"/>
                <a:ea typeface="+mn-ea"/>
                <a:cs typeface="Times New Roman" pitchFamily="18" charset="0"/>
              </a:rPr>
              <a:t>Modes of MOSFET Operation</a:t>
            </a:r>
            <a:endParaRPr lang="en-US" sz="2800" b="1" dirty="0">
              <a:solidFill>
                <a:srgbClr val="FF0000"/>
              </a:solidFill>
            </a:endParaRPr>
          </a:p>
        </p:txBody>
      </p:sp>
      <p:sp>
        <p:nvSpPr>
          <p:cNvPr id="3" name="Content Placeholder 2"/>
          <p:cNvSpPr>
            <a:spLocks noGrp="1"/>
          </p:cNvSpPr>
          <p:nvPr>
            <p:ph idx="1"/>
          </p:nvPr>
        </p:nvSpPr>
        <p:spPr/>
        <p:txBody>
          <a:bodyPr>
            <a:normAutofit/>
          </a:bodyPr>
          <a:lstStyle/>
          <a:p>
            <a:pPr indent="-195823">
              <a:buClr>
                <a:srgbClr val="0000FF"/>
              </a:buClr>
              <a:buNone/>
              <a:tabLst>
                <a:tab pos="656582" algn="l"/>
                <a:tab pos="1313162" algn="l"/>
                <a:tab pos="1969745" algn="l"/>
                <a:tab pos="2626327" algn="l"/>
                <a:tab pos="3282907" algn="l"/>
                <a:tab pos="3939490" algn="l"/>
                <a:tab pos="4596072" algn="l"/>
              </a:tabLst>
            </a:pPr>
            <a:r>
              <a:rPr lang="en-GB" sz="2400" dirty="0" smtClean="0">
                <a:latin typeface="Times New Roman" pitchFamily="18" charset="0"/>
                <a:cs typeface="Times New Roman" pitchFamily="18" charset="0"/>
              </a:rPr>
              <a:t>  MOSFET can be categorized into three separate modes when in operation, depending on V</a:t>
            </a:r>
            <a:r>
              <a:rPr lang="en-GB" sz="2400" baseline="-25000" dirty="0" smtClean="0">
                <a:latin typeface="Times New Roman" pitchFamily="18" charset="0"/>
                <a:cs typeface="Times New Roman" pitchFamily="18" charset="0"/>
              </a:rPr>
              <a:t>GS</a:t>
            </a:r>
            <a:r>
              <a:rPr lang="en-GB" sz="2400" dirty="0" smtClean="0">
                <a:latin typeface="Times New Roman" pitchFamily="18" charset="0"/>
                <a:cs typeface="Times New Roman" pitchFamily="18" charset="0"/>
              </a:rPr>
              <a:t>:</a:t>
            </a:r>
          </a:p>
          <a:p>
            <a:pPr indent="-195823">
              <a:buClr>
                <a:srgbClr val="0000FF"/>
              </a:buClr>
              <a:buFont typeface="Wingdings" pitchFamily="2" charset="2"/>
              <a:buChar char="v"/>
              <a:tabLst>
                <a:tab pos="656582" algn="l"/>
                <a:tab pos="1313162" algn="l"/>
                <a:tab pos="1969745" algn="l"/>
                <a:tab pos="2626327" algn="l"/>
                <a:tab pos="3282907" algn="l"/>
                <a:tab pos="3939490" algn="l"/>
                <a:tab pos="4596072" algn="l"/>
              </a:tabLst>
            </a:pPr>
            <a:endParaRPr lang="en-GB" sz="2800" b="1" dirty="0" smtClean="0">
              <a:solidFill>
                <a:srgbClr val="0000FF"/>
              </a:solidFill>
              <a:latin typeface="Times New Roman" pitchFamily="18" charset="0"/>
              <a:cs typeface="Times New Roman" pitchFamily="18" charset="0"/>
            </a:endParaRPr>
          </a:p>
          <a:p>
            <a:pPr indent="-195823">
              <a:buClr>
                <a:srgbClr val="0000FF"/>
              </a:buClr>
              <a:buFont typeface="Wingdings" pitchFamily="2" charset="2"/>
              <a:buChar char="v"/>
              <a:tabLst>
                <a:tab pos="656582" algn="l"/>
                <a:tab pos="1313162" algn="l"/>
                <a:tab pos="1969745" algn="l"/>
                <a:tab pos="2626327" algn="l"/>
                <a:tab pos="3282907" algn="l"/>
                <a:tab pos="3939490" algn="l"/>
                <a:tab pos="4596072" algn="l"/>
              </a:tabLst>
            </a:pPr>
            <a:r>
              <a:rPr lang="en-GB" sz="2400" b="1" dirty="0" smtClean="0">
                <a:solidFill>
                  <a:srgbClr val="0000FF"/>
                </a:solidFill>
                <a:latin typeface="Times New Roman" pitchFamily="18" charset="0"/>
                <a:cs typeface="Times New Roman" pitchFamily="18" charset="0"/>
              </a:rPr>
              <a:t>V</a:t>
            </a:r>
            <a:r>
              <a:rPr lang="en-GB" sz="2400" b="1" baseline="-25000" dirty="0" smtClean="0">
                <a:solidFill>
                  <a:srgbClr val="0000FF"/>
                </a:solidFill>
                <a:latin typeface="Times New Roman" pitchFamily="18" charset="0"/>
                <a:cs typeface="Times New Roman" pitchFamily="18" charset="0"/>
              </a:rPr>
              <a:t>GS</a:t>
            </a:r>
            <a:r>
              <a:rPr lang="en-GB" sz="2400" b="1" dirty="0" smtClean="0">
                <a:solidFill>
                  <a:srgbClr val="0000FF"/>
                </a:solidFill>
                <a:latin typeface="Times New Roman" pitchFamily="18" charset="0"/>
                <a:cs typeface="Times New Roman" pitchFamily="18" charset="0"/>
              </a:rPr>
              <a:t> &lt; </a:t>
            </a:r>
            <a:r>
              <a:rPr lang="en-GB" sz="2400" b="1" dirty="0" err="1" smtClean="0">
                <a:solidFill>
                  <a:srgbClr val="0000FF"/>
                </a:solidFill>
                <a:latin typeface="Times New Roman" pitchFamily="18" charset="0"/>
                <a:cs typeface="Times New Roman" pitchFamily="18" charset="0"/>
              </a:rPr>
              <a:t>Vt</a:t>
            </a:r>
            <a:r>
              <a:rPr lang="en-GB" sz="2400" b="1" dirty="0" smtClean="0">
                <a:solidFill>
                  <a:srgbClr val="0000FF"/>
                </a:solidFill>
                <a:latin typeface="Times New Roman" pitchFamily="18" charset="0"/>
                <a:cs typeface="Times New Roman" pitchFamily="18" charset="0"/>
              </a:rPr>
              <a:t>:  The cut-off Mode</a:t>
            </a:r>
          </a:p>
          <a:p>
            <a:pPr indent="-195823">
              <a:buClr>
                <a:srgbClr val="0000FF"/>
              </a:buClr>
              <a:buNone/>
              <a:tabLst>
                <a:tab pos="656582" algn="l"/>
                <a:tab pos="1313162" algn="l"/>
                <a:tab pos="1969745" algn="l"/>
                <a:tab pos="2626327" algn="l"/>
                <a:tab pos="3282907" algn="l"/>
                <a:tab pos="3939490" algn="l"/>
                <a:tab pos="4596072" algn="l"/>
              </a:tabLst>
            </a:pPr>
            <a:r>
              <a:rPr lang="en-GB" sz="2400" dirty="0" smtClean="0">
                <a:latin typeface="Times New Roman" pitchFamily="18" charset="0"/>
                <a:cs typeface="Times New Roman" pitchFamily="18" charset="0"/>
              </a:rPr>
              <a:t>   </a:t>
            </a:r>
            <a:endParaRPr lang="en-GB" sz="2400" b="1" dirty="0" smtClean="0">
              <a:solidFill>
                <a:srgbClr val="0000FF"/>
              </a:solidFill>
              <a:latin typeface="Times New Roman" pitchFamily="18" charset="0"/>
              <a:cs typeface="Times New Roman" pitchFamily="18" charset="0"/>
            </a:endParaRPr>
          </a:p>
          <a:p>
            <a:pPr indent="-195823">
              <a:buClr>
                <a:srgbClr val="0000FF"/>
              </a:buClr>
              <a:buFont typeface="Wingdings" pitchFamily="2" charset="2"/>
              <a:buChar char="v"/>
              <a:tabLst>
                <a:tab pos="656582" algn="l"/>
                <a:tab pos="1313162" algn="l"/>
                <a:tab pos="1969745" algn="l"/>
                <a:tab pos="2626327" algn="l"/>
                <a:tab pos="3282907" algn="l"/>
                <a:tab pos="3939490" algn="l"/>
                <a:tab pos="4596072" algn="l"/>
              </a:tabLst>
            </a:pPr>
            <a:r>
              <a:rPr lang="en-GB" sz="2400" b="1" dirty="0" smtClean="0">
                <a:solidFill>
                  <a:srgbClr val="0000FF"/>
                </a:solidFill>
                <a:latin typeface="Times New Roman" pitchFamily="18" charset="0"/>
                <a:cs typeface="Times New Roman" pitchFamily="18" charset="0"/>
              </a:rPr>
              <a:t>V</a:t>
            </a:r>
            <a:r>
              <a:rPr lang="en-GB" sz="2400" b="1" baseline="-25000" dirty="0" smtClean="0">
                <a:solidFill>
                  <a:srgbClr val="0000FF"/>
                </a:solidFill>
                <a:latin typeface="Times New Roman" pitchFamily="18" charset="0"/>
                <a:cs typeface="Times New Roman" pitchFamily="18" charset="0"/>
              </a:rPr>
              <a:t>GS </a:t>
            </a:r>
            <a:r>
              <a:rPr lang="en-GB" sz="2400" b="1" dirty="0" smtClean="0">
                <a:solidFill>
                  <a:srgbClr val="0000FF"/>
                </a:solidFill>
                <a:latin typeface="Times New Roman" pitchFamily="18" charset="0"/>
                <a:cs typeface="Times New Roman" pitchFamily="18" charset="0"/>
              </a:rPr>
              <a:t>&gt; </a:t>
            </a:r>
            <a:r>
              <a:rPr lang="en-GB" sz="2400" b="1" dirty="0" err="1" smtClean="0">
                <a:solidFill>
                  <a:srgbClr val="0000FF"/>
                </a:solidFill>
                <a:latin typeface="Times New Roman" pitchFamily="18" charset="0"/>
                <a:cs typeface="Times New Roman" pitchFamily="18" charset="0"/>
              </a:rPr>
              <a:t>Vt</a:t>
            </a:r>
            <a:r>
              <a:rPr lang="en-GB" sz="2400" b="1" dirty="0" smtClean="0">
                <a:solidFill>
                  <a:srgbClr val="0000FF"/>
                </a:solidFill>
                <a:latin typeface="Times New Roman" pitchFamily="18" charset="0"/>
                <a:cs typeface="Times New Roman" pitchFamily="18" charset="0"/>
              </a:rPr>
              <a:t>  and  V</a:t>
            </a:r>
            <a:r>
              <a:rPr lang="en-GB" sz="2400" b="1" baseline="-25000" dirty="0" smtClean="0">
                <a:solidFill>
                  <a:srgbClr val="0000FF"/>
                </a:solidFill>
                <a:latin typeface="Times New Roman" pitchFamily="18" charset="0"/>
                <a:cs typeface="Times New Roman" pitchFamily="18" charset="0"/>
              </a:rPr>
              <a:t>DS</a:t>
            </a:r>
            <a:r>
              <a:rPr lang="en-GB" sz="2400" b="1" dirty="0" smtClean="0">
                <a:solidFill>
                  <a:srgbClr val="0000FF"/>
                </a:solidFill>
                <a:latin typeface="Times New Roman" pitchFamily="18" charset="0"/>
                <a:cs typeface="Times New Roman" pitchFamily="18" charset="0"/>
              </a:rPr>
              <a:t> &lt; (V</a:t>
            </a:r>
            <a:r>
              <a:rPr lang="en-GB" sz="2400" b="1" baseline="-25000" dirty="0" smtClean="0">
                <a:solidFill>
                  <a:srgbClr val="0000FF"/>
                </a:solidFill>
                <a:latin typeface="Times New Roman" pitchFamily="18" charset="0"/>
                <a:cs typeface="Times New Roman" pitchFamily="18" charset="0"/>
              </a:rPr>
              <a:t>GS</a:t>
            </a:r>
            <a:r>
              <a:rPr lang="en-GB" sz="2400" b="1" dirty="0" smtClean="0">
                <a:solidFill>
                  <a:srgbClr val="0000FF"/>
                </a:solidFill>
                <a:latin typeface="Times New Roman" pitchFamily="18" charset="0"/>
                <a:cs typeface="Times New Roman" pitchFamily="18" charset="0"/>
              </a:rPr>
              <a:t> − </a:t>
            </a:r>
            <a:r>
              <a:rPr lang="en-GB" sz="2400" b="1" dirty="0" err="1" smtClean="0">
                <a:solidFill>
                  <a:srgbClr val="0000FF"/>
                </a:solidFill>
                <a:latin typeface="Times New Roman" pitchFamily="18" charset="0"/>
                <a:cs typeface="Times New Roman" pitchFamily="18" charset="0"/>
              </a:rPr>
              <a:t>Vt</a:t>
            </a:r>
            <a:r>
              <a:rPr lang="en-GB" sz="2400" b="1" dirty="0" smtClean="0">
                <a:solidFill>
                  <a:srgbClr val="0000FF"/>
                </a:solidFill>
                <a:latin typeface="Times New Roman" pitchFamily="18" charset="0"/>
                <a:cs typeface="Times New Roman" pitchFamily="18" charset="0"/>
              </a:rPr>
              <a:t>):  The Linear Region </a:t>
            </a:r>
          </a:p>
          <a:p>
            <a:pPr indent="-195823">
              <a:buClr>
                <a:srgbClr val="0000FF"/>
              </a:buClr>
              <a:buFont typeface="Wingdings" pitchFamily="2" charset="2"/>
              <a:buChar char="v"/>
              <a:tabLst>
                <a:tab pos="656582" algn="l"/>
                <a:tab pos="1313162" algn="l"/>
                <a:tab pos="1969745" algn="l"/>
                <a:tab pos="2626327" algn="l"/>
                <a:tab pos="3282907" algn="l"/>
                <a:tab pos="3939490" algn="l"/>
                <a:tab pos="4596072" algn="l"/>
              </a:tabLst>
            </a:pPr>
            <a:endParaRPr lang="en-GB" sz="2400" b="1" dirty="0" smtClean="0">
              <a:solidFill>
                <a:srgbClr val="0000FF"/>
              </a:solidFill>
              <a:latin typeface="Times New Roman" pitchFamily="18" charset="0"/>
              <a:cs typeface="Times New Roman" pitchFamily="18" charset="0"/>
            </a:endParaRPr>
          </a:p>
          <a:p>
            <a:pPr indent="-195823">
              <a:buClr>
                <a:srgbClr val="0000FF"/>
              </a:buClr>
              <a:buFont typeface="Wingdings" pitchFamily="2" charset="2"/>
              <a:buChar char="v"/>
              <a:tabLst>
                <a:tab pos="656582" algn="l"/>
                <a:tab pos="1313162" algn="l"/>
                <a:tab pos="1969745" algn="l"/>
                <a:tab pos="2626327" algn="l"/>
                <a:tab pos="3282907" algn="l"/>
                <a:tab pos="3939490" algn="l"/>
                <a:tab pos="4596072" algn="l"/>
              </a:tabLst>
            </a:pPr>
            <a:r>
              <a:rPr lang="en-GB" sz="2400" b="1" dirty="0" smtClean="0">
                <a:solidFill>
                  <a:srgbClr val="0000FF"/>
                </a:solidFill>
                <a:latin typeface="Times New Roman" pitchFamily="18" charset="0"/>
                <a:cs typeface="Times New Roman" pitchFamily="18" charset="0"/>
              </a:rPr>
              <a:t>V</a:t>
            </a:r>
            <a:r>
              <a:rPr lang="en-GB" sz="2400" b="1" baseline="-25000" dirty="0" smtClean="0">
                <a:solidFill>
                  <a:srgbClr val="0000FF"/>
                </a:solidFill>
                <a:latin typeface="Times New Roman" pitchFamily="18" charset="0"/>
                <a:cs typeface="Times New Roman" pitchFamily="18" charset="0"/>
              </a:rPr>
              <a:t>GS</a:t>
            </a:r>
            <a:r>
              <a:rPr lang="en-GB" sz="2400" b="1" dirty="0" smtClean="0">
                <a:solidFill>
                  <a:srgbClr val="0000FF"/>
                </a:solidFill>
                <a:latin typeface="Times New Roman" pitchFamily="18" charset="0"/>
                <a:cs typeface="Times New Roman" pitchFamily="18" charset="0"/>
              </a:rPr>
              <a:t> &gt; </a:t>
            </a:r>
            <a:r>
              <a:rPr lang="en-GB" sz="2400" b="1" dirty="0" err="1" smtClean="0">
                <a:solidFill>
                  <a:srgbClr val="0000FF"/>
                </a:solidFill>
                <a:latin typeface="Times New Roman" pitchFamily="18" charset="0"/>
                <a:cs typeface="Times New Roman" pitchFamily="18" charset="0"/>
              </a:rPr>
              <a:t>Vt</a:t>
            </a:r>
            <a:r>
              <a:rPr lang="en-GB" sz="2400" b="1" dirty="0" smtClean="0">
                <a:solidFill>
                  <a:srgbClr val="0000FF"/>
                </a:solidFill>
                <a:latin typeface="Times New Roman" pitchFamily="18" charset="0"/>
                <a:cs typeface="Times New Roman" pitchFamily="18" charset="0"/>
              </a:rPr>
              <a:t>  and  V</a:t>
            </a:r>
            <a:r>
              <a:rPr lang="en-GB" sz="2400" b="1" baseline="-25000" dirty="0" smtClean="0">
                <a:solidFill>
                  <a:srgbClr val="0000FF"/>
                </a:solidFill>
                <a:latin typeface="Times New Roman" pitchFamily="18" charset="0"/>
                <a:cs typeface="Times New Roman" pitchFamily="18" charset="0"/>
              </a:rPr>
              <a:t>DS </a:t>
            </a:r>
            <a:r>
              <a:rPr lang="en-GB" sz="2400" b="1" dirty="0" smtClean="0">
                <a:solidFill>
                  <a:srgbClr val="0000FF"/>
                </a:solidFill>
                <a:latin typeface="Times New Roman" pitchFamily="18" charset="0"/>
                <a:cs typeface="Times New Roman" pitchFamily="18" charset="0"/>
              </a:rPr>
              <a:t>&gt; V</a:t>
            </a:r>
            <a:r>
              <a:rPr lang="en-GB" sz="2400" b="1" baseline="-25000" dirty="0" smtClean="0">
                <a:solidFill>
                  <a:srgbClr val="0000FF"/>
                </a:solidFill>
                <a:latin typeface="Times New Roman" pitchFamily="18" charset="0"/>
                <a:cs typeface="Times New Roman" pitchFamily="18" charset="0"/>
              </a:rPr>
              <a:t>GS </a:t>
            </a:r>
            <a:r>
              <a:rPr lang="en-GB" sz="2400" b="1" dirty="0" smtClean="0">
                <a:solidFill>
                  <a:srgbClr val="0000FF"/>
                </a:solidFill>
                <a:latin typeface="Times New Roman" pitchFamily="18" charset="0"/>
                <a:cs typeface="Times New Roman" pitchFamily="18" charset="0"/>
              </a:rPr>
              <a:t>− </a:t>
            </a:r>
            <a:r>
              <a:rPr lang="en-GB" sz="2400" b="1" dirty="0" err="1" smtClean="0">
                <a:solidFill>
                  <a:srgbClr val="0000FF"/>
                </a:solidFill>
                <a:latin typeface="Times New Roman" pitchFamily="18" charset="0"/>
                <a:cs typeface="Times New Roman" pitchFamily="18" charset="0"/>
              </a:rPr>
              <a:t>Vt</a:t>
            </a:r>
            <a:r>
              <a:rPr lang="en-GB" sz="2400" b="1" dirty="0" smtClean="0">
                <a:solidFill>
                  <a:srgbClr val="0000FF"/>
                </a:solidFill>
                <a:latin typeface="Times New Roman" pitchFamily="18" charset="0"/>
                <a:cs typeface="Times New Roman" pitchFamily="18" charset="0"/>
              </a:rPr>
              <a:t>: The Saturation Mode </a:t>
            </a:r>
          </a:p>
          <a:p>
            <a:pPr indent="-195823">
              <a:buClr>
                <a:srgbClr val="0000FF"/>
              </a:buClr>
              <a:buNone/>
              <a:tabLst>
                <a:tab pos="656582" algn="l"/>
                <a:tab pos="1313162" algn="l"/>
                <a:tab pos="1969745" algn="l"/>
                <a:tab pos="2626327" algn="l"/>
                <a:tab pos="3282907" algn="l"/>
                <a:tab pos="3939490" algn="l"/>
                <a:tab pos="4596072" algn="l"/>
              </a:tabLst>
            </a:pPr>
            <a:endParaRPr lang="en-US" sz="2400" b="1" dirty="0" smtClean="0">
              <a:solidFill>
                <a:srgbClr val="0000FF"/>
              </a:solidFill>
              <a:latin typeface="Times New Roman" pitchFamily="18" charset="0"/>
              <a:cs typeface="Times New Roman" pitchFamily="18" charset="0"/>
            </a:endParaRPr>
          </a:p>
          <a:p>
            <a:pPr algn="just">
              <a:lnSpc>
                <a:spcPct val="80000"/>
              </a:lnSpc>
              <a:buClr>
                <a:srgbClr val="0000FF"/>
              </a:buClr>
              <a:buFont typeface="Wingdings" pitchFamily="2" charset="2"/>
              <a:buChar char="v"/>
            </a:pPr>
            <a:endParaRPr lang="en-US" sz="2400" b="1" dirty="0" smtClean="0">
              <a:solidFill>
                <a:srgbClr val="0000FF"/>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DA9812A3-ACAA-4681-98E4-2950E022EF7D}" type="slidenum">
              <a:rPr lang="en-US" smtClean="0"/>
              <a:pPr/>
              <a:t>17</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b="1" dirty="0" smtClean="0">
                <a:solidFill>
                  <a:srgbClr val="FF0000"/>
                </a:solidFill>
                <a:latin typeface="Times New Roman" pitchFamily="18" charset="0"/>
                <a:cs typeface="Times New Roman" pitchFamily="18" charset="0"/>
              </a:rPr>
              <a:t>Modes of MOSFET Operation</a:t>
            </a:r>
            <a:endParaRPr lang="en-US" dirty="0"/>
          </a:p>
        </p:txBody>
      </p:sp>
      <p:sp>
        <p:nvSpPr>
          <p:cNvPr id="3" name="Content Placeholder 2"/>
          <p:cNvSpPr>
            <a:spLocks noGrp="1"/>
          </p:cNvSpPr>
          <p:nvPr>
            <p:ph idx="1"/>
          </p:nvPr>
        </p:nvSpPr>
        <p:spPr/>
        <p:txBody>
          <a:bodyPr/>
          <a:lstStyle/>
          <a:p>
            <a:pPr algn="just">
              <a:lnSpc>
                <a:spcPct val="80000"/>
              </a:lnSpc>
              <a:buClr>
                <a:srgbClr val="0000FF"/>
              </a:buClr>
              <a:buFont typeface="Wingdings" pitchFamily="2" charset="2"/>
              <a:buChar char="v"/>
            </a:pPr>
            <a:r>
              <a:rPr lang="en-GB" sz="2400" b="1" dirty="0" smtClean="0">
                <a:solidFill>
                  <a:srgbClr val="0000FF"/>
                </a:solidFill>
                <a:latin typeface="Times New Roman" pitchFamily="18" charset="0"/>
                <a:cs typeface="Times New Roman" pitchFamily="18" charset="0"/>
              </a:rPr>
              <a:t>1.   V</a:t>
            </a:r>
            <a:r>
              <a:rPr lang="en-GB" sz="2400" b="1" baseline="-25000" dirty="0" smtClean="0">
                <a:solidFill>
                  <a:srgbClr val="0000FF"/>
                </a:solidFill>
                <a:latin typeface="Times New Roman" pitchFamily="18" charset="0"/>
                <a:cs typeface="Times New Roman" pitchFamily="18" charset="0"/>
              </a:rPr>
              <a:t>GS</a:t>
            </a:r>
            <a:r>
              <a:rPr lang="en-GB" sz="2400" b="1" dirty="0" smtClean="0">
                <a:solidFill>
                  <a:srgbClr val="0000FF"/>
                </a:solidFill>
                <a:latin typeface="Times New Roman" pitchFamily="18" charset="0"/>
                <a:cs typeface="Times New Roman" pitchFamily="18" charset="0"/>
              </a:rPr>
              <a:t> &lt; </a:t>
            </a:r>
            <a:r>
              <a:rPr lang="en-GB" sz="2400" b="1" dirty="0" err="1" smtClean="0">
                <a:solidFill>
                  <a:srgbClr val="0000FF"/>
                </a:solidFill>
                <a:latin typeface="Times New Roman" pitchFamily="18" charset="0"/>
                <a:cs typeface="Times New Roman" pitchFamily="18" charset="0"/>
              </a:rPr>
              <a:t>Vt</a:t>
            </a:r>
            <a:r>
              <a:rPr lang="en-GB" sz="2400" b="1" dirty="0" smtClean="0">
                <a:solidFill>
                  <a:srgbClr val="0000FF"/>
                </a:solidFill>
                <a:latin typeface="Times New Roman" pitchFamily="18" charset="0"/>
                <a:cs typeface="Times New Roman" pitchFamily="18" charset="0"/>
              </a:rPr>
              <a:t>:  The cut-off Mode</a:t>
            </a:r>
          </a:p>
          <a:p>
            <a:pPr algn="just">
              <a:lnSpc>
                <a:spcPct val="80000"/>
              </a:lnSpc>
              <a:buClr>
                <a:srgbClr val="0000FF"/>
              </a:buClr>
              <a:buNone/>
            </a:pPr>
            <a:endParaRPr lang="en-US" sz="2400" dirty="0" smtClean="0">
              <a:solidFill>
                <a:srgbClr val="FF0066"/>
              </a:solidFill>
              <a:latin typeface="Times New Roman" pitchFamily="18" charset="0"/>
              <a:cs typeface="Times New Roman" pitchFamily="18" charset="0"/>
            </a:endParaRPr>
          </a:p>
          <a:p>
            <a:pPr algn="just">
              <a:lnSpc>
                <a:spcPct val="80000"/>
              </a:lnSpc>
              <a:buClr>
                <a:srgbClr val="0000FF"/>
              </a:buClr>
              <a:buFont typeface="Wingdings" pitchFamily="2" charset="2"/>
              <a:buChar char="Ø"/>
            </a:pPr>
            <a:r>
              <a:rPr lang="en-GB" sz="2400" dirty="0" smtClean="0">
                <a:latin typeface="Times New Roman" pitchFamily="18" charset="0"/>
                <a:cs typeface="Times New Roman" pitchFamily="18" charset="0"/>
              </a:rPr>
              <a:t>The first is the sub-threshold or cut-off mode; VGS &lt; </a:t>
            </a:r>
            <a:r>
              <a:rPr lang="en-GB" sz="2400" dirty="0" err="1" smtClean="0">
                <a:latin typeface="Times New Roman" pitchFamily="18" charset="0"/>
                <a:cs typeface="Times New Roman" pitchFamily="18" charset="0"/>
              </a:rPr>
              <a:t>Vt</a:t>
            </a:r>
            <a:r>
              <a:rPr lang="en-GB" sz="2400" dirty="0" smtClean="0">
                <a:latin typeface="Times New Roman" pitchFamily="18" charset="0"/>
                <a:cs typeface="Times New Roman" pitchFamily="18" charset="0"/>
              </a:rPr>
              <a:t>: </a:t>
            </a:r>
          </a:p>
          <a:p>
            <a:pPr indent="-195823">
              <a:buClr>
                <a:srgbClr val="0000FF"/>
              </a:buClr>
              <a:buNone/>
              <a:tabLst>
                <a:tab pos="656582" algn="l"/>
                <a:tab pos="1313162" algn="l"/>
                <a:tab pos="1969745" algn="l"/>
                <a:tab pos="2626327" algn="l"/>
                <a:tab pos="3282907" algn="l"/>
                <a:tab pos="3939490" algn="l"/>
                <a:tab pos="4596072" algn="l"/>
              </a:tabLst>
            </a:pPr>
            <a:r>
              <a:rPr lang="en-GB" sz="2400" dirty="0" smtClean="0">
                <a:latin typeface="Times New Roman" pitchFamily="18" charset="0"/>
                <a:cs typeface="Times New Roman" pitchFamily="18" charset="0"/>
              </a:rPr>
              <a:t>	where </a:t>
            </a:r>
            <a:r>
              <a:rPr lang="en-GB" sz="2400" dirty="0" err="1" smtClean="0">
                <a:latin typeface="Times New Roman" pitchFamily="18" charset="0"/>
                <a:cs typeface="Times New Roman" pitchFamily="18" charset="0"/>
              </a:rPr>
              <a:t>Vt</a:t>
            </a:r>
            <a:r>
              <a:rPr lang="en-GB" sz="2400" dirty="0" smtClean="0">
                <a:latin typeface="Times New Roman" pitchFamily="18" charset="0"/>
                <a:cs typeface="Times New Roman" pitchFamily="18" charset="0"/>
              </a:rPr>
              <a:t> is the threshold voltage. In this mode the device is essentially off, and in the ideal case there is no current flowing through the device.</a:t>
            </a:r>
            <a:r>
              <a:rPr lang="en-US" sz="2400" dirty="0" smtClean="0">
                <a:latin typeface="Times New Roman" pitchFamily="18" charset="0"/>
                <a:cs typeface="Times New Roman" pitchFamily="18" charset="0"/>
              </a:rPr>
              <a:t> </a:t>
            </a:r>
          </a:p>
          <a:p>
            <a:pPr indent="-195823">
              <a:buClr>
                <a:srgbClr val="0000FF"/>
              </a:buClr>
              <a:buNone/>
              <a:tabLst>
                <a:tab pos="656582" algn="l"/>
                <a:tab pos="1313162" algn="l"/>
                <a:tab pos="1969745" algn="l"/>
                <a:tab pos="2626327" algn="l"/>
                <a:tab pos="3282907" algn="l"/>
                <a:tab pos="3939490" algn="l"/>
                <a:tab pos="4596072" algn="l"/>
              </a:tabLst>
            </a:pPr>
            <a:endParaRPr lang="en-US" sz="2400" dirty="0" smtClean="0">
              <a:latin typeface="Times New Roman" pitchFamily="18" charset="0"/>
              <a:cs typeface="Times New Roman" pitchFamily="18" charset="0"/>
            </a:endParaRPr>
          </a:p>
          <a:p>
            <a:pPr indent="-195823">
              <a:buClr>
                <a:srgbClr val="0000FF"/>
              </a:buClr>
              <a:buNone/>
              <a:tabLst>
                <a:tab pos="656582" algn="l"/>
                <a:tab pos="1313162" algn="l"/>
                <a:tab pos="1969745" algn="l"/>
                <a:tab pos="2626327" algn="l"/>
                <a:tab pos="3282907" algn="l"/>
                <a:tab pos="3939490" algn="l"/>
                <a:tab pos="4596072" algn="l"/>
              </a:tabLst>
            </a:pPr>
            <a:endParaRPr lang="en-US" sz="2400" dirty="0" smtClean="0">
              <a:latin typeface="Times New Roman" pitchFamily="18" charset="0"/>
              <a:cs typeface="Times New Roman" pitchFamily="18" charset="0"/>
            </a:endParaRPr>
          </a:p>
          <a:p>
            <a:pPr indent="-195823">
              <a:buClr>
                <a:srgbClr val="0000FF"/>
              </a:buClr>
              <a:buFont typeface="Wingdings" pitchFamily="2" charset="2"/>
              <a:buChar char="Ø"/>
              <a:tabLst>
                <a:tab pos="656582" algn="l"/>
                <a:tab pos="1313162" algn="l"/>
                <a:tab pos="1969745" algn="l"/>
                <a:tab pos="2626327" algn="l"/>
                <a:tab pos="3282907" algn="l"/>
                <a:tab pos="3939490" algn="l"/>
                <a:tab pos="4596072" algn="l"/>
              </a:tabLst>
            </a:pPr>
            <a:r>
              <a:rPr lang="en-US" sz="2400" dirty="0" smtClean="0">
                <a:latin typeface="Times New Roman" pitchFamily="18" charset="0"/>
                <a:cs typeface="Times New Roman" pitchFamily="18" charset="0"/>
              </a:rPr>
              <a:t> For n-channel </a:t>
            </a:r>
            <a:r>
              <a:rPr lang="en-US" sz="2400" b="1" dirty="0" err="1" smtClean="0">
                <a:solidFill>
                  <a:srgbClr val="FF0000"/>
                </a:solidFill>
                <a:latin typeface="Times New Roman" pitchFamily="18" charset="0"/>
                <a:cs typeface="Times New Roman" pitchFamily="18" charset="0"/>
              </a:rPr>
              <a:t>Vt</a:t>
            </a:r>
            <a:r>
              <a:rPr lang="en-US" sz="2400" dirty="0" smtClean="0">
                <a:latin typeface="Times New Roman" pitchFamily="18" charset="0"/>
                <a:cs typeface="Times New Roman" pitchFamily="18" charset="0"/>
              </a:rPr>
              <a:t> is positive and has a range of 0.5 V to 1 V.</a:t>
            </a:r>
          </a:p>
          <a:p>
            <a:pPr indent="-195823">
              <a:buClr>
                <a:srgbClr val="0000FF"/>
              </a:buClr>
              <a:buNone/>
              <a:tabLst>
                <a:tab pos="656582" algn="l"/>
                <a:tab pos="1313162" algn="l"/>
                <a:tab pos="1969745" algn="l"/>
                <a:tab pos="2626327" algn="l"/>
                <a:tab pos="3282907" algn="l"/>
                <a:tab pos="3939490" algn="l"/>
                <a:tab pos="4596072" algn="l"/>
              </a:tabLst>
            </a:pPr>
            <a:endParaRPr lang="en-GB" sz="2400" dirty="0" smtClean="0">
              <a:latin typeface="Times New Roman" pitchFamily="18" charset="0"/>
              <a:cs typeface="Times New Roman" pitchFamily="18" charset="0"/>
            </a:endParaRPr>
          </a:p>
          <a:p>
            <a:pPr algn="just">
              <a:lnSpc>
                <a:spcPct val="80000"/>
              </a:lnSpc>
              <a:buNone/>
            </a:pPr>
            <a:r>
              <a:rPr lang="en-US" sz="2400" b="1" dirty="0" smtClean="0">
                <a:solidFill>
                  <a:srgbClr val="FF0066"/>
                </a:solidFill>
                <a:latin typeface="Times New Roman" pitchFamily="18" charset="0"/>
                <a:cs typeface="Times New Roman" pitchFamily="18" charset="0"/>
              </a:rPr>
              <a:t>	</a:t>
            </a:r>
            <a:endParaRPr lang="en-US" sz="2400" dirty="0" smtClean="0"/>
          </a:p>
          <a:p>
            <a:endParaRPr lang="en-US" sz="2400" dirty="0"/>
          </a:p>
        </p:txBody>
      </p:sp>
      <p:sp>
        <p:nvSpPr>
          <p:cNvPr id="4" name="Slide Number Placeholder 3"/>
          <p:cNvSpPr>
            <a:spLocks noGrp="1"/>
          </p:cNvSpPr>
          <p:nvPr>
            <p:ph type="sldNum" sz="quarter" idx="12"/>
          </p:nvPr>
        </p:nvSpPr>
        <p:spPr/>
        <p:txBody>
          <a:bodyPr/>
          <a:lstStyle/>
          <a:p>
            <a:fld id="{DA9812A3-ACAA-4681-98E4-2950E022EF7D}" type="slidenum">
              <a:rPr lang="en-US" smtClean="0"/>
              <a:pPr/>
              <a:t>18</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9" name="Cloud Callout 8"/>
          <p:cNvSpPr/>
          <p:nvPr/>
        </p:nvSpPr>
        <p:spPr>
          <a:xfrm>
            <a:off x="3733800" y="3810000"/>
            <a:ext cx="914400" cy="612648"/>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Modes of MOSFET-Operation (contd.)</a:t>
            </a:r>
            <a:br>
              <a:rPr lang="en-US" sz="2800" b="1" dirty="0" smtClean="0">
                <a:solidFill>
                  <a:srgbClr val="FF0000"/>
                </a:solidFill>
                <a:latin typeface="Times New Roman" pitchFamily="18" charset="0"/>
                <a:cs typeface="Times New Roman" pitchFamily="18" charset="0"/>
              </a:rPr>
            </a:br>
            <a:endParaRPr lang="en-US" sz="2400" dirty="0"/>
          </a:p>
        </p:txBody>
      </p:sp>
      <p:sp>
        <p:nvSpPr>
          <p:cNvPr id="3" name="Content Placeholder 2"/>
          <p:cNvSpPr>
            <a:spLocks noGrp="1"/>
          </p:cNvSpPr>
          <p:nvPr>
            <p:ph idx="1"/>
          </p:nvPr>
        </p:nvSpPr>
        <p:spPr>
          <a:xfrm>
            <a:off x="381000" y="1600200"/>
            <a:ext cx="8382000" cy="4525963"/>
          </a:xfrm>
        </p:spPr>
        <p:txBody>
          <a:bodyPr>
            <a:normAutofit fontScale="55000" lnSpcReduction="20000"/>
          </a:bodyPr>
          <a:lstStyle/>
          <a:p>
            <a:pPr indent="-195823">
              <a:buClr>
                <a:srgbClr val="0000FF"/>
              </a:buClr>
              <a:buFont typeface="Wingdings" pitchFamily="2" charset="2"/>
              <a:buChar char="v"/>
              <a:tabLst>
                <a:tab pos="656582" algn="l"/>
                <a:tab pos="1313162" algn="l"/>
                <a:tab pos="1969745" algn="l"/>
                <a:tab pos="2626327" algn="l"/>
                <a:tab pos="3282907" algn="l"/>
                <a:tab pos="3939490" algn="l"/>
                <a:tab pos="4596072" algn="l"/>
              </a:tabLst>
            </a:pPr>
            <a:r>
              <a:rPr lang="en-US" sz="4400" b="1" dirty="0" smtClean="0">
                <a:solidFill>
                  <a:srgbClr val="0000FF"/>
                </a:solidFill>
                <a:latin typeface="Times New Roman" pitchFamily="18" charset="0"/>
                <a:cs typeface="Times New Roman" pitchFamily="18" charset="0"/>
              </a:rPr>
              <a:t>(2) </a:t>
            </a:r>
            <a:r>
              <a:rPr lang="en-GB" sz="4400" b="1" dirty="0" smtClean="0">
                <a:solidFill>
                  <a:srgbClr val="0000FF"/>
                </a:solidFill>
                <a:latin typeface="Times New Roman" pitchFamily="18" charset="0"/>
                <a:cs typeface="Times New Roman" pitchFamily="18" charset="0"/>
              </a:rPr>
              <a:t>V</a:t>
            </a:r>
            <a:r>
              <a:rPr lang="en-GB" sz="4400" b="1" baseline="-25000" dirty="0" smtClean="0">
                <a:solidFill>
                  <a:srgbClr val="0000FF"/>
                </a:solidFill>
                <a:latin typeface="Times New Roman" pitchFamily="18" charset="0"/>
                <a:cs typeface="Times New Roman" pitchFamily="18" charset="0"/>
              </a:rPr>
              <a:t>GS </a:t>
            </a:r>
            <a:r>
              <a:rPr lang="en-GB" sz="4400" b="1" dirty="0" smtClean="0">
                <a:solidFill>
                  <a:srgbClr val="0000FF"/>
                </a:solidFill>
                <a:latin typeface="Times New Roman" pitchFamily="18" charset="0"/>
                <a:cs typeface="Times New Roman" pitchFamily="18" charset="0"/>
              </a:rPr>
              <a:t>&gt; </a:t>
            </a:r>
            <a:r>
              <a:rPr lang="en-GB" sz="4400" b="1" dirty="0" err="1" smtClean="0">
                <a:solidFill>
                  <a:srgbClr val="0000FF"/>
                </a:solidFill>
                <a:latin typeface="Times New Roman" pitchFamily="18" charset="0"/>
                <a:cs typeface="Times New Roman" pitchFamily="18" charset="0"/>
              </a:rPr>
              <a:t>Vt</a:t>
            </a:r>
            <a:r>
              <a:rPr lang="en-GB" sz="4400" b="1" dirty="0" smtClean="0">
                <a:solidFill>
                  <a:srgbClr val="0000FF"/>
                </a:solidFill>
                <a:latin typeface="Times New Roman" pitchFamily="18" charset="0"/>
                <a:cs typeface="Times New Roman" pitchFamily="18" charset="0"/>
              </a:rPr>
              <a:t>  and  V</a:t>
            </a:r>
            <a:r>
              <a:rPr lang="en-GB" sz="4400" b="1" baseline="-25000" dirty="0" smtClean="0">
                <a:solidFill>
                  <a:srgbClr val="0000FF"/>
                </a:solidFill>
                <a:latin typeface="Times New Roman" pitchFamily="18" charset="0"/>
                <a:cs typeface="Times New Roman" pitchFamily="18" charset="0"/>
              </a:rPr>
              <a:t>DS</a:t>
            </a:r>
            <a:r>
              <a:rPr lang="en-GB" sz="4400" b="1" dirty="0" smtClean="0">
                <a:solidFill>
                  <a:srgbClr val="0000FF"/>
                </a:solidFill>
                <a:latin typeface="Times New Roman" pitchFamily="18" charset="0"/>
                <a:cs typeface="Times New Roman" pitchFamily="18" charset="0"/>
              </a:rPr>
              <a:t> &lt; (V</a:t>
            </a:r>
            <a:r>
              <a:rPr lang="en-GB" sz="4400" b="1" baseline="-25000" dirty="0" smtClean="0">
                <a:solidFill>
                  <a:srgbClr val="0000FF"/>
                </a:solidFill>
                <a:latin typeface="Times New Roman" pitchFamily="18" charset="0"/>
                <a:cs typeface="Times New Roman" pitchFamily="18" charset="0"/>
              </a:rPr>
              <a:t>GS</a:t>
            </a:r>
            <a:r>
              <a:rPr lang="en-GB" sz="4400" b="1" dirty="0" smtClean="0">
                <a:solidFill>
                  <a:srgbClr val="0000FF"/>
                </a:solidFill>
                <a:latin typeface="Times New Roman" pitchFamily="18" charset="0"/>
                <a:cs typeface="Times New Roman" pitchFamily="18" charset="0"/>
              </a:rPr>
              <a:t> − </a:t>
            </a:r>
            <a:r>
              <a:rPr lang="en-GB" sz="4400" b="1" dirty="0" err="1" smtClean="0">
                <a:solidFill>
                  <a:srgbClr val="0000FF"/>
                </a:solidFill>
                <a:latin typeface="Times New Roman" pitchFamily="18" charset="0"/>
                <a:cs typeface="Times New Roman" pitchFamily="18" charset="0"/>
              </a:rPr>
              <a:t>Vt</a:t>
            </a:r>
            <a:r>
              <a:rPr lang="en-GB" sz="4400" b="1" dirty="0" smtClean="0">
                <a:solidFill>
                  <a:srgbClr val="0000FF"/>
                </a:solidFill>
                <a:latin typeface="Times New Roman" pitchFamily="18" charset="0"/>
                <a:cs typeface="Times New Roman" pitchFamily="18" charset="0"/>
              </a:rPr>
              <a:t>):  The Linear Region</a:t>
            </a:r>
          </a:p>
          <a:p>
            <a:pPr marL="604277" indent="-457200">
              <a:buClr>
                <a:srgbClr val="FF0000"/>
              </a:buClr>
              <a:buFont typeface="Wingdings" pitchFamily="2" charset="2"/>
              <a:buChar char="Ø"/>
              <a:tabLst>
                <a:tab pos="656582" algn="l"/>
                <a:tab pos="1313162" algn="l"/>
                <a:tab pos="1969745" algn="l"/>
                <a:tab pos="2626327" algn="l"/>
                <a:tab pos="3282907" algn="l"/>
                <a:tab pos="3939490" algn="l"/>
                <a:tab pos="4596072" algn="l"/>
              </a:tabLst>
            </a:pPr>
            <a:endParaRPr lang="en-GB" sz="2800" b="1" dirty="0">
              <a:solidFill>
                <a:srgbClr val="0000FF"/>
              </a:solidFill>
              <a:latin typeface="Times New Roman" pitchFamily="18" charset="0"/>
              <a:cs typeface="Times New Roman" pitchFamily="18" charset="0"/>
            </a:endParaRPr>
          </a:p>
          <a:p>
            <a:pPr marL="604277" indent="-457200">
              <a:buClr>
                <a:srgbClr val="FF0000"/>
              </a:buClr>
              <a:buFont typeface="Wingdings" pitchFamily="2" charset="2"/>
              <a:buChar char="Ø"/>
              <a:tabLst>
                <a:tab pos="656582" algn="l"/>
                <a:tab pos="1313162" algn="l"/>
                <a:tab pos="1969745" algn="l"/>
                <a:tab pos="2626327" algn="l"/>
                <a:tab pos="3282907" algn="l"/>
                <a:tab pos="3939490" algn="l"/>
                <a:tab pos="4596072" algn="l"/>
              </a:tabLst>
            </a:pPr>
            <a:r>
              <a:rPr lang="en-US" sz="4400" dirty="0" smtClean="0">
                <a:latin typeface="Times New Roman" pitchFamily="18" charset="0"/>
                <a:cs typeface="Times New Roman" pitchFamily="18" charset="0"/>
              </a:rPr>
              <a:t>When</a:t>
            </a:r>
            <a:r>
              <a:rPr lang="en-US" sz="4400" b="1" dirty="0" smtClean="0">
                <a:solidFill>
                  <a:srgbClr val="FF0000"/>
                </a:solidFill>
                <a:latin typeface="Times New Roman" pitchFamily="18" charset="0"/>
                <a:cs typeface="Times New Roman" pitchFamily="18" charset="0"/>
              </a:rPr>
              <a:t> V</a:t>
            </a:r>
            <a:r>
              <a:rPr lang="en-US" sz="4400" b="1" baseline="-25000" dirty="0" smtClean="0">
                <a:solidFill>
                  <a:srgbClr val="FF0000"/>
                </a:solidFill>
                <a:latin typeface="Times New Roman" pitchFamily="18" charset="0"/>
                <a:cs typeface="Times New Roman" pitchFamily="18" charset="0"/>
              </a:rPr>
              <a:t>GS</a:t>
            </a:r>
            <a:r>
              <a:rPr lang="en-US" sz="4400" b="1" dirty="0" smtClean="0">
                <a:solidFill>
                  <a:srgbClr val="FF0000"/>
                </a:solidFill>
                <a:latin typeface="Times New Roman" pitchFamily="18" charset="0"/>
                <a:cs typeface="Times New Roman" pitchFamily="18" charset="0"/>
              </a:rPr>
              <a:t> &gt; </a:t>
            </a:r>
            <a:r>
              <a:rPr lang="en-US" sz="4400" b="1" dirty="0" err="1" smtClean="0">
                <a:solidFill>
                  <a:srgbClr val="FF0000"/>
                </a:solidFill>
                <a:latin typeface="Times New Roman" pitchFamily="18" charset="0"/>
                <a:cs typeface="Times New Roman" pitchFamily="18" charset="0"/>
              </a:rPr>
              <a:t>V</a:t>
            </a:r>
            <a:r>
              <a:rPr lang="en-US" sz="4400" b="1" baseline="-25000" dirty="0" err="1" smtClean="0">
                <a:solidFill>
                  <a:srgbClr val="FF0000"/>
                </a:solidFill>
                <a:latin typeface="Times New Roman" pitchFamily="18" charset="0"/>
                <a:cs typeface="Times New Roman" pitchFamily="18" charset="0"/>
              </a:rPr>
              <a:t>t</a:t>
            </a:r>
            <a:r>
              <a:rPr lang="en-US" sz="4400" dirty="0" smtClean="0">
                <a:latin typeface="Times New Roman" pitchFamily="18" charset="0"/>
                <a:cs typeface="Times New Roman" pitchFamily="18" charset="0"/>
              </a:rPr>
              <a:t> more electrons are attracted into the channel.</a:t>
            </a:r>
          </a:p>
          <a:p>
            <a:pPr lvl="1">
              <a:lnSpc>
                <a:spcPct val="80000"/>
              </a:lnSpc>
            </a:pPr>
            <a:endParaRPr lang="en-US" sz="2000" dirty="0" smtClean="0">
              <a:latin typeface="Times New Roman" pitchFamily="18" charset="0"/>
              <a:cs typeface="Times New Roman" pitchFamily="18" charset="0"/>
            </a:endParaRPr>
          </a:p>
          <a:p>
            <a:pPr lvl="1">
              <a:lnSpc>
                <a:spcPct val="110000"/>
              </a:lnSpc>
            </a:pPr>
            <a:r>
              <a:rPr lang="en-US" sz="2200"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i</a:t>
            </a:r>
            <a:r>
              <a:rPr lang="en-US" sz="3600" baseline="-25000" dirty="0" err="1" smtClean="0">
                <a:latin typeface="Times New Roman" pitchFamily="18" charset="0"/>
                <a:cs typeface="Times New Roman" pitchFamily="18" charset="0"/>
              </a:rPr>
              <a:t>D</a:t>
            </a:r>
            <a:r>
              <a:rPr lang="en-US" sz="3600" baseline="-25000" dirty="0" smtClean="0">
                <a:solidFill>
                  <a:srgbClr val="FF00FF"/>
                </a:solidFill>
                <a:latin typeface="Times New Roman" pitchFamily="18" charset="0"/>
                <a:cs typeface="Times New Roman" pitchFamily="18" charset="0"/>
              </a:rPr>
              <a:t> </a:t>
            </a:r>
            <a:r>
              <a:rPr lang="en-US" sz="3600" dirty="0" smtClean="0">
                <a:latin typeface="Times New Roman" pitchFamily="18" charset="0"/>
                <a:cs typeface="Times New Roman" pitchFamily="18" charset="0"/>
              </a:rPr>
              <a:t>current increases, conductance of the channel increases. </a:t>
            </a:r>
          </a:p>
          <a:p>
            <a:pPr lvl="1">
              <a:lnSpc>
                <a:spcPct val="110000"/>
              </a:lnSpc>
            </a:pPr>
            <a:r>
              <a:rPr lang="en-US" sz="3600" dirty="0" smtClean="0">
                <a:latin typeface="Times New Roman" pitchFamily="18" charset="0"/>
                <a:cs typeface="Times New Roman" pitchFamily="18" charset="0"/>
              </a:rPr>
              <a:t>equivalently, resistance reduces.</a:t>
            </a:r>
          </a:p>
          <a:p>
            <a:pPr lvl="1">
              <a:lnSpc>
                <a:spcPct val="110000"/>
              </a:lnSpc>
            </a:pPr>
            <a:r>
              <a:rPr lang="en-US" sz="3600" dirty="0" smtClean="0">
                <a:latin typeface="Times New Roman" pitchFamily="18" charset="0"/>
                <a:cs typeface="Times New Roman" pitchFamily="18" charset="0"/>
              </a:rPr>
              <a:t> The conductance of the channel is proportional to </a:t>
            </a:r>
            <a:r>
              <a:rPr lang="en-US" sz="3600" b="1" dirty="0" smtClean="0">
                <a:solidFill>
                  <a:srgbClr val="0000FF"/>
                </a:solidFill>
                <a:latin typeface="Times New Roman" pitchFamily="18" charset="0"/>
                <a:cs typeface="Times New Roman" pitchFamily="18" charset="0"/>
              </a:rPr>
              <a:t>excess gate voltage (</a:t>
            </a:r>
            <a:r>
              <a:rPr lang="en-US" sz="3600" b="1" i="1" dirty="0" err="1" smtClean="0">
                <a:solidFill>
                  <a:srgbClr val="0000FF"/>
                </a:solidFill>
                <a:latin typeface="Times New Roman" pitchFamily="18" charset="0"/>
                <a:cs typeface="Times New Roman" pitchFamily="18" charset="0"/>
              </a:rPr>
              <a:t>v</a:t>
            </a:r>
            <a:r>
              <a:rPr lang="en-US" sz="3600" b="1" i="1" baseline="-25000" dirty="0" err="1" smtClean="0">
                <a:solidFill>
                  <a:srgbClr val="0000FF"/>
                </a:solidFill>
                <a:latin typeface="Times New Roman" pitchFamily="18" charset="0"/>
                <a:cs typeface="Times New Roman" pitchFamily="18" charset="0"/>
              </a:rPr>
              <a:t>GS</a:t>
            </a:r>
            <a:r>
              <a:rPr lang="en-US" sz="3600" b="1" i="1" dirty="0" err="1" smtClean="0">
                <a:solidFill>
                  <a:srgbClr val="0000FF"/>
                </a:solidFill>
                <a:latin typeface="Times New Roman" pitchFamily="18" charset="0"/>
                <a:cs typeface="Times New Roman" pitchFamily="18" charset="0"/>
              </a:rPr>
              <a:t>-</a:t>
            </a:r>
            <a:r>
              <a:rPr lang="en-US" sz="3600" b="1" dirty="0" err="1" smtClean="0">
                <a:solidFill>
                  <a:srgbClr val="0000FF"/>
                </a:solidFill>
                <a:latin typeface="Times New Roman" pitchFamily="18" charset="0"/>
                <a:cs typeface="Times New Roman" pitchFamily="18" charset="0"/>
              </a:rPr>
              <a:t>Vt</a:t>
            </a:r>
            <a:r>
              <a:rPr lang="en-US" sz="3600" b="1" i="1" dirty="0" smtClean="0">
                <a:solidFill>
                  <a:srgbClr val="0000FF"/>
                </a:solidFill>
                <a:latin typeface="Times New Roman" pitchFamily="18" charset="0"/>
                <a:cs typeface="Times New Roman" pitchFamily="18" charset="0"/>
              </a:rPr>
              <a:t>).</a:t>
            </a:r>
          </a:p>
          <a:p>
            <a:pPr lvl="1">
              <a:lnSpc>
                <a:spcPct val="110000"/>
              </a:lnSpc>
            </a:pPr>
            <a:r>
              <a:rPr lang="en-US" sz="3600" dirty="0" smtClean="0">
                <a:latin typeface="Times New Roman" pitchFamily="18" charset="0"/>
                <a:cs typeface="Times New Roman" pitchFamily="18" charset="0"/>
              </a:rPr>
              <a:t>The current</a:t>
            </a:r>
            <a:r>
              <a:rPr lang="en-US" sz="3600" dirty="0" smtClean="0">
                <a:solidFill>
                  <a:srgbClr val="FF0000"/>
                </a:solidFill>
                <a:latin typeface="Times New Roman" pitchFamily="18" charset="0"/>
                <a:cs typeface="Times New Roman" pitchFamily="18" charset="0"/>
              </a:rPr>
              <a:t> </a:t>
            </a:r>
            <a:r>
              <a:rPr lang="en-US" sz="3600" b="1" i="1" dirty="0" err="1" smtClean="0">
                <a:solidFill>
                  <a:srgbClr val="FF0000"/>
                </a:solidFill>
                <a:latin typeface="Times New Roman" pitchFamily="18" charset="0"/>
                <a:cs typeface="Times New Roman" pitchFamily="18" charset="0"/>
              </a:rPr>
              <a:t>i</a:t>
            </a:r>
            <a:r>
              <a:rPr lang="en-US" sz="3600" b="1" i="1" baseline="-25000" dirty="0" err="1" smtClean="0">
                <a:solidFill>
                  <a:srgbClr val="FF0000"/>
                </a:solidFill>
                <a:latin typeface="Times New Roman" pitchFamily="18" charset="0"/>
                <a:cs typeface="Times New Roman" pitchFamily="18" charset="0"/>
              </a:rPr>
              <a:t>D</a:t>
            </a:r>
            <a:r>
              <a:rPr lang="en-US" sz="3600" dirty="0" smtClean="0">
                <a:solidFill>
                  <a:srgbClr val="FF0000"/>
                </a:solidFill>
                <a:latin typeface="Times New Roman" pitchFamily="18" charset="0"/>
                <a:cs typeface="Times New Roman" pitchFamily="18" charset="0"/>
              </a:rPr>
              <a:t> </a:t>
            </a:r>
            <a:r>
              <a:rPr lang="en-US" sz="3600" dirty="0" smtClean="0">
                <a:latin typeface="Times New Roman" pitchFamily="18" charset="0"/>
                <a:cs typeface="Times New Roman" pitchFamily="18" charset="0"/>
              </a:rPr>
              <a:t>will be proportional to </a:t>
            </a:r>
            <a:r>
              <a:rPr lang="en-US" sz="3600" b="1" dirty="0" smtClean="0">
                <a:solidFill>
                  <a:srgbClr val="FF0000"/>
                </a:solidFill>
                <a:latin typeface="Times New Roman" pitchFamily="18" charset="0"/>
                <a:cs typeface="Times New Roman" pitchFamily="18" charset="0"/>
              </a:rPr>
              <a:t>(</a:t>
            </a:r>
            <a:r>
              <a:rPr lang="en-US" sz="3600" b="1" i="1" dirty="0" err="1" smtClean="0">
                <a:solidFill>
                  <a:srgbClr val="FF0000"/>
                </a:solidFill>
                <a:latin typeface="Times New Roman" pitchFamily="18" charset="0"/>
                <a:cs typeface="Times New Roman" pitchFamily="18" charset="0"/>
              </a:rPr>
              <a:t>v</a:t>
            </a:r>
            <a:r>
              <a:rPr lang="en-US" sz="3600" b="1" i="1" baseline="-25000" dirty="0" err="1" smtClean="0">
                <a:solidFill>
                  <a:srgbClr val="FF0000"/>
                </a:solidFill>
                <a:latin typeface="Times New Roman" pitchFamily="18" charset="0"/>
                <a:cs typeface="Times New Roman" pitchFamily="18" charset="0"/>
              </a:rPr>
              <a:t>GS</a:t>
            </a:r>
            <a:r>
              <a:rPr lang="en-US" sz="3600" b="1" i="1" dirty="0" err="1" smtClean="0">
                <a:solidFill>
                  <a:srgbClr val="FF0000"/>
                </a:solidFill>
                <a:latin typeface="Times New Roman" pitchFamily="18" charset="0"/>
                <a:cs typeface="Times New Roman" pitchFamily="18" charset="0"/>
              </a:rPr>
              <a:t>-Vt</a:t>
            </a:r>
            <a:r>
              <a:rPr lang="en-US" sz="3600" b="1" i="1" dirty="0" smtClean="0">
                <a:solidFill>
                  <a:srgbClr val="FF0000"/>
                </a:solidFill>
                <a:latin typeface="Times New Roman" pitchFamily="18" charset="0"/>
                <a:cs typeface="Times New Roman" pitchFamily="18" charset="0"/>
              </a:rPr>
              <a:t>)</a:t>
            </a:r>
            <a:r>
              <a:rPr lang="en-US" sz="3600" dirty="0" smtClean="0">
                <a:solidFill>
                  <a:srgbClr val="FF0000"/>
                </a:solidFill>
                <a:latin typeface="Times New Roman" pitchFamily="18" charset="0"/>
                <a:cs typeface="Times New Roman" pitchFamily="18" charset="0"/>
              </a:rPr>
              <a:t> </a:t>
            </a:r>
            <a:r>
              <a:rPr lang="en-US" sz="3600" dirty="0" smtClean="0">
                <a:latin typeface="Times New Roman" pitchFamily="18" charset="0"/>
                <a:cs typeface="Times New Roman" pitchFamily="18" charset="0"/>
              </a:rPr>
              <a:t>and, of course, to the voltage </a:t>
            </a:r>
            <a:r>
              <a:rPr lang="en-US" sz="3600" b="1" dirty="0" err="1" smtClean="0">
                <a:solidFill>
                  <a:srgbClr val="FF0000"/>
                </a:solidFill>
                <a:latin typeface="Times New Roman" pitchFamily="18" charset="0"/>
                <a:cs typeface="Times New Roman" pitchFamily="18" charset="0"/>
              </a:rPr>
              <a:t>v</a:t>
            </a:r>
            <a:r>
              <a:rPr lang="en-US" sz="3600" b="1" i="1" baseline="-25000" dirty="0" err="1" smtClean="0">
                <a:solidFill>
                  <a:srgbClr val="FF0000"/>
                </a:solidFill>
                <a:latin typeface="Times New Roman" pitchFamily="18" charset="0"/>
                <a:cs typeface="Times New Roman" pitchFamily="18" charset="0"/>
              </a:rPr>
              <a:t>DS</a:t>
            </a:r>
            <a:r>
              <a:rPr lang="en-US" sz="3600" dirty="0" smtClean="0">
                <a:latin typeface="Times New Roman" pitchFamily="18" charset="0"/>
                <a:cs typeface="Times New Roman" pitchFamily="18" charset="0"/>
              </a:rPr>
              <a:t> that causes </a:t>
            </a:r>
            <a:r>
              <a:rPr lang="en-US" sz="3600" b="1" dirty="0" err="1" smtClean="0">
                <a:solidFill>
                  <a:srgbClr val="FF0000"/>
                </a:solidFill>
                <a:latin typeface="Times New Roman" pitchFamily="18" charset="0"/>
                <a:cs typeface="Times New Roman" pitchFamily="18" charset="0"/>
              </a:rPr>
              <a:t>i</a:t>
            </a:r>
            <a:r>
              <a:rPr lang="en-US" sz="3600" b="1" i="1" baseline="-25000" dirty="0" err="1" smtClean="0">
                <a:solidFill>
                  <a:srgbClr val="FF0000"/>
                </a:solidFill>
                <a:latin typeface="Times New Roman" pitchFamily="18" charset="0"/>
                <a:cs typeface="Times New Roman" pitchFamily="18" charset="0"/>
              </a:rPr>
              <a:t>D</a:t>
            </a:r>
            <a:r>
              <a:rPr lang="en-US" sz="3600" dirty="0" smtClean="0">
                <a:latin typeface="Times New Roman" pitchFamily="18" charset="0"/>
                <a:cs typeface="Times New Roman" pitchFamily="18" charset="0"/>
              </a:rPr>
              <a:t> to flow</a:t>
            </a:r>
          </a:p>
          <a:p>
            <a:pPr lvl="1">
              <a:lnSpc>
                <a:spcPct val="80000"/>
              </a:lnSpc>
            </a:pPr>
            <a:endParaRPr lang="en-US" sz="3600" b="1" dirty="0" smtClean="0">
              <a:solidFill>
                <a:srgbClr val="0000FF"/>
              </a:solidFill>
              <a:latin typeface="Times New Roman" pitchFamily="18" charset="0"/>
              <a:cs typeface="Times New Roman" pitchFamily="18" charset="0"/>
            </a:endParaRPr>
          </a:p>
          <a:p>
            <a:pPr lvl="1">
              <a:lnSpc>
                <a:spcPct val="120000"/>
              </a:lnSpc>
              <a:buClr>
                <a:srgbClr val="FF0000"/>
              </a:buClr>
              <a:buFont typeface="Wingdings" pitchFamily="2" charset="2"/>
              <a:buChar char="Ø"/>
            </a:pPr>
            <a:r>
              <a:rPr lang="en-US" sz="4400" dirty="0" smtClean="0">
                <a:latin typeface="Times New Roman" pitchFamily="18" charset="0"/>
                <a:cs typeface="Times New Roman" pitchFamily="18" charset="0"/>
              </a:rPr>
              <a:t>Figure 4.4 shows a relation between </a:t>
            </a:r>
            <a:r>
              <a:rPr lang="en-US" sz="4400" dirty="0" err="1" smtClean="0">
                <a:latin typeface="Times New Roman" pitchFamily="18" charset="0"/>
                <a:cs typeface="Times New Roman" pitchFamily="18" charset="0"/>
              </a:rPr>
              <a:t>i</a:t>
            </a:r>
            <a:r>
              <a:rPr lang="en-US" sz="4400" baseline="-25000" dirty="0" err="1" smtClean="0">
                <a:latin typeface="Times New Roman" pitchFamily="18" charset="0"/>
                <a:cs typeface="Times New Roman" pitchFamily="18" charset="0"/>
              </a:rPr>
              <a:t>D</a:t>
            </a:r>
            <a:r>
              <a:rPr lang="en-US" sz="4400" dirty="0" smtClean="0">
                <a:latin typeface="Times New Roman" pitchFamily="18" charset="0"/>
                <a:cs typeface="Times New Roman" pitchFamily="18" charset="0"/>
              </a:rPr>
              <a:t> versus V</a:t>
            </a:r>
            <a:r>
              <a:rPr lang="en-US" sz="4400" baseline="-25000" dirty="0" smtClean="0">
                <a:latin typeface="Times New Roman" pitchFamily="18" charset="0"/>
                <a:cs typeface="Times New Roman" pitchFamily="18" charset="0"/>
              </a:rPr>
              <a:t>DS</a:t>
            </a:r>
            <a:r>
              <a:rPr lang="en-US" sz="4400" dirty="0" smtClean="0">
                <a:latin typeface="Times New Roman" pitchFamily="18" charset="0"/>
                <a:cs typeface="Times New Roman" pitchFamily="18" charset="0"/>
              </a:rPr>
              <a:t> for various values of V</a:t>
            </a:r>
            <a:r>
              <a:rPr lang="en-US" sz="4400" baseline="-25000" dirty="0" smtClean="0">
                <a:latin typeface="Times New Roman" pitchFamily="18" charset="0"/>
                <a:cs typeface="Times New Roman" pitchFamily="18" charset="0"/>
              </a:rPr>
              <a:t>GS</a:t>
            </a:r>
            <a:r>
              <a:rPr lang="en-US" sz="4400" dirty="0" smtClean="0">
                <a:latin typeface="Times New Roman" pitchFamily="18" charset="0"/>
                <a:cs typeface="Times New Roman" pitchFamily="18" charset="0"/>
              </a:rPr>
              <a:t>. In this mode, MOSFET operates as  a linear resistance whose value is controlled by </a:t>
            </a:r>
            <a:r>
              <a:rPr lang="en-US" sz="4400" dirty="0" err="1" smtClean="0">
                <a:latin typeface="Times New Roman" pitchFamily="18" charset="0"/>
                <a:cs typeface="Times New Roman" pitchFamily="18" charset="0"/>
              </a:rPr>
              <a:t>v</a:t>
            </a:r>
            <a:r>
              <a:rPr lang="en-US" sz="4400" baseline="-25000" dirty="0" err="1" smtClean="0">
                <a:latin typeface="Times New Roman" pitchFamily="18" charset="0"/>
                <a:cs typeface="Times New Roman" pitchFamily="18" charset="0"/>
              </a:rPr>
              <a:t>GS</a:t>
            </a:r>
            <a:r>
              <a:rPr lang="en-US" sz="4400" dirty="0" smtClean="0">
                <a:latin typeface="Times New Roman" pitchFamily="18" charset="0"/>
                <a:cs typeface="Times New Roman" pitchFamily="18" charset="0"/>
              </a:rPr>
              <a:t>.</a:t>
            </a:r>
          </a:p>
          <a:p>
            <a:pPr lvl="1">
              <a:lnSpc>
                <a:spcPct val="120000"/>
              </a:lnSpc>
            </a:pPr>
            <a:endParaRPr lang="en-US" sz="4400" baseline="-25000" dirty="0" smtClean="0">
              <a:latin typeface="Times New Roman" pitchFamily="18" charset="0"/>
              <a:cs typeface="Times New Roman" pitchFamily="18" charset="0"/>
            </a:endParaRPr>
          </a:p>
          <a:p>
            <a:pPr>
              <a:buClr>
                <a:srgbClr val="FF0000"/>
              </a:buClr>
              <a:buFont typeface="Wingdings" pitchFamily="2" charset="2"/>
              <a:buChar char="Ø"/>
            </a:pPr>
            <a:endParaRPr lang="en-US" sz="3400" dirty="0" smtClean="0">
              <a:latin typeface="Times New Roman" pitchFamily="18" charset="0"/>
              <a:cs typeface="Times New Roman" pitchFamily="18" charset="0"/>
            </a:endParaRPr>
          </a:p>
          <a:p>
            <a:pPr>
              <a:buNone/>
            </a:pPr>
            <a:endParaRPr lang="en-US" sz="2000" dirty="0"/>
          </a:p>
        </p:txBody>
      </p:sp>
      <p:sp>
        <p:nvSpPr>
          <p:cNvPr id="4" name="Slide Number Placeholder 3"/>
          <p:cNvSpPr>
            <a:spLocks noGrp="1"/>
          </p:cNvSpPr>
          <p:nvPr>
            <p:ph type="sldNum" sz="quarter" idx="12"/>
          </p:nvPr>
        </p:nvSpPr>
        <p:spPr/>
        <p:txBody>
          <a:bodyPr/>
          <a:lstStyle/>
          <a:p>
            <a:fld id="{DA9812A3-ACAA-4681-98E4-2950E022EF7D}" type="slidenum">
              <a:rPr lang="en-US" smtClean="0"/>
              <a:pPr/>
              <a:t>19</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sedr42021_0404"/>
          <p:cNvPicPr>
            <a:picLocks noChangeAspect="1" noChangeArrowheads="1"/>
          </p:cNvPicPr>
          <p:nvPr/>
        </p:nvPicPr>
        <p:blipFill>
          <a:blip r:embed="rId3" cstate="print"/>
          <a:srcRect/>
          <a:stretch>
            <a:fillRect/>
          </a:stretch>
        </p:blipFill>
        <p:spPr bwMode="auto">
          <a:xfrm>
            <a:off x="1600200" y="1524000"/>
            <a:ext cx="5210228" cy="3886200"/>
          </a:xfrm>
          <a:prstGeom prst="rect">
            <a:avLst/>
          </a:prstGeom>
          <a:noFill/>
          <a:ln w="9525">
            <a:noFill/>
            <a:miter lim="800000"/>
            <a:headEnd/>
            <a:tailEnd/>
          </a:ln>
        </p:spPr>
      </p:pic>
      <p:sp>
        <p:nvSpPr>
          <p:cNvPr id="81923" name="Text Box 3"/>
          <p:cNvSpPr txBox="1">
            <a:spLocks noChangeArrowheads="1"/>
          </p:cNvSpPr>
          <p:nvPr/>
        </p:nvSpPr>
        <p:spPr bwMode="auto">
          <a:xfrm>
            <a:off x="1143000" y="685800"/>
            <a:ext cx="7086600" cy="523220"/>
          </a:xfrm>
          <a:prstGeom prst="rect">
            <a:avLst/>
          </a:prstGeom>
          <a:noFill/>
          <a:ln w="9525">
            <a:noFill/>
            <a:miter lim="800000"/>
            <a:headEnd/>
            <a:tailEnd/>
          </a:ln>
        </p:spPr>
        <p:txBody>
          <a:bodyPr>
            <a:spAutoFit/>
          </a:bodyPr>
          <a:lstStyle/>
          <a:p>
            <a:pPr algn="ctr" eaLnBrk="0" hangingPunct="0">
              <a:spcBef>
                <a:spcPct val="50000"/>
              </a:spcBef>
            </a:pPr>
            <a:r>
              <a:rPr lang="en-US" altLang="en-US" sz="2800" b="1" baseline="0" dirty="0" smtClean="0">
                <a:solidFill>
                  <a:srgbClr val="FF0000"/>
                </a:solidFill>
                <a:latin typeface="Times New Roman" pitchFamily="18" charset="0"/>
              </a:rPr>
              <a:t>The </a:t>
            </a:r>
            <a:r>
              <a:rPr lang="en-US" altLang="en-US" sz="2800" b="1" baseline="0" dirty="0" err="1" smtClean="0">
                <a:solidFill>
                  <a:srgbClr val="FF0000"/>
                </a:solidFill>
                <a:latin typeface="Times New Roman" pitchFamily="18" charset="0"/>
              </a:rPr>
              <a:t>i</a:t>
            </a:r>
            <a:r>
              <a:rPr lang="en-US" altLang="en-US" sz="2800" b="1" baseline="-25000" dirty="0" err="1" smtClean="0">
                <a:solidFill>
                  <a:srgbClr val="FF0000"/>
                </a:solidFill>
                <a:latin typeface="Times New Roman" pitchFamily="18" charset="0"/>
              </a:rPr>
              <a:t>D</a:t>
            </a:r>
            <a:r>
              <a:rPr lang="en-US" altLang="en-US" sz="2800" b="1" baseline="0" dirty="0" smtClean="0">
                <a:solidFill>
                  <a:srgbClr val="FF0000"/>
                </a:solidFill>
                <a:latin typeface="Times New Roman" pitchFamily="18" charset="0"/>
              </a:rPr>
              <a:t>–</a:t>
            </a:r>
            <a:r>
              <a:rPr lang="en-US" altLang="en-US" sz="2800" b="1" dirty="0">
                <a:solidFill>
                  <a:srgbClr val="FF0000"/>
                </a:solidFill>
                <a:latin typeface="New Baskerville" pitchFamily="18" charset="0"/>
              </a:rPr>
              <a:t>V</a:t>
            </a:r>
            <a:r>
              <a:rPr lang="en-US" altLang="en-US" sz="2800" b="1" baseline="-25000" dirty="0" smtClean="0">
                <a:solidFill>
                  <a:srgbClr val="FF0000"/>
                </a:solidFill>
                <a:latin typeface="Times New Roman" pitchFamily="18" charset="0"/>
              </a:rPr>
              <a:t>DS</a:t>
            </a:r>
            <a:r>
              <a:rPr lang="en-US" altLang="en-US" sz="2800" b="1" baseline="0" dirty="0" smtClean="0">
                <a:solidFill>
                  <a:srgbClr val="FF0000"/>
                </a:solidFill>
                <a:latin typeface="Times New Roman" pitchFamily="18" charset="0"/>
              </a:rPr>
              <a:t> Characteristics-</a:t>
            </a:r>
            <a:r>
              <a:rPr lang="en-US" sz="2800" b="1" dirty="0" smtClean="0">
                <a:solidFill>
                  <a:srgbClr val="FF0000"/>
                </a:solidFill>
                <a:latin typeface="Times New Roman" pitchFamily="18" charset="0"/>
                <a:cs typeface="Times New Roman" pitchFamily="18" charset="0"/>
              </a:rPr>
              <a:t>(</a:t>
            </a:r>
            <a:r>
              <a:rPr lang="en-US" sz="2400" b="1" dirty="0" smtClean="0">
                <a:solidFill>
                  <a:srgbClr val="FF0000"/>
                </a:solidFill>
                <a:latin typeface="Times New Roman" pitchFamily="18" charset="0"/>
                <a:cs typeface="Times New Roman" pitchFamily="18" charset="0"/>
              </a:rPr>
              <a:t>Small V</a:t>
            </a:r>
            <a:r>
              <a:rPr lang="en-US" sz="2800" b="1" baseline="-25000" dirty="0" smtClean="0">
                <a:solidFill>
                  <a:srgbClr val="FF0000"/>
                </a:solidFill>
                <a:latin typeface="Times New Roman" pitchFamily="18" charset="0"/>
                <a:cs typeface="Times New Roman" pitchFamily="18" charset="0"/>
              </a:rPr>
              <a:t>DS</a:t>
            </a:r>
            <a:r>
              <a:rPr lang="en-US" sz="2400" b="1" dirty="0" smtClean="0">
                <a:solidFill>
                  <a:srgbClr val="FF0000"/>
                </a:solidFill>
                <a:latin typeface="Times New Roman" pitchFamily="18" charset="0"/>
                <a:cs typeface="Times New Roman" pitchFamily="18" charset="0"/>
              </a:rPr>
              <a:t>)</a:t>
            </a:r>
            <a:endParaRPr lang="en-US" altLang="en-US" sz="2400" b="1" dirty="0">
              <a:solidFill>
                <a:srgbClr val="FF0000"/>
              </a:solidFill>
              <a:latin typeface="Times New Roman" pitchFamily="18" charset="0"/>
            </a:endParaRPr>
          </a:p>
        </p:txBody>
      </p:sp>
      <p:sp>
        <p:nvSpPr>
          <p:cNvPr id="386053" name="Rectangle 5"/>
          <p:cNvSpPr>
            <a:spLocks noChangeArrowheads="1"/>
          </p:cNvSpPr>
          <p:nvPr/>
        </p:nvSpPr>
        <p:spPr bwMode="auto">
          <a:xfrm>
            <a:off x="304800" y="5486400"/>
            <a:ext cx="8686800" cy="707886"/>
          </a:xfrm>
          <a:prstGeom prst="rect">
            <a:avLst/>
          </a:prstGeom>
          <a:noFill/>
          <a:ln w="9525">
            <a:noFill/>
            <a:miter lim="800000"/>
            <a:headEnd/>
            <a:tailEnd/>
          </a:ln>
        </p:spPr>
        <p:txBody>
          <a:bodyPr wrap="square">
            <a:spAutoFit/>
          </a:bodyPr>
          <a:lstStyle/>
          <a:p>
            <a:pPr eaLnBrk="0" hangingPunct="0">
              <a:spcBef>
                <a:spcPct val="50000"/>
              </a:spcBef>
            </a:pPr>
            <a:r>
              <a:rPr lang="en-US" altLang="en-US" sz="2000" b="1" baseline="0" dirty="0" smtClean="0">
                <a:latin typeface="Times New Roman" pitchFamily="18" charset="0"/>
              </a:rPr>
              <a:t>Figure 4.4: </a:t>
            </a:r>
            <a:r>
              <a:rPr lang="en-US" altLang="en-US" sz="2000" baseline="0" dirty="0" smtClean="0">
                <a:latin typeface="Times New Roman" pitchFamily="18" charset="0"/>
              </a:rPr>
              <a:t>When </a:t>
            </a:r>
            <a:r>
              <a:rPr lang="en-US" altLang="en-US" sz="2000" baseline="0" dirty="0">
                <a:latin typeface="Times New Roman" pitchFamily="18" charset="0"/>
              </a:rPr>
              <a:t>the voltage applied between drain and source, </a:t>
            </a:r>
            <a:r>
              <a:rPr lang="en-US" altLang="en-US" sz="2000" dirty="0">
                <a:latin typeface="New Baskerville" pitchFamily="18" charset="0"/>
              </a:rPr>
              <a:t>V</a:t>
            </a:r>
            <a:r>
              <a:rPr lang="en-US" altLang="en-US" sz="2400" baseline="-25000" dirty="0" smtClean="0">
                <a:latin typeface="Times New Roman" pitchFamily="18" charset="0"/>
              </a:rPr>
              <a:t>DS</a:t>
            </a:r>
            <a:r>
              <a:rPr lang="en-US" altLang="en-US" sz="2000" dirty="0">
                <a:latin typeface="Times New Roman" pitchFamily="18" charset="0"/>
              </a:rPr>
              <a:t>,</a:t>
            </a:r>
            <a:r>
              <a:rPr lang="en-US" altLang="en-US" sz="2000" baseline="0" dirty="0">
                <a:latin typeface="Times New Roman" pitchFamily="18" charset="0"/>
              </a:rPr>
              <a:t> is kept small. </a:t>
            </a:r>
            <a:r>
              <a:rPr lang="en-US" altLang="en-US" sz="2000" baseline="0" dirty="0" smtClean="0">
                <a:latin typeface="Times New Roman" pitchFamily="18" charset="0"/>
              </a:rPr>
              <a:t>The </a:t>
            </a:r>
            <a:r>
              <a:rPr lang="en-US" altLang="en-US" sz="2000" baseline="0" dirty="0">
                <a:latin typeface="Times New Roman" pitchFamily="18" charset="0"/>
              </a:rPr>
              <a:t>device operates as a linear resistor whose value is controlled by </a:t>
            </a:r>
            <a:r>
              <a:rPr lang="en-US" altLang="en-US" sz="2000" baseline="0" dirty="0" smtClean="0">
                <a:latin typeface="Times New Roman" pitchFamily="18" charset="0"/>
              </a:rPr>
              <a:t>V</a:t>
            </a:r>
            <a:r>
              <a:rPr lang="en-US" altLang="en-US" sz="2400" i="1" baseline="-25000" dirty="0" smtClean="0">
                <a:latin typeface="Times New Roman" pitchFamily="18" charset="0"/>
              </a:rPr>
              <a:t>GS</a:t>
            </a:r>
            <a:r>
              <a:rPr lang="en-US" altLang="en-US" sz="2400" baseline="-25000" dirty="0">
                <a:latin typeface="Times New Roman" pitchFamily="18" charset="0"/>
              </a:rPr>
              <a:t>.</a:t>
            </a:r>
          </a:p>
        </p:txBody>
      </p:sp>
      <p:sp>
        <p:nvSpPr>
          <p:cNvPr id="5" name="Slide Number Placeholder 4"/>
          <p:cNvSpPr>
            <a:spLocks noGrp="1"/>
          </p:cNvSpPr>
          <p:nvPr>
            <p:ph type="sldNum" sz="quarter" idx="12"/>
          </p:nvPr>
        </p:nvSpPr>
        <p:spPr/>
        <p:txBody>
          <a:bodyPr/>
          <a:lstStyle/>
          <a:p>
            <a:fld id="{DA9812A3-ACAA-4681-98E4-2950E022EF7D}" type="slidenum">
              <a:rPr lang="en-US" smtClean="0"/>
              <a:pPr/>
              <a:t>20</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86053"/>
                                        </p:tgtEl>
                                        <p:attrNameLst>
                                          <p:attrName>style.visibility</p:attrName>
                                        </p:attrNameLst>
                                      </p:cBhvr>
                                      <p:to>
                                        <p:strVal val="visible"/>
                                      </p:to>
                                    </p:set>
                                    <p:animEffect transition="in" filter="blinds(horizontal)">
                                      <p:cBhvr>
                                        <p:cTn id="7" dur="500"/>
                                        <p:tgtEl>
                                          <p:spTgt spid="386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605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2800" b="1" dirty="0" smtClean="0">
                <a:solidFill>
                  <a:srgbClr val="FF0000"/>
                </a:solidFill>
                <a:latin typeface="Times New Roman" pitchFamily="18" charset="0"/>
                <a:cs typeface="Times New Roman" pitchFamily="18" charset="0"/>
              </a:rPr>
              <a:t>Operation of NMOS as V</a:t>
            </a:r>
            <a:r>
              <a:rPr lang="en-US" altLang="en-US" sz="2800" b="1" baseline="-25000" dirty="0" smtClean="0">
                <a:solidFill>
                  <a:srgbClr val="FF0000"/>
                </a:solidFill>
                <a:latin typeface="Times New Roman" pitchFamily="18" charset="0"/>
                <a:cs typeface="Times New Roman" pitchFamily="18" charset="0"/>
              </a:rPr>
              <a:t>DS</a:t>
            </a:r>
            <a:r>
              <a:rPr lang="en-US" altLang="en-US" sz="2800" b="1" dirty="0" smtClean="0">
                <a:solidFill>
                  <a:srgbClr val="FF0000"/>
                </a:solidFill>
                <a:latin typeface="Times New Roman" pitchFamily="18" charset="0"/>
                <a:cs typeface="Times New Roman" pitchFamily="18" charset="0"/>
              </a:rPr>
              <a:t> </a:t>
            </a:r>
            <a:r>
              <a:rPr lang="en-US" altLang="en-US" sz="2800" b="1" i="1" dirty="0" smtClean="0">
                <a:solidFill>
                  <a:srgbClr val="FF0000"/>
                </a:solidFill>
                <a:latin typeface="Times New Roman" pitchFamily="18" charset="0"/>
                <a:cs typeface="Times New Roman" pitchFamily="18" charset="0"/>
              </a:rPr>
              <a:t> </a:t>
            </a:r>
            <a:r>
              <a:rPr lang="en-US" altLang="en-US" sz="2800" b="1" dirty="0" smtClean="0">
                <a:solidFill>
                  <a:srgbClr val="FF0000"/>
                </a:solidFill>
                <a:latin typeface="Times New Roman" pitchFamily="18" charset="0"/>
                <a:cs typeface="Times New Roman" pitchFamily="18" charset="0"/>
              </a:rPr>
              <a:t>is Increased.</a:t>
            </a:r>
            <a:endParaRPr lang="en-US" sz="2800" dirty="0"/>
          </a:p>
        </p:txBody>
      </p:sp>
      <p:sp>
        <p:nvSpPr>
          <p:cNvPr id="3" name="Content Placeholder 2"/>
          <p:cNvSpPr>
            <a:spLocks noGrp="1"/>
          </p:cNvSpPr>
          <p:nvPr>
            <p:ph idx="1"/>
          </p:nvPr>
        </p:nvSpPr>
        <p:spPr/>
        <p:txBody>
          <a:bodyPr>
            <a:normAutofit/>
          </a:bodyPr>
          <a:lstStyle/>
          <a:p>
            <a:pPr>
              <a:buClr>
                <a:srgbClr val="FF0000"/>
              </a:buClr>
              <a:buFont typeface="Wingdings" pitchFamily="2" charset="2"/>
              <a:buChar char="Ø"/>
            </a:pPr>
            <a:r>
              <a:rPr lang="en-US" sz="2400" dirty="0" smtClean="0">
                <a:latin typeface="Times New Roman" pitchFamily="18" charset="0"/>
                <a:cs typeface="Times New Roman" pitchFamily="18" charset="0"/>
              </a:rPr>
              <a:t>Along the channel from source to drain, the voltage (measured relative to the source) increases from 0 to V</a:t>
            </a:r>
            <a:r>
              <a:rPr lang="en-US" sz="2400" baseline="-25000" dirty="0" smtClean="0">
                <a:latin typeface="Times New Roman" pitchFamily="18" charset="0"/>
                <a:cs typeface="Times New Roman" pitchFamily="18" charset="0"/>
              </a:rPr>
              <a:t>DS.</a:t>
            </a:r>
          </a:p>
          <a:p>
            <a:pPr>
              <a:buClr>
                <a:srgbClr val="FF0000"/>
              </a:buClr>
              <a:buFont typeface="Wingdings" pitchFamily="2" charset="2"/>
              <a:buChar char="Ø"/>
            </a:pPr>
            <a:endParaRPr lang="en-US" sz="2400" baseline="-250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Thus the voltage between gate and points along the channel decreases from V</a:t>
            </a:r>
            <a:r>
              <a:rPr lang="en-US" sz="2400" baseline="-25000" dirty="0" smtClean="0">
                <a:latin typeface="Times New Roman" pitchFamily="18" charset="0"/>
                <a:cs typeface="Times New Roman" pitchFamily="18" charset="0"/>
              </a:rPr>
              <a:t>GS</a:t>
            </a:r>
            <a:r>
              <a:rPr lang="en-US" sz="2400" dirty="0" smtClean="0">
                <a:latin typeface="Times New Roman" pitchFamily="18" charset="0"/>
                <a:cs typeface="Times New Roman" pitchFamily="18" charset="0"/>
              </a:rPr>
              <a:t> at the source end to V</a:t>
            </a:r>
            <a:r>
              <a:rPr lang="en-US" sz="2400" baseline="-25000" dirty="0" smtClean="0">
                <a:latin typeface="Times New Roman" pitchFamily="18" charset="0"/>
                <a:cs typeface="Times New Roman" pitchFamily="18" charset="0"/>
              </a:rPr>
              <a:t>GS</a:t>
            </a:r>
            <a:r>
              <a:rPr lang="en-US" sz="2400" dirty="0" smtClean="0">
                <a:latin typeface="Times New Roman" pitchFamily="18" charset="0"/>
                <a:cs typeface="Times New Roman" pitchFamily="18" charset="0"/>
              </a:rPr>
              <a:t>–V</a:t>
            </a:r>
            <a:r>
              <a:rPr lang="en-US" sz="2400" baseline="-25000" dirty="0" smtClean="0">
                <a:latin typeface="Times New Roman" pitchFamily="18" charset="0"/>
                <a:cs typeface="Times New Roman" pitchFamily="18" charset="0"/>
              </a:rPr>
              <a:t>DS</a:t>
            </a:r>
            <a:r>
              <a:rPr lang="en-US" sz="2400" dirty="0" smtClean="0">
                <a:latin typeface="Times New Roman" pitchFamily="18" charset="0"/>
                <a:cs typeface="Times New Roman" pitchFamily="18" charset="0"/>
              </a:rPr>
              <a:t> at the drain end.</a:t>
            </a: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Since the channel depth depends on this voltage, we find that the channel is no longer of uniform depth. It will be tapered as shown in </a:t>
            </a:r>
            <a:r>
              <a:rPr lang="en-US" sz="2400" b="1" dirty="0" smtClean="0">
                <a:latin typeface="Times New Roman" pitchFamily="18" charset="0"/>
                <a:cs typeface="Times New Roman" pitchFamily="18" charset="0"/>
              </a:rPr>
              <a:t>Figure 4.5.</a:t>
            </a:r>
          </a:p>
          <a:p>
            <a:endParaRPr lang="en-US" dirty="0" smtClean="0"/>
          </a:p>
        </p:txBody>
      </p:sp>
      <p:sp>
        <p:nvSpPr>
          <p:cNvPr id="4" name="Slide Number Placeholder 3"/>
          <p:cNvSpPr>
            <a:spLocks noGrp="1"/>
          </p:cNvSpPr>
          <p:nvPr>
            <p:ph type="sldNum" sz="quarter" idx="12"/>
          </p:nvPr>
        </p:nvSpPr>
        <p:spPr/>
        <p:txBody>
          <a:bodyPr/>
          <a:lstStyle/>
          <a:p>
            <a:fld id="{DA9812A3-ACAA-4681-98E4-2950E022EF7D}" type="slidenum">
              <a:rPr lang="en-US" smtClean="0">
                <a:solidFill>
                  <a:prstClr val="black">
                    <a:tint val="75000"/>
                  </a:prstClr>
                </a:solidFill>
              </a:rPr>
              <a:pPr/>
              <a:t>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Tree>
    <p:extLst>
      <p:ext uri="{BB962C8B-B14F-4D97-AF65-F5344CB8AC3E}">
        <p14:creationId xmlns="" xmlns:p14="http://schemas.microsoft.com/office/powerpoint/2010/main" val="31101550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2800" b="1" dirty="0" smtClean="0">
                <a:solidFill>
                  <a:srgbClr val="FF0000"/>
                </a:solidFill>
                <a:latin typeface="Times New Roman" pitchFamily="18" charset="0"/>
                <a:cs typeface="Times New Roman" pitchFamily="18" charset="0"/>
              </a:rPr>
              <a:t>Operation of NMOS as V</a:t>
            </a:r>
            <a:r>
              <a:rPr lang="en-US" altLang="en-US" sz="3200" b="1" baseline="-25000" dirty="0" smtClean="0">
                <a:solidFill>
                  <a:srgbClr val="FF0000"/>
                </a:solidFill>
                <a:latin typeface="Times New Roman" pitchFamily="18" charset="0"/>
                <a:cs typeface="Times New Roman" pitchFamily="18" charset="0"/>
              </a:rPr>
              <a:t>DS</a:t>
            </a:r>
            <a:r>
              <a:rPr lang="en-US" altLang="en-US" sz="2800" b="1" dirty="0" smtClean="0">
                <a:solidFill>
                  <a:srgbClr val="FF0000"/>
                </a:solidFill>
                <a:latin typeface="Times New Roman" pitchFamily="18" charset="0"/>
                <a:cs typeface="Times New Roman" pitchFamily="18" charset="0"/>
              </a:rPr>
              <a:t> </a:t>
            </a:r>
            <a:r>
              <a:rPr lang="en-US" altLang="en-US" sz="2800" b="1" i="1" dirty="0" smtClean="0">
                <a:solidFill>
                  <a:srgbClr val="FF0000"/>
                </a:solidFill>
                <a:latin typeface="Times New Roman" pitchFamily="18" charset="0"/>
                <a:cs typeface="Times New Roman" pitchFamily="18" charset="0"/>
              </a:rPr>
              <a:t> </a:t>
            </a:r>
            <a:r>
              <a:rPr lang="en-US" altLang="en-US" sz="2800" b="1" dirty="0" smtClean="0">
                <a:solidFill>
                  <a:srgbClr val="FF0000"/>
                </a:solidFill>
                <a:latin typeface="Times New Roman" pitchFamily="18" charset="0"/>
                <a:cs typeface="Times New Roman" pitchFamily="18" charset="0"/>
              </a:rPr>
              <a:t>is Increased.</a:t>
            </a:r>
            <a:endParaRPr lang="en-US" sz="2800" b="1" dirty="0">
              <a:solidFill>
                <a:srgbClr val="FF0000"/>
              </a:solidFill>
            </a:endParaRPr>
          </a:p>
        </p:txBody>
      </p:sp>
      <p:pic>
        <p:nvPicPr>
          <p:cNvPr id="4" name="Picture 2" descr="sedr42021_0405"/>
          <p:cNvPicPr>
            <a:picLocks noGrp="1" noChangeAspect="1" noChangeArrowheads="1"/>
          </p:cNvPicPr>
          <p:nvPr>
            <p:ph idx="1"/>
          </p:nvPr>
        </p:nvPicPr>
        <p:blipFill>
          <a:blip r:embed="rId2" cstate="print"/>
          <a:srcRect/>
          <a:stretch>
            <a:fillRect/>
          </a:stretch>
        </p:blipFill>
        <p:spPr bwMode="auto">
          <a:xfrm>
            <a:off x="1828800" y="1447800"/>
            <a:ext cx="4876800" cy="3733800"/>
          </a:xfrm>
          <a:prstGeom prst="rect">
            <a:avLst/>
          </a:prstGeom>
          <a:noFill/>
          <a:ln w="9525">
            <a:noFill/>
            <a:miter lim="800000"/>
            <a:headEnd/>
            <a:tailEnd/>
          </a:ln>
        </p:spPr>
      </p:pic>
      <p:sp>
        <p:nvSpPr>
          <p:cNvPr id="5" name="Rectangle 4"/>
          <p:cNvSpPr/>
          <p:nvPr/>
        </p:nvSpPr>
        <p:spPr>
          <a:xfrm>
            <a:off x="152400" y="5410200"/>
            <a:ext cx="8686800" cy="707886"/>
          </a:xfrm>
          <a:prstGeom prst="rect">
            <a:avLst/>
          </a:prstGeom>
        </p:spPr>
        <p:txBody>
          <a:bodyPr wrap="square">
            <a:spAutoFit/>
          </a:bodyPr>
          <a:lstStyle/>
          <a:p>
            <a:pPr algn="ctr" eaLnBrk="0" hangingPunct="0">
              <a:spcBef>
                <a:spcPct val="50000"/>
              </a:spcBef>
            </a:pPr>
            <a:r>
              <a:rPr lang="en-US" altLang="en-US" sz="2000" b="1" dirty="0" smtClean="0">
                <a:latin typeface="Times New Roman" pitchFamily="18" charset="0"/>
                <a:cs typeface="Times New Roman" pitchFamily="18" charset="0"/>
              </a:rPr>
              <a:t>Figure 4.5: The induced channel acquires a tapered shape. </a:t>
            </a:r>
            <a:r>
              <a:rPr lang="en-US" altLang="en-US" sz="2000" dirty="0" smtClean="0">
                <a:latin typeface="Times New Roman" pitchFamily="18" charset="0"/>
                <a:cs typeface="Times New Roman" pitchFamily="18" charset="0"/>
              </a:rPr>
              <a:t>Its resistance increases as </a:t>
            </a:r>
            <a:r>
              <a:rPr lang="en-US" altLang="en-US" sz="2000" b="1" dirty="0" smtClean="0">
                <a:solidFill>
                  <a:srgbClr val="0000FF"/>
                </a:solidFill>
                <a:latin typeface="Times New Roman" pitchFamily="18" charset="0"/>
                <a:cs typeface="Times New Roman" pitchFamily="18" charset="0"/>
              </a:rPr>
              <a:t>V</a:t>
            </a:r>
            <a:r>
              <a:rPr lang="en-US" altLang="en-US" sz="2000" b="1" baseline="-25000" dirty="0" smtClean="0">
                <a:solidFill>
                  <a:srgbClr val="0000FF"/>
                </a:solidFill>
                <a:latin typeface="Times New Roman" pitchFamily="18" charset="0"/>
                <a:cs typeface="Times New Roman" pitchFamily="18" charset="0"/>
              </a:rPr>
              <a:t>DS</a:t>
            </a:r>
            <a:r>
              <a:rPr lang="en-US" altLang="en-US" sz="2000" b="1" dirty="0" smtClean="0">
                <a:solidFill>
                  <a:srgbClr val="0000FF"/>
                </a:solidFill>
                <a:latin typeface="Times New Roman" pitchFamily="18" charset="0"/>
                <a:cs typeface="Times New Roman" pitchFamily="18" charset="0"/>
              </a:rPr>
              <a:t> </a:t>
            </a:r>
            <a:r>
              <a:rPr lang="en-US" altLang="en-US" sz="2000" dirty="0" smtClean="0">
                <a:latin typeface="Times New Roman" pitchFamily="18" charset="0"/>
                <a:cs typeface="Times New Roman" pitchFamily="18" charset="0"/>
              </a:rPr>
              <a:t>is increased. Here, </a:t>
            </a:r>
            <a:r>
              <a:rPr lang="en-US" altLang="en-US" sz="2000" b="1" dirty="0" smtClean="0">
                <a:solidFill>
                  <a:srgbClr val="0000FF"/>
                </a:solidFill>
                <a:latin typeface="Times New Roman" pitchFamily="18" charset="0"/>
                <a:cs typeface="Times New Roman" pitchFamily="18" charset="0"/>
              </a:rPr>
              <a:t>V</a:t>
            </a:r>
            <a:r>
              <a:rPr lang="en-US" altLang="en-US" sz="2000" b="1" baseline="-25000" dirty="0" smtClean="0">
                <a:solidFill>
                  <a:srgbClr val="0000FF"/>
                </a:solidFill>
                <a:latin typeface="Times New Roman" pitchFamily="18" charset="0"/>
                <a:cs typeface="Times New Roman" pitchFamily="18" charset="0"/>
              </a:rPr>
              <a:t>GS </a:t>
            </a:r>
            <a:r>
              <a:rPr lang="en-US" altLang="en-US" sz="2000" dirty="0" smtClean="0">
                <a:latin typeface="Times New Roman" pitchFamily="18" charset="0"/>
                <a:cs typeface="Times New Roman" pitchFamily="18" charset="0"/>
              </a:rPr>
              <a:t>is kept constant at a value &gt; </a:t>
            </a:r>
            <a:r>
              <a:rPr lang="en-US" altLang="en-US" sz="2000" b="1" dirty="0" smtClean="0">
                <a:solidFill>
                  <a:srgbClr val="0000FF"/>
                </a:solidFill>
                <a:latin typeface="Times New Roman" pitchFamily="18" charset="0"/>
              </a:rPr>
              <a:t>Vt.</a:t>
            </a:r>
            <a:endParaRPr lang="en-US" altLang="en-US" sz="2000" b="1" dirty="0">
              <a:solidFill>
                <a:srgbClr val="0000FF"/>
              </a:solidFill>
              <a:latin typeface="Times New Roman" pitchFamily="18" charset="0"/>
            </a:endParaRPr>
          </a:p>
        </p:txBody>
      </p:sp>
      <p:sp>
        <p:nvSpPr>
          <p:cNvPr id="6" name="Slide Number Placeholder 5"/>
          <p:cNvSpPr>
            <a:spLocks noGrp="1"/>
          </p:cNvSpPr>
          <p:nvPr>
            <p:ph type="sldNum" sz="quarter" idx="12"/>
          </p:nvPr>
        </p:nvSpPr>
        <p:spPr/>
        <p:txBody>
          <a:bodyPr/>
          <a:lstStyle/>
          <a:p>
            <a:fld id="{DA9812A3-ACAA-4681-98E4-2950E022EF7D}" type="slidenum">
              <a:rPr lang="en-US" smtClean="0"/>
              <a:pPr/>
              <a:t>22</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2800" b="1" dirty="0" smtClean="0">
                <a:solidFill>
                  <a:srgbClr val="FF0000"/>
                </a:solidFill>
                <a:latin typeface="Times New Roman" pitchFamily="18" charset="0"/>
                <a:cs typeface="Times New Roman" pitchFamily="18" charset="0"/>
              </a:rPr>
              <a:t>Operation of NMOS as V</a:t>
            </a:r>
            <a:r>
              <a:rPr lang="en-US" altLang="en-US" sz="2800" b="1" baseline="-25000" dirty="0" smtClean="0">
                <a:solidFill>
                  <a:srgbClr val="FF0000"/>
                </a:solidFill>
                <a:latin typeface="Times New Roman" pitchFamily="18" charset="0"/>
                <a:cs typeface="Times New Roman" pitchFamily="18" charset="0"/>
              </a:rPr>
              <a:t>DS</a:t>
            </a:r>
            <a:r>
              <a:rPr lang="en-US" altLang="en-US" sz="2800" b="1" dirty="0" smtClean="0">
                <a:solidFill>
                  <a:srgbClr val="FF0000"/>
                </a:solidFill>
                <a:latin typeface="Times New Roman" pitchFamily="18" charset="0"/>
                <a:cs typeface="Times New Roman" pitchFamily="18" charset="0"/>
              </a:rPr>
              <a:t> </a:t>
            </a:r>
            <a:r>
              <a:rPr lang="en-US" altLang="en-US" sz="2800" b="1" i="1" dirty="0" smtClean="0">
                <a:solidFill>
                  <a:srgbClr val="FF0000"/>
                </a:solidFill>
                <a:latin typeface="Times New Roman" pitchFamily="18" charset="0"/>
                <a:cs typeface="Times New Roman" pitchFamily="18" charset="0"/>
              </a:rPr>
              <a:t> </a:t>
            </a:r>
            <a:r>
              <a:rPr lang="en-US" altLang="en-US" sz="2800" b="1" dirty="0" smtClean="0">
                <a:solidFill>
                  <a:srgbClr val="FF0000"/>
                </a:solidFill>
                <a:latin typeface="Times New Roman" pitchFamily="18" charset="0"/>
                <a:cs typeface="Times New Roman" pitchFamily="18" charset="0"/>
              </a:rPr>
              <a:t>is Increased.</a:t>
            </a:r>
            <a:endParaRPr lang="en-US" dirty="0"/>
          </a:p>
        </p:txBody>
      </p:sp>
      <p:sp>
        <p:nvSpPr>
          <p:cNvPr id="3" name="Content Placeholder 2"/>
          <p:cNvSpPr>
            <a:spLocks noGrp="1"/>
          </p:cNvSpPr>
          <p:nvPr>
            <p:ph idx="1"/>
          </p:nvPr>
        </p:nvSpPr>
        <p:spPr/>
        <p:txBody>
          <a:bodyPr>
            <a:normAutofit/>
          </a:bodyPr>
          <a:lstStyle/>
          <a:p>
            <a:pPr>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When </a:t>
            </a:r>
            <a:r>
              <a:rPr lang="en-US" sz="2400" dirty="0" err="1" smtClean="0">
                <a:latin typeface="Times New Roman" pitchFamily="18" charset="0"/>
                <a:cs typeface="Times New Roman" pitchFamily="18" charset="0"/>
              </a:rPr>
              <a:t>V</a:t>
            </a:r>
            <a:r>
              <a:rPr lang="en-US" sz="2400" baseline="-25000" dirty="0" err="1" smtClean="0">
                <a:latin typeface="Times New Roman" pitchFamily="18" charset="0"/>
                <a:cs typeface="Times New Roman" pitchFamily="18" charset="0"/>
              </a:rPr>
              <a:t>DS</a:t>
            </a:r>
            <a:r>
              <a:rPr lang="en-US" sz="2400" dirty="0" err="1" smtClean="0">
                <a:latin typeface="Times New Roman" pitchFamily="18" charset="0"/>
                <a:cs typeface="Times New Roman" pitchFamily="18" charset="0"/>
              </a:rPr>
              <a:t>is</a:t>
            </a:r>
            <a:r>
              <a:rPr lang="en-US" sz="2400" dirty="0" smtClean="0">
                <a:latin typeface="Times New Roman" pitchFamily="18" charset="0"/>
                <a:cs typeface="Times New Roman" pitchFamily="18" charset="0"/>
              </a:rPr>
              <a:t> increased to the value that reduces the voltage between gate and channel at the drain end to</a:t>
            </a:r>
            <a:r>
              <a:rPr lang="en-US" sz="2400" i="1" dirty="0">
                <a:latin typeface="Times New Roman" pitchFamily="18" charset="0"/>
                <a:cs typeface="Times New Roman" pitchFamily="18" charset="0"/>
              </a:rPr>
              <a:t> </a:t>
            </a:r>
            <a:r>
              <a:rPr lang="en-US" sz="2400" i="1" dirty="0" err="1" smtClean="0">
                <a:latin typeface="Times New Roman" pitchFamily="18" charset="0"/>
                <a:cs typeface="Times New Roman" pitchFamily="18" charset="0"/>
              </a:rPr>
              <a:t>Vt</a:t>
            </a:r>
            <a:r>
              <a:rPr lang="en-US" sz="2400" i="1" dirty="0" smtClean="0">
                <a:latin typeface="Times New Roman" pitchFamily="18" charset="0"/>
                <a:cs typeface="Times New Roman" pitchFamily="18" charset="0"/>
              </a:rPr>
              <a:t>, i.e.,</a:t>
            </a:r>
            <a:r>
              <a:rPr lang="en-US" sz="2400" dirty="0">
                <a:solidFill>
                  <a:prstClr val="black"/>
                </a:solidFill>
                <a:latin typeface="Times New Roman" pitchFamily="18" charset="0"/>
                <a:cs typeface="Times New Roman" pitchFamily="18" charset="0"/>
              </a:rPr>
              <a:t> V</a:t>
            </a:r>
            <a:r>
              <a:rPr lang="en-US" sz="2400" baseline="-25000" dirty="0">
                <a:solidFill>
                  <a:prstClr val="black"/>
                </a:solidFill>
                <a:latin typeface="Times New Roman" pitchFamily="18" charset="0"/>
                <a:cs typeface="Times New Roman" pitchFamily="18" charset="0"/>
              </a:rPr>
              <a:t>GD</a:t>
            </a:r>
            <a:r>
              <a:rPr lang="en-US" sz="2400" i="1" dirty="0">
                <a:solidFill>
                  <a:prstClr val="black"/>
                </a:solidFill>
                <a:latin typeface="Times New Roman" pitchFamily="18" charset="0"/>
                <a:cs typeface="Times New Roman" pitchFamily="18" charset="0"/>
              </a:rPr>
              <a:t>= </a:t>
            </a:r>
            <a:r>
              <a:rPr lang="en-US" sz="2400" dirty="0" err="1">
                <a:solidFill>
                  <a:prstClr val="black"/>
                </a:solidFill>
                <a:latin typeface="Times New Roman" pitchFamily="18" charset="0"/>
                <a:cs typeface="Times New Roman" pitchFamily="18" charset="0"/>
              </a:rPr>
              <a:t>Vt</a:t>
            </a:r>
            <a:r>
              <a:rPr lang="en-US" sz="2400" i="1" dirty="0">
                <a:solidFill>
                  <a:prstClr val="black"/>
                </a:solidFill>
                <a:latin typeface="Times New Roman" pitchFamily="18" charset="0"/>
                <a:cs typeface="Times New Roman" pitchFamily="18" charset="0"/>
              </a:rPr>
              <a:t> </a:t>
            </a:r>
            <a:r>
              <a:rPr lang="en-US" sz="2400" i="1" dirty="0" smtClean="0">
                <a:solidFill>
                  <a:prstClr val="black"/>
                </a:solidFill>
                <a:latin typeface="Times New Roman" pitchFamily="18" charset="0"/>
                <a:cs typeface="Times New Roman" pitchFamily="18" charset="0"/>
              </a:rPr>
              <a:t>.</a:t>
            </a:r>
            <a:endParaRPr lang="en-US" sz="2400" i="1" dirty="0" smtClean="0">
              <a:latin typeface="Times New Roman" pitchFamily="18" charset="0"/>
              <a:cs typeface="Times New Roman" pitchFamily="18" charset="0"/>
            </a:endParaRPr>
          </a:p>
          <a:p>
            <a:pPr>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V</a:t>
            </a:r>
            <a:r>
              <a:rPr lang="en-US" sz="2400" baseline="-25000" dirty="0" smtClean="0">
                <a:latin typeface="Times New Roman" pitchFamily="18" charset="0"/>
                <a:cs typeface="Times New Roman" pitchFamily="18" charset="0"/>
              </a:rPr>
              <a:t>GS</a:t>
            </a:r>
            <a:r>
              <a:rPr lang="en-US" sz="2400" dirty="0" smtClean="0">
                <a:latin typeface="Times New Roman" pitchFamily="18" charset="0"/>
                <a:cs typeface="Times New Roman" pitchFamily="18" charset="0"/>
              </a:rPr>
              <a:t>–V</a:t>
            </a:r>
            <a:r>
              <a:rPr lang="en-US" sz="2400" baseline="-25000" dirty="0" smtClean="0">
                <a:latin typeface="Times New Roman" pitchFamily="18" charset="0"/>
                <a:cs typeface="Times New Roman" pitchFamily="18" charset="0"/>
              </a:rPr>
              <a:t>DS</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Vt</a:t>
            </a:r>
            <a:r>
              <a:rPr lang="en-US" sz="2400" dirty="0" smtClean="0">
                <a:latin typeface="Times New Roman" pitchFamily="18" charset="0"/>
                <a:cs typeface="Times New Roman" pitchFamily="18" charset="0"/>
              </a:rPr>
              <a:t>    or </a:t>
            </a:r>
          </a:p>
          <a:p>
            <a:pPr>
              <a:lnSpc>
                <a:spcPct val="150000"/>
              </a:lnSpc>
              <a:buClr>
                <a:srgbClr val="FF0000"/>
              </a:buClr>
              <a:buFont typeface="Wingdings" pitchFamily="2" charset="2"/>
              <a:buChar char="Ø"/>
            </a:pPr>
            <a:r>
              <a:rPr lang="en-US" sz="2400" b="1" dirty="0" smtClean="0">
                <a:solidFill>
                  <a:srgbClr val="FF0000"/>
                </a:solidFill>
                <a:latin typeface="Times New Roman" pitchFamily="18" charset="0"/>
                <a:cs typeface="Times New Roman" pitchFamily="18" charset="0"/>
              </a:rPr>
              <a:t>V</a:t>
            </a:r>
            <a:r>
              <a:rPr lang="en-US" sz="2400" b="1" baseline="-25000" dirty="0" smtClean="0">
                <a:solidFill>
                  <a:srgbClr val="FF0000"/>
                </a:solidFill>
                <a:latin typeface="Times New Roman" pitchFamily="18" charset="0"/>
                <a:cs typeface="Times New Roman" pitchFamily="18" charset="0"/>
              </a:rPr>
              <a:t>DS</a:t>
            </a:r>
            <a:r>
              <a:rPr lang="en-US" sz="2400" b="1" dirty="0" smtClean="0">
                <a:solidFill>
                  <a:srgbClr val="FF0000"/>
                </a:solidFill>
                <a:latin typeface="Times New Roman" pitchFamily="18" charset="0"/>
                <a:cs typeface="Times New Roman" pitchFamily="18" charset="0"/>
              </a:rPr>
              <a:t>= V</a:t>
            </a:r>
            <a:r>
              <a:rPr lang="en-US" sz="2400" b="1" baseline="-25000" dirty="0" smtClean="0">
                <a:solidFill>
                  <a:srgbClr val="FF0000"/>
                </a:solidFill>
                <a:latin typeface="Times New Roman" pitchFamily="18" charset="0"/>
                <a:cs typeface="Times New Roman" pitchFamily="18" charset="0"/>
              </a:rPr>
              <a:t>GS</a:t>
            </a:r>
            <a:r>
              <a:rPr lang="en-US" sz="2400" b="1" dirty="0" smtClean="0">
                <a:solidFill>
                  <a:srgbClr val="FF0000"/>
                </a:solidFill>
                <a:latin typeface="Times New Roman" pitchFamily="18" charset="0"/>
                <a:cs typeface="Times New Roman" pitchFamily="18" charset="0"/>
              </a:rPr>
              <a:t>–</a:t>
            </a:r>
            <a:r>
              <a:rPr lang="en-US" sz="2400" b="1" dirty="0" err="1" smtClean="0">
                <a:solidFill>
                  <a:srgbClr val="FF0000"/>
                </a:solidFill>
                <a:latin typeface="Times New Roman" pitchFamily="18" charset="0"/>
                <a:cs typeface="Times New Roman" pitchFamily="18" charset="0"/>
              </a:rPr>
              <a:t>Vt</a:t>
            </a:r>
            <a:endParaRPr lang="en-US" sz="2400" b="1" dirty="0" smtClean="0">
              <a:solidFill>
                <a:srgbClr val="FF0000"/>
              </a:solidFill>
              <a:latin typeface="Times New Roman" pitchFamily="18" charset="0"/>
              <a:cs typeface="Times New Roman" pitchFamily="18" charset="0"/>
            </a:endParaRPr>
          </a:p>
          <a:p>
            <a:pPr>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The channel depth at the drain end decreases to almost zero, and the channel is said to be </a:t>
            </a:r>
            <a:r>
              <a:rPr lang="en-US" sz="2400" b="1" dirty="0" smtClean="0">
                <a:solidFill>
                  <a:srgbClr val="FF0000"/>
                </a:solidFill>
                <a:latin typeface="Times New Roman" pitchFamily="18" charset="0"/>
                <a:cs typeface="Times New Roman" pitchFamily="18" charset="0"/>
              </a:rPr>
              <a:t>pinched off. </a:t>
            </a:r>
          </a:p>
          <a:p>
            <a:pPr>
              <a:lnSpc>
                <a:spcPct val="150000"/>
              </a:lnSpc>
            </a:pPr>
            <a:endParaRPr lang="en-US" sz="2400"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DA9812A3-ACAA-4681-98E4-2950E022EF7D}" type="slidenum">
              <a:rPr lang="en-US" smtClean="0"/>
              <a:pPr/>
              <a:t>23</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2800" b="1" smtClean="0">
                <a:solidFill>
                  <a:srgbClr val="FF0000"/>
                </a:solidFill>
                <a:latin typeface="Times New Roman" pitchFamily="18" charset="0"/>
                <a:cs typeface="Times New Roman" pitchFamily="18" charset="0"/>
              </a:rPr>
              <a:t>Operation of NMOS as V</a:t>
            </a:r>
            <a:r>
              <a:rPr lang="en-US" altLang="en-US" sz="2800" b="1" baseline="-25000" smtClean="0">
                <a:solidFill>
                  <a:srgbClr val="FF0000"/>
                </a:solidFill>
                <a:latin typeface="Times New Roman" pitchFamily="18" charset="0"/>
                <a:cs typeface="Times New Roman" pitchFamily="18" charset="0"/>
              </a:rPr>
              <a:t>DS</a:t>
            </a:r>
            <a:r>
              <a:rPr lang="en-US" altLang="en-US" sz="2800" b="1" smtClean="0">
                <a:solidFill>
                  <a:srgbClr val="FF0000"/>
                </a:solidFill>
                <a:latin typeface="Times New Roman" pitchFamily="18" charset="0"/>
                <a:cs typeface="Times New Roman" pitchFamily="18" charset="0"/>
              </a:rPr>
              <a:t> </a:t>
            </a:r>
            <a:r>
              <a:rPr lang="en-US" altLang="en-US" sz="2800" b="1" i="1" smtClean="0">
                <a:solidFill>
                  <a:srgbClr val="FF0000"/>
                </a:solidFill>
                <a:latin typeface="Times New Roman" pitchFamily="18" charset="0"/>
                <a:cs typeface="Times New Roman" pitchFamily="18" charset="0"/>
              </a:rPr>
              <a:t> </a:t>
            </a:r>
            <a:r>
              <a:rPr lang="en-US" altLang="en-US" sz="2800" b="1" smtClean="0">
                <a:solidFill>
                  <a:srgbClr val="FF0000"/>
                </a:solidFill>
                <a:latin typeface="Times New Roman" pitchFamily="18" charset="0"/>
                <a:cs typeface="Times New Roman" pitchFamily="18" charset="0"/>
              </a:rPr>
              <a:t>is Increased.</a:t>
            </a:r>
            <a:endParaRPr lang="en-US" dirty="0"/>
          </a:p>
        </p:txBody>
      </p:sp>
      <p:sp>
        <p:nvSpPr>
          <p:cNvPr id="3" name="Content Placeholder 2"/>
          <p:cNvSpPr>
            <a:spLocks noGrp="1"/>
          </p:cNvSpPr>
          <p:nvPr>
            <p:ph idx="1"/>
          </p:nvPr>
        </p:nvSpPr>
        <p:spPr/>
        <p:txBody>
          <a:bodyPr>
            <a:normAutofit/>
          </a:bodyPr>
          <a:lstStyle/>
          <a:p>
            <a:pPr>
              <a:buClr>
                <a:srgbClr val="FF0000"/>
              </a:buClr>
              <a:buFont typeface="Wingdings" pitchFamily="2" charset="2"/>
              <a:buChar char="Ø"/>
            </a:pPr>
            <a:r>
              <a:rPr lang="en-US" sz="2400" dirty="0" smtClean="0">
                <a:latin typeface="Times New Roman" pitchFamily="18" charset="0"/>
                <a:cs typeface="Times New Roman" pitchFamily="18" charset="0"/>
              </a:rPr>
              <a:t>At the value reached for V</a:t>
            </a:r>
            <a:r>
              <a:rPr lang="en-US" sz="2400" baseline="-25000" dirty="0" smtClean="0">
                <a:latin typeface="Times New Roman" pitchFamily="18" charset="0"/>
                <a:cs typeface="Times New Roman" pitchFamily="18" charset="0"/>
              </a:rPr>
              <a:t>DS</a:t>
            </a:r>
            <a:r>
              <a:rPr lang="en-US" sz="2400" i="1" dirty="0" smtClean="0">
                <a:latin typeface="Times New Roman" pitchFamily="18" charset="0"/>
                <a:cs typeface="Times New Roman" pitchFamily="18" charset="0"/>
              </a:rPr>
              <a:t>= V</a:t>
            </a:r>
            <a:r>
              <a:rPr lang="en-US" sz="2400" baseline="-25000" dirty="0" smtClean="0">
                <a:latin typeface="Times New Roman" pitchFamily="18" charset="0"/>
                <a:cs typeface="Times New Roman" pitchFamily="18" charset="0"/>
              </a:rPr>
              <a:t>GS</a:t>
            </a:r>
            <a:r>
              <a:rPr lang="en-US" sz="2400" dirty="0" smtClean="0">
                <a:latin typeface="Times New Roman" pitchFamily="18" charset="0"/>
                <a:cs typeface="Times New Roman" pitchFamily="18" charset="0"/>
              </a:rPr>
              <a:t>–Vt. The drain current thus </a:t>
            </a:r>
            <a:r>
              <a:rPr lang="en-US" sz="2400" b="1" dirty="0" smtClean="0">
                <a:solidFill>
                  <a:srgbClr val="FF0000"/>
                </a:solidFill>
                <a:latin typeface="Times New Roman" pitchFamily="18" charset="0"/>
                <a:cs typeface="Times New Roman" pitchFamily="18" charset="0"/>
              </a:rPr>
              <a:t>saturates</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at this value, and the MOSFET is said to have entered the </a:t>
            </a:r>
            <a:r>
              <a:rPr lang="en-US" sz="2400" b="1" dirty="0" smtClean="0">
                <a:solidFill>
                  <a:srgbClr val="FF0000"/>
                </a:solidFill>
                <a:latin typeface="Times New Roman" pitchFamily="18" charset="0"/>
                <a:cs typeface="Times New Roman" pitchFamily="18" charset="0"/>
              </a:rPr>
              <a:t>saturation region</a:t>
            </a:r>
            <a:r>
              <a:rPr lang="en-US" sz="2400" dirty="0" smtClean="0">
                <a:latin typeface="Times New Roman" pitchFamily="18" charset="0"/>
                <a:cs typeface="Times New Roman" pitchFamily="18" charset="0"/>
              </a:rPr>
              <a:t> of operation.</a:t>
            </a:r>
          </a:p>
          <a:p>
            <a:pPr>
              <a:buFont typeface="Wingdings" pitchFamily="2" charset="2"/>
              <a:buChar char="Ø"/>
            </a:pPr>
            <a:endParaRPr lang="en-US" sz="2400" b="1" dirty="0" smtClean="0">
              <a:solidFill>
                <a:srgbClr val="FF0000"/>
              </a:solidFill>
              <a:latin typeface="Times New Roman" pitchFamily="18" charset="0"/>
              <a:cs typeface="Times New Roman" pitchFamily="18" charset="0"/>
            </a:endParaRPr>
          </a:p>
          <a:p>
            <a:pPr>
              <a:buFont typeface="Wingdings" pitchFamily="2" charset="2"/>
              <a:buChar char="Ø"/>
            </a:pPr>
            <a:r>
              <a:rPr lang="en-US" sz="2600" b="1" dirty="0" err="1" smtClean="0">
                <a:solidFill>
                  <a:srgbClr val="FF0000"/>
                </a:solidFill>
                <a:latin typeface="Times New Roman" pitchFamily="18" charset="0"/>
                <a:cs typeface="Times New Roman" pitchFamily="18" charset="0"/>
              </a:rPr>
              <a:t>V</a:t>
            </a:r>
            <a:r>
              <a:rPr lang="en-US" sz="2600" b="1" baseline="-25000" dirty="0" err="1" smtClean="0">
                <a:solidFill>
                  <a:srgbClr val="FF0000"/>
                </a:solidFill>
                <a:latin typeface="Times New Roman" pitchFamily="18" charset="0"/>
                <a:cs typeface="Times New Roman" pitchFamily="18" charset="0"/>
              </a:rPr>
              <a:t>DSsat</a:t>
            </a:r>
            <a:r>
              <a:rPr lang="en-US" sz="2600" b="1" dirty="0" smtClean="0">
                <a:solidFill>
                  <a:srgbClr val="FF0000"/>
                </a:solidFill>
                <a:latin typeface="Times New Roman" pitchFamily="18" charset="0"/>
                <a:cs typeface="Times New Roman" pitchFamily="18" charset="0"/>
              </a:rPr>
              <a:t> = V</a:t>
            </a:r>
            <a:r>
              <a:rPr lang="en-US" sz="2600" b="1" baseline="-25000" dirty="0" smtClean="0">
                <a:solidFill>
                  <a:srgbClr val="FF0000"/>
                </a:solidFill>
                <a:latin typeface="Times New Roman" pitchFamily="18" charset="0"/>
                <a:cs typeface="Times New Roman" pitchFamily="18" charset="0"/>
              </a:rPr>
              <a:t>GS</a:t>
            </a:r>
            <a:r>
              <a:rPr lang="en-US" sz="2600" b="1" dirty="0" smtClean="0">
                <a:solidFill>
                  <a:srgbClr val="FF0000"/>
                </a:solidFill>
                <a:latin typeface="Times New Roman" pitchFamily="18" charset="0"/>
                <a:cs typeface="Times New Roman" pitchFamily="18" charset="0"/>
              </a:rPr>
              <a:t>–</a:t>
            </a:r>
            <a:r>
              <a:rPr lang="en-US" sz="2600" b="1" dirty="0" err="1" smtClean="0">
                <a:solidFill>
                  <a:srgbClr val="FF0000"/>
                </a:solidFill>
                <a:latin typeface="Times New Roman" pitchFamily="18" charset="0"/>
                <a:cs typeface="Times New Roman" pitchFamily="18" charset="0"/>
              </a:rPr>
              <a:t>Vt</a:t>
            </a:r>
            <a:endParaRPr lang="en-US" sz="2600" b="1" dirty="0" smtClean="0">
              <a:solidFill>
                <a:srgbClr val="FF0000"/>
              </a:solidFill>
              <a:latin typeface="Times New Roman" pitchFamily="18" charset="0"/>
              <a:cs typeface="Times New Roman" pitchFamily="18" charset="0"/>
            </a:endParaRPr>
          </a:p>
          <a:p>
            <a:pPr>
              <a:buFont typeface="Wingdings" pitchFamily="2" charset="2"/>
              <a:buChar char="Ø"/>
            </a:pPr>
            <a:endParaRPr lang="en-US" sz="2600" b="1" dirty="0" smtClean="0">
              <a:solidFill>
                <a:srgbClr val="FF0000"/>
              </a:solidFill>
              <a:latin typeface="Times New Roman" pitchFamily="18" charset="0"/>
              <a:cs typeface="Times New Roman" pitchFamily="18" charset="0"/>
            </a:endParaRPr>
          </a:p>
          <a:p>
            <a:pPr>
              <a:buFont typeface="Wingdings" pitchFamily="2" charset="2"/>
              <a:buChar char="Ø"/>
            </a:pPr>
            <a:r>
              <a:rPr lang="en-US" sz="2600" dirty="0" smtClean="0">
                <a:latin typeface="Times New Roman" pitchFamily="18" charset="0"/>
                <a:cs typeface="Times New Roman" pitchFamily="18" charset="0"/>
              </a:rPr>
              <a:t>The region of </a:t>
            </a:r>
            <a:r>
              <a:rPr lang="en-US" sz="2600" i="1" dirty="0" smtClean="0">
                <a:latin typeface="Times New Roman" pitchFamily="18" charset="0"/>
                <a:cs typeface="Times New Roman" pitchFamily="18" charset="0"/>
              </a:rPr>
              <a:t>the </a:t>
            </a:r>
            <a:r>
              <a:rPr lang="en-US" sz="2600" dirty="0" err="1" smtClean="0">
                <a:latin typeface="Times New Roman" pitchFamily="18" charset="0"/>
                <a:cs typeface="Times New Roman" pitchFamily="18" charset="0"/>
              </a:rPr>
              <a:t>i</a:t>
            </a:r>
            <a:r>
              <a:rPr lang="en-US" sz="2600" baseline="-25000" dirty="0" err="1" smtClean="0">
                <a:latin typeface="Times New Roman" pitchFamily="18" charset="0"/>
                <a:cs typeface="Times New Roman" pitchFamily="18" charset="0"/>
              </a:rPr>
              <a:t>D</a:t>
            </a:r>
            <a:r>
              <a:rPr lang="en-US" sz="2600" dirty="0" smtClean="0">
                <a:latin typeface="Times New Roman" pitchFamily="18" charset="0"/>
                <a:cs typeface="Times New Roman" pitchFamily="18" charset="0"/>
              </a:rPr>
              <a:t>–V</a:t>
            </a:r>
            <a:r>
              <a:rPr lang="en-US" sz="2600" baseline="-25000" dirty="0" smtClean="0">
                <a:latin typeface="Times New Roman" pitchFamily="18" charset="0"/>
                <a:cs typeface="Times New Roman" pitchFamily="18" charset="0"/>
              </a:rPr>
              <a:t>DS</a:t>
            </a:r>
            <a:r>
              <a:rPr lang="en-US" sz="2600" dirty="0" smtClean="0">
                <a:latin typeface="Times New Roman" pitchFamily="18" charset="0"/>
                <a:cs typeface="Times New Roman" pitchFamily="18" charset="0"/>
              </a:rPr>
              <a:t> characteristic obtained for </a:t>
            </a:r>
            <a:r>
              <a:rPr lang="en-US" sz="2600" dirty="0" err="1" smtClean="0">
                <a:latin typeface="Times New Roman" pitchFamily="18" charset="0"/>
                <a:cs typeface="Times New Roman" pitchFamily="18" charset="0"/>
              </a:rPr>
              <a:t>v</a:t>
            </a:r>
            <a:r>
              <a:rPr lang="en-US" sz="2600" baseline="-25000" dirty="0" err="1" smtClean="0">
                <a:latin typeface="Times New Roman" pitchFamily="18" charset="0"/>
                <a:cs typeface="Times New Roman" pitchFamily="18" charset="0"/>
              </a:rPr>
              <a:t>DS</a:t>
            </a:r>
            <a:r>
              <a:rPr lang="en-US" sz="2600" dirty="0" smtClean="0">
                <a:latin typeface="Times New Roman" pitchFamily="18" charset="0"/>
                <a:cs typeface="Times New Roman" pitchFamily="18" charset="0"/>
              </a:rPr>
              <a:t>&lt; </a:t>
            </a:r>
            <a:r>
              <a:rPr lang="en-US" sz="2600" dirty="0" err="1" smtClean="0">
                <a:latin typeface="Times New Roman" pitchFamily="18" charset="0"/>
                <a:cs typeface="Times New Roman" pitchFamily="18" charset="0"/>
              </a:rPr>
              <a:t>v</a:t>
            </a:r>
            <a:r>
              <a:rPr lang="en-US" sz="2600" baseline="-25000" dirty="0" err="1" smtClean="0">
                <a:latin typeface="Times New Roman" pitchFamily="18" charset="0"/>
                <a:cs typeface="Times New Roman" pitchFamily="18" charset="0"/>
              </a:rPr>
              <a:t>DSsat</a:t>
            </a:r>
            <a:r>
              <a:rPr lang="en-US" sz="2600" baseline="-25000" dirty="0" smtClean="0">
                <a:latin typeface="Times New Roman" pitchFamily="18" charset="0"/>
                <a:cs typeface="Times New Roman" pitchFamily="18" charset="0"/>
              </a:rPr>
              <a:t> </a:t>
            </a:r>
            <a:r>
              <a:rPr lang="en-US" sz="2600" dirty="0" smtClean="0">
                <a:latin typeface="Times New Roman" pitchFamily="18" charset="0"/>
                <a:cs typeface="Times New Roman" pitchFamily="18" charset="0"/>
              </a:rPr>
              <a:t>is called the </a:t>
            </a:r>
            <a:r>
              <a:rPr lang="en-US" sz="2600" b="1" dirty="0" smtClean="0">
                <a:solidFill>
                  <a:srgbClr val="FF0000"/>
                </a:solidFill>
                <a:latin typeface="Times New Roman" pitchFamily="18" charset="0"/>
                <a:cs typeface="Times New Roman" pitchFamily="18" charset="0"/>
              </a:rPr>
              <a:t>triode region</a:t>
            </a:r>
            <a:r>
              <a:rPr lang="en-US" sz="2600" b="1" baseline="-25000" dirty="0" smtClean="0">
                <a:latin typeface="Times New Roman" pitchFamily="18" charset="0"/>
                <a:cs typeface="Times New Roman" pitchFamily="18" charset="0"/>
              </a:rPr>
              <a:t>.</a:t>
            </a:r>
          </a:p>
          <a:p>
            <a:endParaRPr lang="en-US" sz="2600"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DA9812A3-ACAA-4681-98E4-2950E022EF7D}" type="slidenum">
              <a:rPr lang="en-US" smtClean="0"/>
              <a:pPr/>
              <a:t>24</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3" descr="c:\ch04_conv\sedr42021_0406.jpg"/>
          <p:cNvPicPr>
            <a:picLocks noChangeAspect="1" noChangeArrowheads="1"/>
          </p:cNvPicPr>
          <p:nvPr/>
        </p:nvPicPr>
        <p:blipFill>
          <a:blip r:embed="rId3" cstate="print"/>
          <a:srcRect/>
          <a:stretch>
            <a:fillRect/>
          </a:stretch>
        </p:blipFill>
        <p:spPr bwMode="auto">
          <a:xfrm>
            <a:off x="1143000" y="1295400"/>
            <a:ext cx="6477001" cy="3838361"/>
          </a:xfrm>
          <a:prstGeom prst="rect">
            <a:avLst/>
          </a:prstGeom>
          <a:noFill/>
          <a:ln w="9525">
            <a:noFill/>
            <a:miter lim="800000"/>
            <a:headEnd/>
            <a:tailEnd/>
          </a:ln>
        </p:spPr>
      </p:pic>
      <p:sp>
        <p:nvSpPr>
          <p:cNvPr id="83971" name="Text Box 5"/>
          <p:cNvSpPr txBox="1">
            <a:spLocks noChangeArrowheads="1"/>
          </p:cNvSpPr>
          <p:nvPr/>
        </p:nvSpPr>
        <p:spPr bwMode="auto">
          <a:xfrm>
            <a:off x="762000" y="5486400"/>
            <a:ext cx="7848600" cy="707886"/>
          </a:xfrm>
          <a:prstGeom prst="rect">
            <a:avLst/>
          </a:prstGeom>
          <a:noFill/>
          <a:ln w="9525">
            <a:noFill/>
            <a:miter lim="800000"/>
            <a:headEnd/>
            <a:tailEnd/>
          </a:ln>
        </p:spPr>
        <p:txBody>
          <a:bodyPr wrap="square">
            <a:spAutoFit/>
          </a:bodyPr>
          <a:lstStyle/>
          <a:p>
            <a:pPr eaLnBrk="0" hangingPunct="0">
              <a:spcBef>
                <a:spcPct val="50000"/>
              </a:spcBef>
            </a:pPr>
            <a:r>
              <a:rPr lang="en-US" altLang="en-US" sz="2000" b="1" dirty="0" smtClean="0">
                <a:latin typeface="Times New Roman" pitchFamily="18" charset="0"/>
                <a:cs typeface="Times New Roman" pitchFamily="18" charset="0"/>
              </a:rPr>
              <a:t>Figure 4.6: The </a:t>
            </a:r>
            <a:r>
              <a:rPr lang="en-US" altLang="en-US" sz="2000" b="1" dirty="0">
                <a:latin typeface="Times New Roman" pitchFamily="18" charset="0"/>
                <a:cs typeface="Times New Roman" pitchFamily="18" charset="0"/>
              </a:rPr>
              <a:t>drain current </a:t>
            </a:r>
            <a:r>
              <a:rPr lang="en-US" altLang="en-US" sz="2000" b="1" dirty="0" err="1">
                <a:latin typeface="Times New Roman" pitchFamily="18" charset="0"/>
                <a:cs typeface="Times New Roman" pitchFamily="18" charset="0"/>
              </a:rPr>
              <a:t>iD</a:t>
            </a:r>
            <a:r>
              <a:rPr lang="en-US" altLang="en-US" sz="2000" b="1" dirty="0">
                <a:latin typeface="Times New Roman" pitchFamily="18" charset="0"/>
                <a:cs typeface="Times New Roman" pitchFamily="18" charset="0"/>
              </a:rPr>
              <a:t> versus the </a:t>
            </a:r>
            <a:r>
              <a:rPr lang="en-US" altLang="en-US" sz="2000" b="1" dirty="0" smtClean="0">
                <a:latin typeface="Times New Roman" pitchFamily="18" charset="0"/>
                <a:cs typeface="Times New Roman" pitchFamily="18" charset="0"/>
              </a:rPr>
              <a:t>drain-source </a:t>
            </a:r>
            <a:r>
              <a:rPr lang="en-US" altLang="en-US" sz="2000" b="1" dirty="0">
                <a:latin typeface="Times New Roman" pitchFamily="18" charset="0"/>
                <a:cs typeface="Times New Roman" pitchFamily="18" charset="0"/>
              </a:rPr>
              <a:t>voltage V</a:t>
            </a:r>
            <a:r>
              <a:rPr lang="en-US" altLang="en-US" sz="2400" b="1" i="1" baseline="-25000" dirty="0" smtClean="0">
                <a:latin typeface="Times New Roman" pitchFamily="18" charset="0"/>
                <a:cs typeface="Times New Roman" pitchFamily="18" charset="0"/>
              </a:rPr>
              <a:t>DS</a:t>
            </a:r>
            <a:r>
              <a:rPr lang="en-US" altLang="en-US" sz="2000" b="1" dirty="0" smtClean="0">
                <a:latin typeface="Times New Roman" pitchFamily="18" charset="0"/>
                <a:cs typeface="Times New Roman" pitchFamily="18" charset="0"/>
              </a:rPr>
              <a:t> </a:t>
            </a:r>
            <a:r>
              <a:rPr lang="en-US" altLang="en-US" sz="2000" dirty="0">
                <a:latin typeface="Times New Roman" pitchFamily="18" charset="0"/>
                <a:cs typeface="Times New Roman" pitchFamily="18" charset="0"/>
              </a:rPr>
              <a:t>for an </a:t>
            </a:r>
            <a:r>
              <a:rPr lang="en-US" altLang="en-US" sz="2000" dirty="0" smtClean="0">
                <a:latin typeface="Times New Roman" pitchFamily="18" charset="0"/>
                <a:cs typeface="Times New Roman" pitchFamily="18" charset="0"/>
              </a:rPr>
              <a:t>NMOS </a:t>
            </a:r>
            <a:r>
              <a:rPr lang="en-US" altLang="en-US" sz="2000" dirty="0">
                <a:latin typeface="Times New Roman" pitchFamily="18" charset="0"/>
                <a:cs typeface="Times New Roman" pitchFamily="18" charset="0"/>
              </a:rPr>
              <a:t>transistor operated with </a:t>
            </a:r>
            <a:r>
              <a:rPr lang="en-US" altLang="en-US" sz="2000" b="1" dirty="0">
                <a:latin typeface="Times New Roman" pitchFamily="18" charset="0"/>
                <a:cs typeface="Times New Roman" pitchFamily="18" charset="0"/>
              </a:rPr>
              <a:t>V</a:t>
            </a:r>
            <a:r>
              <a:rPr lang="en-US" altLang="en-US" sz="2400" b="1" baseline="-25000" dirty="0" smtClean="0">
                <a:latin typeface="Times New Roman" pitchFamily="18" charset="0"/>
                <a:cs typeface="Times New Roman" pitchFamily="18" charset="0"/>
              </a:rPr>
              <a:t>GS </a:t>
            </a:r>
            <a:r>
              <a:rPr lang="en-US" altLang="en-US" sz="2000" b="1" dirty="0" smtClean="0">
                <a:latin typeface="Times New Roman" pitchFamily="18" charset="0"/>
                <a:cs typeface="Times New Roman" pitchFamily="18" charset="0"/>
              </a:rPr>
              <a:t> </a:t>
            </a:r>
            <a:r>
              <a:rPr lang="en-US" altLang="en-US" sz="2000" b="1" dirty="0">
                <a:latin typeface="Times New Roman" pitchFamily="18" charset="0"/>
                <a:cs typeface="Times New Roman" pitchFamily="18" charset="0"/>
              </a:rPr>
              <a:t>&gt; Vt.</a:t>
            </a:r>
          </a:p>
        </p:txBody>
      </p:sp>
      <p:sp>
        <p:nvSpPr>
          <p:cNvPr id="4" name="Slide Number Placeholder 3"/>
          <p:cNvSpPr>
            <a:spLocks noGrp="1"/>
          </p:cNvSpPr>
          <p:nvPr>
            <p:ph type="sldNum" sz="quarter" idx="12"/>
          </p:nvPr>
        </p:nvSpPr>
        <p:spPr/>
        <p:txBody>
          <a:bodyPr/>
          <a:lstStyle/>
          <a:p>
            <a:fld id="{DA9812A3-ACAA-4681-98E4-2950E022EF7D}" type="slidenum">
              <a:rPr lang="en-US" smtClean="0"/>
              <a:pPr/>
              <a:t>25</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Effects of V</a:t>
            </a:r>
            <a:r>
              <a:rPr lang="en-US" sz="2800" b="1" baseline="-25000" dirty="0" smtClean="0">
                <a:solidFill>
                  <a:srgbClr val="FF0000"/>
                </a:solidFill>
                <a:latin typeface="Times New Roman" pitchFamily="18" charset="0"/>
                <a:cs typeface="Times New Roman" pitchFamily="18" charset="0"/>
              </a:rPr>
              <a:t>DS</a:t>
            </a:r>
            <a:r>
              <a:rPr lang="en-US" sz="2800" b="1" dirty="0" smtClean="0">
                <a:solidFill>
                  <a:srgbClr val="FF0000"/>
                </a:solidFill>
                <a:latin typeface="Times New Roman" pitchFamily="18" charset="0"/>
                <a:cs typeface="Times New Roman" pitchFamily="18" charset="0"/>
              </a:rPr>
              <a:t> on Channel Shape</a:t>
            </a:r>
            <a:endParaRPr lang="en-US" sz="2800" b="1" dirty="0">
              <a:solidFill>
                <a:srgbClr val="FF0000"/>
              </a:solidFill>
              <a:latin typeface="Times New Roman" pitchFamily="18" charset="0"/>
              <a:cs typeface="Times New Roman" pitchFamily="18" charset="0"/>
            </a:endParaRPr>
          </a:p>
        </p:txBody>
      </p:sp>
      <p:pic>
        <p:nvPicPr>
          <p:cNvPr id="4" name="Content Placeholder 3" descr="c:\ch04_conv\sedr42021_0407.jpg"/>
          <p:cNvPicPr>
            <a:picLocks noGrp="1" noChangeAspect="1" noChangeArrowheads="1"/>
          </p:cNvPicPr>
          <p:nvPr>
            <p:ph idx="1"/>
          </p:nvPr>
        </p:nvPicPr>
        <p:blipFill>
          <a:blip r:embed="rId2" cstate="print"/>
          <a:srcRect/>
          <a:stretch>
            <a:fillRect/>
          </a:stretch>
        </p:blipFill>
        <p:spPr bwMode="auto">
          <a:xfrm>
            <a:off x="914400" y="1447800"/>
            <a:ext cx="7162800" cy="3048000"/>
          </a:xfrm>
          <a:prstGeom prst="rect">
            <a:avLst/>
          </a:prstGeom>
          <a:noFill/>
          <a:ln w="9525">
            <a:noFill/>
            <a:miter lim="800000"/>
            <a:headEnd/>
            <a:tailEnd/>
          </a:ln>
        </p:spPr>
      </p:pic>
      <p:sp>
        <p:nvSpPr>
          <p:cNvPr id="5" name="Text Box 5"/>
          <p:cNvSpPr txBox="1">
            <a:spLocks noChangeArrowheads="1"/>
          </p:cNvSpPr>
          <p:nvPr/>
        </p:nvSpPr>
        <p:spPr bwMode="auto">
          <a:xfrm>
            <a:off x="685800" y="4724400"/>
            <a:ext cx="7696200" cy="1323439"/>
          </a:xfrm>
          <a:prstGeom prst="rect">
            <a:avLst/>
          </a:prstGeom>
          <a:noFill/>
          <a:ln w="9525">
            <a:noFill/>
            <a:miter lim="800000"/>
            <a:headEnd/>
            <a:tailEnd/>
          </a:ln>
        </p:spPr>
        <p:txBody>
          <a:bodyPr wrap="square">
            <a:spAutoFit/>
          </a:bodyPr>
          <a:lstStyle/>
          <a:p>
            <a:pPr eaLnBrk="0" hangingPunct="0">
              <a:spcBef>
                <a:spcPct val="50000"/>
              </a:spcBef>
            </a:pPr>
            <a:r>
              <a:rPr lang="en-US" altLang="en-US" sz="2000" b="1" dirty="0" smtClean="0">
                <a:latin typeface="Times New Roman" pitchFamily="18" charset="0"/>
                <a:cs typeface="Times New Roman" pitchFamily="18" charset="0"/>
              </a:rPr>
              <a:t>Figure4.7:  Increasing </a:t>
            </a:r>
            <a:r>
              <a:rPr lang="en-US" altLang="en-US" sz="2000" b="1" dirty="0">
                <a:solidFill>
                  <a:srgbClr val="0000FF"/>
                </a:solidFill>
                <a:latin typeface="Times New Roman" pitchFamily="18" charset="0"/>
                <a:cs typeface="Times New Roman" pitchFamily="18" charset="0"/>
              </a:rPr>
              <a:t>V</a:t>
            </a:r>
            <a:r>
              <a:rPr lang="en-US" altLang="en-US" sz="2000" b="1" baseline="-25000" dirty="0" smtClean="0">
                <a:solidFill>
                  <a:srgbClr val="0000FF"/>
                </a:solidFill>
                <a:latin typeface="Times New Roman" pitchFamily="18" charset="0"/>
                <a:cs typeface="Times New Roman" pitchFamily="18" charset="0"/>
              </a:rPr>
              <a:t>DS </a:t>
            </a:r>
            <a:r>
              <a:rPr lang="en-US" altLang="en-US" sz="2000" b="1" dirty="0">
                <a:latin typeface="Times New Roman" pitchFamily="18" charset="0"/>
                <a:cs typeface="Times New Roman" pitchFamily="18" charset="0"/>
              </a:rPr>
              <a:t>causes the channel to acquire a tapered shape. </a:t>
            </a:r>
            <a:r>
              <a:rPr lang="en-US" altLang="en-US" sz="2000" dirty="0">
                <a:latin typeface="Times New Roman" pitchFamily="18" charset="0"/>
                <a:cs typeface="Times New Roman" pitchFamily="18" charset="0"/>
              </a:rPr>
              <a:t>Eventually, as </a:t>
            </a:r>
            <a:r>
              <a:rPr lang="en-US" altLang="en-US" sz="2000" i="1" dirty="0" err="1">
                <a:latin typeface="Times New Roman" pitchFamily="18" charset="0"/>
                <a:cs typeface="Times New Roman" pitchFamily="18" charset="0"/>
              </a:rPr>
              <a:t>v</a:t>
            </a:r>
            <a:r>
              <a:rPr lang="en-US" altLang="en-US" sz="2000" i="1" baseline="-25000" dirty="0" err="1">
                <a:latin typeface="Times New Roman" pitchFamily="18" charset="0"/>
                <a:cs typeface="Times New Roman" pitchFamily="18" charset="0"/>
              </a:rPr>
              <a:t>DS</a:t>
            </a:r>
            <a:r>
              <a:rPr lang="en-US" altLang="en-US" sz="2000" baseline="-25000" dirty="0">
                <a:latin typeface="Times New Roman" pitchFamily="18" charset="0"/>
                <a:cs typeface="Times New Roman" pitchFamily="18" charset="0"/>
              </a:rPr>
              <a:t> </a:t>
            </a:r>
            <a:r>
              <a:rPr lang="en-US" altLang="en-US" sz="2000" dirty="0">
                <a:latin typeface="Times New Roman" pitchFamily="18" charset="0"/>
                <a:cs typeface="Times New Roman" pitchFamily="18" charset="0"/>
              </a:rPr>
              <a:t>reaches </a:t>
            </a:r>
            <a:r>
              <a:rPr lang="en-US" altLang="en-US" sz="2000" b="1" i="1" dirty="0" err="1">
                <a:solidFill>
                  <a:srgbClr val="FF0000"/>
                </a:solidFill>
                <a:latin typeface="Times New Roman" pitchFamily="18" charset="0"/>
                <a:cs typeface="Times New Roman" pitchFamily="18" charset="0"/>
              </a:rPr>
              <a:t>v</a:t>
            </a:r>
            <a:r>
              <a:rPr lang="en-US" altLang="en-US" sz="2000" b="1" i="1" baseline="-25000" dirty="0" err="1">
                <a:solidFill>
                  <a:srgbClr val="FF0000"/>
                </a:solidFill>
                <a:latin typeface="Times New Roman" pitchFamily="18" charset="0"/>
                <a:cs typeface="Times New Roman" pitchFamily="18" charset="0"/>
              </a:rPr>
              <a:t>GS</a:t>
            </a:r>
            <a:r>
              <a:rPr lang="en-US" altLang="en-US" sz="2000" b="1" i="1" dirty="0">
                <a:solidFill>
                  <a:srgbClr val="FF0000"/>
                </a:solidFill>
                <a:latin typeface="Times New Roman" pitchFamily="18" charset="0"/>
                <a:cs typeface="Times New Roman" pitchFamily="18" charset="0"/>
              </a:rPr>
              <a:t> </a:t>
            </a:r>
            <a:r>
              <a:rPr lang="en-US" altLang="en-US" sz="2000" b="1" dirty="0">
                <a:solidFill>
                  <a:srgbClr val="FF0000"/>
                </a:solidFill>
                <a:latin typeface="Times New Roman" pitchFamily="18" charset="0"/>
                <a:cs typeface="Times New Roman" pitchFamily="18" charset="0"/>
              </a:rPr>
              <a:t>– </a:t>
            </a:r>
            <a:r>
              <a:rPr lang="en-US" altLang="en-US" sz="2000" b="1" dirty="0" err="1" smtClean="0">
                <a:solidFill>
                  <a:srgbClr val="FF0000"/>
                </a:solidFill>
                <a:latin typeface="Times New Roman" pitchFamily="18" charset="0"/>
                <a:cs typeface="Times New Roman" pitchFamily="18" charset="0"/>
              </a:rPr>
              <a:t>Vt</a:t>
            </a:r>
            <a:r>
              <a:rPr lang="en-US" altLang="en-US" sz="2000" b="1" dirty="0" smtClean="0">
                <a:solidFill>
                  <a:srgbClr val="FF0000"/>
                </a:solidFill>
                <a:latin typeface="Times New Roman" pitchFamily="18" charset="0"/>
                <a:cs typeface="Times New Roman" pitchFamily="18" charset="0"/>
              </a:rPr>
              <a:t> </a:t>
            </a:r>
            <a:r>
              <a:rPr lang="en-US" altLang="en-US" sz="2000" dirty="0">
                <a:latin typeface="Times New Roman" pitchFamily="18" charset="0"/>
                <a:cs typeface="Times New Roman" pitchFamily="18" charset="0"/>
              </a:rPr>
              <a:t>the channel is pinched off at the drain end. Increasing </a:t>
            </a:r>
            <a:r>
              <a:rPr lang="en-US" altLang="en-US" sz="2000" b="1" dirty="0">
                <a:solidFill>
                  <a:srgbClr val="0000FF"/>
                </a:solidFill>
                <a:latin typeface="Times New Roman" pitchFamily="18" charset="0"/>
                <a:cs typeface="Times New Roman" pitchFamily="18" charset="0"/>
              </a:rPr>
              <a:t>V</a:t>
            </a:r>
            <a:r>
              <a:rPr lang="en-US" altLang="en-US" sz="2000" b="1" baseline="-25000" dirty="0" smtClean="0">
                <a:solidFill>
                  <a:srgbClr val="0000FF"/>
                </a:solidFill>
                <a:latin typeface="Times New Roman" pitchFamily="18" charset="0"/>
                <a:cs typeface="Times New Roman" pitchFamily="18" charset="0"/>
              </a:rPr>
              <a:t>DS</a:t>
            </a:r>
            <a:r>
              <a:rPr lang="en-US" altLang="en-US" sz="2000" b="1" dirty="0" smtClean="0">
                <a:solidFill>
                  <a:srgbClr val="0000FF"/>
                </a:solidFill>
                <a:latin typeface="Times New Roman" pitchFamily="18" charset="0"/>
                <a:cs typeface="Times New Roman" pitchFamily="18" charset="0"/>
              </a:rPr>
              <a:t> </a:t>
            </a:r>
            <a:r>
              <a:rPr lang="en-US" altLang="en-US" sz="2000" dirty="0">
                <a:latin typeface="Times New Roman" pitchFamily="18" charset="0"/>
                <a:cs typeface="Times New Roman" pitchFamily="18" charset="0"/>
              </a:rPr>
              <a:t>above </a:t>
            </a:r>
            <a:r>
              <a:rPr lang="en-US" altLang="en-US" sz="2000" b="1" dirty="0">
                <a:solidFill>
                  <a:srgbClr val="FF0000"/>
                </a:solidFill>
                <a:latin typeface="Times New Roman" pitchFamily="18" charset="0"/>
                <a:cs typeface="Times New Roman" pitchFamily="18" charset="0"/>
              </a:rPr>
              <a:t>V</a:t>
            </a:r>
            <a:r>
              <a:rPr lang="en-US" altLang="en-US" sz="2000" b="1" baseline="-25000" dirty="0" smtClean="0">
                <a:solidFill>
                  <a:srgbClr val="FF0000"/>
                </a:solidFill>
                <a:latin typeface="Times New Roman" pitchFamily="18" charset="0"/>
                <a:cs typeface="Times New Roman" pitchFamily="18" charset="0"/>
              </a:rPr>
              <a:t>GS</a:t>
            </a:r>
            <a:r>
              <a:rPr lang="en-US" altLang="en-US" sz="2000" b="1" i="1" dirty="0" smtClean="0">
                <a:solidFill>
                  <a:srgbClr val="FF0000"/>
                </a:solidFill>
                <a:latin typeface="Times New Roman" pitchFamily="18" charset="0"/>
                <a:cs typeface="Times New Roman" pitchFamily="18" charset="0"/>
              </a:rPr>
              <a:t>  </a:t>
            </a:r>
            <a:r>
              <a:rPr lang="en-US" altLang="en-US" sz="2000" b="1" dirty="0">
                <a:solidFill>
                  <a:srgbClr val="FF0000"/>
                </a:solidFill>
                <a:latin typeface="Times New Roman" pitchFamily="18" charset="0"/>
                <a:cs typeface="Times New Roman" pitchFamily="18" charset="0"/>
              </a:rPr>
              <a:t>– </a:t>
            </a:r>
            <a:r>
              <a:rPr lang="en-US" altLang="en-US" sz="2000" b="1" dirty="0" err="1">
                <a:solidFill>
                  <a:srgbClr val="FF0000"/>
                </a:solidFill>
                <a:latin typeface="Times New Roman" pitchFamily="18" charset="0"/>
                <a:cs typeface="Times New Roman" pitchFamily="18" charset="0"/>
              </a:rPr>
              <a:t>Vt</a:t>
            </a:r>
            <a:r>
              <a:rPr lang="en-US" altLang="en-US" sz="2000" b="1" dirty="0">
                <a:solidFill>
                  <a:srgbClr val="FF0000"/>
                </a:solidFill>
                <a:latin typeface="Times New Roman" pitchFamily="18" charset="0"/>
                <a:cs typeface="Times New Roman" pitchFamily="18" charset="0"/>
              </a:rPr>
              <a:t> </a:t>
            </a:r>
            <a:r>
              <a:rPr lang="en-US" altLang="en-US" sz="2000" b="1" i="1" dirty="0">
                <a:solidFill>
                  <a:srgbClr val="FF0000"/>
                </a:solidFill>
                <a:latin typeface="Times New Roman" pitchFamily="18" charset="0"/>
                <a:cs typeface="Times New Roman" pitchFamily="18" charset="0"/>
              </a:rPr>
              <a:t> </a:t>
            </a:r>
            <a:r>
              <a:rPr lang="en-US" altLang="en-US" sz="2000" dirty="0">
                <a:latin typeface="Times New Roman" pitchFamily="18" charset="0"/>
                <a:cs typeface="Times New Roman" pitchFamily="18" charset="0"/>
              </a:rPr>
              <a:t>has little effect (theoretically, no effect) on the channel’s shape.</a:t>
            </a:r>
          </a:p>
        </p:txBody>
      </p:sp>
      <p:sp>
        <p:nvSpPr>
          <p:cNvPr id="6" name="Slide Number Placeholder 5"/>
          <p:cNvSpPr>
            <a:spLocks noGrp="1"/>
          </p:cNvSpPr>
          <p:nvPr>
            <p:ph type="sldNum" sz="quarter" idx="12"/>
          </p:nvPr>
        </p:nvSpPr>
        <p:spPr/>
        <p:txBody>
          <a:bodyPr/>
          <a:lstStyle/>
          <a:p>
            <a:fld id="{DA9812A3-ACAA-4681-98E4-2950E022EF7D}" type="slidenum">
              <a:rPr lang="en-US" smtClean="0"/>
              <a:pPr/>
              <a:t>26</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Summary: NMOS Operation</a:t>
            </a:r>
            <a:endParaRPr lang="en-US" sz="2800" dirty="0"/>
          </a:p>
        </p:txBody>
      </p:sp>
      <p:sp>
        <p:nvSpPr>
          <p:cNvPr id="3" name="Content Placeholder 2"/>
          <p:cNvSpPr>
            <a:spLocks noGrp="1"/>
          </p:cNvSpPr>
          <p:nvPr>
            <p:ph idx="1"/>
          </p:nvPr>
        </p:nvSpPr>
        <p:spPr/>
        <p:txBody>
          <a:bodyPr>
            <a:normAutofit/>
          </a:bodyPr>
          <a:lstStyle/>
          <a:p>
            <a:pPr indent="-195823">
              <a:buClr>
                <a:srgbClr val="0000FF"/>
              </a:buClr>
              <a:buNone/>
              <a:tabLst>
                <a:tab pos="656582" algn="l"/>
                <a:tab pos="1313162" algn="l"/>
                <a:tab pos="1969745" algn="l"/>
                <a:tab pos="2626327" algn="l"/>
                <a:tab pos="3282907" algn="l"/>
                <a:tab pos="3939490" algn="l"/>
                <a:tab pos="4596072" algn="l"/>
              </a:tabLst>
            </a:pPr>
            <a:r>
              <a:rPr lang="en-GB" sz="2400" dirty="0" smtClean="0">
                <a:latin typeface="Times New Roman" pitchFamily="18" charset="0"/>
                <a:cs typeface="Times New Roman" pitchFamily="18" charset="0"/>
              </a:rPr>
              <a:t>  The MOSFET can be categorized into three separate modes  when in operation:</a:t>
            </a:r>
          </a:p>
          <a:p>
            <a:pPr indent="-195823">
              <a:buClr>
                <a:srgbClr val="0000FF"/>
              </a:buClr>
              <a:buFont typeface="Wingdings" pitchFamily="2" charset="2"/>
              <a:buChar char="v"/>
              <a:tabLst>
                <a:tab pos="656582" algn="l"/>
                <a:tab pos="1313162" algn="l"/>
                <a:tab pos="1969745" algn="l"/>
                <a:tab pos="2626327" algn="l"/>
                <a:tab pos="3282907" algn="l"/>
                <a:tab pos="3939490" algn="l"/>
                <a:tab pos="4596072" algn="l"/>
              </a:tabLst>
            </a:pPr>
            <a:endParaRPr lang="en-GB" sz="2000" b="1" dirty="0" smtClean="0">
              <a:solidFill>
                <a:srgbClr val="0000FF"/>
              </a:solidFill>
              <a:latin typeface="Times New Roman" pitchFamily="18" charset="0"/>
              <a:cs typeface="Times New Roman" pitchFamily="18" charset="0"/>
            </a:endParaRPr>
          </a:p>
          <a:p>
            <a:pPr indent="-195823">
              <a:buClr>
                <a:srgbClr val="0000FF"/>
              </a:buClr>
              <a:buFont typeface="Wingdings" pitchFamily="2" charset="2"/>
              <a:buChar char="v"/>
              <a:tabLst>
                <a:tab pos="656582" algn="l"/>
                <a:tab pos="1313162" algn="l"/>
                <a:tab pos="1969745" algn="l"/>
                <a:tab pos="2626327" algn="l"/>
                <a:tab pos="3282907" algn="l"/>
                <a:tab pos="3939490" algn="l"/>
                <a:tab pos="4596072" algn="l"/>
              </a:tabLst>
            </a:pPr>
            <a:r>
              <a:rPr lang="en-GB" sz="2000" b="1" dirty="0" smtClean="0">
                <a:solidFill>
                  <a:srgbClr val="0000FF"/>
                </a:solidFill>
                <a:latin typeface="Times New Roman" pitchFamily="18" charset="0"/>
                <a:cs typeface="Times New Roman" pitchFamily="18" charset="0"/>
              </a:rPr>
              <a:t>V</a:t>
            </a:r>
            <a:r>
              <a:rPr lang="en-GB" sz="2400" b="1" baseline="-25000" dirty="0" smtClean="0">
                <a:solidFill>
                  <a:srgbClr val="0000FF"/>
                </a:solidFill>
                <a:latin typeface="Times New Roman" pitchFamily="18" charset="0"/>
                <a:cs typeface="Times New Roman" pitchFamily="18" charset="0"/>
              </a:rPr>
              <a:t>GS</a:t>
            </a:r>
            <a:r>
              <a:rPr lang="en-GB" sz="2000" b="1" dirty="0" smtClean="0">
                <a:solidFill>
                  <a:srgbClr val="0000FF"/>
                </a:solidFill>
                <a:latin typeface="Times New Roman" pitchFamily="18" charset="0"/>
                <a:cs typeface="Times New Roman" pitchFamily="18" charset="0"/>
              </a:rPr>
              <a:t> &lt; </a:t>
            </a:r>
            <a:r>
              <a:rPr lang="en-GB" sz="2000" b="1" dirty="0" err="1" smtClean="0">
                <a:solidFill>
                  <a:srgbClr val="0000FF"/>
                </a:solidFill>
                <a:latin typeface="Times New Roman" pitchFamily="18" charset="0"/>
                <a:cs typeface="Times New Roman" pitchFamily="18" charset="0"/>
              </a:rPr>
              <a:t>Vt</a:t>
            </a:r>
            <a:r>
              <a:rPr lang="en-GB" sz="2000" b="1" dirty="0" smtClean="0">
                <a:solidFill>
                  <a:srgbClr val="0000FF"/>
                </a:solidFill>
                <a:latin typeface="Times New Roman" pitchFamily="18" charset="0"/>
                <a:cs typeface="Times New Roman" pitchFamily="18" charset="0"/>
              </a:rPr>
              <a:t>:  The cut-off Mode</a:t>
            </a:r>
          </a:p>
          <a:p>
            <a:pPr indent="-195823">
              <a:buClr>
                <a:srgbClr val="0000FF"/>
              </a:buClr>
              <a:buNone/>
              <a:tabLst>
                <a:tab pos="656582" algn="l"/>
                <a:tab pos="1313162" algn="l"/>
                <a:tab pos="1969745" algn="l"/>
                <a:tab pos="2626327" algn="l"/>
                <a:tab pos="3282907" algn="l"/>
                <a:tab pos="3939490" algn="l"/>
                <a:tab pos="4596072" algn="l"/>
              </a:tabLst>
            </a:pPr>
            <a:r>
              <a:rPr lang="en-GB" sz="2000" dirty="0" smtClean="0">
                <a:latin typeface="Times New Roman" pitchFamily="18" charset="0"/>
                <a:cs typeface="Times New Roman" pitchFamily="18" charset="0"/>
              </a:rPr>
              <a:t>   The first is the sub-threshold or cut-off mode; VGS &lt; </a:t>
            </a:r>
            <a:r>
              <a:rPr lang="en-GB" sz="2000" dirty="0" err="1" smtClean="0">
                <a:latin typeface="Times New Roman" pitchFamily="18" charset="0"/>
                <a:cs typeface="Times New Roman" pitchFamily="18" charset="0"/>
              </a:rPr>
              <a:t>Vt</a:t>
            </a:r>
            <a:r>
              <a:rPr lang="en-GB" sz="2000" dirty="0" smtClean="0">
                <a:latin typeface="Times New Roman" pitchFamily="18" charset="0"/>
                <a:cs typeface="Times New Roman" pitchFamily="18" charset="0"/>
              </a:rPr>
              <a:t>: </a:t>
            </a:r>
          </a:p>
          <a:p>
            <a:pPr indent="-195823">
              <a:buClr>
                <a:srgbClr val="0000FF"/>
              </a:buClr>
              <a:buNone/>
              <a:tabLst>
                <a:tab pos="656582" algn="l"/>
                <a:tab pos="1313162" algn="l"/>
                <a:tab pos="1969745" algn="l"/>
                <a:tab pos="2626327" algn="l"/>
                <a:tab pos="3282907" algn="l"/>
                <a:tab pos="3939490" algn="l"/>
                <a:tab pos="4596072" algn="l"/>
              </a:tabLst>
            </a:pPr>
            <a:r>
              <a:rPr lang="en-GB" sz="2000" dirty="0" smtClean="0">
                <a:latin typeface="Times New Roman" pitchFamily="18" charset="0"/>
                <a:cs typeface="Times New Roman" pitchFamily="18" charset="0"/>
              </a:rPr>
              <a:t>	where </a:t>
            </a:r>
            <a:r>
              <a:rPr lang="en-GB" sz="2000" dirty="0" err="1" smtClean="0">
                <a:latin typeface="Times New Roman" pitchFamily="18" charset="0"/>
                <a:cs typeface="Times New Roman" pitchFamily="18" charset="0"/>
              </a:rPr>
              <a:t>Vt</a:t>
            </a:r>
            <a:r>
              <a:rPr lang="en-GB" sz="2000" dirty="0" smtClean="0">
                <a:latin typeface="Times New Roman" pitchFamily="18" charset="0"/>
                <a:cs typeface="Times New Roman" pitchFamily="18" charset="0"/>
              </a:rPr>
              <a:t> is the threshold voltage. In this mode the device is essentially off, and in the ideal case there is no current flowing through the device.</a:t>
            </a:r>
          </a:p>
          <a:p>
            <a:pPr indent="-195823">
              <a:buClr>
                <a:srgbClr val="0000FF"/>
              </a:buClr>
              <a:buNone/>
              <a:tabLst>
                <a:tab pos="656582" algn="l"/>
                <a:tab pos="1313162" algn="l"/>
                <a:tab pos="1969745" algn="l"/>
                <a:tab pos="2626327" algn="l"/>
                <a:tab pos="3282907" algn="l"/>
                <a:tab pos="3939490" algn="l"/>
                <a:tab pos="4596072" algn="l"/>
              </a:tabLst>
            </a:pPr>
            <a:endParaRPr lang="en-GB" sz="2000" b="1" dirty="0" smtClean="0">
              <a:solidFill>
                <a:srgbClr val="0000FF"/>
              </a:solidFill>
              <a:latin typeface="Times New Roman" pitchFamily="18" charset="0"/>
              <a:cs typeface="Times New Roman" pitchFamily="18" charset="0"/>
            </a:endParaRPr>
          </a:p>
          <a:p>
            <a:pPr indent="-195823">
              <a:buClr>
                <a:srgbClr val="0000FF"/>
              </a:buClr>
              <a:buFont typeface="Wingdings" pitchFamily="2" charset="2"/>
              <a:buChar char="v"/>
              <a:tabLst>
                <a:tab pos="656582" algn="l"/>
                <a:tab pos="1313162" algn="l"/>
                <a:tab pos="1969745" algn="l"/>
                <a:tab pos="2626327" algn="l"/>
                <a:tab pos="3282907" algn="l"/>
                <a:tab pos="3939490" algn="l"/>
                <a:tab pos="4596072" algn="l"/>
              </a:tabLst>
            </a:pPr>
            <a:r>
              <a:rPr lang="en-GB" sz="2000" b="1" dirty="0" smtClean="0">
                <a:solidFill>
                  <a:srgbClr val="0000FF"/>
                </a:solidFill>
                <a:latin typeface="Times New Roman" pitchFamily="18" charset="0"/>
                <a:cs typeface="Times New Roman" pitchFamily="18" charset="0"/>
              </a:rPr>
              <a:t>V</a:t>
            </a:r>
            <a:r>
              <a:rPr lang="en-GB" sz="2400" b="1" baseline="-25000" dirty="0" smtClean="0">
                <a:solidFill>
                  <a:srgbClr val="0000FF"/>
                </a:solidFill>
                <a:latin typeface="Times New Roman" pitchFamily="18" charset="0"/>
                <a:cs typeface="Times New Roman" pitchFamily="18" charset="0"/>
              </a:rPr>
              <a:t>GS </a:t>
            </a:r>
            <a:r>
              <a:rPr lang="en-GB" sz="2000" b="1" dirty="0" smtClean="0">
                <a:solidFill>
                  <a:srgbClr val="0000FF"/>
                </a:solidFill>
                <a:latin typeface="Times New Roman" pitchFamily="18" charset="0"/>
                <a:cs typeface="Times New Roman" pitchFamily="18" charset="0"/>
              </a:rPr>
              <a:t>&gt; </a:t>
            </a:r>
            <a:r>
              <a:rPr lang="en-GB" sz="2000" b="1" dirty="0" err="1" smtClean="0">
                <a:solidFill>
                  <a:srgbClr val="0000FF"/>
                </a:solidFill>
                <a:latin typeface="Times New Roman" pitchFamily="18" charset="0"/>
                <a:cs typeface="Times New Roman" pitchFamily="18" charset="0"/>
              </a:rPr>
              <a:t>Vt</a:t>
            </a:r>
            <a:r>
              <a:rPr lang="en-GB" sz="2000" b="1" dirty="0" smtClean="0">
                <a:solidFill>
                  <a:srgbClr val="0000FF"/>
                </a:solidFill>
                <a:latin typeface="Times New Roman" pitchFamily="18" charset="0"/>
                <a:cs typeface="Times New Roman" pitchFamily="18" charset="0"/>
              </a:rPr>
              <a:t>  and  V</a:t>
            </a:r>
            <a:r>
              <a:rPr lang="en-GB" sz="2400" b="1" baseline="-25000" dirty="0" smtClean="0">
                <a:solidFill>
                  <a:srgbClr val="0000FF"/>
                </a:solidFill>
                <a:latin typeface="Times New Roman" pitchFamily="18" charset="0"/>
                <a:cs typeface="Times New Roman" pitchFamily="18" charset="0"/>
              </a:rPr>
              <a:t>DS</a:t>
            </a:r>
            <a:r>
              <a:rPr lang="en-GB" sz="2000" b="1" dirty="0" smtClean="0">
                <a:solidFill>
                  <a:srgbClr val="0000FF"/>
                </a:solidFill>
                <a:latin typeface="Times New Roman" pitchFamily="18" charset="0"/>
                <a:cs typeface="Times New Roman" pitchFamily="18" charset="0"/>
              </a:rPr>
              <a:t> &lt; (V</a:t>
            </a:r>
            <a:r>
              <a:rPr lang="en-GB" sz="2400" b="1" baseline="-25000" dirty="0" smtClean="0">
                <a:solidFill>
                  <a:srgbClr val="0000FF"/>
                </a:solidFill>
                <a:latin typeface="Times New Roman" pitchFamily="18" charset="0"/>
                <a:cs typeface="Times New Roman" pitchFamily="18" charset="0"/>
              </a:rPr>
              <a:t>GS</a:t>
            </a:r>
            <a:r>
              <a:rPr lang="en-GB" sz="2000" b="1" dirty="0" smtClean="0">
                <a:solidFill>
                  <a:srgbClr val="0000FF"/>
                </a:solidFill>
                <a:latin typeface="Times New Roman" pitchFamily="18" charset="0"/>
                <a:cs typeface="Times New Roman" pitchFamily="18" charset="0"/>
              </a:rPr>
              <a:t> − </a:t>
            </a:r>
            <a:r>
              <a:rPr lang="en-GB" sz="2000" b="1" dirty="0" err="1" smtClean="0">
                <a:solidFill>
                  <a:srgbClr val="0000FF"/>
                </a:solidFill>
                <a:latin typeface="Times New Roman" pitchFamily="18" charset="0"/>
                <a:cs typeface="Times New Roman" pitchFamily="18" charset="0"/>
              </a:rPr>
              <a:t>Vt</a:t>
            </a:r>
            <a:r>
              <a:rPr lang="en-GB" sz="2000" b="1" dirty="0" smtClean="0">
                <a:solidFill>
                  <a:srgbClr val="0000FF"/>
                </a:solidFill>
                <a:latin typeface="Times New Roman" pitchFamily="18" charset="0"/>
                <a:cs typeface="Times New Roman" pitchFamily="18" charset="0"/>
              </a:rPr>
              <a:t>):  The Linear Region </a:t>
            </a:r>
          </a:p>
          <a:p>
            <a:pPr indent="-195823">
              <a:buClr>
                <a:srgbClr val="0000FF"/>
              </a:buClr>
              <a:buNone/>
              <a:tabLst>
                <a:tab pos="656582" algn="l"/>
                <a:tab pos="1313162" algn="l"/>
                <a:tab pos="1969745" algn="l"/>
                <a:tab pos="2626327" algn="l"/>
                <a:tab pos="3282907" algn="l"/>
                <a:tab pos="3939490" algn="l"/>
                <a:tab pos="4596072" algn="l"/>
              </a:tabLst>
            </a:pPr>
            <a:r>
              <a:rPr lang="en-GB" sz="2000" dirty="0" smtClean="0">
                <a:latin typeface="Times New Roman" pitchFamily="18" charset="0"/>
                <a:cs typeface="Times New Roman" pitchFamily="18" charset="0"/>
              </a:rPr>
              <a:t>  The second mode of operation is the linear region when VGS &gt; </a:t>
            </a:r>
            <a:r>
              <a:rPr lang="en-GB" sz="2000" dirty="0" err="1" smtClean="0">
                <a:latin typeface="Times New Roman" pitchFamily="18" charset="0"/>
                <a:cs typeface="Times New Roman" pitchFamily="18" charset="0"/>
              </a:rPr>
              <a:t>Vt</a:t>
            </a:r>
            <a:r>
              <a:rPr lang="en-GB" sz="2000" dirty="0" smtClean="0">
                <a:latin typeface="Times New Roman" pitchFamily="18" charset="0"/>
                <a:cs typeface="Times New Roman" pitchFamily="18" charset="0"/>
              </a:rPr>
              <a:t> and </a:t>
            </a:r>
            <a:br>
              <a:rPr lang="en-GB" sz="2000" dirty="0" smtClean="0">
                <a:latin typeface="Times New Roman" pitchFamily="18" charset="0"/>
                <a:cs typeface="Times New Roman" pitchFamily="18" charset="0"/>
              </a:rPr>
            </a:br>
            <a:r>
              <a:rPr lang="en-GB" sz="2000" dirty="0" smtClean="0">
                <a:latin typeface="Times New Roman" pitchFamily="18" charset="0"/>
                <a:cs typeface="Times New Roman" pitchFamily="18" charset="0"/>
              </a:rPr>
              <a:t>VDS &lt; VGS − Vt.  Essentially, the MOSFET operates similar to a resistor in this mode, with a linear relation between voltage and current.</a:t>
            </a:r>
            <a:endParaRPr lang="en-GB" sz="20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DA9812A3-ACAA-4681-98E4-2950E022EF7D}" type="slidenum">
              <a:rPr lang="en-US" smtClean="0"/>
              <a:pPr/>
              <a:t>27</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Summary: NMOS Operation</a:t>
            </a:r>
            <a:endParaRPr lang="en-US" sz="2800" dirty="0"/>
          </a:p>
        </p:txBody>
      </p:sp>
      <p:sp>
        <p:nvSpPr>
          <p:cNvPr id="3" name="Content Placeholder 2"/>
          <p:cNvSpPr>
            <a:spLocks noGrp="1"/>
          </p:cNvSpPr>
          <p:nvPr>
            <p:ph idx="1"/>
          </p:nvPr>
        </p:nvSpPr>
        <p:spPr/>
        <p:txBody>
          <a:bodyPr>
            <a:normAutofit/>
          </a:bodyPr>
          <a:lstStyle/>
          <a:p>
            <a:pPr indent="-195823">
              <a:buClr>
                <a:srgbClr val="0000FF"/>
              </a:buClr>
              <a:buFont typeface="Wingdings" pitchFamily="2" charset="2"/>
              <a:buChar char="v"/>
              <a:tabLst>
                <a:tab pos="656582" algn="l"/>
                <a:tab pos="1313162" algn="l"/>
                <a:tab pos="1969745" algn="l"/>
                <a:tab pos="2626327" algn="l"/>
                <a:tab pos="3282907" algn="l"/>
                <a:tab pos="3939490" algn="l"/>
                <a:tab pos="4596072" algn="l"/>
              </a:tabLst>
            </a:pPr>
            <a:r>
              <a:rPr lang="en-GB" sz="2400" dirty="0" smtClean="0">
                <a:latin typeface="Times New Roman" pitchFamily="18" charset="0"/>
                <a:cs typeface="Times New Roman" pitchFamily="18" charset="0"/>
              </a:rPr>
              <a:t>  </a:t>
            </a:r>
            <a:r>
              <a:rPr lang="en-GB" sz="2000" b="1" dirty="0" smtClean="0">
                <a:solidFill>
                  <a:srgbClr val="0000FF"/>
                </a:solidFill>
                <a:latin typeface="Times New Roman" pitchFamily="18" charset="0"/>
                <a:cs typeface="Times New Roman" pitchFamily="18" charset="0"/>
              </a:rPr>
              <a:t>V</a:t>
            </a:r>
            <a:r>
              <a:rPr lang="en-GB" sz="2400" b="1" baseline="-25000" dirty="0" smtClean="0">
                <a:solidFill>
                  <a:srgbClr val="0000FF"/>
                </a:solidFill>
                <a:latin typeface="Times New Roman" pitchFamily="18" charset="0"/>
                <a:cs typeface="Times New Roman" pitchFamily="18" charset="0"/>
              </a:rPr>
              <a:t>GS</a:t>
            </a:r>
            <a:r>
              <a:rPr lang="en-GB" sz="2000" b="1" dirty="0" smtClean="0">
                <a:solidFill>
                  <a:srgbClr val="0000FF"/>
                </a:solidFill>
                <a:latin typeface="Times New Roman" pitchFamily="18" charset="0"/>
                <a:cs typeface="Times New Roman" pitchFamily="18" charset="0"/>
              </a:rPr>
              <a:t> &gt; </a:t>
            </a:r>
            <a:r>
              <a:rPr lang="en-GB" sz="2000" b="1" dirty="0" err="1" smtClean="0">
                <a:solidFill>
                  <a:srgbClr val="0000FF"/>
                </a:solidFill>
                <a:latin typeface="Times New Roman" pitchFamily="18" charset="0"/>
                <a:cs typeface="Times New Roman" pitchFamily="18" charset="0"/>
              </a:rPr>
              <a:t>Vt</a:t>
            </a:r>
            <a:r>
              <a:rPr lang="en-GB" sz="2000" b="1" dirty="0" smtClean="0">
                <a:solidFill>
                  <a:srgbClr val="0000FF"/>
                </a:solidFill>
                <a:latin typeface="Times New Roman" pitchFamily="18" charset="0"/>
                <a:cs typeface="Times New Roman" pitchFamily="18" charset="0"/>
              </a:rPr>
              <a:t>  and  V</a:t>
            </a:r>
            <a:r>
              <a:rPr lang="en-GB" sz="2400" b="1" baseline="-25000" dirty="0" smtClean="0">
                <a:solidFill>
                  <a:srgbClr val="0000FF"/>
                </a:solidFill>
                <a:latin typeface="Times New Roman" pitchFamily="18" charset="0"/>
                <a:cs typeface="Times New Roman" pitchFamily="18" charset="0"/>
              </a:rPr>
              <a:t>DS </a:t>
            </a:r>
            <a:r>
              <a:rPr lang="en-GB" sz="2000" b="1" dirty="0" smtClean="0">
                <a:solidFill>
                  <a:srgbClr val="0000FF"/>
                </a:solidFill>
                <a:latin typeface="Times New Roman" pitchFamily="18" charset="0"/>
                <a:cs typeface="Times New Roman" pitchFamily="18" charset="0"/>
              </a:rPr>
              <a:t>&gt; V</a:t>
            </a:r>
            <a:r>
              <a:rPr lang="en-GB" sz="2400" b="1" baseline="-25000" dirty="0" smtClean="0">
                <a:solidFill>
                  <a:srgbClr val="0000FF"/>
                </a:solidFill>
                <a:latin typeface="Times New Roman" pitchFamily="18" charset="0"/>
                <a:cs typeface="Times New Roman" pitchFamily="18" charset="0"/>
              </a:rPr>
              <a:t>GS </a:t>
            </a:r>
            <a:r>
              <a:rPr lang="en-GB" sz="2000" b="1" dirty="0" smtClean="0">
                <a:solidFill>
                  <a:srgbClr val="0000FF"/>
                </a:solidFill>
                <a:latin typeface="Times New Roman" pitchFamily="18" charset="0"/>
                <a:cs typeface="Times New Roman" pitchFamily="18" charset="0"/>
              </a:rPr>
              <a:t>− </a:t>
            </a:r>
            <a:r>
              <a:rPr lang="en-GB" sz="2000" b="1" dirty="0" err="1" smtClean="0">
                <a:solidFill>
                  <a:srgbClr val="0000FF"/>
                </a:solidFill>
                <a:latin typeface="Times New Roman" pitchFamily="18" charset="0"/>
                <a:cs typeface="Times New Roman" pitchFamily="18" charset="0"/>
              </a:rPr>
              <a:t>Vt</a:t>
            </a:r>
            <a:r>
              <a:rPr lang="en-GB" sz="2000" b="1" dirty="0" smtClean="0">
                <a:solidFill>
                  <a:srgbClr val="0000FF"/>
                </a:solidFill>
                <a:latin typeface="Times New Roman" pitchFamily="18" charset="0"/>
                <a:cs typeface="Times New Roman" pitchFamily="18" charset="0"/>
              </a:rPr>
              <a:t>: The Saturation Mode </a:t>
            </a:r>
          </a:p>
          <a:p>
            <a:pPr indent="-195823">
              <a:buNone/>
              <a:tabLst>
                <a:tab pos="656582" algn="l"/>
                <a:tab pos="1313162" algn="l"/>
                <a:tab pos="1969745" algn="l"/>
                <a:tab pos="2626327" algn="l"/>
                <a:tab pos="3282907" algn="l"/>
                <a:tab pos="3939490" algn="l"/>
                <a:tab pos="4596072" algn="l"/>
              </a:tabLst>
            </a:pPr>
            <a:endParaRPr lang="en-GB" sz="2000" dirty="0" smtClean="0">
              <a:latin typeface="Times New Roman" pitchFamily="18" charset="0"/>
              <a:cs typeface="Times New Roman" pitchFamily="18" charset="0"/>
            </a:endParaRPr>
          </a:p>
          <a:p>
            <a:pPr indent="-195823">
              <a:buNone/>
              <a:tabLst>
                <a:tab pos="656582" algn="l"/>
                <a:tab pos="1313162" algn="l"/>
                <a:tab pos="1969745" algn="l"/>
                <a:tab pos="2626327" algn="l"/>
                <a:tab pos="3282907" algn="l"/>
                <a:tab pos="3939490" algn="l"/>
                <a:tab pos="4596072" algn="l"/>
              </a:tabLst>
            </a:pPr>
            <a:r>
              <a:rPr lang="en-GB" sz="2000" dirty="0" smtClean="0">
                <a:latin typeface="Times New Roman" pitchFamily="18" charset="0"/>
                <a:cs typeface="Times New Roman" pitchFamily="18" charset="0"/>
              </a:rPr>
              <a:t>   The saturation mode occurs when VGS &gt; </a:t>
            </a:r>
            <a:r>
              <a:rPr lang="en-GB" sz="2000" dirty="0" err="1" smtClean="0">
                <a:latin typeface="Times New Roman" pitchFamily="18" charset="0"/>
                <a:cs typeface="Times New Roman" pitchFamily="18" charset="0"/>
              </a:rPr>
              <a:t>Vt</a:t>
            </a:r>
            <a:r>
              <a:rPr lang="en-GB" sz="2000" dirty="0" smtClean="0">
                <a:latin typeface="Times New Roman" pitchFamily="18" charset="0"/>
                <a:cs typeface="Times New Roman" pitchFamily="18" charset="0"/>
              </a:rPr>
              <a:t> and VDS &gt; VGS − Vt.  In this mode the switch is on and conducting, however since drain voltage is higher than the gate voltage, part of the channel is turned off.  This mode corresponds to the region to the right of the dotted line, which is called the pinch-off voltage. Pinch-off occurs when the MOSFET stops operating in the linear region and saturation occurs.</a:t>
            </a:r>
          </a:p>
          <a:p>
            <a:pPr indent="-195823">
              <a:tabLst>
                <a:tab pos="656582" algn="l"/>
                <a:tab pos="1313162" algn="l"/>
                <a:tab pos="1969745" algn="l"/>
                <a:tab pos="2626327" algn="l"/>
                <a:tab pos="3282907" algn="l"/>
                <a:tab pos="3939490" algn="l"/>
                <a:tab pos="4596072" algn="l"/>
              </a:tabLst>
            </a:pPr>
            <a:endParaRPr lang="en-GB" sz="2000" b="1" dirty="0" smtClean="0">
              <a:latin typeface="Times New Roman" pitchFamily="18" charset="0"/>
              <a:cs typeface="Times New Roman" pitchFamily="18" charset="0"/>
            </a:endParaRPr>
          </a:p>
          <a:p>
            <a:pPr indent="-195823">
              <a:buClr>
                <a:srgbClr val="0000FF"/>
              </a:buClr>
              <a:buFont typeface="Wingdings" pitchFamily="2" charset="2"/>
              <a:buChar char="v"/>
              <a:tabLst>
                <a:tab pos="656582" algn="l"/>
                <a:tab pos="1313162" algn="l"/>
                <a:tab pos="1969745" algn="l"/>
                <a:tab pos="2626327" algn="l"/>
                <a:tab pos="3282907" algn="l"/>
                <a:tab pos="3939490" algn="l"/>
                <a:tab pos="4596072" algn="l"/>
              </a:tabLst>
            </a:pPr>
            <a:r>
              <a:rPr lang="en-GB" sz="2000" dirty="0" smtClean="0">
                <a:latin typeface="Times New Roman" pitchFamily="18" charset="0"/>
                <a:cs typeface="Times New Roman" pitchFamily="18" charset="0"/>
              </a:rPr>
              <a:t>In</a:t>
            </a:r>
            <a:r>
              <a:rPr lang="en-GB" sz="2000" b="1" dirty="0" smtClean="0">
                <a:latin typeface="Times New Roman" pitchFamily="18" charset="0"/>
                <a:cs typeface="Times New Roman" pitchFamily="18" charset="0"/>
              </a:rPr>
              <a:t> </a:t>
            </a:r>
            <a:r>
              <a:rPr lang="en-GB" sz="2000" b="1" dirty="0" smtClean="0">
                <a:solidFill>
                  <a:srgbClr val="FF0000"/>
                </a:solidFill>
                <a:latin typeface="Times New Roman" pitchFamily="18" charset="0"/>
                <a:cs typeface="Times New Roman" pitchFamily="18" charset="0"/>
              </a:rPr>
              <a:t>digital circuits </a:t>
            </a:r>
            <a:r>
              <a:rPr lang="en-GB" sz="2000" dirty="0" smtClean="0">
                <a:latin typeface="Times New Roman" pitchFamily="18" charset="0"/>
                <a:cs typeface="Times New Roman" pitchFamily="18" charset="0"/>
              </a:rPr>
              <a:t>MOSFETS are only operated in </a:t>
            </a:r>
            <a:r>
              <a:rPr lang="en-GB" sz="2000" b="1" dirty="0" smtClean="0">
                <a:latin typeface="Times New Roman" pitchFamily="18" charset="0"/>
                <a:cs typeface="Times New Roman" pitchFamily="18" charset="0"/>
              </a:rPr>
              <a:t>the linear mode, </a:t>
            </a:r>
            <a:r>
              <a:rPr lang="en-GB" sz="2000" dirty="0" smtClean="0">
                <a:latin typeface="Times New Roman" pitchFamily="18" charset="0"/>
                <a:cs typeface="Times New Roman" pitchFamily="18" charset="0"/>
              </a:rPr>
              <a:t>while the</a:t>
            </a:r>
            <a:r>
              <a:rPr lang="en-GB" sz="2000" b="1" dirty="0" smtClean="0">
                <a:latin typeface="Times New Roman" pitchFamily="18" charset="0"/>
                <a:cs typeface="Times New Roman" pitchFamily="18" charset="0"/>
              </a:rPr>
              <a:t> saturation region </a:t>
            </a:r>
            <a:r>
              <a:rPr lang="en-GB" sz="2000" dirty="0" smtClean="0">
                <a:latin typeface="Times New Roman" pitchFamily="18" charset="0"/>
                <a:cs typeface="Times New Roman" pitchFamily="18" charset="0"/>
              </a:rPr>
              <a:t>is reserved for </a:t>
            </a:r>
            <a:r>
              <a:rPr lang="en-GB" sz="2000" b="1" dirty="0" smtClean="0">
                <a:solidFill>
                  <a:srgbClr val="0000FF"/>
                </a:solidFill>
                <a:latin typeface="Times New Roman" pitchFamily="18" charset="0"/>
                <a:cs typeface="Times New Roman" pitchFamily="18" charset="0"/>
              </a:rPr>
              <a:t>analogue circuits.</a:t>
            </a:r>
          </a:p>
          <a:p>
            <a:pPr indent="-195823">
              <a:buClr>
                <a:srgbClr val="0000FF"/>
              </a:buClr>
              <a:buNone/>
              <a:tabLst>
                <a:tab pos="656582" algn="l"/>
                <a:tab pos="1313162" algn="l"/>
                <a:tab pos="1969745" algn="l"/>
                <a:tab pos="2626327" algn="l"/>
                <a:tab pos="3282907" algn="l"/>
                <a:tab pos="3939490" algn="l"/>
                <a:tab pos="4596072" algn="l"/>
              </a:tabLst>
            </a:pPr>
            <a:endParaRPr lang="en-GB" sz="2000" b="1" dirty="0" smtClean="0">
              <a:solidFill>
                <a:srgbClr val="0000FF"/>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DA9812A3-ACAA-4681-98E4-2950E022EF7D}" type="slidenum">
              <a:rPr lang="en-US" smtClean="0"/>
              <a:pPr/>
              <a:t>28</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lide Number Placeholder 4"/>
          <p:cNvSpPr>
            <a:spLocks noGrp="1"/>
          </p:cNvSpPr>
          <p:nvPr>
            <p:ph type="sldNum" sz="quarter" idx="12"/>
          </p:nvPr>
        </p:nvSpPr>
        <p:spPr>
          <a:noFill/>
        </p:spPr>
        <p:txBody>
          <a:bodyPr/>
          <a:lstStyle>
            <a:lvl1pPr>
              <a:defRPr sz="2400">
                <a:solidFill>
                  <a:schemeClr val="tx1"/>
                </a:solidFill>
                <a:latin typeface="Times New Roman" pitchFamily="18" charset="0"/>
              </a:defRPr>
            </a:lvl1pPr>
            <a:lvl2pPr marL="742873" indent="-285720">
              <a:defRPr sz="2400">
                <a:solidFill>
                  <a:schemeClr val="tx1"/>
                </a:solidFill>
                <a:latin typeface="Times New Roman" pitchFamily="18" charset="0"/>
              </a:defRPr>
            </a:lvl2pPr>
            <a:lvl3pPr marL="1142882" indent="-228577">
              <a:defRPr sz="2400">
                <a:solidFill>
                  <a:schemeClr val="tx1"/>
                </a:solidFill>
                <a:latin typeface="Times New Roman" pitchFamily="18" charset="0"/>
              </a:defRPr>
            </a:lvl3pPr>
            <a:lvl4pPr marL="1600034" indent="-228577">
              <a:defRPr sz="2400">
                <a:solidFill>
                  <a:schemeClr val="tx1"/>
                </a:solidFill>
                <a:latin typeface="Times New Roman" pitchFamily="18" charset="0"/>
              </a:defRPr>
            </a:lvl4pPr>
            <a:lvl5pPr marL="2057187" indent="-228577">
              <a:defRPr sz="2400">
                <a:solidFill>
                  <a:schemeClr val="tx1"/>
                </a:solidFill>
                <a:latin typeface="Times New Roman" pitchFamily="18" charset="0"/>
              </a:defRPr>
            </a:lvl5pPr>
            <a:lvl6pPr marL="2514340" indent="-228577" eaLnBrk="0" fontAlgn="base" hangingPunct="0">
              <a:spcBef>
                <a:spcPct val="0"/>
              </a:spcBef>
              <a:spcAft>
                <a:spcPct val="0"/>
              </a:spcAft>
              <a:defRPr sz="2400">
                <a:solidFill>
                  <a:schemeClr val="tx1"/>
                </a:solidFill>
                <a:latin typeface="Times New Roman" pitchFamily="18" charset="0"/>
              </a:defRPr>
            </a:lvl6pPr>
            <a:lvl7pPr marL="2971492" indent="-228577" eaLnBrk="0" fontAlgn="base" hangingPunct="0">
              <a:spcBef>
                <a:spcPct val="0"/>
              </a:spcBef>
              <a:spcAft>
                <a:spcPct val="0"/>
              </a:spcAft>
              <a:defRPr sz="2400">
                <a:solidFill>
                  <a:schemeClr val="tx1"/>
                </a:solidFill>
                <a:latin typeface="Times New Roman" pitchFamily="18" charset="0"/>
              </a:defRPr>
            </a:lvl7pPr>
            <a:lvl8pPr marL="3428645" indent="-228577" eaLnBrk="0" fontAlgn="base" hangingPunct="0">
              <a:spcBef>
                <a:spcPct val="0"/>
              </a:spcBef>
              <a:spcAft>
                <a:spcPct val="0"/>
              </a:spcAft>
              <a:defRPr sz="2400">
                <a:solidFill>
                  <a:schemeClr val="tx1"/>
                </a:solidFill>
                <a:latin typeface="Times New Roman" pitchFamily="18" charset="0"/>
              </a:defRPr>
            </a:lvl8pPr>
            <a:lvl9pPr marL="3885797" indent="-228577" eaLnBrk="0" fontAlgn="base" hangingPunct="0">
              <a:spcBef>
                <a:spcPct val="0"/>
              </a:spcBef>
              <a:spcAft>
                <a:spcPct val="0"/>
              </a:spcAft>
              <a:defRPr sz="2400">
                <a:solidFill>
                  <a:schemeClr val="tx1"/>
                </a:solidFill>
                <a:latin typeface="Times New Roman" pitchFamily="18" charset="0"/>
              </a:defRPr>
            </a:lvl9pPr>
          </a:lstStyle>
          <a:p>
            <a:fld id="{B3AC6FD5-5395-456D-A93F-0DC9224069C1}" type="slidenum">
              <a:rPr lang="en-US" sz="1400">
                <a:solidFill>
                  <a:srgbClr val="000000"/>
                </a:solidFill>
              </a:rPr>
              <a:pPr/>
              <a:t>29</a:t>
            </a:fld>
            <a:endParaRPr lang="en-US" sz="1400">
              <a:solidFill>
                <a:srgbClr val="000000"/>
              </a:solidFill>
            </a:endParaRPr>
          </a:p>
        </p:txBody>
      </p:sp>
      <p:sp>
        <p:nvSpPr>
          <p:cNvPr id="3075" name="Rectangle 2"/>
          <p:cNvSpPr>
            <a:spLocks noGrp="1" noChangeArrowheads="1"/>
          </p:cNvSpPr>
          <p:nvPr>
            <p:ph type="title"/>
          </p:nvPr>
        </p:nvSpPr>
        <p:spPr>
          <a:xfrm>
            <a:off x="381000" y="0"/>
            <a:ext cx="8229600" cy="1143000"/>
          </a:xfrm>
        </p:spPr>
        <p:txBody>
          <a:bodyPr>
            <a:normAutofit/>
          </a:bodyPr>
          <a:lstStyle/>
          <a:p>
            <a:r>
              <a:rPr lang="en-US" sz="2800" b="1" dirty="0" smtClean="0">
                <a:solidFill>
                  <a:srgbClr val="FF0000"/>
                </a:solidFill>
                <a:latin typeface="Times New Roman" pitchFamily="18" charset="0"/>
                <a:cs typeface="Times New Roman" pitchFamily="18" charset="0"/>
              </a:rPr>
              <a:t>Summary: NMOS Operation</a:t>
            </a:r>
          </a:p>
        </p:txBody>
      </p:sp>
      <p:pic>
        <p:nvPicPr>
          <p:cNvPr id="3076"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b="4576"/>
          <a:stretch>
            <a:fillRect/>
          </a:stretch>
        </p:blipFill>
        <p:spPr bwMode="auto">
          <a:xfrm>
            <a:off x="838200" y="1143000"/>
            <a:ext cx="3638550" cy="533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79" name="Text Box 19"/>
          <p:cNvSpPr txBox="1">
            <a:spLocks noChangeArrowheads="1"/>
          </p:cNvSpPr>
          <p:nvPr/>
        </p:nvSpPr>
        <p:spPr bwMode="auto">
          <a:xfrm>
            <a:off x="4800600" y="1295400"/>
            <a:ext cx="2895600" cy="701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sz="2000" i="1" dirty="0"/>
              <a:t>V</a:t>
            </a:r>
            <a:r>
              <a:rPr lang="en-US" sz="2000" baseline="-25000" dirty="0"/>
              <a:t>G </a:t>
            </a:r>
            <a:r>
              <a:rPr lang="en-US" sz="2000" dirty="0"/>
              <a:t>&gt; </a:t>
            </a:r>
            <a:r>
              <a:rPr lang="en-US" sz="2000" i="1" dirty="0"/>
              <a:t>V</a:t>
            </a:r>
            <a:r>
              <a:rPr lang="en-US" sz="2000" baseline="-25000" dirty="0"/>
              <a:t>T </a:t>
            </a:r>
            <a:r>
              <a:rPr lang="en-US" sz="2000" dirty="0"/>
              <a:t>; </a:t>
            </a:r>
            <a:r>
              <a:rPr lang="en-US" sz="2000" i="1" dirty="0"/>
              <a:t>V</a:t>
            </a:r>
            <a:r>
              <a:rPr lang="en-US" sz="2000" baseline="-25000" dirty="0"/>
              <a:t>DS</a:t>
            </a:r>
            <a:r>
              <a:rPr lang="en-US" sz="2000" dirty="0"/>
              <a:t> </a:t>
            </a:r>
            <a:r>
              <a:rPr lang="en-US" sz="2000" dirty="0">
                <a:sym typeface="Symbol" pitchFamily="18" charset="2"/>
              </a:rPr>
              <a:t></a:t>
            </a:r>
            <a:r>
              <a:rPr lang="en-US" sz="2000" dirty="0"/>
              <a:t> 0</a:t>
            </a:r>
          </a:p>
          <a:p>
            <a:pPr eaLnBrk="0" fontAlgn="base" hangingPunct="0">
              <a:spcBef>
                <a:spcPct val="0"/>
              </a:spcBef>
              <a:spcAft>
                <a:spcPct val="0"/>
              </a:spcAft>
            </a:pPr>
            <a:r>
              <a:rPr lang="en-US" sz="2000" i="1" dirty="0"/>
              <a:t>I</a:t>
            </a:r>
            <a:r>
              <a:rPr lang="en-US" sz="2000" baseline="-25000" dirty="0"/>
              <a:t>D</a:t>
            </a:r>
            <a:r>
              <a:rPr lang="en-US" sz="2000" dirty="0"/>
              <a:t> increases with </a:t>
            </a:r>
            <a:r>
              <a:rPr lang="en-US" sz="2000" i="1" dirty="0"/>
              <a:t>V</a:t>
            </a:r>
            <a:r>
              <a:rPr lang="en-US" sz="2000" baseline="-25000" dirty="0"/>
              <a:t>DS</a:t>
            </a:r>
            <a:endParaRPr lang="en-US" sz="2000" dirty="0"/>
          </a:p>
        </p:txBody>
      </p:sp>
      <p:sp>
        <p:nvSpPr>
          <p:cNvPr id="3080" name="Text Box 20"/>
          <p:cNvSpPr txBox="1">
            <a:spLocks noChangeArrowheads="1"/>
          </p:cNvSpPr>
          <p:nvPr/>
        </p:nvSpPr>
        <p:spPr bwMode="auto">
          <a:xfrm>
            <a:off x="4724400" y="2286000"/>
            <a:ext cx="3216275" cy="10064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sz="2000" i="1" dirty="0"/>
              <a:t>V</a:t>
            </a:r>
            <a:r>
              <a:rPr lang="en-US" sz="2000" baseline="-25000" dirty="0"/>
              <a:t>G </a:t>
            </a:r>
            <a:r>
              <a:rPr lang="en-US" sz="2000" dirty="0"/>
              <a:t>&gt; </a:t>
            </a:r>
            <a:r>
              <a:rPr lang="en-US" sz="2000" i="1" dirty="0"/>
              <a:t>V</a:t>
            </a:r>
            <a:r>
              <a:rPr lang="en-US" sz="2000" baseline="-25000" dirty="0"/>
              <a:t>T</a:t>
            </a:r>
            <a:r>
              <a:rPr lang="en-US" sz="2000" dirty="0"/>
              <a:t>; </a:t>
            </a:r>
            <a:r>
              <a:rPr lang="en-US" sz="2000" i="1" dirty="0"/>
              <a:t>V</a:t>
            </a:r>
            <a:r>
              <a:rPr lang="en-US" sz="2000" baseline="-25000" dirty="0"/>
              <a:t>DS</a:t>
            </a:r>
            <a:r>
              <a:rPr lang="en-US" sz="2000" dirty="0"/>
              <a:t> small, &gt; 0</a:t>
            </a:r>
          </a:p>
          <a:p>
            <a:pPr eaLnBrk="0" fontAlgn="base" hangingPunct="0">
              <a:spcBef>
                <a:spcPct val="0"/>
              </a:spcBef>
              <a:spcAft>
                <a:spcPct val="0"/>
              </a:spcAft>
            </a:pPr>
            <a:r>
              <a:rPr lang="en-US" sz="2000" i="1" dirty="0"/>
              <a:t>I</a:t>
            </a:r>
            <a:r>
              <a:rPr lang="en-US" sz="2000" baseline="-25000" dirty="0"/>
              <a:t>D</a:t>
            </a:r>
            <a:r>
              <a:rPr lang="en-US" sz="2000" dirty="0"/>
              <a:t> increases with </a:t>
            </a:r>
            <a:r>
              <a:rPr lang="en-US" sz="2000" i="1" dirty="0"/>
              <a:t>V</a:t>
            </a:r>
            <a:r>
              <a:rPr lang="en-US" sz="2000" baseline="-25000" dirty="0"/>
              <a:t>DS</a:t>
            </a:r>
            <a:r>
              <a:rPr lang="en-US" sz="2000" dirty="0"/>
              <a:t> , but rate of increase decreases.</a:t>
            </a:r>
          </a:p>
        </p:txBody>
      </p:sp>
      <p:sp>
        <p:nvSpPr>
          <p:cNvPr id="3081" name="Text Box 21"/>
          <p:cNvSpPr txBox="1">
            <a:spLocks noChangeArrowheads="1"/>
          </p:cNvSpPr>
          <p:nvPr/>
        </p:nvSpPr>
        <p:spPr bwMode="auto">
          <a:xfrm>
            <a:off x="4800600" y="3733800"/>
            <a:ext cx="3657600" cy="10156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sz="2000" i="1" dirty="0"/>
              <a:t>V</a:t>
            </a:r>
            <a:r>
              <a:rPr lang="en-US" sz="2000" baseline="-25000" dirty="0"/>
              <a:t>G</a:t>
            </a:r>
            <a:r>
              <a:rPr lang="en-US" sz="2000" dirty="0"/>
              <a:t> &gt; </a:t>
            </a:r>
            <a:r>
              <a:rPr lang="en-US" sz="2000" i="1" dirty="0"/>
              <a:t>V</a:t>
            </a:r>
            <a:r>
              <a:rPr lang="en-US" sz="2000" baseline="-25000" dirty="0"/>
              <a:t>T</a:t>
            </a:r>
            <a:r>
              <a:rPr lang="en-US" sz="2000" dirty="0"/>
              <a:t>; </a:t>
            </a:r>
            <a:r>
              <a:rPr lang="en-US" sz="2000" i="1" dirty="0"/>
              <a:t>V</a:t>
            </a:r>
            <a:r>
              <a:rPr lang="en-US" sz="2000" baseline="-25000" dirty="0"/>
              <a:t>DS</a:t>
            </a:r>
            <a:r>
              <a:rPr lang="en-US" sz="2000" dirty="0"/>
              <a:t> </a:t>
            </a:r>
            <a:r>
              <a:rPr lang="en-US" sz="2000" dirty="0">
                <a:sym typeface="Symbol" pitchFamily="18" charset="2"/>
              </a:rPr>
              <a:t> pinch-off</a:t>
            </a:r>
          </a:p>
          <a:p>
            <a:pPr eaLnBrk="0" fontAlgn="base" hangingPunct="0">
              <a:spcBef>
                <a:spcPct val="0"/>
              </a:spcBef>
              <a:spcAft>
                <a:spcPct val="0"/>
              </a:spcAft>
            </a:pPr>
            <a:r>
              <a:rPr lang="en-US" sz="2000" i="1" dirty="0">
                <a:sym typeface="Symbol" pitchFamily="18" charset="2"/>
              </a:rPr>
              <a:t>I</a:t>
            </a:r>
            <a:r>
              <a:rPr lang="en-US" sz="2000" baseline="-25000" dirty="0">
                <a:sym typeface="Symbol" pitchFamily="18" charset="2"/>
              </a:rPr>
              <a:t>D</a:t>
            </a:r>
            <a:r>
              <a:rPr lang="en-US" sz="2000" dirty="0">
                <a:sym typeface="Symbol" pitchFamily="18" charset="2"/>
              </a:rPr>
              <a:t> reaches a saturation value, </a:t>
            </a:r>
            <a:r>
              <a:rPr lang="en-US" sz="2000" i="1" dirty="0" err="1">
                <a:sym typeface="Symbol" pitchFamily="18" charset="2"/>
              </a:rPr>
              <a:t>I</a:t>
            </a:r>
            <a:r>
              <a:rPr lang="en-US" sz="2000" baseline="-25000" dirty="0" err="1">
                <a:sym typeface="Symbol" pitchFamily="18" charset="2"/>
              </a:rPr>
              <a:t>D,sat</a:t>
            </a:r>
            <a:r>
              <a:rPr lang="en-US" sz="2000" dirty="0">
                <a:sym typeface="Symbol" pitchFamily="18" charset="2"/>
              </a:rPr>
              <a:t> The </a:t>
            </a:r>
            <a:r>
              <a:rPr lang="en-US" sz="2000" i="1" dirty="0">
                <a:sym typeface="Symbol" pitchFamily="18" charset="2"/>
              </a:rPr>
              <a:t>V</a:t>
            </a:r>
            <a:r>
              <a:rPr lang="en-US" sz="2000" baseline="-25000" dirty="0">
                <a:sym typeface="Symbol" pitchFamily="18" charset="2"/>
              </a:rPr>
              <a:t>DS</a:t>
            </a:r>
            <a:r>
              <a:rPr lang="en-US" sz="2000" dirty="0">
                <a:sym typeface="Symbol" pitchFamily="18" charset="2"/>
              </a:rPr>
              <a:t> value is called </a:t>
            </a:r>
            <a:r>
              <a:rPr lang="en-US" sz="2000" i="1" dirty="0" err="1">
                <a:sym typeface="Symbol" pitchFamily="18" charset="2"/>
              </a:rPr>
              <a:t>V</a:t>
            </a:r>
            <a:r>
              <a:rPr lang="en-US" sz="2000" baseline="-25000" dirty="0" err="1">
                <a:sym typeface="Symbol" pitchFamily="18" charset="2"/>
              </a:rPr>
              <a:t>DS,sat</a:t>
            </a:r>
            <a:endParaRPr lang="en-US" sz="2000" dirty="0"/>
          </a:p>
        </p:txBody>
      </p:sp>
      <p:sp>
        <p:nvSpPr>
          <p:cNvPr id="3082" name="Text Box 23"/>
          <p:cNvSpPr txBox="1">
            <a:spLocks noChangeArrowheads="1"/>
          </p:cNvSpPr>
          <p:nvPr/>
        </p:nvSpPr>
        <p:spPr bwMode="auto">
          <a:xfrm>
            <a:off x="4800600" y="5029200"/>
            <a:ext cx="3810000" cy="10064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sz="2000" i="1" dirty="0"/>
              <a:t>V</a:t>
            </a:r>
            <a:r>
              <a:rPr lang="en-US" sz="2000" baseline="-25000" dirty="0"/>
              <a:t>G </a:t>
            </a:r>
            <a:r>
              <a:rPr lang="en-US" sz="2000" dirty="0"/>
              <a:t>&gt; </a:t>
            </a:r>
            <a:r>
              <a:rPr lang="en-US" sz="2000" i="1" dirty="0"/>
              <a:t>V</a:t>
            </a:r>
            <a:r>
              <a:rPr lang="en-US" sz="2000" i="1" baseline="-25000" dirty="0"/>
              <a:t>T</a:t>
            </a:r>
            <a:r>
              <a:rPr lang="en-US" sz="2000" dirty="0"/>
              <a:t>; </a:t>
            </a:r>
            <a:r>
              <a:rPr lang="en-US" sz="2000" i="1" dirty="0"/>
              <a:t>V</a:t>
            </a:r>
            <a:r>
              <a:rPr lang="en-US" sz="2000" baseline="-25000" dirty="0"/>
              <a:t>DS </a:t>
            </a:r>
            <a:r>
              <a:rPr lang="en-US" sz="2000" dirty="0"/>
              <a:t>&gt; </a:t>
            </a:r>
            <a:r>
              <a:rPr lang="en-US" sz="2000" i="1" dirty="0" err="1"/>
              <a:t>V</a:t>
            </a:r>
            <a:r>
              <a:rPr lang="en-US" sz="2000" baseline="-25000" dirty="0" err="1"/>
              <a:t>DS,sat</a:t>
            </a:r>
            <a:endParaRPr lang="en-US" sz="2000" baseline="-25000" dirty="0"/>
          </a:p>
          <a:p>
            <a:pPr eaLnBrk="0" fontAlgn="base" hangingPunct="0">
              <a:spcBef>
                <a:spcPct val="0"/>
              </a:spcBef>
              <a:spcAft>
                <a:spcPct val="0"/>
              </a:spcAft>
            </a:pPr>
            <a:r>
              <a:rPr lang="en-US" sz="2000" i="1" dirty="0"/>
              <a:t>I</a:t>
            </a:r>
            <a:r>
              <a:rPr lang="en-US" sz="2000" baseline="-25000" dirty="0"/>
              <a:t>D</a:t>
            </a:r>
            <a:r>
              <a:rPr lang="en-US" sz="2000" dirty="0"/>
              <a:t> does not increase further, saturation region.</a:t>
            </a:r>
          </a:p>
        </p:txBody>
      </p:sp>
      <p:sp>
        <p:nvSpPr>
          <p:cNvPr id="9" name="Footer Placeholder 8"/>
          <p:cNvSpPr>
            <a:spLocks noGrp="1"/>
          </p:cNvSpPr>
          <p:nvPr>
            <p:ph type="ftr" sz="quarter" idx="11"/>
          </p:nvPr>
        </p:nvSpPr>
        <p:spPr/>
        <p:txBody>
          <a:bodyPr/>
          <a:lstStyle/>
          <a:p>
            <a:r>
              <a:rPr lang="en-US" smtClean="0"/>
              <a:t>Nasim Zafar.</a:t>
            </a:r>
            <a:endParaRPr lang="en-US"/>
          </a:p>
        </p:txBody>
      </p:sp>
    </p:spTree>
    <p:extLst>
      <p:ext uri="{BB962C8B-B14F-4D97-AF65-F5344CB8AC3E}">
        <p14:creationId xmlns="" xmlns:p14="http://schemas.microsoft.com/office/powerpoint/2010/main" val="6946504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4572000"/>
          </a:xfrm>
        </p:spPr>
        <p:txBody>
          <a:bodyPr>
            <a:normAutofit/>
          </a:bodyPr>
          <a:lstStyle/>
          <a:p>
            <a:pPr marL="457153" lvl="0" indent="-457153" defTabSz="914305">
              <a:spcBef>
                <a:spcPct val="20000"/>
              </a:spcBef>
              <a:defRPr/>
            </a:pPr>
            <a:r>
              <a:rPr lang="en-US" altLang="zh-CN" sz="2800" b="1" dirty="0" smtClean="0">
                <a:solidFill>
                  <a:srgbClr val="0000FF"/>
                </a:solidFill>
                <a:latin typeface="Times New Roman" pitchFamily="18" charset="0"/>
                <a:ea typeface="宋体" pitchFamily="2" charset="-122"/>
                <a:cs typeface="Times New Roman" pitchFamily="18" charset="0"/>
              </a:rPr>
              <a:t>MOSFET </a:t>
            </a:r>
            <a:r>
              <a:rPr lang="en-US" altLang="zh-CN" sz="2800" b="1" dirty="0">
                <a:solidFill>
                  <a:srgbClr val="0000FF"/>
                </a:solidFill>
                <a:latin typeface="Times New Roman" pitchFamily="18" charset="0"/>
                <a:ea typeface="宋体" pitchFamily="2" charset="-122"/>
                <a:cs typeface="Times New Roman" pitchFamily="18" charset="0"/>
              </a:rPr>
              <a:t/>
            </a:r>
            <a:br>
              <a:rPr lang="en-US" altLang="zh-CN" sz="2800" b="1" dirty="0">
                <a:solidFill>
                  <a:srgbClr val="0000FF"/>
                </a:solidFill>
                <a:latin typeface="Times New Roman" pitchFamily="18" charset="0"/>
                <a:ea typeface="宋体" pitchFamily="2" charset="-122"/>
                <a:cs typeface="Times New Roman" pitchFamily="18" charset="0"/>
              </a:rPr>
            </a:br>
            <a:r>
              <a:rPr lang="en-US" altLang="zh-CN" sz="2800" b="1" dirty="0" smtClean="0">
                <a:solidFill>
                  <a:srgbClr val="0000FF"/>
                </a:solidFill>
                <a:latin typeface="Times New Roman" pitchFamily="18" charset="0"/>
                <a:ea typeface="宋体" pitchFamily="2" charset="-122"/>
                <a:cs typeface="Times New Roman" pitchFamily="18" charset="0"/>
              </a:rPr>
              <a:t/>
            </a:r>
            <a:br>
              <a:rPr lang="en-US" altLang="zh-CN" sz="2800" b="1" dirty="0" smtClean="0">
                <a:solidFill>
                  <a:srgbClr val="0000FF"/>
                </a:solidFill>
                <a:latin typeface="Times New Roman" pitchFamily="18" charset="0"/>
                <a:ea typeface="宋体" pitchFamily="2" charset="-122"/>
                <a:cs typeface="Times New Roman" pitchFamily="18" charset="0"/>
              </a:rPr>
            </a:br>
            <a:r>
              <a:rPr lang="en-US" altLang="zh-CN" sz="2800" b="1" dirty="0" smtClean="0">
                <a:solidFill>
                  <a:srgbClr val="0000FF"/>
                </a:solidFill>
                <a:latin typeface="Times New Roman" pitchFamily="18" charset="0"/>
                <a:ea typeface="宋体" pitchFamily="2" charset="-122"/>
                <a:cs typeface="Times New Roman" pitchFamily="18" charset="0"/>
              </a:rPr>
              <a:t>Derivation </a:t>
            </a:r>
            <a:r>
              <a:rPr lang="en-US" altLang="zh-CN" sz="2800" b="1" dirty="0">
                <a:solidFill>
                  <a:srgbClr val="0000FF"/>
                </a:solidFill>
                <a:latin typeface="Times New Roman" pitchFamily="18" charset="0"/>
                <a:ea typeface="宋体" pitchFamily="2" charset="-122"/>
                <a:cs typeface="Times New Roman" pitchFamily="18" charset="0"/>
              </a:rPr>
              <a:t>of the </a:t>
            </a:r>
            <a:r>
              <a:rPr lang="en-US" altLang="zh-CN" sz="2800" b="1" dirty="0" err="1" smtClean="0">
                <a:solidFill>
                  <a:srgbClr val="0000FF"/>
                </a:solidFill>
                <a:latin typeface="Times New Roman" pitchFamily="18" charset="0"/>
                <a:ea typeface="宋体" pitchFamily="2" charset="-122"/>
                <a:cs typeface="Times New Roman" pitchFamily="18" charset="0"/>
              </a:rPr>
              <a:t>i</a:t>
            </a:r>
            <a:r>
              <a:rPr lang="en-US" altLang="zh-CN" sz="2800" b="1" baseline="-25000" dirty="0" err="1" smtClean="0">
                <a:solidFill>
                  <a:srgbClr val="0000FF"/>
                </a:solidFill>
                <a:latin typeface="Times New Roman" pitchFamily="18" charset="0"/>
                <a:ea typeface="宋体" pitchFamily="2" charset="-122"/>
                <a:cs typeface="Times New Roman" pitchFamily="18" charset="0"/>
              </a:rPr>
              <a:t>D</a:t>
            </a:r>
            <a:r>
              <a:rPr lang="en-US" altLang="zh-CN" sz="2800" b="1" dirty="0" smtClean="0">
                <a:solidFill>
                  <a:srgbClr val="0000FF"/>
                </a:solidFill>
                <a:latin typeface="Times New Roman" pitchFamily="18" charset="0"/>
                <a:ea typeface="宋体" pitchFamily="2" charset="-122"/>
                <a:cs typeface="Times New Roman" pitchFamily="18" charset="0"/>
              </a:rPr>
              <a:t>-V</a:t>
            </a:r>
            <a:r>
              <a:rPr lang="en-US" altLang="zh-CN" sz="2800" b="1" baseline="-25000" dirty="0" smtClean="0">
                <a:solidFill>
                  <a:srgbClr val="0000FF"/>
                </a:solidFill>
                <a:latin typeface="Times New Roman" pitchFamily="18" charset="0"/>
                <a:ea typeface="宋体" pitchFamily="2" charset="-122"/>
                <a:cs typeface="Times New Roman" pitchFamily="18" charset="0"/>
              </a:rPr>
              <a:t>DS</a:t>
            </a:r>
            <a:r>
              <a:rPr lang="en-US" altLang="zh-CN" sz="2800" b="1" dirty="0" smtClean="0">
                <a:solidFill>
                  <a:srgbClr val="0000FF"/>
                </a:solidFill>
                <a:latin typeface="Times New Roman" pitchFamily="18" charset="0"/>
                <a:ea typeface="宋体" pitchFamily="2" charset="-122"/>
                <a:cs typeface="Times New Roman" pitchFamily="18" charset="0"/>
              </a:rPr>
              <a:t> </a:t>
            </a:r>
            <a:r>
              <a:rPr lang="en-US" altLang="zh-CN" sz="2800" b="1" dirty="0">
                <a:solidFill>
                  <a:srgbClr val="0000FF"/>
                </a:solidFill>
                <a:latin typeface="Times New Roman" pitchFamily="18" charset="0"/>
                <a:ea typeface="宋体" pitchFamily="2" charset="-122"/>
                <a:cs typeface="Times New Roman" pitchFamily="18" charset="0"/>
              </a:rPr>
              <a:t>Relationship</a:t>
            </a:r>
            <a:r>
              <a:rPr lang="en-US" sz="2800" b="1" dirty="0">
                <a:solidFill>
                  <a:srgbClr val="FF0000"/>
                </a:solidFill>
                <a:latin typeface="Times New Roman" pitchFamily="18" charset="0"/>
                <a:ea typeface="Times New Roman"/>
                <a:cs typeface="Times New Roman" pitchFamily="18" charset="0"/>
              </a:rPr>
              <a:t/>
            </a:r>
            <a:br>
              <a:rPr lang="en-US" sz="2800" b="1" dirty="0">
                <a:solidFill>
                  <a:srgbClr val="FF0000"/>
                </a:solidFill>
                <a:latin typeface="Times New Roman" pitchFamily="18" charset="0"/>
                <a:ea typeface="Times New Roman"/>
                <a:cs typeface="Times New Roman" pitchFamily="18" charset="0"/>
              </a:rPr>
            </a:br>
            <a:endParaRPr lang="en-US" altLang="zh-TW" sz="2800" dirty="0">
              <a:solidFill>
                <a:srgbClr val="0000FF"/>
              </a:solidFill>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smtClean="0"/>
              <a:t>Nasim Zafar.</a:t>
            </a:r>
            <a:endParaRPr lang="en-US"/>
          </a:p>
        </p:txBody>
      </p:sp>
      <p:sp>
        <p:nvSpPr>
          <p:cNvPr id="4" name="Slide Number Placeholder 3"/>
          <p:cNvSpPr>
            <a:spLocks noGrp="1"/>
          </p:cNvSpPr>
          <p:nvPr>
            <p:ph type="sldNum" sz="quarter" idx="12"/>
          </p:nvPr>
        </p:nvSpPr>
        <p:spPr/>
        <p:txBody>
          <a:bodyPr/>
          <a:lstStyle/>
          <a:p>
            <a:fld id="{DA9812A3-ACAA-4681-98E4-2950E022EF7D}" type="slidenum">
              <a:rPr lang="en-US" smtClean="0"/>
              <a:pPr/>
              <a:t>30</a:t>
            </a:fld>
            <a:endParaRPr lang="en-US"/>
          </a:p>
        </p:txBody>
      </p:sp>
    </p:spTree>
    <p:extLst>
      <p:ext uri="{BB962C8B-B14F-4D97-AF65-F5344CB8AC3E}">
        <p14:creationId xmlns="" xmlns:p14="http://schemas.microsoft.com/office/powerpoint/2010/main" val="10224093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sz="3100" b="1" dirty="0" smtClean="0">
                <a:solidFill>
                  <a:srgbClr val="FF0000"/>
                </a:solidFill>
                <a:latin typeface="Times New Roman" pitchFamily="18" charset="0"/>
                <a:cs typeface="Times New Roman" pitchFamily="18" charset="0"/>
              </a:rPr>
              <a:t>Derivation of the </a:t>
            </a:r>
            <a:r>
              <a:rPr lang="en-US" sz="3100" b="1" dirty="0" err="1" smtClean="0">
                <a:solidFill>
                  <a:srgbClr val="FF0000"/>
                </a:solidFill>
                <a:latin typeface="Times New Roman" pitchFamily="18" charset="0"/>
                <a:cs typeface="Times New Roman" pitchFamily="18" charset="0"/>
              </a:rPr>
              <a:t>i</a:t>
            </a:r>
            <a:r>
              <a:rPr lang="en-US" sz="3100" b="1" baseline="-25000" dirty="0" err="1" smtClean="0">
                <a:solidFill>
                  <a:srgbClr val="FF0000"/>
                </a:solidFill>
                <a:latin typeface="Times New Roman" pitchFamily="18" charset="0"/>
                <a:cs typeface="Times New Roman" pitchFamily="18" charset="0"/>
              </a:rPr>
              <a:t>D</a:t>
            </a:r>
            <a:r>
              <a:rPr lang="en-US" sz="3100" b="1" dirty="0" smtClean="0">
                <a:solidFill>
                  <a:srgbClr val="FF0000"/>
                </a:solidFill>
                <a:latin typeface="Times New Roman" pitchFamily="18" charset="0"/>
                <a:cs typeface="Times New Roman" pitchFamily="18" charset="0"/>
              </a:rPr>
              <a:t>-V</a:t>
            </a:r>
            <a:r>
              <a:rPr lang="en-US" sz="3100" b="1" baseline="-25000" dirty="0" smtClean="0">
                <a:solidFill>
                  <a:srgbClr val="FF0000"/>
                </a:solidFill>
                <a:latin typeface="Times New Roman" pitchFamily="18" charset="0"/>
                <a:cs typeface="Times New Roman" pitchFamily="18" charset="0"/>
              </a:rPr>
              <a:t>DS </a:t>
            </a:r>
            <a:r>
              <a:rPr lang="en-US" sz="3100" b="1" dirty="0" smtClean="0">
                <a:solidFill>
                  <a:srgbClr val="FF0000"/>
                </a:solidFill>
                <a:latin typeface="Times New Roman" pitchFamily="18" charset="0"/>
                <a:cs typeface="Times New Roman" pitchFamily="18" charset="0"/>
              </a:rPr>
              <a:t>Relationship</a:t>
            </a:r>
            <a:br>
              <a:rPr lang="en-US" sz="3100" b="1" dirty="0" smtClean="0">
                <a:solidFill>
                  <a:srgbClr val="FF0000"/>
                </a:solidFill>
                <a:latin typeface="Times New Roman" pitchFamily="18" charset="0"/>
                <a:cs typeface="Times New Roman" pitchFamily="18" charset="0"/>
              </a:rPr>
            </a:br>
            <a:endParaRPr lang="en-US" sz="31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endParaRPr lang="en-US" dirty="0" smtClean="0"/>
          </a:p>
          <a:p>
            <a:pPr>
              <a:buClr>
                <a:srgbClr val="FF0000"/>
              </a:buClr>
              <a:buFont typeface="Wingdings" pitchFamily="2" charset="2"/>
              <a:buChar char="Ø"/>
            </a:pPr>
            <a:r>
              <a:rPr lang="en-US" sz="2600" dirty="0" smtClean="0">
                <a:latin typeface="Times New Roman" pitchFamily="18" charset="0"/>
                <a:cs typeface="Times New Roman" pitchFamily="18" charset="0"/>
              </a:rPr>
              <a:t>In the MOSFET, the gate and the channel region form a parallel-plate capacitor for which the oxide layer serves as a dielectric.</a:t>
            </a:r>
          </a:p>
          <a:p>
            <a:pPr>
              <a:buClr>
                <a:srgbClr val="FF0000"/>
              </a:buClr>
              <a:buFont typeface="Wingdings" pitchFamily="2" charset="2"/>
              <a:buChar char="Ø"/>
            </a:pPr>
            <a:r>
              <a:rPr lang="en-US" sz="2600" dirty="0" smtClean="0">
                <a:latin typeface="Times New Roman" pitchFamily="18" charset="0"/>
                <a:cs typeface="Times New Roman" pitchFamily="18" charset="0"/>
              </a:rPr>
              <a:t>If the capacitance per unit gate area is denoted </a:t>
            </a:r>
            <a:r>
              <a:rPr lang="en-US" sz="2600" b="1" dirty="0" smtClean="0">
                <a:latin typeface="Times New Roman" pitchFamily="18" charset="0"/>
                <a:cs typeface="Times New Roman" pitchFamily="18" charset="0"/>
              </a:rPr>
              <a:t>C</a:t>
            </a:r>
            <a:r>
              <a:rPr lang="en-US" sz="3000" b="1" baseline="-25000" dirty="0" smtClean="0">
                <a:latin typeface="Times New Roman" pitchFamily="18" charset="0"/>
                <a:cs typeface="Times New Roman" pitchFamily="18" charset="0"/>
              </a:rPr>
              <a:t>ox</a:t>
            </a:r>
            <a:r>
              <a:rPr lang="en-US" sz="3000" dirty="0" smtClean="0">
                <a:latin typeface="Times New Roman" pitchFamily="18" charset="0"/>
                <a:cs typeface="Times New Roman" pitchFamily="18" charset="0"/>
              </a:rPr>
              <a:t> </a:t>
            </a:r>
            <a:r>
              <a:rPr lang="en-US" sz="2600" dirty="0" smtClean="0">
                <a:latin typeface="Times New Roman" pitchFamily="18" charset="0"/>
                <a:cs typeface="Times New Roman" pitchFamily="18" charset="0"/>
              </a:rPr>
              <a:t>and the thickness of the oxide layer is </a:t>
            </a:r>
            <a:r>
              <a:rPr lang="en-US" sz="2600" b="1" dirty="0" err="1" smtClean="0">
                <a:latin typeface="Times New Roman" pitchFamily="18" charset="0"/>
                <a:cs typeface="Times New Roman" pitchFamily="18" charset="0"/>
              </a:rPr>
              <a:t>t</a:t>
            </a:r>
            <a:r>
              <a:rPr lang="en-US" sz="3000" b="1" baseline="-25000" dirty="0" err="1" smtClean="0">
                <a:latin typeface="Times New Roman" pitchFamily="18" charset="0"/>
                <a:cs typeface="Times New Roman" pitchFamily="18" charset="0"/>
              </a:rPr>
              <a:t>ox</a:t>
            </a:r>
            <a:r>
              <a:rPr lang="en-US" sz="2600" dirty="0" smtClean="0">
                <a:latin typeface="Times New Roman" pitchFamily="18" charset="0"/>
                <a:cs typeface="Times New Roman" pitchFamily="18" charset="0"/>
              </a:rPr>
              <a:t>, then</a:t>
            </a:r>
          </a:p>
          <a:p>
            <a:pPr>
              <a:buClr>
                <a:srgbClr val="FF0000"/>
              </a:buClr>
              <a:buFont typeface="Wingdings" pitchFamily="2" charset="2"/>
              <a:buChar char="Ø"/>
            </a:pPr>
            <a:endParaRPr lang="en-US" sz="3000" b="1" i="1" dirty="0" smtClean="0">
              <a:latin typeface="Times New Roman" pitchFamily="18" charset="0"/>
              <a:cs typeface="Times New Roman" pitchFamily="18" charset="0"/>
            </a:endParaRPr>
          </a:p>
          <a:p>
            <a:pPr>
              <a:buClr>
                <a:srgbClr val="FF0000"/>
              </a:buClr>
              <a:buFont typeface="Wingdings" pitchFamily="2" charset="2"/>
              <a:buChar char="Ø"/>
            </a:pPr>
            <a:r>
              <a:rPr lang="en-US" sz="3000" b="1" i="1" dirty="0" smtClean="0">
                <a:latin typeface="Times New Roman" pitchFamily="18" charset="0"/>
                <a:cs typeface="Times New Roman" pitchFamily="18" charset="0"/>
              </a:rPr>
              <a:t>C</a:t>
            </a:r>
            <a:r>
              <a:rPr lang="en-US" sz="3000" b="1" i="1" baseline="-25000" dirty="0" smtClean="0">
                <a:latin typeface="Times New Roman" pitchFamily="18" charset="0"/>
                <a:cs typeface="Times New Roman" pitchFamily="18" charset="0"/>
              </a:rPr>
              <a:t>ox</a:t>
            </a:r>
            <a:r>
              <a:rPr lang="en-US" sz="3000" b="1" i="1" dirty="0" smtClean="0">
                <a:latin typeface="Times New Roman" pitchFamily="18" charset="0"/>
                <a:cs typeface="Times New Roman" pitchFamily="18" charset="0"/>
              </a:rPr>
              <a:t>=</a:t>
            </a:r>
            <a:r>
              <a:rPr lang="el-GR" sz="3000" b="1" i="1" dirty="0" smtClean="0">
                <a:latin typeface="Times New Roman" pitchFamily="18" charset="0"/>
                <a:cs typeface="Times New Roman" pitchFamily="18" charset="0"/>
              </a:rPr>
              <a:t>ε</a:t>
            </a:r>
            <a:r>
              <a:rPr lang="en-US" sz="3000" b="1" i="1" baseline="-25000" dirty="0" smtClean="0">
                <a:latin typeface="Times New Roman" pitchFamily="18" charset="0"/>
                <a:cs typeface="Times New Roman" pitchFamily="18" charset="0"/>
              </a:rPr>
              <a:t>ox</a:t>
            </a:r>
            <a:r>
              <a:rPr lang="en-US" sz="3000" b="1" i="1" dirty="0" smtClean="0">
                <a:latin typeface="Times New Roman" pitchFamily="18" charset="0"/>
                <a:cs typeface="Times New Roman" pitchFamily="18" charset="0"/>
              </a:rPr>
              <a:t>/ </a:t>
            </a:r>
            <a:r>
              <a:rPr lang="en-US" sz="3000" b="1" i="1" dirty="0" err="1" smtClean="0">
                <a:latin typeface="Times New Roman" pitchFamily="18" charset="0"/>
                <a:cs typeface="Times New Roman" pitchFamily="18" charset="0"/>
              </a:rPr>
              <a:t>t</a:t>
            </a:r>
            <a:r>
              <a:rPr lang="en-US" sz="3000" b="1" i="1" baseline="-25000" dirty="0" err="1" smtClean="0">
                <a:latin typeface="Times New Roman" pitchFamily="18" charset="0"/>
                <a:cs typeface="Times New Roman" pitchFamily="18" charset="0"/>
              </a:rPr>
              <a:t>ox</a:t>
            </a:r>
            <a:r>
              <a:rPr lang="en-US" sz="3000" b="1" i="1" dirty="0" smtClean="0">
                <a:latin typeface="Times New Roman" pitchFamily="18" charset="0"/>
                <a:cs typeface="Times New Roman" pitchFamily="18" charset="0"/>
              </a:rPr>
              <a:t>   </a:t>
            </a:r>
            <a:r>
              <a:rPr lang="en-US" sz="2800" i="1" dirty="0" smtClean="0">
                <a:latin typeface="Times New Roman" pitchFamily="18" charset="0"/>
                <a:cs typeface="Times New Roman" pitchFamily="18" charset="0"/>
              </a:rPr>
              <a:t>(4.2) </a:t>
            </a:r>
          </a:p>
          <a:p>
            <a:pPr marL="0" indent="0">
              <a:buNone/>
            </a:pPr>
            <a:r>
              <a:rPr lang="en-US" sz="2400" dirty="0" smtClean="0">
                <a:latin typeface="Times New Roman" pitchFamily="18" charset="0"/>
                <a:cs typeface="Times New Roman" pitchFamily="18" charset="0"/>
              </a:rPr>
              <a:t>Where </a:t>
            </a:r>
            <a:r>
              <a:rPr lang="en-US" sz="3000" dirty="0" err="1" smtClean="0">
                <a:latin typeface="Times New Roman" pitchFamily="18" charset="0"/>
                <a:cs typeface="Times New Roman" pitchFamily="18" charset="0"/>
              </a:rPr>
              <a:t>ε</a:t>
            </a:r>
            <a:r>
              <a:rPr lang="en-US" sz="3000" baseline="-25000" dirty="0" err="1" smtClean="0">
                <a:latin typeface="Times New Roman" pitchFamily="18" charset="0"/>
                <a:cs typeface="Times New Roman" pitchFamily="18" charset="0"/>
              </a:rPr>
              <a:t>ox</a:t>
            </a:r>
            <a:r>
              <a:rPr lang="en-US" sz="3000" baseline="-250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is the permittivity of the silicon oxide</a:t>
            </a:r>
          </a:p>
          <a:p>
            <a:endParaRPr lang="en-US" sz="2800" dirty="0" smtClean="0">
              <a:latin typeface="Times New Roman" pitchFamily="18" charset="0"/>
              <a:cs typeface="Times New Roman" pitchFamily="18" charset="0"/>
            </a:endParaRPr>
          </a:p>
          <a:p>
            <a:pPr>
              <a:buClr>
                <a:srgbClr val="FF0000"/>
              </a:buClr>
              <a:buFont typeface="Wingdings" pitchFamily="2" charset="2"/>
              <a:buChar char="Ø"/>
            </a:pPr>
            <a:r>
              <a:rPr lang="el-GR" sz="2800" dirty="0" smtClean="0">
                <a:latin typeface="Times New Roman" pitchFamily="18" charset="0"/>
                <a:cs typeface="Times New Roman" pitchFamily="18" charset="0"/>
              </a:rPr>
              <a:t>ε= 3.9 ε</a:t>
            </a:r>
            <a:r>
              <a:rPr lang="el-GR" sz="2800" i="1" baseline="-25000" dirty="0" smtClean="0">
                <a:latin typeface="Times New Roman" pitchFamily="18" charset="0"/>
                <a:cs typeface="Times New Roman" pitchFamily="18" charset="0"/>
              </a:rPr>
              <a:t>0</a:t>
            </a:r>
            <a:r>
              <a:rPr lang="el-GR" sz="2800" i="1" dirty="0" smtClean="0">
                <a:latin typeface="Times New Roman" pitchFamily="18" charset="0"/>
                <a:cs typeface="Times New Roman" pitchFamily="18" charset="0"/>
              </a:rPr>
              <a:t>= </a:t>
            </a:r>
            <a:r>
              <a:rPr lang="el-GR" sz="2800" dirty="0" smtClean="0">
                <a:latin typeface="Times New Roman" pitchFamily="18" charset="0"/>
                <a:cs typeface="Times New Roman" pitchFamily="18" charset="0"/>
              </a:rPr>
              <a:t>3.9×8.854×10</a:t>
            </a:r>
            <a:r>
              <a:rPr lang="el-GR" sz="2800" baseline="30000" dirty="0" smtClean="0">
                <a:latin typeface="Times New Roman" pitchFamily="18" charset="0"/>
                <a:cs typeface="Times New Roman" pitchFamily="18" charset="0"/>
              </a:rPr>
              <a:t>-12</a:t>
            </a:r>
            <a:r>
              <a:rPr lang="el-GR" sz="2800" i="1" dirty="0" smtClean="0">
                <a:latin typeface="Times New Roman" pitchFamily="18" charset="0"/>
                <a:cs typeface="Times New Roman" pitchFamily="18" charset="0"/>
              </a:rPr>
              <a:t>= </a:t>
            </a:r>
            <a:r>
              <a:rPr lang="el-GR" sz="2800" dirty="0" smtClean="0">
                <a:latin typeface="Times New Roman" pitchFamily="18" charset="0"/>
                <a:cs typeface="Times New Roman" pitchFamily="18" charset="0"/>
              </a:rPr>
              <a:t>3.45×10</a:t>
            </a:r>
            <a:r>
              <a:rPr lang="el-GR" sz="2800" baseline="30000" dirty="0" smtClean="0">
                <a:latin typeface="Times New Roman" pitchFamily="18" charset="0"/>
                <a:cs typeface="Times New Roman" pitchFamily="18" charset="0"/>
              </a:rPr>
              <a:t>-11</a:t>
            </a:r>
            <a:r>
              <a:rPr lang="el-GR" sz="2800" dirty="0" smtClean="0">
                <a:latin typeface="Times New Roman" pitchFamily="18" charset="0"/>
                <a:cs typeface="Times New Roman" pitchFamily="18" charset="0"/>
              </a:rPr>
              <a:t>F/m </a:t>
            </a:r>
          </a:p>
        </p:txBody>
      </p:sp>
      <p:sp>
        <p:nvSpPr>
          <p:cNvPr id="4" name="Slide Number Placeholder 3"/>
          <p:cNvSpPr>
            <a:spLocks noGrp="1"/>
          </p:cNvSpPr>
          <p:nvPr>
            <p:ph type="sldNum" sz="quarter" idx="12"/>
          </p:nvPr>
        </p:nvSpPr>
        <p:spPr/>
        <p:txBody>
          <a:bodyPr/>
          <a:lstStyle/>
          <a:p>
            <a:fld id="{9BE5519B-AC82-48B7-AB54-29353FF7AC68}" type="slidenum">
              <a:rPr lang="en-US" smtClean="0">
                <a:solidFill>
                  <a:prstClr val="black">
                    <a:tint val="75000"/>
                  </a:prstClr>
                </a:solidFill>
              </a:rPr>
              <a:pPr/>
              <a:t>31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t>Nasim Zafar.</a:t>
            </a:r>
            <a:endParaRPr lang="en-US"/>
          </a:p>
        </p:txBody>
      </p:sp>
    </p:spTree>
    <p:extLst>
      <p:ext uri="{BB962C8B-B14F-4D97-AF65-F5344CB8AC3E}">
        <p14:creationId xmlns="" xmlns:p14="http://schemas.microsoft.com/office/powerpoint/2010/main" val="2444690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sedr42021_0403"/>
          <p:cNvPicPr>
            <a:picLocks noChangeAspect="1" noChangeArrowheads="1"/>
          </p:cNvPicPr>
          <p:nvPr/>
        </p:nvPicPr>
        <p:blipFill>
          <a:blip r:embed="rId3" cstate="print"/>
          <a:srcRect/>
          <a:stretch>
            <a:fillRect/>
          </a:stretch>
        </p:blipFill>
        <p:spPr bwMode="auto">
          <a:xfrm>
            <a:off x="1524000" y="1371600"/>
            <a:ext cx="5867400" cy="4052390"/>
          </a:xfrm>
          <a:prstGeom prst="rect">
            <a:avLst/>
          </a:prstGeom>
          <a:noFill/>
          <a:ln w="9525">
            <a:noFill/>
            <a:miter lim="800000"/>
            <a:headEnd/>
            <a:tailEnd/>
          </a:ln>
        </p:spPr>
      </p:pic>
      <p:sp>
        <p:nvSpPr>
          <p:cNvPr id="79875" name="Text Box 3"/>
          <p:cNvSpPr txBox="1">
            <a:spLocks noChangeArrowheads="1"/>
          </p:cNvSpPr>
          <p:nvPr/>
        </p:nvSpPr>
        <p:spPr bwMode="auto">
          <a:xfrm>
            <a:off x="228600" y="609600"/>
            <a:ext cx="8305800" cy="523220"/>
          </a:xfrm>
          <a:prstGeom prst="rect">
            <a:avLst/>
          </a:prstGeom>
          <a:noFill/>
          <a:ln w="9525">
            <a:noFill/>
            <a:miter lim="800000"/>
            <a:headEnd/>
            <a:tailEnd/>
          </a:ln>
        </p:spPr>
        <p:txBody>
          <a:bodyPr wrap="square">
            <a:spAutoFit/>
          </a:bodyPr>
          <a:lstStyle/>
          <a:p>
            <a:pPr algn="ctr" eaLnBrk="0" hangingPunct="0">
              <a:spcBef>
                <a:spcPct val="50000"/>
              </a:spcBef>
            </a:pPr>
            <a:r>
              <a:rPr lang="en-US" altLang="en-US" sz="2800" b="1" baseline="0" dirty="0" smtClean="0">
                <a:solidFill>
                  <a:srgbClr val="FF0000"/>
                </a:solidFill>
                <a:latin typeface="Times New Roman" pitchFamily="18" charset="0"/>
                <a:cs typeface="Times New Roman" pitchFamily="18" charset="0"/>
              </a:rPr>
              <a:t>NMOS with </a:t>
            </a:r>
            <a:r>
              <a:rPr lang="en-US" altLang="en-US" sz="2800" b="1" dirty="0">
                <a:solidFill>
                  <a:srgbClr val="FF0000"/>
                </a:solidFill>
                <a:latin typeface="Times New Roman" pitchFamily="18" charset="0"/>
                <a:cs typeface="Times New Roman" pitchFamily="18" charset="0"/>
              </a:rPr>
              <a:t>V</a:t>
            </a:r>
            <a:r>
              <a:rPr lang="en-US" altLang="en-US" sz="2800" b="1" baseline="-25000" dirty="0" smtClean="0">
                <a:solidFill>
                  <a:srgbClr val="FF0000"/>
                </a:solidFill>
                <a:latin typeface="Times New Roman" pitchFamily="18" charset="0"/>
                <a:cs typeface="Times New Roman" pitchFamily="18" charset="0"/>
              </a:rPr>
              <a:t>GS</a:t>
            </a:r>
            <a:r>
              <a:rPr lang="en-US" altLang="en-US" sz="2800" b="1" baseline="0" dirty="0" smtClean="0">
                <a:solidFill>
                  <a:srgbClr val="FF0000"/>
                </a:solidFill>
                <a:latin typeface="Times New Roman" pitchFamily="18" charset="0"/>
                <a:cs typeface="Times New Roman" pitchFamily="18" charset="0"/>
              </a:rPr>
              <a:t> </a:t>
            </a:r>
            <a:r>
              <a:rPr lang="en-US" altLang="en-US" sz="2800" b="1" baseline="0" dirty="0">
                <a:solidFill>
                  <a:srgbClr val="FF0000"/>
                </a:solidFill>
                <a:latin typeface="Times New Roman" pitchFamily="18" charset="0"/>
                <a:cs typeface="Times New Roman" pitchFamily="18" charset="0"/>
              </a:rPr>
              <a:t>&gt; </a:t>
            </a:r>
            <a:r>
              <a:rPr lang="en-US" altLang="en-US" sz="2800" b="1" baseline="0" dirty="0" err="1">
                <a:solidFill>
                  <a:srgbClr val="FF0000"/>
                </a:solidFill>
                <a:latin typeface="Times New Roman" pitchFamily="18" charset="0"/>
                <a:cs typeface="Times New Roman" pitchFamily="18" charset="0"/>
              </a:rPr>
              <a:t>V</a:t>
            </a:r>
            <a:r>
              <a:rPr lang="en-US" altLang="en-US" sz="3200" b="1" baseline="-25000" dirty="0" err="1">
                <a:solidFill>
                  <a:srgbClr val="FF0000"/>
                </a:solidFill>
                <a:latin typeface="Times New Roman" pitchFamily="18" charset="0"/>
                <a:cs typeface="Times New Roman" pitchFamily="18" charset="0"/>
              </a:rPr>
              <a:t>t</a:t>
            </a:r>
            <a:r>
              <a:rPr lang="en-US" altLang="en-US" sz="3200" b="1" baseline="-25000" dirty="0">
                <a:solidFill>
                  <a:srgbClr val="FF0000"/>
                </a:solidFill>
                <a:latin typeface="Times New Roman" pitchFamily="18" charset="0"/>
                <a:cs typeface="Times New Roman" pitchFamily="18" charset="0"/>
              </a:rPr>
              <a:t> </a:t>
            </a:r>
            <a:r>
              <a:rPr lang="en-US" altLang="en-US" sz="2800" b="1" baseline="0" dirty="0">
                <a:solidFill>
                  <a:srgbClr val="FF0000"/>
                </a:solidFill>
                <a:latin typeface="Times New Roman" pitchFamily="18" charset="0"/>
                <a:cs typeface="Times New Roman" pitchFamily="18" charset="0"/>
              </a:rPr>
              <a:t>and </a:t>
            </a:r>
            <a:r>
              <a:rPr lang="en-US" altLang="en-US" sz="2800" b="1" baseline="0" dirty="0" smtClean="0">
                <a:solidFill>
                  <a:srgbClr val="FF0000"/>
                </a:solidFill>
                <a:latin typeface="Times New Roman" pitchFamily="18" charset="0"/>
                <a:cs typeface="Times New Roman" pitchFamily="18" charset="0"/>
              </a:rPr>
              <a:t>a </a:t>
            </a:r>
            <a:r>
              <a:rPr lang="en-US" altLang="en-US" sz="2800" b="1" baseline="0" dirty="0">
                <a:solidFill>
                  <a:srgbClr val="FF0000"/>
                </a:solidFill>
                <a:latin typeface="Times New Roman" pitchFamily="18" charset="0"/>
                <a:cs typeface="Times New Roman" pitchFamily="18" charset="0"/>
              </a:rPr>
              <a:t>small </a:t>
            </a:r>
            <a:r>
              <a:rPr lang="en-US" altLang="en-US" sz="2800" b="1" dirty="0">
                <a:solidFill>
                  <a:srgbClr val="FF0000"/>
                </a:solidFill>
                <a:latin typeface="Times New Roman" pitchFamily="18" charset="0"/>
                <a:cs typeface="Times New Roman" pitchFamily="18" charset="0"/>
              </a:rPr>
              <a:t>V</a:t>
            </a:r>
            <a:r>
              <a:rPr lang="en-US" altLang="en-US" sz="2800" b="1" baseline="-25000" dirty="0" smtClean="0">
                <a:solidFill>
                  <a:srgbClr val="FF0000"/>
                </a:solidFill>
                <a:latin typeface="Times New Roman" pitchFamily="18" charset="0"/>
                <a:cs typeface="Times New Roman" pitchFamily="18" charset="0"/>
              </a:rPr>
              <a:t>DS</a:t>
            </a:r>
            <a:r>
              <a:rPr lang="en-US" altLang="en-US" sz="2800" b="1" baseline="0" dirty="0" smtClean="0">
                <a:solidFill>
                  <a:srgbClr val="FF0000"/>
                </a:solidFill>
                <a:latin typeface="Times New Roman" pitchFamily="18" charset="0"/>
                <a:cs typeface="Times New Roman" pitchFamily="18" charset="0"/>
              </a:rPr>
              <a:t> </a:t>
            </a:r>
            <a:r>
              <a:rPr lang="en-US" altLang="en-US" sz="2800" b="1" baseline="0" dirty="0">
                <a:solidFill>
                  <a:srgbClr val="FF0000"/>
                </a:solidFill>
                <a:latin typeface="Times New Roman" pitchFamily="18" charset="0"/>
                <a:cs typeface="Times New Roman" pitchFamily="18" charset="0"/>
              </a:rPr>
              <a:t>applied. </a:t>
            </a:r>
          </a:p>
        </p:txBody>
      </p:sp>
      <p:sp>
        <p:nvSpPr>
          <p:cNvPr id="384005" name="Rectangle 5"/>
          <p:cNvSpPr>
            <a:spLocks noChangeArrowheads="1"/>
          </p:cNvSpPr>
          <p:nvPr/>
        </p:nvSpPr>
        <p:spPr bwMode="auto">
          <a:xfrm>
            <a:off x="609600" y="5410200"/>
            <a:ext cx="8077200" cy="1015663"/>
          </a:xfrm>
          <a:prstGeom prst="rect">
            <a:avLst/>
          </a:prstGeom>
          <a:noFill/>
          <a:ln w="9525">
            <a:noFill/>
            <a:miter lim="800000"/>
            <a:headEnd/>
            <a:tailEnd/>
          </a:ln>
        </p:spPr>
        <p:txBody>
          <a:bodyPr wrap="square">
            <a:spAutoFit/>
          </a:bodyPr>
          <a:lstStyle/>
          <a:p>
            <a:pPr eaLnBrk="0" hangingPunct="0">
              <a:spcBef>
                <a:spcPct val="50000"/>
              </a:spcBef>
            </a:pPr>
            <a:r>
              <a:rPr lang="en-US" altLang="en-US" sz="2000" b="1" baseline="0" dirty="0" smtClean="0">
                <a:latin typeface="Times New Roman" pitchFamily="18" charset="0"/>
                <a:cs typeface="Times New Roman" pitchFamily="18" charset="0"/>
              </a:rPr>
              <a:t>Figure 4.3: </a:t>
            </a:r>
            <a:r>
              <a:rPr lang="en-US" altLang="en-US" sz="2000" baseline="0" dirty="0" smtClean="0">
                <a:latin typeface="Times New Roman" pitchFamily="18" charset="0"/>
                <a:cs typeface="Times New Roman" pitchFamily="18" charset="0"/>
              </a:rPr>
              <a:t>The </a:t>
            </a:r>
            <a:r>
              <a:rPr lang="en-US" altLang="en-US" sz="2000" baseline="0" dirty="0">
                <a:latin typeface="Times New Roman" pitchFamily="18" charset="0"/>
                <a:cs typeface="Times New Roman" pitchFamily="18" charset="0"/>
              </a:rPr>
              <a:t>device acts as a resistance whose value is determined by </a:t>
            </a:r>
            <a:r>
              <a:rPr lang="en-US" altLang="en-US" sz="2000" dirty="0">
                <a:latin typeface="Times New Roman" pitchFamily="18" charset="0"/>
                <a:cs typeface="Times New Roman" pitchFamily="18" charset="0"/>
              </a:rPr>
              <a:t>V</a:t>
            </a:r>
            <a:r>
              <a:rPr lang="en-US" altLang="en-US" sz="2400" baseline="-25000" dirty="0" smtClean="0">
                <a:latin typeface="Times New Roman" pitchFamily="18" charset="0"/>
                <a:cs typeface="Times New Roman" pitchFamily="18" charset="0"/>
              </a:rPr>
              <a:t>GS</a:t>
            </a:r>
            <a:r>
              <a:rPr lang="en-US" altLang="en-US" sz="2000" baseline="0" dirty="0">
                <a:latin typeface="Times New Roman" pitchFamily="18" charset="0"/>
                <a:cs typeface="Times New Roman" pitchFamily="18" charset="0"/>
              </a:rPr>
              <a:t>. </a:t>
            </a:r>
            <a:r>
              <a:rPr lang="en-US" altLang="en-US" sz="2000" baseline="0" dirty="0" smtClean="0">
                <a:latin typeface="Times New Roman" pitchFamily="18" charset="0"/>
                <a:cs typeface="Times New Roman" pitchFamily="18" charset="0"/>
              </a:rPr>
              <a:t>Specifically</a:t>
            </a:r>
            <a:r>
              <a:rPr lang="en-US" altLang="en-US" sz="2000" baseline="0" dirty="0">
                <a:latin typeface="Times New Roman" pitchFamily="18" charset="0"/>
                <a:cs typeface="Times New Roman" pitchFamily="18" charset="0"/>
              </a:rPr>
              <a:t>, the channel conductance is proportional to </a:t>
            </a:r>
            <a:r>
              <a:rPr lang="en-US" altLang="en-US" sz="2000" dirty="0">
                <a:latin typeface="Times New Roman" pitchFamily="18" charset="0"/>
                <a:cs typeface="Times New Roman" pitchFamily="18" charset="0"/>
              </a:rPr>
              <a:t>V</a:t>
            </a:r>
            <a:r>
              <a:rPr lang="en-US" altLang="en-US" sz="2400" baseline="-25000" dirty="0" smtClean="0">
                <a:latin typeface="Times New Roman" pitchFamily="18" charset="0"/>
                <a:cs typeface="Times New Roman" pitchFamily="18" charset="0"/>
              </a:rPr>
              <a:t>GS</a:t>
            </a:r>
            <a:r>
              <a:rPr lang="en-US" altLang="en-US" sz="2000" baseline="0" dirty="0" smtClean="0">
                <a:latin typeface="Times New Roman" pitchFamily="18" charset="0"/>
                <a:cs typeface="Times New Roman" pitchFamily="18" charset="0"/>
              </a:rPr>
              <a:t> </a:t>
            </a:r>
            <a:r>
              <a:rPr lang="en-US" altLang="en-US" sz="2000" baseline="0" dirty="0">
                <a:latin typeface="Times New Roman" pitchFamily="18" charset="0"/>
                <a:cs typeface="Times New Roman" pitchFamily="18" charset="0"/>
              </a:rPr>
              <a:t>– </a:t>
            </a:r>
            <a:r>
              <a:rPr lang="en-US" altLang="en-US" sz="2000" baseline="0" dirty="0" err="1">
                <a:latin typeface="Times New Roman" pitchFamily="18" charset="0"/>
                <a:cs typeface="Times New Roman" pitchFamily="18" charset="0"/>
              </a:rPr>
              <a:t>V</a:t>
            </a:r>
            <a:r>
              <a:rPr lang="en-US" altLang="en-US" sz="2000" dirty="0" err="1">
                <a:latin typeface="Times New Roman" pitchFamily="18" charset="0"/>
                <a:cs typeface="Times New Roman" pitchFamily="18" charset="0"/>
              </a:rPr>
              <a:t>t</a:t>
            </a:r>
            <a:r>
              <a:rPr lang="en-US" altLang="en-US" sz="2000" dirty="0">
                <a:latin typeface="Times New Roman" pitchFamily="18" charset="0"/>
                <a:cs typeface="Times New Roman" pitchFamily="18" charset="0"/>
              </a:rPr>
              <a:t>’</a:t>
            </a:r>
            <a:r>
              <a:rPr lang="en-US" altLang="en-US" sz="2000" baseline="0" dirty="0">
                <a:latin typeface="Times New Roman" pitchFamily="18" charset="0"/>
                <a:cs typeface="Times New Roman" pitchFamily="18" charset="0"/>
              </a:rPr>
              <a:t> </a:t>
            </a:r>
            <a:r>
              <a:rPr lang="en-US" altLang="en-US" sz="2000" baseline="0" dirty="0" smtClean="0">
                <a:latin typeface="Times New Roman" pitchFamily="18" charset="0"/>
              </a:rPr>
              <a:t>and </a:t>
            </a:r>
            <a:r>
              <a:rPr lang="en-US" altLang="en-US" sz="2000" baseline="0" dirty="0">
                <a:latin typeface="Times New Roman" pitchFamily="18" charset="0"/>
              </a:rPr>
              <a:t>thus </a:t>
            </a:r>
            <a:r>
              <a:rPr lang="en-US" altLang="en-US" sz="2000" baseline="0" dirty="0" err="1">
                <a:latin typeface="Times New Roman" pitchFamily="18" charset="0"/>
              </a:rPr>
              <a:t>i</a:t>
            </a:r>
            <a:r>
              <a:rPr lang="en-US" altLang="en-US" sz="2000" dirty="0" err="1">
                <a:latin typeface="Times New Roman" pitchFamily="18" charset="0"/>
              </a:rPr>
              <a:t>D</a:t>
            </a:r>
            <a:r>
              <a:rPr lang="en-US" altLang="en-US" sz="2000" baseline="0" dirty="0">
                <a:latin typeface="Times New Roman" pitchFamily="18" charset="0"/>
              </a:rPr>
              <a:t> is proportional to </a:t>
            </a:r>
            <a:r>
              <a:rPr lang="en-US" altLang="en-US" sz="2000" baseline="0" dirty="0" smtClean="0">
                <a:latin typeface="Times New Roman" pitchFamily="18" charset="0"/>
              </a:rPr>
              <a:t>(</a:t>
            </a:r>
            <a:r>
              <a:rPr lang="en-US" altLang="en-US" sz="2000" dirty="0">
                <a:latin typeface="New Baskerville" pitchFamily="18" charset="0"/>
              </a:rPr>
              <a:t>V</a:t>
            </a:r>
            <a:r>
              <a:rPr lang="en-US" altLang="en-US" sz="2400" baseline="-25000" dirty="0" smtClean="0">
                <a:latin typeface="Times New Roman" pitchFamily="18" charset="0"/>
              </a:rPr>
              <a:t>GS</a:t>
            </a:r>
            <a:r>
              <a:rPr lang="en-US" altLang="en-US" sz="2000" baseline="0" dirty="0" smtClean="0">
                <a:latin typeface="Times New Roman" pitchFamily="18" charset="0"/>
              </a:rPr>
              <a:t> </a:t>
            </a:r>
            <a:r>
              <a:rPr lang="en-US" altLang="en-US" sz="2000" baseline="0" dirty="0">
                <a:latin typeface="Times New Roman" pitchFamily="18" charset="0"/>
              </a:rPr>
              <a:t>– </a:t>
            </a:r>
            <a:r>
              <a:rPr lang="en-US" altLang="en-US" sz="2000" baseline="0" dirty="0" err="1">
                <a:latin typeface="Times New Roman" pitchFamily="18" charset="0"/>
              </a:rPr>
              <a:t>V</a:t>
            </a:r>
            <a:r>
              <a:rPr lang="en-US" altLang="en-US" sz="2000" dirty="0" err="1">
                <a:latin typeface="Times New Roman" pitchFamily="18" charset="0"/>
              </a:rPr>
              <a:t>t</a:t>
            </a:r>
            <a:r>
              <a:rPr lang="en-US" altLang="en-US" sz="2000" baseline="0" dirty="0">
                <a:latin typeface="Times New Roman" pitchFamily="18" charset="0"/>
              </a:rPr>
              <a:t>) </a:t>
            </a:r>
            <a:r>
              <a:rPr lang="en-US" altLang="en-US" sz="2000" dirty="0">
                <a:latin typeface="New Baskerville" pitchFamily="18" charset="0"/>
              </a:rPr>
              <a:t>V</a:t>
            </a:r>
            <a:r>
              <a:rPr lang="en-US" altLang="en-US" sz="2400" baseline="-25000" dirty="0" smtClean="0">
                <a:latin typeface="Times New Roman" pitchFamily="18" charset="0"/>
              </a:rPr>
              <a:t>DS</a:t>
            </a:r>
            <a:r>
              <a:rPr lang="en-US" altLang="en-US" sz="2000" baseline="0" dirty="0">
                <a:latin typeface="Times New Roman" pitchFamily="18" charset="0"/>
              </a:rPr>
              <a:t>. </a:t>
            </a:r>
          </a:p>
        </p:txBody>
      </p:sp>
      <p:sp>
        <p:nvSpPr>
          <p:cNvPr id="5" name="Slide Number Placeholder 4"/>
          <p:cNvSpPr>
            <a:spLocks noGrp="1"/>
          </p:cNvSpPr>
          <p:nvPr>
            <p:ph type="sldNum" sz="quarter" idx="12"/>
          </p:nvPr>
        </p:nvSpPr>
        <p:spPr/>
        <p:txBody>
          <a:bodyPr/>
          <a:lstStyle/>
          <a:p>
            <a:fld id="{DA9812A3-ACAA-4681-98E4-2950E022EF7D}" type="slidenum">
              <a:rPr lang="en-US" smtClean="0"/>
              <a:pPr/>
              <a:t>32</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84005"/>
                                        </p:tgtEl>
                                        <p:attrNameLst>
                                          <p:attrName>style.visibility</p:attrName>
                                        </p:attrNameLst>
                                      </p:cBhvr>
                                      <p:to>
                                        <p:strVal val="visible"/>
                                      </p:to>
                                    </p:set>
                                    <p:animEffect transition="in" filter="blinds(horizontal)">
                                      <p:cBhvr>
                                        <p:cTn id="7" dur="500"/>
                                        <p:tgtEl>
                                          <p:spTgt spid="3840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400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2800" b="1" dirty="0" smtClean="0">
                <a:solidFill>
                  <a:srgbClr val="FF0000"/>
                </a:solidFill>
                <a:latin typeface="Times New Roman" pitchFamily="18" charset="0"/>
                <a:cs typeface="Times New Roman" pitchFamily="18" charset="0"/>
              </a:rPr>
              <a:t>Operation of NMOS as V</a:t>
            </a:r>
            <a:r>
              <a:rPr lang="en-US" altLang="en-US" sz="3200" b="1" baseline="-25000" dirty="0" smtClean="0">
                <a:solidFill>
                  <a:srgbClr val="FF0000"/>
                </a:solidFill>
                <a:latin typeface="Times New Roman" pitchFamily="18" charset="0"/>
                <a:cs typeface="Times New Roman" pitchFamily="18" charset="0"/>
              </a:rPr>
              <a:t>DS</a:t>
            </a:r>
            <a:r>
              <a:rPr lang="en-US" altLang="en-US" sz="2800" b="1" dirty="0" smtClean="0">
                <a:solidFill>
                  <a:srgbClr val="FF0000"/>
                </a:solidFill>
                <a:latin typeface="Times New Roman" pitchFamily="18" charset="0"/>
                <a:cs typeface="Times New Roman" pitchFamily="18" charset="0"/>
              </a:rPr>
              <a:t> </a:t>
            </a:r>
            <a:r>
              <a:rPr lang="en-US" altLang="en-US" sz="2800" b="1" i="1" dirty="0" smtClean="0">
                <a:solidFill>
                  <a:srgbClr val="FF0000"/>
                </a:solidFill>
                <a:latin typeface="Times New Roman" pitchFamily="18" charset="0"/>
                <a:cs typeface="Times New Roman" pitchFamily="18" charset="0"/>
              </a:rPr>
              <a:t> </a:t>
            </a:r>
            <a:r>
              <a:rPr lang="en-US" altLang="en-US" sz="2800" b="1" dirty="0" smtClean="0">
                <a:solidFill>
                  <a:srgbClr val="FF0000"/>
                </a:solidFill>
                <a:latin typeface="Times New Roman" pitchFamily="18" charset="0"/>
                <a:cs typeface="Times New Roman" pitchFamily="18" charset="0"/>
              </a:rPr>
              <a:t>is Increased.</a:t>
            </a:r>
            <a:endParaRPr lang="en-US" sz="2800" b="1" dirty="0">
              <a:solidFill>
                <a:srgbClr val="FF0000"/>
              </a:solidFill>
            </a:endParaRPr>
          </a:p>
        </p:txBody>
      </p:sp>
      <p:pic>
        <p:nvPicPr>
          <p:cNvPr id="4" name="Picture 2" descr="sedr42021_0405"/>
          <p:cNvPicPr>
            <a:picLocks noGrp="1" noChangeAspect="1" noChangeArrowheads="1"/>
          </p:cNvPicPr>
          <p:nvPr>
            <p:ph idx="1"/>
          </p:nvPr>
        </p:nvPicPr>
        <p:blipFill>
          <a:blip r:embed="rId2" cstate="print"/>
          <a:srcRect/>
          <a:stretch>
            <a:fillRect/>
          </a:stretch>
        </p:blipFill>
        <p:spPr bwMode="auto">
          <a:xfrm>
            <a:off x="1828800" y="1447800"/>
            <a:ext cx="4876800" cy="3733800"/>
          </a:xfrm>
          <a:prstGeom prst="rect">
            <a:avLst/>
          </a:prstGeom>
          <a:noFill/>
          <a:ln w="9525">
            <a:noFill/>
            <a:miter lim="800000"/>
            <a:headEnd/>
            <a:tailEnd/>
          </a:ln>
        </p:spPr>
      </p:pic>
      <p:sp>
        <p:nvSpPr>
          <p:cNvPr id="5" name="Rectangle 4"/>
          <p:cNvSpPr/>
          <p:nvPr/>
        </p:nvSpPr>
        <p:spPr>
          <a:xfrm>
            <a:off x="152400" y="5410200"/>
            <a:ext cx="8686800" cy="707886"/>
          </a:xfrm>
          <a:prstGeom prst="rect">
            <a:avLst/>
          </a:prstGeom>
        </p:spPr>
        <p:txBody>
          <a:bodyPr wrap="square">
            <a:spAutoFit/>
          </a:bodyPr>
          <a:lstStyle/>
          <a:p>
            <a:pPr algn="ctr" eaLnBrk="0" hangingPunct="0">
              <a:spcBef>
                <a:spcPct val="50000"/>
              </a:spcBef>
            </a:pPr>
            <a:r>
              <a:rPr lang="en-US" altLang="en-US" sz="2000" b="1" dirty="0" smtClean="0">
                <a:latin typeface="Times New Roman" pitchFamily="18" charset="0"/>
                <a:cs typeface="Times New Roman" pitchFamily="18" charset="0"/>
              </a:rPr>
              <a:t>Figure 4.5: The induced channel acquires a tapered shape. </a:t>
            </a:r>
            <a:r>
              <a:rPr lang="en-US" altLang="en-US" sz="2000" dirty="0" smtClean="0">
                <a:latin typeface="Times New Roman" pitchFamily="18" charset="0"/>
                <a:cs typeface="Times New Roman" pitchFamily="18" charset="0"/>
              </a:rPr>
              <a:t>Its resistance increases as </a:t>
            </a:r>
            <a:r>
              <a:rPr lang="en-US" altLang="en-US" sz="2000" b="1" dirty="0" smtClean="0">
                <a:solidFill>
                  <a:srgbClr val="0000FF"/>
                </a:solidFill>
                <a:latin typeface="Times New Roman" pitchFamily="18" charset="0"/>
                <a:cs typeface="Times New Roman" pitchFamily="18" charset="0"/>
              </a:rPr>
              <a:t>V</a:t>
            </a:r>
            <a:r>
              <a:rPr lang="en-US" altLang="en-US" sz="2000" b="1" baseline="-25000" dirty="0" smtClean="0">
                <a:solidFill>
                  <a:srgbClr val="0000FF"/>
                </a:solidFill>
                <a:latin typeface="Times New Roman" pitchFamily="18" charset="0"/>
                <a:cs typeface="Times New Roman" pitchFamily="18" charset="0"/>
              </a:rPr>
              <a:t>DS</a:t>
            </a:r>
            <a:r>
              <a:rPr lang="en-US" altLang="en-US" sz="2000" b="1" dirty="0" smtClean="0">
                <a:solidFill>
                  <a:srgbClr val="0000FF"/>
                </a:solidFill>
                <a:latin typeface="Times New Roman" pitchFamily="18" charset="0"/>
                <a:cs typeface="Times New Roman" pitchFamily="18" charset="0"/>
              </a:rPr>
              <a:t> </a:t>
            </a:r>
            <a:r>
              <a:rPr lang="en-US" altLang="en-US" sz="2000" dirty="0" smtClean="0">
                <a:latin typeface="Times New Roman" pitchFamily="18" charset="0"/>
                <a:cs typeface="Times New Roman" pitchFamily="18" charset="0"/>
              </a:rPr>
              <a:t>is increased. Here, </a:t>
            </a:r>
            <a:r>
              <a:rPr lang="en-US" altLang="en-US" sz="2000" b="1" dirty="0" smtClean="0">
                <a:solidFill>
                  <a:srgbClr val="0000FF"/>
                </a:solidFill>
                <a:latin typeface="Times New Roman" pitchFamily="18" charset="0"/>
                <a:cs typeface="Times New Roman" pitchFamily="18" charset="0"/>
              </a:rPr>
              <a:t>V</a:t>
            </a:r>
            <a:r>
              <a:rPr lang="en-US" altLang="en-US" sz="2000" b="1" baseline="-25000" dirty="0" smtClean="0">
                <a:solidFill>
                  <a:srgbClr val="0000FF"/>
                </a:solidFill>
                <a:latin typeface="Times New Roman" pitchFamily="18" charset="0"/>
                <a:cs typeface="Times New Roman" pitchFamily="18" charset="0"/>
              </a:rPr>
              <a:t>GS </a:t>
            </a:r>
            <a:r>
              <a:rPr lang="en-US" altLang="en-US" sz="2000" dirty="0" smtClean="0">
                <a:latin typeface="Times New Roman" pitchFamily="18" charset="0"/>
                <a:cs typeface="Times New Roman" pitchFamily="18" charset="0"/>
              </a:rPr>
              <a:t>is kept constant at a value &gt; </a:t>
            </a:r>
            <a:r>
              <a:rPr lang="en-US" altLang="en-US" sz="2000" b="1" dirty="0" smtClean="0">
                <a:solidFill>
                  <a:srgbClr val="0000FF"/>
                </a:solidFill>
                <a:latin typeface="Times New Roman" pitchFamily="18" charset="0"/>
              </a:rPr>
              <a:t>Vt.</a:t>
            </a:r>
            <a:endParaRPr lang="en-US" altLang="en-US" sz="2000" b="1" dirty="0">
              <a:solidFill>
                <a:srgbClr val="0000FF"/>
              </a:solidFill>
              <a:latin typeface="Times New Roman" pitchFamily="18" charset="0"/>
            </a:endParaRPr>
          </a:p>
        </p:txBody>
      </p:sp>
      <p:sp>
        <p:nvSpPr>
          <p:cNvPr id="6" name="Slide Number Placeholder 5"/>
          <p:cNvSpPr>
            <a:spLocks noGrp="1"/>
          </p:cNvSpPr>
          <p:nvPr>
            <p:ph type="sldNum" sz="quarter" idx="12"/>
          </p:nvPr>
        </p:nvSpPr>
        <p:spPr/>
        <p:txBody>
          <a:bodyPr/>
          <a:lstStyle/>
          <a:p>
            <a:fld id="{DA9812A3-ACAA-4681-98E4-2950E022EF7D}" type="slidenum">
              <a:rPr lang="en-US" smtClean="0"/>
              <a:pPr/>
              <a:t>33</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3" descr="c:\ch04_conv\sedr42021_0408.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189470" y="1447800"/>
            <a:ext cx="6737350" cy="4549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55" name="Text Box 6"/>
          <p:cNvSpPr txBox="1">
            <a:spLocks noChangeArrowheads="1"/>
          </p:cNvSpPr>
          <p:nvPr/>
        </p:nvSpPr>
        <p:spPr bwMode="auto">
          <a:xfrm>
            <a:off x="685800" y="241300"/>
            <a:ext cx="792479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baseline="-25000">
                <a:solidFill>
                  <a:schemeClr val="tx1"/>
                </a:solidFill>
                <a:latin typeface="Arial" charset="0"/>
                <a:cs typeface="Arial" charset="0"/>
              </a:defRPr>
            </a:lvl1pPr>
            <a:lvl2pPr marL="742950" indent="-285750" eaLnBrk="0" hangingPunct="0">
              <a:defRPr baseline="-25000">
                <a:solidFill>
                  <a:schemeClr val="tx1"/>
                </a:solidFill>
                <a:latin typeface="Arial" charset="0"/>
                <a:cs typeface="Arial" charset="0"/>
              </a:defRPr>
            </a:lvl2pPr>
            <a:lvl3pPr marL="1143000" indent="-228600" eaLnBrk="0" hangingPunct="0">
              <a:defRPr baseline="-25000">
                <a:solidFill>
                  <a:schemeClr val="tx1"/>
                </a:solidFill>
                <a:latin typeface="Arial" charset="0"/>
                <a:cs typeface="Arial" charset="0"/>
              </a:defRPr>
            </a:lvl3pPr>
            <a:lvl4pPr marL="1600200" indent="-228600" eaLnBrk="0" hangingPunct="0">
              <a:defRPr baseline="-25000">
                <a:solidFill>
                  <a:schemeClr val="tx1"/>
                </a:solidFill>
                <a:latin typeface="Arial" charset="0"/>
                <a:cs typeface="Arial" charset="0"/>
              </a:defRPr>
            </a:lvl4pPr>
            <a:lvl5pPr marL="2057400" indent="-228600" eaLnBrk="0" hangingPunct="0">
              <a:defRPr baseline="-25000">
                <a:solidFill>
                  <a:schemeClr val="tx1"/>
                </a:solidFill>
                <a:latin typeface="Arial" charset="0"/>
                <a:cs typeface="Arial" charset="0"/>
              </a:defRPr>
            </a:lvl5pPr>
            <a:lvl6pPr marL="2514600" indent="-228600" eaLnBrk="0" fontAlgn="base" hangingPunct="0">
              <a:spcBef>
                <a:spcPct val="0"/>
              </a:spcBef>
              <a:spcAft>
                <a:spcPct val="0"/>
              </a:spcAft>
              <a:defRPr baseline="-25000">
                <a:solidFill>
                  <a:schemeClr val="tx1"/>
                </a:solidFill>
                <a:latin typeface="Arial" charset="0"/>
                <a:cs typeface="Arial" charset="0"/>
              </a:defRPr>
            </a:lvl6pPr>
            <a:lvl7pPr marL="2971800" indent="-228600" eaLnBrk="0" fontAlgn="base" hangingPunct="0">
              <a:spcBef>
                <a:spcPct val="0"/>
              </a:spcBef>
              <a:spcAft>
                <a:spcPct val="0"/>
              </a:spcAft>
              <a:defRPr baseline="-25000">
                <a:solidFill>
                  <a:schemeClr val="tx1"/>
                </a:solidFill>
                <a:latin typeface="Arial" charset="0"/>
                <a:cs typeface="Arial" charset="0"/>
              </a:defRPr>
            </a:lvl7pPr>
            <a:lvl8pPr marL="3429000" indent="-228600" eaLnBrk="0" fontAlgn="base" hangingPunct="0">
              <a:spcBef>
                <a:spcPct val="0"/>
              </a:spcBef>
              <a:spcAft>
                <a:spcPct val="0"/>
              </a:spcAft>
              <a:defRPr baseline="-25000">
                <a:solidFill>
                  <a:schemeClr val="tx1"/>
                </a:solidFill>
                <a:latin typeface="Arial" charset="0"/>
                <a:cs typeface="Arial" charset="0"/>
              </a:defRPr>
            </a:lvl8pPr>
            <a:lvl9pPr marL="3886200" indent="-228600" eaLnBrk="0" fontAlgn="base" hangingPunct="0">
              <a:spcBef>
                <a:spcPct val="0"/>
              </a:spcBef>
              <a:spcAft>
                <a:spcPct val="0"/>
              </a:spcAft>
              <a:defRPr baseline="-25000">
                <a:solidFill>
                  <a:schemeClr val="tx1"/>
                </a:solidFill>
                <a:latin typeface="Arial" charset="0"/>
                <a:cs typeface="Arial" charset="0"/>
              </a:defRPr>
            </a:lvl9pPr>
          </a:lstStyle>
          <a:p>
            <a:pPr algn="ctr" fontAlgn="base">
              <a:spcBef>
                <a:spcPct val="50000"/>
              </a:spcBef>
              <a:spcAft>
                <a:spcPct val="0"/>
              </a:spcAft>
            </a:pPr>
            <a:r>
              <a:rPr lang="en-US" altLang="en-US" sz="3600" b="1" dirty="0" smtClean="0">
                <a:solidFill>
                  <a:srgbClr val="FF0000"/>
                </a:solidFill>
                <a:latin typeface="Times New Roman" pitchFamily="18" charset="0"/>
                <a:cs typeface="Times New Roman" pitchFamily="18" charset="0"/>
              </a:rPr>
              <a:t>Derivation of the </a:t>
            </a:r>
            <a:r>
              <a:rPr lang="en-US" altLang="en-US" sz="3600" b="1" dirty="0" err="1" smtClean="0">
                <a:solidFill>
                  <a:srgbClr val="FF0000"/>
                </a:solidFill>
                <a:latin typeface="Times New Roman" pitchFamily="18" charset="0"/>
                <a:cs typeface="Times New Roman" pitchFamily="18" charset="0"/>
              </a:rPr>
              <a:t>iD</a:t>
            </a:r>
            <a:r>
              <a:rPr lang="en-US" altLang="en-US" sz="3600" b="1" dirty="0" smtClean="0">
                <a:solidFill>
                  <a:srgbClr val="FF0000"/>
                </a:solidFill>
                <a:latin typeface="Times New Roman" pitchFamily="18" charset="0"/>
                <a:cs typeface="Times New Roman" pitchFamily="18" charset="0"/>
              </a:rPr>
              <a:t>–</a:t>
            </a:r>
            <a:r>
              <a:rPr lang="en-US" altLang="en-US" sz="3600" b="1" dirty="0" err="1" smtClean="0">
                <a:solidFill>
                  <a:srgbClr val="FF0000"/>
                </a:solidFill>
                <a:latin typeface="Times New Roman" pitchFamily="18" charset="0"/>
                <a:cs typeface="Times New Roman" pitchFamily="18" charset="0"/>
              </a:rPr>
              <a:t>vDS</a:t>
            </a:r>
            <a:r>
              <a:rPr lang="en-US" altLang="en-US" sz="3600" b="1" dirty="0" smtClean="0">
                <a:solidFill>
                  <a:srgbClr val="FF0000"/>
                </a:solidFill>
                <a:latin typeface="Times New Roman" pitchFamily="18" charset="0"/>
                <a:cs typeface="Times New Roman" pitchFamily="18" charset="0"/>
              </a:rPr>
              <a:t> Relationship</a:t>
            </a:r>
          </a:p>
        </p:txBody>
      </p:sp>
      <p:sp>
        <p:nvSpPr>
          <p:cNvPr id="2" name="Footer Placeholder 1"/>
          <p:cNvSpPr>
            <a:spLocks noGrp="1"/>
          </p:cNvSpPr>
          <p:nvPr>
            <p:ph type="ftr" sz="quarter" idx="11"/>
          </p:nvPr>
        </p:nvSpPr>
        <p:spPr/>
        <p:txBody>
          <a:bodyPr/>
          <a:lstStyle/>
          <a:p>
            <a:pPr>
              <a:defRPr/>
            </a:pPr>
            <a:r>
              <a:rPr lang="en-US" smtClean="0">
                <a:solidFill>
                  <a:srgbClr val="000000"/>
                </a:solidFill>
              </a:rPr>
              <a:t>Nasim Zafar.</a:t>
            </a:r>
            <a:endParaRPr lang="en-US">
              <a:solidFill>
                <a:srgbClr val="000000"/>
              </a:solidFill>
            </a:endParaRPr>
          </a:p>
        </p:txBody>
      </p:sp>
      <p:sp>
        <p:nvSpPr>
          <p:cNvPr id="3" name="Slide Number Placeholder 2"/>
          <p:cNvSpPr>
            <a:spLocks noGrp="1"/>
          </p:cNvSpPr>
          <p:nvPr>
            <p:ph type="sldNum" sz="quarter" idx="12"/>
          </p:nvPr>
        </p:nvSpPr>
        <p:spPr/>
        <p:txBody>
          <a:bodyPr/>
          <a:lstStyle/>
          <a:p>
            <a:pPr>
              <a:defRPr/>
            </a:pPr>
            <a:fld id="{47AD7203-E7F9-4AA0-A614-9F73308F26B5}" type="slidenum">
              <a:rPr lang="ar-SA" smtClean="0">
                <a:solidFill>
                  <a:srgbClr val="000000"/>
                </a:solidFill>
              </a:rPr>
              <a:pPr>
                <a:defRPr/>
              </a:pPr>
              <a:t>34</a:t>
            </a:fld>
            <a:endParaRPr lang="en-US">
              <a:solidFill>
                <a:srgbClr val="000000"/>
              </a:solidFill>
            </a:endParaRPr>
          </a:p>
        </p:txBody>
      </p:sp>
    </p:spTree>
    <p:extLst>
      <p:ext uri="{BB962C8B-B14F-4D97-AF65-F5344CB8AC3E}">
        <p14:creationId xmlns="" xmlns:p14="http://schemas.microsoft.com/office/powerpoint/2010/main" val="37763144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3" descr="c:\ch04_conv\sedr42021_0406.jpg"/>
          <p:cNvPicPr>
            <a:picLocks noChangeAspect="1" noChangeArrowheads="1"/>
          </p:cNvPicPr>
          <p:nvPr/>
        </p:nvPicPr>
        <p:blipFill>
          <a:blip r:embed="rId3" cstate="print"/>
          <a:srcRect/>
          <a:stretch>
            <a:fillRect/>
          </a:stretch>
        </p:blipFill>
        <p:spPr bwMode="auto">
          <a:xfrm>
            <a:off x="1143000" y="1295400"/>
            <a:ext cx="6477001" cy="3838361"/>
          </a:xfrm>
          <a:prstGeom prst="rect">
            <a:avLst/>
          </a:prstGeom>
          <a:noFill/>
          <a:ln w="9525">
            <a:noFill/>
            <a:miter lim="800000"/>
            <a:headEnd/>
            <a:tailEnd/>
          </a:ln>
        </p:spPr>
      </p:pic>
      <p:sp>
        <p:nvSpPr>
          <p:cNvPr id="83971" name="Text Box 5"/>
          <p:cNvSpPr txBox="1">
            <a:spLocks noChangeArrowheads="1"/>
          </p:cNvSpPr>
          <p:nvPr/>
        </p:nvSpPr>
        <p:spPr bwMode="auto">
          <a:xfrm>
            <a:off x="762000" y="5486400"/>
            <a:ext cx="7848600" cy="707886"/>
          </a:xfrm>
          <a:prstGeom prst="rect">
            <a:avLst/>
          </a:prstGeom>
          <a:noFill/>
          <a:ln w="9525">
            <a:noFill/>
            <a:miter lim="800000"/>
            <a:headEnd/>
            <a:tailEnd/>
          </a:ln>
        </p:spPr>
        <p:txBody>
          <a:bodyPr wrap="square">
            <a:spAutoFit/>
          </a:bodyPr>
          <a:lstStyle/>
          <a:p>
            <a:pPr eaLnBrk="0" hangingPunct="0">
              <a:spcBef>
                <a:spcPct val="50000"/>
              </a:spcBef>
            </a:pPr>
            <a:r>
              <a:rPr lang="en-US" altLang="en-US" sz="2000" b="1" dirty="0" smtClean="0">
                <a:solidFill>
                  <a:prstClr val="black"/>
                </a:solidFill>
                <a:latin typeface="Times New Roman" pitchFamily="18" charset="0"/>
                <a:cs typeface="Times New Roman" pitchFamily="18" charset="0"/>
              </a:rPr>
              <a:t>Figure 4.6: The </a:t>
            </a:r>
            <a:r>
              <a:rPr lang="en-US" altLang="en-US" sz="2000" b="1" dirty="0">
                <a:solidFill>
                  <a:prstClr val="black"/>
                </a:solidFill>
                <a:latin typeface="Times New Roman" pitchFamily="18" charset="0"/>
                <a:cs typeface="Times New Roman" pitchFamily="18" charset="0"/>
              </a:rPr>
              <a:t>drain current </a:t>
            </a:r>
            <a:r>
              <a:rPr lang="en-US" altLang="en-US" sz="2000" b="1" dirty="0" err="1">
                <a:solidFill>
                  <a:prstClr val="black"/>
                </a:solidFill>
                <a:latin typeface="Times New Roman" pitchFamily="18" charset="0"/>
                <a:cs typeface="Times New Roman" pitchFamily="18" charset="0"/>
              </a:rPr>
              <a:t>iD</a:t>
            </a:r>
            <a:r>
              <a:rPr lang="en-US" altLang="en-US" sz="2000" b="1" dirty="0">
                <a:solidFill>
                  <a:prstClr val="black"/>
                </a:solidFill>
                <a:latin typeface="Times New Roman" pitchFamily="18" charset="0"/>
                <a:cs typeface="Times New Roman" pitchFamily="18" charset="0"/>
              </a:rPr>
              <a:t> versus the </a:t>
            </a:r>
            <a:r>
              <a:rPr lang="en-US" altLang="en-US" sz="2000" b="1" dirty="0" smtClean="0">
                <a:solidFill>
                  <a:prstClr val="black"/>
                </a:solidFill>
                <a:latin typeface="Times New Roman" pitchFamily="18" charset="0"/>
                <a:cs typeface="Times New Roman" pitchFamily="18" charset="0"/>
              </a:rPr>
              <a:t>drain-source </a:t>
            </a:r>
            <a:r>
              <a:rPr lang="en-US" altLang="en-US" sz="2000" b="1" dirty="0">
                <a:solidFill>
                  <a:prstClr val="black"/>
                </a:solidFill>
                <a:latin typeface="Times New Roman" pitchFamily="18" charset="0"/>
                <a:cs typeface="Times New Roman" pitchFamily="18" charset="0"/>
              </a:rPr>
              <a:t>voltage V</a:t>
            </a:r>
            <a:r>
              <a:rPr lang="en-US" altLang="en-US" sz="2400" b="1" i="1" baseline="-25000" dirty="0" smtClean="0">
                <a:solidFill>
                  <a:prstClr val="black"/>
                </a:solidFill>
                <a:latin typeface="Times New Roman" pitchFamily="18" charset="0"/>
                <a:cs typeface="Times New Roman" pitchFamily="18" charset="0"/>
              </a:rPr>
              <a:t>DS</a:t>
            </a:r>
            <a:r>
              <a:rPr lang="en-US" altLang="en-US" sz="2000" b="1" dirty="0" smtClean="0">
                <a:solidFill>
                  <a:prstClr val="black"/>
                </a:solidFill>
                <a:latin typeface="Times New Roman" pitchFamily="18" charset="0"/>
                <a:cs typeface="Times New Roman" pitchFamily="18" charset="0"/>
              </a:rPr>
              <a:t> </a:t>
            </a:r>
            <a:r>
              <a:rPr lang="en-US" altLang="en-US" sz="2000" dirty="0">
                <a:solidFill>
                  <a:prstClr val="black"/>
                </a:solidFill>
                <a:latin typeface="Times New Roman" pitchFamily="18" charset="0"/>
                <a:cs typeface="Times New Roman" pitchFamily="18" charset="0"/>
              </a:rPr>
              <a:t>for an </a:t>
            </a:r>
            <a:r>
              <a:rPr lang="en-US" altLang="en-US" sz="2000" dirty="0" smtClean="0">
                <a:solidFill>
                  <a:prstClr val="black"/>
                </a:solidFill>
                <a:latin typeface="Times New Roman" pitchFamily="18" charset="0"/>
                <a:cs typeface="Times New Roman" pitchFamily="18" charset="0"/>
              </a:rPr>
              <a:t>NMOS </a:t>
            </a:r>
            <a:r>
              <a:rPr lang="en-US" altLang="en-US" sz="2000" dirty="0">
                <a:solidFill>
                  <a:prstClr val="black"/>
                </a:solidFill>
                <a:latin typeface="Times New Roman" pitchFamily="18" charset="0"/>
                <a:cs typeface="Times New Roman" pitchFamily="18" charset="0"/>
              </a:rPr>
              <a:t>transistor operated with </a:t>
            </a:r>
            <a:r>
              <a:rPr lang="en-US" altLang="en-US" sz="2000" b="1" dirty="0">
                <a:solidFill>
                  <a:prstClr val="black"/>
                </a:solidFill>
                <a:latin typeface="Times New Roman" pitchFamily="18" charset="0"/>
                <a:cs typeface="Times New Roman" pitchFamily="18" charset="0"/>
              </a:rPr>
              <a:t>V</a:t>
            </a:r>
            <a:r>
              <a:rPr lang="en-US" altLang="en-US" sz="2400" b="1" baseline="-25000" dirty="0" smtClean="0">
                <a:solidFill>
                  <a:prstClr val="black"/>
                </a:solidFill>
                <a:latin typeface="Times New Roman" pitchFamily="18" charset="0"/>
                <a:cs typeface="Times New Roman" pitchFamily="18" charset="0"/>
              </a:rPr>
              <a:t>GS </a:t>
            </a:r>
            <a:r>
              <a:rPr lang="en-US" altLang="en-US" sz="2000" b="1" dirty="0" smtClean="0">
                <a:solidFill>
                  <a:prstClr val="black"/>
                </a:solidFill>
                <a:latin typeface="Times New Roman" pitchFamily="18" charset="0"/>
                <a:cs typeface="Times New Roman" pitchFamily="18" charset="0"/>
              </a:rPr>
              <a:t> </a:t>
            </a:r>
            <a:r>
              <a:rPr lang="en-US" altLang="en-US" sz="2000" b="1" dirty="0">
                <a:solidFill>
                  <a:prstClr val="black"/>
                </a:solidFill>
                <a:latin typeface="Times New Roman" pitchFamily="18" charset="0"/>
                <a:cs typeface="Times New Roman" pitchFamily="18" charset="0"/>
              </a:rPr>
              <a:t>&gt; Vt.</a:t>
            </a:r>
          </a:p>
        </p:txBody>
      </p:sp>
      <p:sp>
        <p:nvSpPr>
          <p:cNvPr id="4" name="Slide Number Placeholder 3"/>
          <p:cNvSpPr>
            <a:spLocks noGrp="1"/>
          </p:cNvSpPr>
          <p:nvPr>
            <p:ph type="sldNum" sz="quarter" idx="12"/>
          </p:nvPr>
        </p:nvSpPr>
        <p:spPr/>
        <p:txBody>
          <a:bodyPr/>
          <a:lstStyle/>
          <a:p>
            <a:fld id="{DA9812A3-ACAA-4681-98E4-2950E022EF7D}" type="slidenum">
              <a:rPr lang="en-US" smtClean="0">
                <a:solidFill>
                  <a:prstClr val="black">
                    <a:tint val="75000"/>
                  </a:prstClr>
                </a:solidFill>
              </a:rPr>
              <a:pPr/>
              <a:t>35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Tree>
    <p:extLst>
      <p:ext uri="{BB962C8B-B14F-4D97-AF65-F5344CB8AC3E}">
        <p14:creationId xmlns="" xmlns:p14="http://schemas.microsoft.com/office/powerpoint/2010/main" val="28323132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sz="2800" b="1" dirty="0">
                <a:solidFill>
                  <a:srgbClr val="FF0000"/>
                </a:solidFill>
                <a:latin typeface="Times New Roman" pitchFamily="18" charset="0"/>
                <a:ea typeface="宋体" pitchFamily="2" charset="-122"/>
                <a:cs typeface="Times New Roman" pitchFamily="18" charset="0"/>
              </a:rPr>
              <a:t>The </a:t>
            </a:r>
            <a:r>
              <a:rPr lang="en-US" altLang="zh-CN" sz="2800" b="1" dirty="0" err="1">
                <a:solidFill>
                  <a:srgbClr val="FF0000"/>
                </a:solidFill>
                <a:latin typeface="Times New Roman" pitchFamily="18" charset="0"/>
                <a:ea typeface="宋体" pitchFamily="2" charset="-122"/>
                <a:cs typeface="Times New Roman" pitchFamily="18" charset="0"/>
              </a:rPr>
              <a:t>i</a:t>
            </a:r>
            <a:r>
              <a:rPr lang="en-US" altLang="zh-CN" sz="2800" b="1" baseline="-25000" dirty="0" err="1">
                <a:solidFill>
                  <a:srgbClr val="FF0000"/>
                </a:solidFill>
                <a:latin typeface="Times New Roman" pitchFamily="18" charset="0"/>
                <a:ea typeface="宋体" pitchFamily="2" charset="-122"/>
                <a:cs typeface="Times New Roman" pitchFamily="18" charset="0"/>
              </a:rPr>
              <a:t>D</a:t>
            </a:r>
            <a:r>
              <a:rPr lang="en-US" altLang="zh-CN" sz="2800" b="1" dirty="0">
                <a:solidFill>
                  <a:srgbClr val="FF0000"/>
                </a:solidFill>
                <a:latin typeface="Times New Roman" pitchFamily="18" charset="0"/>
                <a:ea typeface="宋体" pitchFamily="2" charset="-122"/>
                <a:cs typeface="Times New Roman" pitchFamily="18" charset="0"/>
              </a:rPr>
              <a:t>-V</a:t>
            </a:r>
            <a:r>
              <a:rPr lang="en-US" altLang="zh-CN" sz="2800" b="1" baseline="-25000" dirty="0">
                <a:solidFill>
                  <a:srgbClr val="FF0000"/>
                </a:solidFill>
                <a:latin typeface="Times New Roman" pitchFamily="18" charset="0"/>
                <a:ea typeface="宋体" pitchFamily="2" charset="-122"/>
                <a:cs typeface="Times New Roman" pitchFamily="18" charset="0"/>
              </a:rPr>
              <a:t>DS</a:t>
            </a:r>
            <a:r>
              <a:rPr lang="en-US" altLang="zh-CN" sz="2800" b="1" dirty="0">
                <a:solidFill>
                  <a:srgbClr val="FF0000"/>
                </a:solidFill>
                <a:latin typeface="Times New Roman" pitchFamily="18" charset="0"/>
                <a:ea typeface="宋体" pitchFamily="2" charset="-122"/>
                <a:cs typeface="Times New Roman" pitchFamily="18" charset="0"/>
              </a:rPr>
              <a:t> Relationship</a:t>
            </a:r>
            <a:r>
              <a:rPr lang="en-US" sz="2800" b="1" dirty="0">
                <a:solidFill>
                  <a:srgbClr val="FF0000"/>
                </a:solidFill>
                <a:latin typeface="Times New Roman" pitchFamily="18" charset="0"/>
                <a:ea typeface="Times New Roman"/>
                <a:cs typeface="Times New Roman" pitchFamily="18" charset="0"/>
              </a:rPr>
              <a:t/>
            </a:r>
            <a:br>
              <a:rPr lang="en-US" sz="2800" b="1" dirty="0">
                <a:solidFill>
                  <a:srgbClr val="FF0000"/>
                </a:solidFill>
                <a:latin typeface="Times New Roman" pitchFamily="18" charset="0"/>
                <a:ea typeface="Times New Roman"/>
                <a:cs typeface="Times New Roman" pitchFamily="18" charset="0"/>
              </a:rPr>
            </a:br>
            <a:endParaRPr lang="en-US" sz="2800" dirty="0"/>
          </a:p>
        </p:txBody>
      </p:sp>
      <p:sp>
        <p:nvSpPr>
          <p:cNvPr id="3" name="Content Placeholder 2"/>
          <p:cNvSpPr>
            <a:spLocks noGrp="1"/>
          </p:cNvSpPr>
          <p:nvPr>
            <p:ph idx="1"/>
          </p:nvPr>
        </p:nvSpPr>
        <p:spPr/>
        <p:txBody>
          <a:bodyPr/>
          <a:lstStyle/>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The expression for the </a:t>
            </a:r>
            <a:r>
              <a:rPr lang="en-US" sz="2400" dirty="0" err="1" smtClean="0">
                <a:latin typeface="Times New Roman" pitchFamily="18" charset="0"/>
                <a:cs typeface="Times New Roman" pitchFamily="18" charset="0"/>
              </a:rPr>
              <a:t>i</a:t>
            </a:r>
            <a:r>
              <a:rPr lang="en-US" sz="2800" baseline="-25000" dirty="0" err="1" smtClean="0">
                <a:latin typeface="Times New Roman" pitchFamily="18" charset="0"/>
                <a:cs typeface="Times New Roman" pitchFamily="18" charset="0"/>
              </a:rPr>
              <a:t>D</a:t>
            </a:r>
            <a:r>
              <a:rPr lang="en-US" sz="2400" dirty="0" smtClean="0">
                <a:latin typeface="Times New Roman" pitchFamily="18" charset="0"/>
                <a:cs typeface="Times New Roman" pitchFamily="18" charset="0"/>
              </a:rPr>
              <a:t> V</a:t>
            </a:r>
            <a:r>
              <a:rPr lang="en-US" sz="2800" baseline="-25000" dirty="0" smtClean="0">
                <a:latin typeface="Times New Roman" pitchFamily="18" charset="0"/>
                <a:cs typeface="Times New Roman" pitchFamily="18" charset="0"/>
              </a:rPr>
              <a:t>DS</a:t>
            </a:r>
            <a:r>
              <a:rPr lang="en-US" sz="2400" dirty="0" smtClean="0">
                <a:latin typeface="Times New Roman" pitchFamily="18" charset="0"/>
                <a:cs typeface="Times New Roman" pitchFamily="18" charset="0"/>
              </a:rPr>
              <a:t> characteristic in the </a:t>
            </a:r>
            <a:r>
              <a:rPr lang="en-US" sz="2400" b="1" i="1" dirty="0" smtClean="0">
                <a:solidFill>
                  <a:srgbClr val="0000FF"/>
                </a:solidFill>
                <a:latin typeface="Times New Roman" pitchFamily="18" charset="0"/>
                <a:cs typeface="Times New Roman" pitchFamily="18" charset="0"/>
              </a:rPr>
              <a:t>Saturation Region </a:t>
            </a:r>
            <a:r>
              <a:rPr lang="en-US" sz="2400" dirty="0" smtClean="0">
                <a:latin typeface="Times New Roman" pitchFamily="18" charset="0"/>
                <a:cs typeface="Times New Roman" pitchFamily="18" charset="0"/>
              </a:rPr>
              <a:t>is given by:</a:t>
            </a:r>
            <a:endParaRPr lang="en-US" sz="2400" i="1" dirty="0">
              <a:latin typeface="Times New Roman" pitchFamily="18" charset="0"/>
              <a:cs typeface="Times New Roman" pitchFamily="18" charset="0"/>
            </a:endParaRPr>
          </a:p>
          <a:p>
            <a:pPr marL="0" indent="0">
              <a:buNone/>
            </a:pPr>
            <a:endParaRPr lang="en-US" sz="2400" i="1"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pPr marL="0" indent="0">
              <a:buNone/>
            </a:pPr>
            <a:endParaRPr lang="en-US" dirty="0"/>
          </a:p>
        </p:txBody>
      </p:sp>
      <p:sp>
        <p:nvSpPr>
          <p:cNvPr id="4" name="Slide Number Placeholder 3"/>
          <p:cNvSpPr>
            <a:spLocks noGrp="1"/>
          </p:cNvSpPr>
          <p:nvPr>
            <p:ph type="sldNum" sz="quarter" idx="12"/>
          </p:nvPr>
        </p:nvSpPr>
        <p:spPr/>
        <p:txBody>
          <a:bodyPr/>
          <a:lstStyle/>
          <a:p>
            <a:fld id="{9BE5519B-AC82-48B7-AB54-29353FF7AC68}" type="slidenum">
              <a:rPr lang="en-US" smtClean="0">
                <a:solidFill>
                  <a:prstClr val="black">
                    <a:tint val="75000"/>
                  </a:prstClr>
                </a:solidFill>
              </a:rPr>
              <a:pPr/>
              <a:t>36</a:t>
            </a:fld>
            <a:endParaRPr lang="en-US">
              <a:solidFill>
                <a:prstClr val="black">
                  <a:tint val="75000"/>
                </a:prstClr>
              </a:solidFill>
            </a:endParaRPr>
          </a:p>
        </p:txBody>
      </p:sp>
      <p:pic>
        <p:nvPicPr>
          <p:cNvPr id="8" name="Picture 6"/>
          <p:cNvPicPr>
            <a:picLocks noChangeAspect="1" noChangeArrowheads="1"/>
          </p:cNvPicPr>
          <p:nvPr/>
        </p:nvPicPr>
        <p:blipFill>
          <a:blip r:embed="rId2" cstate="print"/>
          <a:srcRect/>
          <a:stretch>
            <a:fillRect/>
          </a:stretch>
        </p:blipFill>
        <p:spPr bwMode="auto">
          <a:xfrm>
            <a:off x="2057400" y="3299361"/>
            <a:ext cx="3124200" cy="914400"/>
          </a:xfrm>
          <a:prstGeom prst="rect">
            <a:avLst/>
          </a:prstGeom>
          <a:noFill/>
          <a:ln w="9525">
            <a:solidFill>
              <a:srgbClr val="FF0066"/>
            </a:solidFill>
            <a:miter lim="800000"/>
            <a:headEnd/>
            <a:tailEnd/>
          </a:ln>
          <a:effectLst/>
        </p:spPr>
      </p:pic>
      <p:sp>
        <p:nvSpPr>
          <p:cNvPr id="6" name="Footer Placeholder 5"/>
          <p:cNvSpPr>
            <a:spLocks noGrp="1"/>
          </p:cNvSpPr>
          <p:nvPr>
            <p:ph type="ftr" sz="quarter" idx="11"/>
          </p:nvPr>
        </p:nvSpPr>
        <p:spPr/>
        <p:txBody>
          <a:bodyPr/>
          <a:lstStyle/>
          <a:p>
            <a:r>
              <a:rPr lang="en-US" smtClean="0"/>
              <a:t>Nasim Zafar.</a:t>
            </a:r>
            <a:endParaRPr lang="en-US"/>
          </a:p>
        </p:txBody>
      </p:sp>
    </p:spTree>
    <p:extLst>
      <p:ext uri="{BB962C8B-B14F-4D97-AF65-F5344CB8AC3E}">
        <p14:creationId xmlns="" xmlns:p14="http://schemas.microsoft.com/office/powerpoint/2010/main" val="394895844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CN" sz="2800" b="1" dirty="0" smtClean="0">
                <a:solidFill>
                  <a:srgbClr val="FF0000"/>
                </a:solidFill>
                <a:latin typeface="Times New Roman" pitchFamily="18" charset="0"/>
                <a:ea typeface="宋体" pitchFamily="2" charset="-122"/>
                <a:cs typeface="Times New Roman" pitchFamily="18" charset="0"/>
              </a:rPr>
              <a:t/>
            </a:r>
            <a:br>
              <a:rPr lang="en-US" altLang="zh-CN" sz="2800" b="1" dirty="0" smtClean="0">
                <a:solidFill>
                  <a:srgbClr val="FF0000"/>
                </a:solidFill>
                <a:latin typeface="Times New Roman" pitchFamily="18" charset="0"/>
                <a:ea typeface="宋体" pitchFamily="2" charset="-122"/>
                <a:cs typeface="Times New Roman" pitchFamily="18" charset="0"/>
              </a:rPr>
            </a:br>
            <a:r>
              <a:rPr lang="en-US" altLang="zh-CN" sz="3100" b="1" dirty="0" smtClean="0">
                <a:solidFill>
                  <a:srgbClr val="FF0000"/>
                </a:solidFill>
                <a:latin typeface="Times New Roman" pitchFamily="18" charset="0"/>
                <a:ea typeface="宋体" pitchFamily="2" charset="-122"/>
                <a:cs typeface="Times New Roman" pitchFamily="18" charset="0"/>
              </a:rPr>
              <a:t>The </a:t>
            </a:r>
            <a:r>
              <a:rPr lang="en-US" altLang="zh-CN" sz="3100" b="1" dirty="0" err="1">
                <a:solidFill>
                  <a:srgbClr val="FF0000"/>
                </a:solidFill>
                <a:latin typeface="Times New Roman" pitchFamily="18" charset="0"/>
                <a:ea typeface="宋体" pitchFamily="2" charset="-122"/>
                <a:cs typeface="Times New Roman" pitchFamily="18" charset="0"/>
              </a:rPr>
              <a:t>i</a:t>
            </a:r>
            <a:r>
              <a:rPr lang="en-US" altLang="zh-CN" sz="3600" b="1" baseline="-25000" dirty="0" err="1">
                <a:solidFill>
                  <a:srgbClr val="FF0000"/>
                </a:solidFill>
                <a:latin typeface="Times New Roman" pitchFamily="18" charset="0"/>
                <a:ea typeface="宋体" pitchFamily="2" charset="-122"/>
                <a:cs typeface="Times New Roman" pitchFamily="18" charset="0"/>
              </a:rPr>
              <a:t>D</a:t>
            </a:r>
            <a:r>
              <a:rPr lang="en-US" altLang="zh-CN" sz="3100" b="1" dirty="0">
                <a:solidFill>
                  <a:srgbClr val="FF0000"/>
                </a:solidFill>
                <a:latin typeface="Times New Roman" pitchFamily="18" charset="0"/>
                <a:ea typeface="宋体" pitchFamily="2" charset="-122"/>
                <a:cs typeface="Times New Roman" pitchFamily="18" charset="0"/>
              </a:rPr>
              <a:t>-V</a:t>
            </a:r>
            <a:r>
              <a:rPr lang="en-US" altLang="zh-CN" sz="3600" b="1" baseline="-25000" dirty="0">
                <a:solidFill>
                  <a:srgbClr val="FF0000"/>
                </a:solidFill>
                <a:latin typeface="Times New Roman" pitchFamily="18" charset="0"/>
                <a:ea typeface="宋体" pitchFamily="2" charset="-122"/>
                <a:cs typeface="Times New Roman" pitchFamily="18" charset="0"/>
              </a:rPr>
              <a:t>DS</a:t>
            </a:r>
            <a:r>
              <a:rPr lang="en-US" altLang="zh-CN" sz="3100" b="1" dirty="0">
                <a:solidFill>
                  <a:srgbClr val="FF0000"/>
                </a:solidFill>
                <a:latin typeface="Times New Roman" pitchFamily="18" charset="0"/>
                <a:ea typeface="宋体" pitchFamily="2" charset="-122"/>
                <a:cs typeface="Times New Roman" pitchFamily="18" charset="0"/>
              </a:rPr>
              <a:t> Relationship</a:t>
            </a:r>
            <a:r>
              <a:rPr lang="en-US" sz="3100" b="1" dirty="0">
                <a:solidFill>
                  <a:srgbClr val="FF0000"/>
                </a:solidFill>
                <a:latin typeface="Times New Roman" pitchFamily="18" charset="0"/>
                <a:ea typeface="Times New Roman"/>
                <a:cs typeface="Times New Roman" pitchFamily="18" charset="0"/>
              </a:rPr>
              <a:t/>
            </a:r>
            <a:br>
              <a:rPr lang="en-US" sz="3100" b="1" dirty="0">
                <a:solidFill>
                  <a:srgbClr val="FF0000"/>
                </a:solidFill>
                <a:latin typeface="Times New Roman" pitchFamily="18" charset="0"/>
                <a:ea typeface="Times New Roman"/>
                <a:cs typeface="Times New Roman" pitchFamily="18" charset="0"/>
              </a:rPr>
            </a:br>
            <a:endParaRPr lang="en-US" sz="3100" dirty="0">
              <a:solidFill>
                <a:srgbClr val="FF0000"/>
              </a:solidFill>
            </a:endParaRPr>
          </a:p>
        </p:txBody>
      </p:sp>
      <p:sp>
        <p:nvSpPr>
          <p:cNvPr id="4" name="Slide Number Placeholder 3"/>
          <p:cNvSpPr>
            <a:spLocks noGrp="1"/>
          </p:cNvSpPr>
          <p:nvPr>
            <p:ph type="sldNum" sz="quarter" idx="12"/>
          </p:nvPr>
        </p:nvSpPr>
        <p:spPr/>
        <p:txBody>
          <a:bodyPr/>
          <a:lstStyle/>
          <a:p>
            <a:fld id="{9BE5519B-AC82-48B7-AB54-29353FF7AC68}" type="slidenum">
              <a:rPr lang="en-US" smtClean="0">
                <a:solidFill>
                  <a:prstClr val="black">
                    <a:tint val="75000"/>
                  </a:prstClr>
                </a:solidFill>
              </a:rPr>
              <a:pPr/>
              <a:t>37</a:t>
            </a:fld>
            <a:endParaRPr lang="en-US">
              <a:solidFill>
                <a:prstClr val="black">
                  <a:tint val="75000"/>
                </a:prstClr>
              </a:solidFill>
            </a:endParaRPr>
          </a:p>
        </p:txBody>
      </p:sp>
      <p:sp>
        <p:nvSpPr>
          <p:cNvPr id="6" name="Content Placeholder 5"/>
          <p:cNvSpPr>
            <a:spLocks noGrp="1"/>
          </p:cNvSpPr>
          <p:nvPr>
            <p:ph idx="1"/>
          </p:nvPr>
        </p:nvSpPr>
        <p:spPr/>
        <p:txBody>
          <a:bodyPr/>
          <a:lstStyle/>
          <a:p>
            <a:pPr lvl="0">
              <a:spcBef>
                <a:spcPts val="0"/>
              </a:spcBef>
              <a:buClr>
                <a:srgbClr val="0000FF"/>
              </a:buClr>
              <a:buFont typeface="Wingdings" pitchFamily="2" charset="2"/>
              <a:buChar char="v"/>
            </a:pPr>
            <a:r>
              <a:rPr lang="en-US" sz="2400" b="1" dirty="0">
                <a:solidFill>
                  <a:srgbClr val="0000FF"/>
                </a:solidFill>
                <a:latin typeface="Times New Roman" pitchFamily="18" charset="0"/>
                <a:cs typeface="Times New Roman" pitchFamily="18" charset="0"/>
              </a:rPr>
              <a:t>The Triode </a:t>
            </a:r>
            <a:r>
              <a:rPr lang="en-US" sz="2400" b="1" dirty="0" smtClean="0">
                <a:solidFill>
                  <a:srgbClr val="0000FF"/>
                </a:solidFill>
                <a:latin typeface="Times New Roman" pitchFamily="18" charset="0"/>
                <a:cs typeface="Times New Roman" pitchFamily="18" charset="0"/>
              </a:rPr>
              <a:t>Mode:</a:t>
            </a:r>
          </a:p>
          <a:p>
            <a:pPr marL="0" lvl="0" indent="0">
              <a:spcBef>
                <a:spcPts val="0"/>
              </a:spcBef>
              <a:buNone/>
            </a:pPr>
            <a:endParaRPr lang="en-US" sz="2400" b="1" u="sng" dirty="0">
              <a:solidFill>
                <a:srgbClr val="0000FF"/>
              </a:solidFill>
              <a:latin typeface="Times New Roman" pitchFamily="18" charset="0"/>
              <a:cs typeface="Times New Roman" pitchFamily="18" charset="0"/>
            </a:endParaRPr>
          </a:p>
          <a:p>
            <a:pPr marL="0" lvl="0" indent="0">
              <a:spcBef>
                <a:spcPts val="0"/>
              </a:spcBef>
              <a:buNone/>
            </a:pPr>
            <a:endParaRPr lang="en-US" sz="2400" b="1" u="sng" dirty="0" smtClean="0">
              <a:solidFill>
                <a:srgbClr val="0000FF"/>
              </a:solidFill>
              <a:latin typeface="Times New Roman" pitchFamily="18" charset="0"/>
              <a:cs typeface="Times New Roman" pitchFamily="18" charset="0"/>
            </a:endParaRPr>
          </a:p>
          <a:p>
            <a:pPr marL="0" lvl="0" indent="0">
              <a:spcBef>
                <a:spcPts val="0"/>
              </a:spcBef>
              <a:buNone/>
            </a:pPr>
            <a:endParaRPr lang="en-US" sz="2400" b="1" u="sng" dirty="0">
              <a:solidFill>
                <a:srgbClr val="0000FF"/>
              </a:solidFill>
              <a:latin typeface="Times New Roman" pitchFamily="18" charset="0"/>
              <a:cs typeface="Times New Roman" pitchFamily="18" charset="0"/>
            </a:endParaRPr>
          </a:p>
          <a:p>
            <a:pPr marL="0" lvl="0" indent="0">
              <a:spcBef>
                <a:spcPts val="0"/>
              </a:spcBef>
              <a:buNone/>
            </a:pPr>
            <a:endParaRPr lang="en-US" sz="2400" b="1" u="sng" dirty="0" smtClean="0">
              <a:solidFill>
                <a:srgbClr val="0000FF"/>
              </a:solidFill>
              <a:latin typeface="Times New Roman" pitchFamily="18" charset="0"/>
              <a:cs typeface="Times New Roman" pitchFamily="18" charset="0"/>
            </a:endParaRPr>
          </a:p>
          <a:p>
            <a:pPr lvl="0">
              <a:spcBef>
                <a:spcPts val="0"/>
              </a:spcBef>
              <a:buClr>
                <a:srgbClr val="0000FF"/>
              </a:buClr>
              <a:buFont typeface="Wingdings" pitchFamily="2" charset="2"/>
              <a:buChar char="v"/>
            </a:pPr>
            <a:endParaRPr lang="en-US" sz="2400" b="1" dirty="0" smtClean="0">
              <a:solidFill>
                <a:srgbClr val="0000FF"/>
              </a:solidFill>
              <a:latin typeface="Times New Roman" pitchFamily="18" charset="0"/>
              <a:cs typeface="Times New Roman" pitchFamily="18" charset="0"/>
            </a:endParaRPr>
          </a:p>
          <a:p>
            <a:pPr lvl="0">
              <a:spcBef>
                <a:spcPts val="0"/>
              </a:spcBef>
              <a:buClr>
                <a:srgbClr val="0000FF"/>
              </a:buClr>
              <a:buFont typeface="Wingdings" pitchFamily="2" charset="2"/>
              <a:buChar char="v"/>
            </a:pPr>
            <a:endParaRPr lang="en-US" sz="2400" b="1" dirty="0">
              <a:solidFill>
                <a:srgbClr val="0000FF"/>
              </a:solidFill>
              <a:latin typeface="Times New Roman" pitchFamily="18" charset="0"/>
              <a:cs typeface="Times New Roman" pitchFamily="18" charset="0"/>
            </a:endParaRPr>
          </a:p>
          <a:p>
            <a:pPr lvl="0">
              <a:spcBef>
                <a:spcPts val="0"/>
              </a:spcBef>
              <a:buClr>
                <a:srgbClr val="0000FF"/>
              </a:buClr>
              <a:buFont typeface="Wingdings" pitchFamily="2" charset="2"/>
              <a:buChar char="v"/>
            </a:pPr>
            <a:r>
              <a:rPr lang="en-US" sz="2400" b="1" dirty="0" smtClean="0">
                <a:solidFill>
                  <a:srgbClr val="0000FF"/>
                </a:solidFill>
                <a:latin typeface="Times New Roman" pitchFamily="18" charset="0"/>
                <a:cs typeface="Times New Roman" pitchFamily="18" charset="0"/>
              </a:rPr>
              <a:t>Saturation </a:t>
            </a:r>
            <a:r>
              <a:rPr lang="en-US" sz="2400" b="1" dirty="0">
                <a:solidFill>
                  <a:srgbClr val="0000FF"/>
                </a:solidFill>
                <a:latin typeface="Times New Roman" pitchFamily="18" charset="0"/>
                <a:cs typeface="Times New Roman" pitchFamily="18" charset="0"/>
              </a:rPr>
              <a:t>Mode</a:t>
            </a:r>
          </a:p>
          <a:p>
            <a:pPr lvl="0">
              <a:buClr>
                <a:srgbClr val="0000FF"/>
              </a:buClr>
              <a:buFont typeface="Wingdings" pitchFamily="2" charset="2"/>
              <a:buChar char="v"/>
            </a:pPr>
            <a:endParaRPr lang="en-US" sz="2400" b="1" dirty="0">
              <a:solidFill>
                <a:srgbClr val="0000FF"/>
              </a:solidFill>
              <a:latin typeface="Times New Roman" pitchFamily="18" charset="0"/>
              <a:cs typeface="Times New Roman" pitchFamily="18" charset="0"/>
            </a:endParaRPr>
          </a:p>
          <a:p>
            <a:pPr marL="0" indent="0">
              <a:buNone/>
            </a:pPr>
            <a:endParaRPr lang="en-US" dirty="0"/>
          </a:p>
        </p:txBody>
      </p:sp>
      <p:pic>
        <p:nvPicPr>
          <p:cNvPr id="7" name="Picture 7"/>
          <p:cNvPicPr>
            <a:picLocks noChangeAspect="1" noChangeArrowheads="1"/>
          </p:cNvPicPr>
          <p:nvPr/>
        </p:nvPicPr>
        <p:blipFill>
          <a:blip r:embed="rId2" cstate="print"/>
          <a:srcRect/>
          <a:stretch>
            <a:fillRect/>
          </a:stretch>
        </p:blipFill>
        <p:spPr bwMode="auto">
          <a:xfrm>
            <a:off x="762000" y="2514600"/>
            <a:ext cx="5791200" cy="1047750"/>
          </a:xfrm>
          <a:prstGeom prst="rect">
            <a:avLst/>
          </a:prstGeom>
          <a:noFill/>
          <a:ln w="9525">
            <a:solidFill>
              <a:srgbClr val="FF0066"/>
            </a:solidFill>
            <a:miter lim="800000"/>
            <a:headEnd/>
            <a:tailEnd/>
          </a:ln>
        </p:spPr>
      </p:pic>
      <p:pic>
        <p:nvPicPr>
          <p:cNvPr id="9" name="Picture 6"/>
          <p:cNvPicPr>
            <a:picLocks noChangeAspect="1" noChangeArrowheads="1"/>
          </p:cNvPicPr>
          <p:nvPr/>
        </p:nvPicPr>
        <p:blipFill>
          <a:blip r:embed="rId3" cstate="print"/>
          <a:srcRect/>
          <a:stretch>
            <a:fillRect/>
          </a:stretch>
        </p:blipFill>
        <p:spPr bwMode="auto">
          <a:xfrm>
            <a:off x="838200" y="4876800"/>
            <a:ext cx="3124200" cy="914400"/>
          </a:xfrm>
          <a:prstGeom prst="rect">
            <a:avLst/>
          </a:prstGeom>
          <a:noFill/>
          <a:ln w="9525">
            <a:solidFill>
              <a:srgbClr val="FF0066"/>
            </a:solidFill>
            <a:miter lim="800000"/>
            <a:headEnd/>
            <a:tailEnd/>
          </a:ln>
          <a:effectLst/>
        </p:spPr>
      </p:pic>
      <p:sp>
        <p:nvSpPr>
          <p:cNvPr id="10" name="Footer Placeholder 9"/>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Tree>
    <p:extLst>
      <p:ext uri="{BB962C8B-B14F-4D97-AF65-F5344CB8AC3E}">
        <p14:creationId xmlns="" xmlns:p14="http://schemas.microsoft.com/office/powerpoint/2010/main" val="503889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The Drain </a:t>
            </a:r>
            <a:r>
              <a:rPr lang="en-US" sz="2800" b="1" dirty="0">
                <a:solidFill>
                  <a:srgbClr val="FF0000"/>
                </a:solidFill>
                <a:latin typeface="Times New Roman" pitchFamily="18" charset="0"/>
                <a:cs typeface="Times New Roman" pitchFamily="18" charset="0"/>
              </a:rPr>
              <a:t>Current  </a:t>
            </a:r>
            <a:r>
              <a:rPr lang="en-US" sz="2800" b="1" dirty="0" err="1">
                <a:solidFill>
                  <a:srgbClr val="FF0000"/>
                </a:solidFill>
                <a:latin typeface="Times New Roman" pitchFamily="18" charset="0"/>
                <a:cs typeface="Times New Roman" pitchFamily="18" charset="0"/>
              </a:rPr>
              <a:t>i</a:t>
            </a:r>
            <a:r>
              <a:rPr lang="en-US" sz="2800" b="1" baseline="-25000" dirty="0" err="1">
                <a:solidFill>
                  <a:srgbClr val="FF0000"/>
                </a:solidFill>
                <a:latin typeface="Times New Roman" pitchFamily="18" charset="0"/>
                <a:cs typeface="Times New Roman" pitchFamily="18" charset="0"/>
              </a:rPr>
              <a:t>D</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Clr>
                <a:srgbClr val="FF0000"/>
              </a:buClr>
              <a:buFont typeface="Wingdings" pitchFamily="2" charset="2"/>
              <a:buChar char="Ø"/>
            </a:pPr>
            <a:r>
              <a:rPr lang="en-US" sz="2400" dirty="0" smtClean="0">
                <a:latin typeface="Times New Roman" pitchFamily="18" charset="0"/>
                <a:cs typeface="Times New Roman" pitchFamily="18" charset="0"/>
              </a:rPr>
              <a:t>The drain current is proportional to the ratio of the channel width </a:t>
            </a:r>
            <a:r>
              <a:rPr lang="en-US" sz="2400" b="1" dirty="0" smtClean="0">
                <a:latin typeface="Times New Roman" pitchFamily="18" charset="0"/>
                <a:cs typeface="Times New Roman" pitchFamily="18" charset="0"/>
              </a:rPr>
              <a:t>W</a:t>
            </a:r>
            <a:r>
              <a:rPr lang="en-US" sz="2400" dirty="0" smtClean="0">
                <a:latin typeface="Times New Roman" pitchFamily="18" charset="0"/>
                <a:cs typeface="Times New Roman" pitchFamily="18" charset="0"/>
              </a:rPr>
              <a:t> to the channel length </a:t>
            </a:r>
            <a:r>
              <a:rPr lang="en-US" sz="2400" b="1" dirty="0" smtClean="0">
                <a:latin typeface="Times New Roman" pitchFamily="18" charset="0"/>
                <a:cs typeface="Times New Roman" pitchFamily="18" charset="0"/>
              </a:rPr>
              <a:t>L</a:t>
            </a:r>
            <a:r>
              <a:rPr lang="en-US" sz="2400" dirty="0" smtClean="0">
                <a:latin typeface="Times New Roman" pitchFamily="18" charset="0"/>
                <a:cs typeface="Times New Roman" pitchFamily="18" charset="0"/>
              </a:rPr>
              <a:t>, known as the </a:t>
            </a:r>
            <a:r>
              <a:rPr lang="en-US" sz="2400" b="1" dirty="0" smtClean="0">
                <a:latin typeface="Times New Roman" pitchFamily="18" charset="0"/>
                <a:cs typeface="Times New Roman" pitchFamily="18" charset="0"/>
              </a:rPr>
              <a:t>aspect ratio </a:t>
            </a:r>
            <a:r>
              <a:rPr lang="en-US" sz="2400" dirty="0" smtClean="0">
                <a:latin typeface="Times New Roman" pitchFamily="18" charset="0"/>
                <a:cs typeface="Times New Roman" pitchFamily="18" charset="0"/>
              </a:rPr>
              <a:t>of the MOSFET.•</a:t>
            </a: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For a given fabrication process, however, there is a minimum channel length, </a:t>
            </a:r>
            <a:r>
              <a:rPr lang="en-US" sz="2400" dirty="0" err="1" smtClean="0">
                <a:latin typeface="Times New Roman" pitchFamily="18" charset="0"/>
                <a:cs typeface="Times New Roman" pitchFamily="18" charset="0"/>
              </a:rPr>
              <a:t>Lmin</a:t>
            </a:r>
            <a:r>
              <a:rPr lang="en-US" sz="2400" dirty="0" smtClean="0">
                <a:latin typeface="Times New Roman" pitchFamily="18" charset="0"/>
                <a:cs typeface="Times New Roman" pitchFamily="18" charset="0"/>
              </a:rPr>
              <a:t>. </a:t>
            </a: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MOS technology is a 0.13-μm process, meaning that for this process the minimum channel length possible is 0.13 </a:t>
            </a:r>
            <a:r>
              <a:rPr lang="en-US" sz="2400" dirty="0" err="1" smtClean="0">
                <a:latin typeface="Times New Roman" pitchFamily="18" charset="0"/>
                <a:cs typeface="Times New Roman" pitchFamily="18" charset="0"/>
              </a:rPr>
              <a:t>μm</a:t>
            </a:r>
            <a:r>
              <a:rPr lang="en-US" sz="2400" dirty="0" smtClean="0">
                <a:latin typeface="Times New Roman" pitchFamily="18" charset="0"/>
                <a:cs typeface="Times New Roman" pitchFamily="18" charset="0"/>
              </a:rPr>
              <a:t>.</a:t>
            </a:r>
          </a:p>
          <a:p>
            <a:pPr>
              <a:buClr>
                <a:srgbClr val="FF0000"/>
              </a:buClr>
              <a:buFont typeface="Wingdings" pitchFamily="2" charset="2"/>
              <a:buChar char="Ø"/>
            </a:pPr>
            <a:r>
              <a:rPr lang="en-US" sz="2400" b="1" i="1" dirty="0" err="1" smtClean="0">
                <a:latin typeface="Times New Roman" pitchFamily="18" charset="0"/>
                <a:cs typeface="Times New Roman" pitchFamily="18" charset="0"/>
              </a:rPr>
              <a:t>t</a:t>
            </a:r>
            <a:r>
              <a:rPr lang="en-US" sz="2800" b="1" i="1" baseline="-25000" dirty="0" err="1" smtClean="0">
                <a:latin typeface="Times New Roman" pitchFamily="18" charset="0"/>
                <a:cs typeface="Times New Roman" pitchFamily="18" charset="0"/>
              </a:rPr>
              <a:t>ox</a:t>
            </a:r>
            <a:r>
              <a:rPr lang="en-US" sz="2400" b="1" i="1" dirty="0" smtClean="0">
                <a:latin typeface="Times New Roman" pitchFamily="18" charset="0"/>
                <a:cs typeface="Times New Roman" pitchFamily="18" charset="0"/>
              </a:rPr>
              <a:t>= 2nm.</a:t>
            </a:r>
          </a:p>
          <a:p>
            <a:pPr marL="0" indent="0">
              <a:buNone/>
            </a:pPr>
            <a:endParaRPr lang="en-US" sz="2400" dirty="0" smtClean="0">
              <a:latin typeface="Times New Roman" pitchFamily="18" charset="0"/>
              <a:cs typeface="Times New Roman" pitchFamily="18" charset="0"/>
            </a:endParaRPr>
          </a:p>
          <a:p>
            <a:endParaRPr lang="en-US" sz="2400" b="1" i="1"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9BE5519B-AC82-48B7-AB54-29353FF7AC68}" type="slidenum">
              <a:rPr lang="en-US" smtClean="0">
                <a:solidFill>
                  <a:prstClr val="black">
                    <a:tint val="75000"/>
                  </a:prstClr>
                </a:solidFill>
              </a:rPr>
              <a:pPr/>
              <a:t>38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Tree>
    <p:extLst>
      <p:ext uri="{BB962C8B-B14F-4D97-AF65-F5344CB8AC3E}">
        <p14:creationId xmlns="" xmlns:p14="http://schemas.microsoft.com/office/powerpoint/2010/main" val="17805619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2"/>
          <p:cNvSpPr>
            <a:spLocks noGrp="1"/>
          </p:cNvSpPr>
          <p:nvPr>
            <p:ph idx="1"/>
          </p:nvPr>
        </p:nvSpPr>
        <p:spPr/>
        <p:txBody>
          <a:bodyPr/>
          <a:lstStyle/>
          <a:p>
            <a:pPr>
              <a:buClr>
                <a:srgbClr val="0000FF"/>
              </a:buClr>
              <a:buFont typeface="Wingdings" pitchFamily="2" charset="2"/>
              <a:buChar char="v"/>
            </a:pPr>
            <a:r>
              <a:rPr lang="en-US" sz="2400" b="1" dirty="0" smtClean="0">
                <a:solidFill>
                  <a:srgbClr val="0000FF"/>
                </a:solidFill>
                <a:latin typeface="Times New Roman" pitchFamily="18" charset="0"/>
                <a:cs typeface="Times New Roman" pitchFamily="18" charset="0"/>
              </a:rPr>
              <a:t>Modes of operation</a:t>
            </a:r>
          </a:p>
          <a:p>
            <a:pPr marL="0" indent="0">
              <a:buNone/>
            </a:pPr>
            <a:endParaRPr lang="en-US" dirty="0" smtClean="0"/>
          </a:p>
          <a:p>
            <a:pPr lvl="1"/>
            <a:r>
              <a:rPr lang="en-US" sz="2400" b="1" dirty="0" smtClean="0">
                <a:latin typeface="Times New Roman" pitchFamily="18" charset="0"/>
                <a:cs typeface="Times New Roman" pitchFamily="18" charset="0"/>
              </a:rPr>
              <a:t>Cutoff </a:t>
            </a:r>
          </a:p>
          <a:p>
            <a:pPr lvl="1"/>
            <a:endParaRPr lang="en-US" sz="2400" b="1" dirty="0" smtClean="0">
              <a:latin typeface="Times New Roman" pitchFamily="18" charset="0"/>
              <a:cs typeface="Times New Roman" pitchFamily="18" charset="0"/>
            </a:endParaRPr>
          </a:p>
          <a:p>
            <a:pPr lvl="2"/>
            <a:endParaRPr lang="en-US" b="1" dirty="0" smtClean="0">
              <a:latin typeface="Times New Roman" pitchFamily="18" charset="0"/>
              <a:cs typeface="Times New Roman" pitchFamily="18" charset="0"/>
            </a:endParaRPr>
          </a:p>
          <a:p>
            <a:pPr lvl="1"/>
            <a:r>
              <a:rPr lang="en-US" sz="2400" b="1" dirty="0" smtClean="0">
                <a:latin typeface="Times New Roman" pitchFamily="18" charset="0"/>
                <a:cs typeface="Times New Roman" pitchFamily="18" charset="0"/>
              </a:rPr>
              <a:t>Triode	 </a:t>
            </a:r>
            <a:r>
              <a:rPr lang="en-US" sz="2400" b="1" dirty="0" smtClean="0">
                <a:solidFill>
                  <a:srgbClr val="FF0000"/>
                </a:solidFill>
                <a:latin typeface="Times New Roman" pitchFamily="18" charset="0"/>
                <a:cs typeface="Times New Roman" pitchFamily="18" charset="0"/>
              </a:rPr>
              <a:t>(Saturation in BJT)</a:t>
            </a:r>
          </a:p>
          <a:p>
            <a:pPr lvl="1"/>
            <a:endParaRPr lang="en-US" sz="2400" b="1" dirty="0" smtClean="0">
              <a:solidFill>
                <a:srgbClr val="FF0000"/>
              </a:solidFill>
              <a:latin typeface="Times New Roman" pitchFamily="18" charset="0"/>
              <a:cs typeface="Times New Roman" pitchFamily="18" charset="0"/>
            </a:endParaRPr>
          </a:p>
          <a:p>
            <a:pPr lvl="1"/>
            <a:r>
              <a:rPr lang="en-US" sz="2400" b="1" dirty="0" smtClean="0">
                <a:latin typeface="Times New Roman" pitchFamily="18" charset="0"/>
                <a:cs typeface="Times New Roman" pitchFamily="18" charset="0"/>
              </a:rPr>
              <a:t>Saturation  </a:t>
            </a:r>
            <a:r>
              <a:rPr lang="en-US" sz="2400" b="1" dirty="0" smtClean="0">
                <a:solidFill>
                  <a:srgbClr val="FF0000"/>
                </a:solidFill>
                <a:latin typeface="Times New Roman" pitchFamily="18" charset="0"/>
                <a:cs typeface="Times New Roman" pitchFamily="18" charset="0"/>
              </a:rPr>
              <a:t>( Active in BJT)</a:t>
            </a:r>
          </a:p>
        </p:txBody>
      </p:sp>
      <p:sp>
        <p:nvSpPr>
          <p:cNvPr id="28675" name="Title 1"/>
          <p:cNvSpPr>
            <a:spLocks noGrp="1"/>
          </p:cNvSpPr>
          <p:nvPr>
            <p:ph type="title"/>
          </p:nvPr>
        </p:nvSpPr>
        <p:spPr>
          <a:xfrm>
            <a:off x="457200" y="304800"/>
            <a:ext cx="8229600" cy="1143000"/>
          </a:xfrm>
        </p:spPr>
        <p:txBody>
          <a:bodyPr/>
          <a:lstStyle/>
          <a:p>
            <a:r>
              <a:rPr lang="en-US" sz="3200" b="1" dirty="0" smtClean="0">
                <a:solidFill>
                  <a:srgbClr val="FF0000"/>
                </a:solidFill>
                <a:latin typeface="Times New Roman" pitchFamily="18" charset="0"/>
                <a:cs typeface="Times New Roman" pitchFamily="18" charset="0"/>
              </a:rPr>
              <a:t>Summary</a:t>
            </a:r>
            <a:r>
              <a:rPr lang="en-US" sz="2800" b="1" dirty="0" smtClean="0">
                <a:solidFill>
                  <a:srgbClr val="FF0000"/>
                </a:solidFill>
                <a:latin typeface="Times New Roman" pitchFamily="18" charset="0"/>
                <a:cs typeface="Times New Roman" pitchFamily="18" charset="0"/>
              </a:rPr>
              <a:t/>
            </a:r>
            <a:br>
              <a:rPr lang="en-US" sz="2800" b="1" dirty="0" smtClean="0">
                <a:solidFill>
                  <a:srgbClr val="FF0000"/>
                </a:solidFill>
                <a:latin typeface="Times New Roman" pitchFamily="18" charset="0"/>
                <a:cs typeface="Times New Roman" pitchFamily="18" charset="0"/>
              </a:rPr>
            </a:br>
            <a:r>
              <a:rPr lang="en-US" sz="2800" b="1" dirty="0" smtClean="0">
                <a:solidFill>
                  <a:srgbClr val="0000FF"/>
                </a:solidFill>
                <a:latin typeface="Times New Roman" pitchFamily="18" charset="0"/>
                <a:cs typeface="Times New Roman" pitchFamily="18" charset="0"/>
              </a:rPr>
              <a:t>The </a:t>
            </a:r>
            <a:r>
              <a:rPr lang="en-US" sz="2800" b="1" dirty="0" err="1" smtClean="0">
                <a:solidFill>
                  <a:srgbClr val="0000FF"/>
                </a:solidFill>
                <a:latin typeface="Times New Roman" pitchFamily="18" charset="0"/>
                <a:cs typeface="Times New Roman" pitchFamily="18" charset="0"/>
              </a:rPr>
              <a:t>i</a:t>
            </a:r>
            <a:r>
              <a:rPr lang="en-US" sz="2800" b="1" baseline="-25000" dirty="0" err="1" smtClean="0">
                <a:solidFill>
                  <a:srgbClr val="0000FF"/>
                </a:solidFill>
                <a:latin typeface="Times New Roman" pitchFamily="18" charset="0"/>
                <a:cs typeface="Times New Roman" pitchFamily="18" charset="0"/>
              </a:rPr>
              <a:t>D</a:t>
            </a:r>
            <a:r>
              <a:rPr lang="en-US" sz="2800" b="1" dirty="0" smtClean="0">
                <a:solidFill>
                  <a:srgbClr val="0000FF"/>
                </a:solidFill>
                <a:latin typeface="Times New Roman" pitchFamily="18" charset="0"/>
                <a:cs typeface="Times New Roman" pitchFamily="18" charset="0"/>
              </a:rPr>
              <a:t> – </a:t>
            </a:r>
            <a:r>
              <a:rPr lang="en-US" sz="2800" b="1" dirty="0" err="1" smtClean="0">
                <a:solidFill>
                  <a:srgbClr val="0000FF"/>
                </a:solidFill>
                <a:latin typeface="Times New Roman" pitchFamily="18" charset="0"/>
                <a:cs typeface="Times New Roman" pitchFamily="18" charset="0"/>
              </a:rPr>
              <a:t>v</a:t>
            </a:r>
            <a:r>
              <a:rPr lang="en-US" sz="2800" b="1" baseline="-25000" dirty="0" err="1" smtClean="0">
                <a:solidFill>
                  <a:srgbClr val="0000FF"/>
                </a:solidFill>
                <a:latin typeface="Times New Roman" pitchFamily="18" charset="0"/>
                <a:cs typeface="Times New Roman" pitchFamily="18" charset="0"/>
              </a:rPr>
              <a:t>DS</a:t>
            </a:r>
            <a:r>
              <a:rPr lang="en-US" sz="2800" b="1" baseline="-25000" dirty="0" smtClean="0">
                <a:solidFill>
                  <a:srgbClr val="0000FF"/>
                </a:solidFill>
                <a:latin typeface="Times New Roman" pitchFamily="18" charset="0"/>
                <a:cs typeface="Times New Roman" pitchFamily="18" charset="0"/>
              </a:rPr>
              <a:t> </a:t>
            </a:r>
            <a:r>
              <a:rPr lang="en-US" sz="2800" b="1" dirty="0" smtClean="0">
                <a:solidFill>
                  <a:srgbClr val="0000FF"/>
                </a:solidFill>
                <a:latin typeface="Times New Roman" pitchFamily="18" charset="0"/>
                <a:cs typeface="Times New Roman" pitchFamily="18" charset="0"/>
              </a:rPr>
              <a:t>Characteristics</a:t>
            </a:r>
          </a:p>
        </p:txBody>
      </p:sp>
      <p:pic>
        <p:nvPicPr>
          <p:cNvPr id="28676" name="Picture 4"/>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86000" y="3124200"/>
            <a:ext cx="1419225" cy="495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smtClean="0">
                <a:solidFill>
                  <a:srgbClr val="000000"/>
                </a:solidFill>
              </a:rPr>
              <a:t>Nasim Zafar.</a:t>
            </a:r>
            <a:endParaRPr lang="en-US">
              <a:solidFill>
                <a:srgbClr val="000000"/>
              </a:solidFill>
            </a:endParaRPr>
          </a:p>
        </p:txBody>
      </p:sp>
      <p:sp>
        <p:nvSpPr>
          <p:cNvPr id="3" name="Slide Number Placeholder 2"/>
          <p:cNvSpPr>
            <a:spLocks noGrp="1"/>
          </p:cNvSpPr>
          <p:nvPr>
            <p:ph type="sldNum" sz="quarter" idx="12"/>
          </p:nvPr>
        </p:nvSpPr>
        <p:spPr/>
        <p:txBody>
          <a:bodyPr/>
          <a:lstStyle/>
          <a:p>
            <a:pPr>
              <a:defRPr/>
            </a:pPr>
            <a:fld id="{8703BA0E-6D8E-4AE9-92F4-E4ECF026D015}" type="slidenum">
              <a:rPr lang="ar-SA" smtClean="0">
                <a:solidFill>
                  <a:srgbClr val="000000"/>
                </a:solidFill>
              </a:rPr>
              <a:pPr>
                <a:defRPr/>
              </a:pPr>
              <a:t>39</a:t>
            </a:fld>
            <a:endParaRPr lang="en-US">
              <a:solidFill>
                <a:srgbClr val="000000"/>
              </a:solidFill>
            </a:endParaRPr>
          </a:p>
        </p:txBody>
      </p:sp>
    </p:spTree>
    <p:extLst>
      <p:ext uri="{BB962C8B-B14F-4D97-AF65-F5344CB8AC3E}">
        <p14:creationId xmlns="" xmlns:p14="http://schemas.microsoft.com/office/powerpoint/2010/main" val="357867608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a:xfrm>
            <a:off x="457200" y="274638"/>
            <a:ext cx="8229600" cy="944562"/>
          </a:xfrm>
        </p:spPr>
        <p:txBody>
          <a:bodyPr>
            <a:normAutofit fontScale="90000"/>
          </a:bodyPr>
          <a:lstStyle/>
          <a:p>
            <a:r>
              <a:rPr lang="en-US" sz="3600" b="1" dirty="0" smtClean="0">
                <a:solidFill>
                  <a:srgbClr val="FF0000"/>
                </a:solidFill>
                <a:latin typeface="Times New Roman" pitchFamily="18" charset="0"/>
                <a:cs typeface="Times New Roman" pitchFamily="18" charset="0"/>
              </a:rPr>
              <a:t>Summary</a:t>
            </a:r>
            <a:br>
              <a:rPr lang="en-US" sz="3600" b="1" dirty="0" smtClean="0">
                <a:solidFill>
                  <a:srgbClr val="FF0000"/>
                </a:solidFill>
                <a:latin typeface="Times New Roman" pitchFamily="18" charset="0"/>
                <a:cs typeface="Times New Roman" pitchFamily="18" charset="0"/>
              </a:rPr>
            </a:br>
            <a:r>
              <a:rPr lang="en-US" sz="3100" b="1" dirty="0" smtClean="0">
                <a:solidFill>
                  <a:srgbClr val="0000FF"/>
                </a:solidFill>
                <a:latin typeface="Times New Roman" pitchFamily="18" charset="0"/>
                <a:cs typeface="Times New Roman" pitchFamily="18" charset="0"/>
              </a:rPr>
              <a:t>The Drain </a:t>
            </a:r>
            <a:r>
              <a:rPr lang="en-US" sz="3100" b="1" dirty="0">
                <a:solidFill>
                  <a:srgbClr val="0000FF"/>
                </a:solidFill>
                <a:latin typeface="Times New Roman" pitchFamily="18" charset="0"/>
                <a:cs typeface="Times New Roman" pitchFamily="18" charset="0"/>
              </a:rPr>
              <a:t>Current  </a:t>
            </a:r>
            <a:r>
              <a:rPr lang="en-US" sz="3100" b="1" dirty="0" err="1">
                <a:solidFill>
                  <a:srgbClr val="0000FF"/>
                </a:solidFill>
                <a:latin typeface="Times New Roman" pitchFamily="18" charset="0"/>
                <a:cs typeface="Times New Roman" pitchFamily="18" charset="0"/>
              </a:rPr>
              <a:t>i</a:t>
            </a:r>
            <a:r>
              <a:rPr lang="en-US" sz="3100" b="1" baseline="-25000" dirty="0" err="1">
                <a:solidFill>
                  <a:srgbClr val="0000FF"/>
                </a:solidFill>
                <a:latin typeface="Times New Roman" pitchFamily="18" charset="0"/>
                <a:cs typeface="Times New Roman" pitchFamily="18" charset="0"/>
              </a:rPr>
              <a:t>D</a:t>
            </a:r>
            <a:endParaRPr lang="en-US" sz="3100" u="sng" baseline="-25000" dirty="0" smtClean="0">
              <a:solidFill>
                <a:srgbClr val="0000FF"/>
              </a:solidFill>
            </a:endParaRPr>
          </a:p>
        </p:txBody>
      </p:sp>
      <p:sp>
        <p:nvSpPr>
          <p:cNvPr id="87043" name="Content Placeholder 2"/>
          <p:cNvSpPr>
            <a:spLocks noGrp="1"/>
          </p:cNvSpPr>
          <p:nvPr>
            <p:ph idx="1"/>
          </p:nvPr>
        </p:nvSpPr>
        <p:spPr>
          <a:xfrm>
            <a:off x="457200" y="1219200"/>
            <a:ext cx="8229600" cy="4525963"/>
          </a:xfrm>
        </p:spPr>
        <p:txBody>
          <a:bodyPr>
            <a:normAutofit fontScale="92500" lnSpcReduction="10000"/>
          </a:bodyPr>
          <a:lstStyle/>
          <a:p>
            <a:pPr>
              <a:buClr>
                <a:srgbClr val="0000FF"/>
              </a:buClr>
              <a:buFont typeface="Wingdings" pitchFamily="2" charset="2"/>
              <a:buChar char="v"/>
            </a:pPr>
            <a:endParaRPr lang="en-US" sz="2400" b="1" dirty="0" smtClean="0">
              <a:solidFill>
                <a:srgbClr val="0000FF"/>
              </a:solidFill>
              <a:latin typeface="Times New Roman" pitchFamily="18" charset="0"/>
              <a:cs typeface="Times New Roman" pitchFamily="18" charset="0"/>
            </a:endParaRPr>
          </a:p>
          <a:p>
            <a:pPr>
              <a:buClr>
                <a:srgbClr val="0000FF"/>
              </a:buClr>
              <a:buFont typeface="Wingdings" pitchFamily="2" charset="2"/>
              <a:buChar char="v"/>
            </a:pPr>
            <a:r>
              <a:rPr lang="en-US" sz="2400" b="1" dirty="0" smtClean="0">
                <a:solidFill>
                  <a:srgbClr val="0000FF"/>
                </a:solidFill>
                <a:latin typeface="Times New Roman" pitchFamily="18" charset="0"/>
                <a:cs typeface="Times New Roman" pitchFamily="18" charset="0"/>
              </a:rPr>
              <a:t>Directly Proportional to:</a:t>
            </a:r>
          </a:p>
          <a:p>
            <a:pPr lvl="1"/>
            <a:endParaRPr lang="en-US" sz="2400" dirty="0" smtClean="0">
              <a:latin typeface="Times New Roman" pitchFamily="18" charset="0"/>
              <a:cs typeface="Times New Roman" pitchFamily="18" charset="0"/>
            </a:endParaRPr>
          </a:p>
          <a:p>
            <a:pPr lvl="1"/>
            <a:r>
              <a:rPr lang="en-US" dirty="0" smtClean="0">
                <a:latin typeface="Times New Roman" pitchFamily="18" charset="0"/>
                <a:cs typeface="Times New Roman" pitchFamily="18" charset="0"/>
              </a:rPr>
              <a:t>Mobility of Electrons in the channel </a:t>
            </a:r>
            <a:r>
              <a:rPr lang="el-GR" b="1" dirty="0" smtClean="0">
                <a:solidFill>
                  <a:srgbClr val="FF0000"/>
                </a:solidFill>
                <a:latin typeface="Times New Roman" pitchFamily="18" charset="0"/>
                <a:cs typeface="Times New Roman" pitchFamily="18" charset="0"/>
              </a:rPr>
              <a:t>μ</a:t>
            </a:r>
            <a:r>
              <a:rPr lang="en-US" b="1" baseline="-25000" dirty="0" smtClean="0">
                <a:solidFill>
                  <a:srgbClr val="FF0000"/>
                </a:solidFill>
                <a:latin typeface="Times New Roman" pitchFamily="18" charset="0"/>
                <a:cs typeface="Times New Roman" pitchFamily="18" charset="0"/>
              </a:rPr>
              <a:t>n</a:t>
            </a:r>
            <a:r>
              <a:rPr lang="en-US" b="1" dirty="0" smtClean="0">
                <a:solidFill>
                  <a:srgbClr val="FF0000"/>
                </a:solidFill>
                <a:latin typeface="Times New Roman" pitchFamily="18" charset="0"/>
                <a:cs typeface="Times New Roman" pitchFamily="18" charset="0"/>
              </a:rPr>
              <a:t> (</a:t>
            </a:r>
            <a:r>
              <a:rPr lang="el-GR" b="1" dirty="0" smtClean="0">
                <a:solidFill>
                  <a:srgbClr val="FF0000"/>
                </a:solidFill>
                <a:latin typeface="Times New Roman" pitchFamily="18" charset="0"/>
                <a:cs typeface="Times New Roman" pitchFamily="18" charset="0"/>
              </a:rPr>
              <a:t>μ</a:t>
            </a:r>
            <a:r>
              <a:rPr lang="en-US" b="1" dirty="0" smtClean="0">
                <a:solidFill>
                  <a:srgbClr val="FF0000"/>
                </a:solidFill>
                <a:latin typeface="Times New Roman" pitchFamily="18" charset="0"/>
                <a:cs typeface="Times New Roman" pitchFamily="18" charset="0"/>
              </a:rPr>
              <a:t>m</a:t>
            </a:r>
            <a:r>
              <a:rPr lang="en-US" b="1" baseline="30000" dirty="0" smtClean="0">
                <a:solidFill>
                  <a:srgbClr val="FF0000"/>
                </a:solidFill>
                <a:latin typeface="Times New Roman" pitchFamily="18" charset="0"/>
                <a:cs typeface="Times New Roman" pitchFamily="18" charset="0"/>
              </a:rPr>
              <a:t>2</a:t>
            </a:r>
            <a:r>
              <a:rPr lang="en-US" b="1" dirty="0" smtClean="0">
                <a:solidFill>
                  <a:srgbClr val="FF0000"/>
                </a:solidFill>
                <a:latin typeface="Times New Roman" pitchFamily="18" charset="0"/>
                <a:cs typeface="Times New Roman" pitchFamily="18" charset="0"/>
              </a:rPr>
              <a:t>/V)</a:t>
            </a:r>
          </a:p>
          <a:p>
            <a:pPr lvl="1"/>
            <a:r>
              <a:rPr lang="en-US" dirty="0" smtClean="0">
                <a:latin typeface="Times New Roman" pitchFamily="18" charset="0"/>
                <a:cs typeface="Times New Roman" pitchFamily="18" charset="0"/>
              </a:rPr>
              <a:t>Gate Capacitance per unit gate area </a:t>
            </a:r>
            <a:r>
              <a:rPr lang="en-US" b="1" dirty="0" smtClean="0">
                <a:solidFill>
                  <a:srgbClr val="FF0000"/>
                </a:solidFill>
                <a:latin typeface="Times New Roman" pitchFamily="18" charset="0"/>
                <a:cs typeface="Times New Roman" pitchFamily="18" charset="0"/>
              </a:rPr>
              <a:t>C</a:t>
            </a:r>
            <a:r>
              <a:rPr lang="en-US" b="1" baseline="-25000" dirty="0" smtClean="0">
                <a:solidFill>
                  <a:srgbClr val="FF0000"/>
                </a:solidFill>
                <a:latin typeface="Times New Roman" pitchFamily="18" charset="0"/>
                <a:cs typeface="Times New Roman" pitchFamily="18" charset="0"/>
              </a:rPr>
              <a:t>ox</a:t>
            </a:r>
            <a:r>
              <a:rPr lang="en-US" b="1" dirty="0" smtClean="0">
                <a:solidFill>
                  <a:srgbClr val="FF0000"/>
                </a:solidFill>
                <a:latin typeface="Times New Roman" pitchFamily="18" charset="0"/>
                <a:cs typeface="Times New Roman" pitchFamily="18" charset="0"/>
              </a:rPr>
              <a:t> (</a:t>
            </a:r>
            <a:r>
              <a:rPr lang="el-GR" b="1" dirty="0" smtClean="0">
                <a:solidFill>
                  <a:srgbClr val="FF0000"/>
                </a:solidFill>
                <a:latin typeface="Times New Roman" pitchFamily="18" charset="0"/>
                <a:cs typeface="Times New Roman" pitchFamily="18" charset="0"/>
              </a:rPr>
              <a:t>μ</a:t>
            </a:r>
            <a:r>
              <a:rPr lang="en-US" b="1" dirty="0" smtClean="0">
                <a:solidFill>
                  <a:srgbClr val="FF0000"/>
                </a:solidFill>
                <a:latin typeface="Times New Roman" pitchFamily="18" charset="0"/>
                <a:cs typeface="Times New Roman" pitchFamily="18" charset="0"/>
              </a:rPr>
              <a:t>F/</a:t>
            </a:r>
            <a:r>
              <a:rPr lang="el-GR" b="1" dirty="0" smtClean="0">
                <a:solidFill>
                  <a:srgbClr val="FF0000"/>
                </a:solidFill>
                <a:latin typeface="Times New Roman" pitchFamily="18" charset="0"/>
                <a:cs typeface="Times New Roman" pitchFamily="18" charset="0"/>
              </a:rPr>
              <a:t> μ</a:t>
            </a:r>
            <a:r>
              <a:rPr lang="en-US" b="1" dirty="0" smtClean="0">
                <a:solidFill>
                  <a:srgbClr val="FF0000"/>
                </a:solidFill>
                <a:latin typeface="Times New Roman" pitchFamily="18" charset="0"/>
                <a:cs typeface="Times New Roman" pitchFamily="18" charset="0"/>
              </a:rPr>
              <a:t>m)</a:t>
            </a:r>
          </a:p>
          <a:p>
            <a:pPr lvl="1"/>
            <a:r>
              <a:rPr lang="en-US" dirty="0" smtClean="0">
                <a:latin typeface="Times New Roman" pitchFamily="18" charset="0"/>
                <a:cs typeface="Times New Roman" pitchFamily="18" charset="0"/>
              </a:rPr>
              <a:t>Width of the substrate </a:t>
            </a:r>
            <a:r>
              <a:rPr lang="en-US" b="1" dirty="0" smtClean="0">
                <a:solidFill>
                  <a:srgbClr val="FF0000"/>
                </a:solidFill>
                <a:latin typeface="Times New Roman" pitchFamily="18" charset="0"/>
                <a:cs typeface="Times New Roman" pitchFamily="18" charset="0"/>
              </a:rPr>
              <a:t>(</a:t>
            </a:r>
            <a:r>
              <a:rPr lang="el-GR" b="1" dirty="0" smtClean="0">
                <a:solidFill>
                  <a:srgbClr val="FF0000"/>
                </a:solidFill>
                <a:latin typeface="Times New Roman" pitchFamily="18" charset="0"/>
                <a:cs typeface="Times New Roman" pitchFamily="18" charset="0"/>
              </a:rPr>
              <a:t>μ</a:t>
            </a:r>
            <a:r>
              <a:rPr lang="en-US" b="1" dirty="0" smtClean="0">
                <a:solidFill>
                  <a:srgbClr val="FF0000"/>
                </a:solidFill>
                <a:latin typeface="Times New Roman" pitchFamily="18" charset="0"/>
                <a:cs typeface="Times New Roman" pitchFamily="18" charset="0"/>
              </a:rPr>
              <a:t>m)</a:t>
            </a:r>
          </a:p>
          <a:p>
            <a:pPr lvl="1"/>
            <a:r>
              <a:rPr lang="en-US" dirty="0" smtClean="0">
                <a:latin typeface="Times New Roman" pitchFamily="18" charset="0"/>
                <a:cs typeface="Times New Roman" pitchFamily="18" charset="0"/>
              </a:rPr>
              <a:t>Gate-Source Voltage </a:t>
            </a:r>
            <a:r>
              <a:rPr lang="en-US" dirty="0" err="1" smtClean="0">
                <a:latin typeface="Times New Roman" pitchFamily="18" charset="0"/>
                <a:cs typeface="Times New Roman" pitchFamily="18" charset="0"/>
              </a:rPr>
              <a:t>v</a:t>
            </a:r>
            <a:r>
              <a:rPr lang="en-US" baseline="-25000" dirty="0" err="1" smtClean="0">
                <a:latin typeface="Times New Roman" pitchFamily="18" charset="0"/>
                <a:cs typeface="Times New Roman" pitchFamily="18" charset="0"/>
              </a:rPr>
              <a:t>GS</a:t>
            </a:r>
            <a:r>
              <a:rPr lang="en-US"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(Volts)</a:t>
            </a:r>
          </a:p>
          <a:p>
            <a:pPr lvl="1"/>
            <a:r>
              <a:rPr lang="en-US" dirty="0" smtClean="0">
                <a:latin typeface="Times New Roman" pitchFamily="18" charset="0"/>
                <a:cs typeface="Times New Roman" pitchFamily="18" charset="0"/>
              </a:rPr>
              <a:t>Drain-Source Voltage v </a:t>
            </a:r>
            <a:r>
              <a:rPr lang="en-US" baseline="-25000" dirty="0" smtClean="0">
                <a:latin typeface="Times New Roman" pitchFamily="18" charset="0"/>
                <a:cs typeface="Times New Roman" pitchFamily="18" charset="0"/>
              </a:rPr>
              <a:t>DS </a:t>
            </a:r>
            <a:r>
              <a:rPr lang="en-US" b="1" dirty="0" smtClean="0">
                <a:solidFill>
                  <a:srgbClr val="FF0000"/>
                </a:solidFill>
                <a:latin typeface="Times New Roman" pitchFamily="18" charset="0"/>
                <a:cs typeface="Times New Roman" pitchFamily="18" charset="0"/>
              </a:rPr>
              <a:t>(Volts)</a:t>
            </a:r>
          </a:p>
          <a:p>
            <a:pPr>
              <a:buClr>
                <a:srgbClr val="0000FF"/>
              </a:buClr>
              <a:buFont typeface="Wingdings" pitchFamily="2" charset="2"/>
              <a:buChar char="v"/>
            </a:pPr>
            <a:endParaRPr lang="en-US" sz="2800" b="1" dirty="0" smtClean="0">
              <a:solidFill>
                <a:srgbClr val="0000FF"/>
              </a:solidFill>
              <a:latin typeface="Times New Roman" pitchFamily="18" charset="0"/>
              <a:cs typeface="Times New Roman" pitchFamily="18" charset="0"/>
            </a:endParaRPr>
          </a:p>
          <a:p>
            <a:pPr>
              <a:buClr>
                <a:srgbClr val="0000FF"/>
              </a:buClr>
              <a:buFont typeface="Wingdings" pitchFamily="2" charset="2"/>
              <a:buChar char="v"/>
            </a:pPr>
            <a:r>
              <a:rPr lang="en-US" sz="2400" b="1" dirty="0" smtClean="0">
                <a:solidFill>
                  <a:srgbClr val="0000FF"/>
                </a:solidFill>
                <a:latin typeface="Times New Roman" pitchFamily="18" charset="0"/>
                <a:cs typeface="Times New Roman" pitchFamily="18" charset="0"/>
              </a:rPr>
              <a:t>Indirectly Proportional to:</a:t>
            </a:r>
          </a:p>
          <a:p>
            <a:pPr lvl="1"/>
            <a:r>
              <a:rPr lang="en-US" sz="2400" dirty="0" smtClean="0">
                <a:latin typeface="Times New Roman" pitchFamily="18" charset="0"/>
                <a:cs typeface="Times New Roman" pitchFamily="18" charset="0"/>
              </a:rPr>
              <a:t>Length of the channel </a:t>
            </a:r>
            <a:r>
              <a:rPr lang="en-US" sz="2400" b="1" dirty="0" smtClean="0">
                <a:solidFill>
                  <a:srgbClr val="FF0000"/>
                </a:solidFill>
                <a:latin typeface="Times New Roman" pitchFamily="18" charset="0"/>
                <a:cs typeface="Times New Roman" pitchFamily="18" charset="0"/>
              </a:rPr>
              <a:t>(</a:t>
            </a:r>
            <a:r>
              <a:rPr lang="el-GR" sz="2400" b="1" dirty="0" smtClean="0">
                <a:solidFill>
                  <a:srgbClr val="FF0000"/>
                </a:solidFill>
                <a:latin typeface="Times New Roman" pitchFamily="18" charset="0"/>
                <a:cs typeface="Times New Roman" pitchFamily="18" charset="0"/>
              </a:rPr>
              <a:t>μ</a:t>
            </a:r>
            <a:r>
              <a:rPr lang="en-US" sz="2400" b="1" dirty="0" smtClean="0">
                <a:solidFill>
                  <a:srgbClr val="FF0000"/>
                </a:solidFill>
                <a:latin typeface="Times New Roman" pitchFamily="18" charset="0"/>
                <a:cs typeface="Times New Roman" pitchFamily="18" charset="0"/>
              </a:rPr>
              <a:t>m)</a:t>
            </a:r>
            <a:endParaRPr lang="en-US" sz="2400" b="1" dirty="0" smtClean="0">
              <a:latin typeface="Times New Roman" pitchFamily="18" charset="0"/>
              <a:cs typeface="Times New Roman" pitchFamily="18" charset="0"/>
            </a:endParaRPr>
          </a:p>
          <a:p>
            <a:pPr lvl="1"/>
            <a:endParaRPr lang="en-US" sz="2400" dirty="0" smtClean="0"/>
          </a:p>
        </p:txBody>
      </p:sp>
      <p:sp>
        <p:nvSpPr>
          <p:cNvPr id="2" name="Footer Placeholder 1"/>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
        <p:nvSpPr>
          <p:cNvPr id="3" name="Slide Number Placeholder 2"/>
          <p:cNvSpPr>
            <a:spLocks noGrp="1"/>
          </p:cNvSpPr>
          <p:nvPr>
            <p:ph type="sldNum" sz="quarter" idx="12"/>
          </p:nvPr>
        </p:nvSpPr>
        <p:spPr/>
        <p:txBody>
          <a:bodyPr/>
          <a:lstStyle/>
          <a:p>
            <a:fld id="{9BE5519B-AC82-48B7-AB54-29353FF7AC68}" type="slidenum">
              <a:rPr lang="en-US" smtClean="0">
                <a:solidFill>
                  <a:prstClr val="black">
                    <a:tint val="75000"/>
                  </a:prstClr>
                </a:solidFill>
              </a:rPr>
              <a:pPr/>
              <a:t>40</a:t>
            </a:fld>
            <a:endParaRPr lang="en-US">
              <a:solidFill>
                <a:prstClr val="black">
                  <a:tint val="75000"/>
                </a:prstClr>
              </a:solidFill>
            </a:endParaRPr>
          </a:p>
        </p:txBody>
      </p:sp>
    </p:spTree>
    <p:extLst>
      <p:ext uri="{BB962C8B-B14F-4D97-AF65-F5344CB8AC3E}">
        <p14:creationId xmlns="" xmlns:p14="http://schemas.microsoft.com/office/powerpoint/2010/main" val="198059103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342900" lvl="0" indent="-342900">
              <a:spcBef>
                <a:spcPct val="20000"/>
              </a:spcBef>
            </a:pPr>
            <a:r>
              <a:rPr lang="en-US" sz="2800" b="1" dirty="0">
                <a:solidFill>
                  <a:srgbClr val="FF0000"/>
                </a:solidFill>
                <a:latin typeface="Times New Roman" pitchFamily="18" charset="0"/>
                <a:ea typeface="+mn-ea"/>
                <a:cs typeface="Times New Roman" pitchFamily="18" charset="0"/>
              </a:rPr>
              <a:t>The p-Channel MOSFET</a:t>
            </a:r>
          </a:p>
        </p:txBody>
      </p:sp>
      <p:sp>
        <p:nvSpPr>
          <p:cNvPr id="3" name="Content Placeholder 2"/>
          <p:cNvSpPr>
            <a:spLocks noGrp="1"/>
          </p:cNvSpPr>
          <p:nvPr>
            <p:ph idx="1"/>
          </p:nvPr>
        </p:nvSpPr>
        <p:spPr/>
        <p:txBody>
          <a:bodyPr>
            <a:normAutofit lnSpcReduction="10000"/>
          </a:bodyPr>
          <a:lstStyle/>
          <a:p>
            <a:pPr>
              <a:buClr>
                <a:srgbClr val="FF0000"/>
              </a:buClr>
              <a:buFont typeface="Wingdings" pitchFamily="2" charset="2"/>
              <a:buChar char="Ø"/>
            </a:pPr>
            <a:r>
              <a:rPr lang="en-US" sz="2600" dirty="0" smtClean="0">
                <a:latin typeface="Times New Roman" pitchFamily="18" charset="0"/>
                <a:cs typeface="Times New Roman" pitchFamily="18" charset="0"/>
              </a:rPr>
              <a:t>A p-channel enhancement-type MOSFET (PMOS transistor), fabricated on an n-type with p+ regions for the drain and source, has holes as charge carriers.</a:t>
            </a:r>
          </a:p>
          <a:p>
            <a:pPr>
              <a:buClr>
                <a:srgbClr val="FF0000"/>
              </a:buClr>
              <a:buFont typeface="Wingdings" pitchFamily="2" charset="2"/>
              <a:buChar char="Ø"/>
            </a:pPr>
            <a:r>
              <a:rPr lang="en-US" sz="2600" dirty="0" smtClean="0">
                <a:latin typeface="Times New Roman" pitchFamily="18" charset="0"/>
                <a:cs typeface="Times New Roman" pitchFamily="18" charset="0"/>
              </a:rPr>
              <a:t>The device operates in the same manner as the n-channel device except that V</a:t>
            </a:r>
            <a:r>
              <a:rPr lang="en-US" sz="3000" baseline="-25000" dirty="0" smtClean="0">
                <a:latin typeface="Times New Roman" pitchFamily="18" charset="0"/>
                <a:cs typeface="Times New Roman" pitchFamily="18" charset="0"/>
              </a:rPr>
              <a:t>G</a:t>
            </a:r>
            <a:r>
              <a:rPr lang="en-US" sz="2600" baseline="-25000" dirty="0" smtClean="0">
                <a:latin typeface="Times New Roman" pitchFamily="18" charset="0"/>
                <a:cs typeface="Times New Roman" pitchFamily="18" charset="0"/>
              </a:rPr>
              <a:t>S</a:t>
            </a:r>
            <a:r>
              <a:rPr lang="en-US" sz="2600" dirty="0" smtClean="0">
                <a:latin typeface="Times New Roman" pitchFamily="18" charset="0"/>
                <a:cs typeface="Times New Roman" pitchFamily="18" charset="0"/>
              </a:rPr>
              <a:t> and</a:t>
            </a:r>
            <a:r>
              <a:rPr lang="en-US" sz="2600" i="1" dirty="0" smtClean="0">
                <a:latin typeface="Times New Roman" pitchFamily="18" charset="0"/>
                <a:cs typeface="Times New Roman" pitchFamily="18" charset="0"/>
              </a:rPr>
              <a:t> </a:t>
            </a:r>
            <a:r>
              <a:rPr lang="en-US" sz="2600" dirty="0">
                <a:latin typeface="Times New Roman" pitchFamily="18" charset="0"/>
                <a:cs typeface="Times New Roman" pitchFamily="18" charset="0"/>
              </a:rPr>
              <a:t>V</a:t>
            </a:r>
            <a:r>
              <a:rPr lang="en-US" sz="3000" baseline="-25000" dirty="0" smtClean="0">
                <a:latin typeface="Times New Roman" pitchFamily="18" charset="0"/>
                <a:cs typeface="Times New Roman" pitchFamily="18" charset="0"/>
              </a:rPr>
              <a:t>DS</a:t>
            </a:r>
            <a:r>
              <a:rPr lang="en-US" sz="2600" i="1" dirty="0" smtClean="0">
                <a:latin typeface="Times New Roman" pitchFamily="18" charset="0"/>
                <a:cs typeface="Times New Roman" pitchFamily="18" charset="0"/>
              </a:rPr>
              <a:t> </a:t>
            </a:r>
            <a:r>
              <a:rPr lang="en-US" sz="2600" dirty="0" smtClean="0">
                <a:latin typeface="Times New Roman" pitchFamily="18" charset="0"/>
                <a:cs typeface="Times New Roman" pitchFamily="18" charset="0"/>
              </a:rPr>
              <a:t>are</a:t>
            </a:r>
            <a:r>
              <a:rPr lang="en-US" sz="2600" i="1" dirty="0" smtClean="0">
                <a:latin typeface="Times New Roman" pitchFamily="18" charset="0"/>
                <a:cs typeface="Times New Roman" pitchFamily="18" charset="0"/>
              </a:rPr>
              <a:t> </a:t>
            </a:r>
            <a:r>
              <a:rPr lang="en-US" sz="2600" dirty="0" smtClean="0">
                <a:latin typeface="Times New Roman" pitchFamily="18" charset="0"/>
                <a:cs typeface="Times New Roman" pitchFamily="18" charset="0"/>
              </a:rPr>
              <a:t>negative and the threshold voltage </a:t>
            </a:r>
            <a:r>
              <a:rPr lang="en-US" sz="2600" dirty="0" err="1" smtClean="0">
                <a:latin typeface="Times New Roman" pitchFamily="18" charset="0"/>
                <a:cs typeface="Times New Roman" pitchFamily="18" charset="0"/>
              </a:rPr>
              <a:t>Vt</a:t>
            </a:r>
            <a:r>
              <a:rPr lang="en-US" sz="2600" dirty="0" smtClean="0">
                <a:latin typeface="Times New Roman" pitchFamily="18" charset="0"/>
                <a:cs typeface="Times New Roman" pitchFamily="18" charset="0"/>
              </a:rPr>
              <a:t> is negative.</a:t>
            </a:r>
          </a:p>
          <a:p>
            <a:pPr>
              <a:buClr>
                <a:srgbClr val="FF0000"/>
              </a:buClr>
              <a:buFont typeface="Wingdings" pitchFamily="2" charset="2"/>
              <a:buChar char="Ø"/>
            </a:pPr>
            <a:r>
              <a:rPr lang="en-US" sz="2600" dirty="0" smtClean="0">
                <a:latin typeface="Times New Roman" pitchFamily="18" charset="0"/>
                <a:cs typeface="Times New Roman" pitchFamily="18" charset="0"/>
              </a:rPr>
              <a:t>Also, the current </a:t>
            </a:r>
            <a:r>
              <a:rPr lang="en-US" sz="2600" dirty="0" err="1" smtClean="0">
                <a:latin typeface="Times New Roman" pitchFamily="18" charset="0"/>
                <a:cs typeface="Times New Roman" pitchFamily="18" charset="0"/>
              </a:rPr>
              <a:t>i</a:t>
            </a:r>
            <a:r>
              <a:rPr lang="en-US" sz="3000" baseline="-25000" dirty="0" err="1" smtClean="0">
                <a:latin typeface="Times New Roman" pitchFamily="18" charset="0"/>
                <a:cs typeface="Times New Roman" pitchFamily="18" charset="0"/>
              </a:rPr>
              <a:t>D</a:t>
            </a:r>
            <a:r>
              <a:rPr lang="en-US" sz="2600" dirty="0" smtClean="0">
                <a:latin typeface="Times New Roman" pitchFamily="18" charset="0"/>
                <a:cs typeface="Times New Roman" pitchFamily="18" charset="0"/>
              </a:rPr>
              <a:t> enters the source terminal and leaves through the drain terminal.</a:t>
            </a:r>
          </a:p>
          <a:p>
            <a:pPr>
              <a:buClr>
                <a:srgbClr val="FF0000"/>
              </a:buClr>
              <a:buFont typeface="Wingdings" pitchFamily="2" charset="2"/>
              <a:buChar char="Ø"/>
            </a:pPr>
            <a:r>
              <a:rPr lang="en-US" sz="2600" dirty="0" smtClean="0">
                <a:latin typeface="Times New Roman" pitchFamily="18" charset="0"/>
                <a:cs typeface="Times New Roman" pitchFamily="18" charset="0"/>
              </a:rPr>
              <a:t>NMOS devices can be made smaller and thus operate faster, and because NMOS historically required lower supply voltages than PMOS.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9BE5519B-AC82-48B7-AB54-29353FF7AC68}" type="slidenum">
              <a:rPr lang="en-US" smtClean="0">
                <a:solidFill>
                  <a:prstClr val="black">
                    <a:tint val="75000"/>
                  </a:prstClr>
                </a:solidFill>
              </a:rPr>
              <a:pPr/>
              <a:t>41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t>Nasim Zafar.</a:t>
            </a:r>
            <a:endParaRPr lang="en-US"/>
          </a:p>
        </p:txBody>
      </p:sp>
    </p:spTree>
    <p:extLst>
      <p:ext uri="{BB962C8B-B14F-4D97-AF65-F5344CB8AC3E}">
        <p14:creationId xmlns="" xmlns:p14="http://schemas.microsoft.com/office/powerpoint/2010/main" val="16227656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FF0000"/>
                </a:solidFill>
                <a:latin typeface="Times New Roman" pitchFamily="18" charset="0"/>
                <a:cs typeface="Times New Roman" pitchFamily="18" charset="0"/>
              </a:rPr>
              <a:t>The p-Channel MOSFET</a:t>
            </a:r>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DA9812A3-ACAA-4681-98E4-2950E022EF7D}" type="slidenum">
              <a:rPr lang="en-US" smtClean="0"/>
              <a:pPr/>
              <a:t>42</a:t>
            </a:fld>
            <a:endParaRPr lang="en-US"/>
          </a:p>
        </p:txBody>
      </p:sp>
      <p:pic>
        <p:nvPicPr>
          <p:cNvPr id="54274"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609600" y="1917094"/>
            <a:ext cx="3889585" cy="22618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181600" y="1852551"/>
            <a:ext cx="3276600" cy="2743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cap="sq">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200400" y="4724400"/>
            <a:ext cx="2819400" cy="13192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cap="sq">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95328018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Complementary MOS or CMOS</a:t>
            </a:r>
          </a:p>
        </p:txBody>
      </p:sp>
      <p:sp>
        <p:nvSpPr>
          <p:cNvPr id="3" name="Content Placeholder 2"/>
          <p:cNvSpPr>
            <a:spLocks noGrp="1"/>
          </p:cNvSpPr>
          <p:nvPr>
            <p:ph idx="1"/>
          </p:nvPr>
        </p:nvSpPr>
        <p:spPr>
          <a:xfrm>
            <a:off x="457200" y="1066800"/>
            <a:ext cx="8229600" cy="4525963"/>
          </a:xfrm>
        </p:spPr>
        <p:txBody>
          <a:bodyPr>
            <a:normAutofit fontScale="92500" lnSpcReduction="20000"/>
          </a:bodyPr>
          <a:lstStyle/>
          <a:p>
            <a:endParaRPr lang="en-US" dirty="0" smtClean="0"/>
          </a:p>
          <a:p>
            <a:pPr>
              <a:buClr>
                <a:srgbClr val="FF0000"/>
              </a:buClr>
              <a:buFont typeface="Wingdings" pitchFamily="2" charset="2"/>
              <a:buChar char="Ø"/>
            </a:pPr>
            <a:r>
              <a:rPr lang="en-US" sz="2800" dirty="0" smtClean="0">
                <a:latin typeface="Times New Roman" pitchFamily="18" charset="0"/>
                <a:cs typeface="Times New Roman" pitchFamily="18" charset="0"/>
              </a:rPr>
              <a:t>As the name implies, complementary MOS technology employs MOS transistors of both polarities.</a:t>
            </a:r>
          </a:p>
          <a:p>
            <a:pPr>
              <a:buClr>
                <a:srgbClr val="FF0000"/>
              </a:buClr>
              <a:buFont typeface="Wingdings" pitchFamily="2" charset="2"/>
              <a:buChar char="Ø"/>
            </a:pPr>
            <a:endParaRPr lang="en-US" sz="2800" dirty="0">
              <a:latin typeface="Times New Roman" pitchFamily="18" charset="0"/>
              <a:cs typeface="Times New Roman" pitchFamily="18" charset="0"/>
            </a:endParaRPr>
          </a:p>
          <a:p>
            <a:pPr>
              <a:buClr>
                <a:srgbClr val="FF0000"/>
              </a:buClr>
              <a:buFont typeface="Wingdings" pitchFamily="2" charset="2"/>
              <a:buChar char="Ø"/>
            </a:pPr>
            <a:r>
              <a:rPr lang="en-US" sz="2800" dirty="0" smtClean="0">
                <a:latin typeface="Times New Roman" pitchFamily="18" charset="0"/>
                <a:cs typeface="Times New Roman" pitchFamily="18" charset="0"/>
              </a:rPr>
              <a:t>CMOS is the most widely used of all the IC technologies.</a:t>
            </a:r>
          </a:p>
          <a:p>
            <a:pPr>
              <a:buClr>
                <a:srgbClr val="FF0000"/>
              </a:buClr>
              <a:buFont typeface="Wingdings" pitchFamily="2" charset="2"/>
              <a:buChar char="Ø"/>
            </a:pPr>
            <a:endParaRPr lang="en-US" sz="2800" dirty="0">
              <a:latin typeface="Times New Roman" pitchFamily="18" charset="0"/>
              <a:cs typeface="Times New Roman" pitchFamily="18" charset="0"/>
            </a:endParaRPr>
          </a:p>
          <a:p>
            <a:pPr>
              <a:buClr>
                <a:srgbClr val="FF0000"/>
              </a:buClr>
              <a:buFont typeface="Wingdings" pitchFamily="2" charset="2"/>
              <a:buChar char="Ø"/>
            </a:pPr>
            <a:r>
              <a:rPr lang="en-US" sz="2800" dirty="0" smtClean="0">
                <a:latin typeface="Times New Roman" pitchFamily="18" charset="0"/>
                <a:cs typeface="Times New Roman" pitchFamily="18" charset="0"/>
              </a:rPr>
              <a:t>Figure 4.9 shows cross-section of a CMOS chip illustrating how the PMOS and NMOS transistors are fabricated. Observe that while the NMOS transistor is implemented directly in the p-type substrate, the PMOS transistor is fabricated in a specially created n region, known as an </a:t>
            </a:r>
            <a:r>
              <a:rPr lang="en-US" sz="2800" b="1" i="1" dirty="0" smtClean="0">
                <a:latin typeface="Times New Roman" pitchFamily="18" charset="0"/>
                <a:cs typeface="Times New Roman" pitchFamily="18" charset="0"/>
              </a:rPr>
              <a:t>n-well.</a:t>
            </a:r>
          </a:p>
          <a:p>
            <a:endParaRPr lang="en-US" dirty="0" smtClean="0"/>
          </a:p>
        </p:txBody>
      </p:sp>
      <p:sp>
        <p:nvSpPr>
          <p:cNvPr id="4" name="Slide Number Placeholder 3"/>
          <p:cNvSpPr>
            <a:spLocks noGrp="1"/>
          </p:cNvSpPr>
          <p:nvPr>
            <p:ph type="sldNum" sz="quarter" idx="12"/>
          </p:nvPr>
        </p:nvSpPr>
        <p:spPr/>
        <p:txBody>
          <a:bodyPr/>
          <a:lstStyle/>
          <a:p>
            <a:fld id="{9BE5519B-AC82-48B7-AB54-29353FF7AC68}" type="slidenum">
              <a:rPr lang="en-US" smtClean="0">
                <a:solidFill>
                  <a:prstClr val="black">
                    <a:tint val="75000"/>
                  </a:prstClr>
                </a:solidFill>
              </a:rPr>
              <a:pPr/>
              <a:t>43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t>Nasim Zafar.</a:t>
            </a:r>
            <a:endParaRPr lang="en-US"/>
          </a:p>
        </p:txBody>
      </p:sp>
    </p:spTree>
    <p:extLst>
      <p:ext uri="{BB962C8B-B14F-4D97-AF65-F5344CB8AC3E}">
        <p14:creationId xmlns="" xmlns:p14="http://schemas.microsoft.com/office/powerpoint/2010/main" val="225798655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3" descr="c:\ch04_conv\sedr42021_0409.jpg"/>
          <p:cNvPicPr>
            <a:picLocks noChangeAspect="1" noChangeArrowheads="1"/>
          </p:cNvPicPr>
          <p:nvPr/>
        </p:nvPicPr>
        <p:blipFill>
          <a:blip r:embed="rId3" cstate="print"/>
          <a:srcRect/>
          <a:stretch>
            <a:fillRect/>
          </a:stretch>
        </p:blipFill>
        <p:spPr bwMode="auto">
          <a:xfrm>
            <a:off x="990600" y="1524000"/>
            <a:ext cx="7138987" cy="2895600"/>
          </a:xfrm>
          <a:prstGeom prst="rect">
            <a:avLst/>
          </a:prstGeom>
          <a:noFill/>
          <a:ln w="9525">
            <a:noFill/>
            <a:miter lim="800000"/>
            <a:headEnd/>
            <a:tailEnd/>
          </a:ln>
        </p:spPr>
      </p:pic>
      <p:sp>
        <p:nvSpPr>
          <p:cNvPr id="90115" name="Text Box 5"/>
          <p:cNvSpPr txBox="1">
            <a:spLocks noChangeArrowheads="1"/>
          </p:cNvSpPr>
          <p:nvPr/>
        </p:nvSpPr>
        <p:spPr bwMode="auto">
          <a:xfrm>
            <a:off x="1447800" y="4724400"/>
            <a:ext cx="6400800" cy="1015663"/>
          </a:xfrm>
          <a:prstGeom prst="rect">
            <a:avLst/>
          </a:prstGeom>
          <a:noFill/>
          <a:ln w="9525">
            <a:noFill/>
            <a:miter lim="800000"/>
            <a:headEnd/>
            <a:tailEnd/>
          </a:ln>
        </p:spPr>
        <p:txBody>
          <a:bodyPr wrap="square">
            <a:spAutoFit/>
          </a:bodyPr>
          <a:lstStyle/>
          <a:p>
            <a:pPr eaLnBrk="0" hangingPunct="0">
              <a:spcBef>
                <a:spcPct val="50000"/>
              </a:spcBef>
            </a:pPr>
            <a:r>
              <a:rPr lang="en-US" altLang="en-US" sz="2000" b="1" dirty="0" smtClean="0">
                <a:latin typeface="Times New Roman" pitchFamily="18" charset="0"/>
                <a:cs typeface="Times New Roman" pitchFamily="18" charset="0"/>
              </a:rPr>
              <a:t>Figure 4.9: Cross-section </a:t>
            </a:r>
            <a:r>
              <a:rPr lang="en-US" altLang="en-US" sz="2000" b="1" dirty="0">
                <a:latin typeface="Times New Roman" pitchFamily="18" charset="0"/>
                <a:cs typeface="Times New Roman" pitchFamily="18" charset="0"/>
              </a:rPr>
              <a:t>of a CMOS integrated circuit. </a:t>
            </a:r>
            <a:r>
              <a:rPr lang="en-US" altLang="en-US" sz="2000" dirty="0" smtClean="0">
                <a:latin typeface="Times New Roman" pitchFamily="18" charset="0"/>
                <a:cs typeface="Times New Roman" pitchFamily="18" charset="0"/>
              </a:rPr>
              <a:t>Note </a:t>
            </a:r>
            <a:r>
              <a:rPr lang="en-US" altLang="en-US" sz="2000" dirty="0">
                <a:latin typeface="Times New Roman" pitchFamily="18" charset="0"/>
                <a:cs typeface="Times New Roman" pitchFamily="18" charset="0"/>
              </a:rPr>
              <a:t>that the PMOS transistor is formed in a separate </a:t>
            </a:r>
            <a:r>
              <a:rPr lang="en-US" altLang="en-US" sz="2000" i="1" dirty="0">
                <a:latin typeface="Times New Roman" pitchFamily="18" charset="0"/>
                <a:cs typeface="Times New Roman" pitchFamily="18" charset="0"/>
              </a:rPr>
              <a:t>n</a:t>
            </a:r>
            <a:r>
              <a:rPr lang="en-US" altLang="en-US" sz="2000" dirty="0">
                <a:latin typeface="Times New Roman" pitchFamily="18" charset="0"/>
                <a:cs typeface="Times New Roman" pitchFamily="18" charset="0"/>
              </a:rPr>
              <a:t>-type region, known as an </a:t>
            </a:r>
            <a:r>
              <a:rPr lang="en-US" altLang="en-US" sz="2000" i="1" dirty="0">
                <a:latin typeface="Times New Roman" pitchFamily="18" charset="0"/>
                <a:cs typeface="Times New Roman" pitchFamily="18" charset="0"/>
              </a:rPr>
              <a:t>n</a:t>
            </a:r>
            <a:r>
              <a:rPr lang="en-US" altLang="en-US" sz="2000" dirty="0">
                <a:latin typeface="Times New Roman" pitchFamily="18" charset="0"/>
                <a:cs typeface="Times New Roman" pitchFamily="18" charset="0"/>
              </a:rPr>
              <a:t> well. </a:t>
            </a:r>
          </a:p>
        </p:txBody>
      </p:sp>
      <p:sp>
        <p:nvSpPr>
          <p:cNvPr id="90116" name="TextBox 3"/>
          <p:cNvSpPr txBox="1">
            <a:spLocks noChangeArrowheads="1"/>
          </p:cNvSpPr>
          <p:nvPr/>
        </p:nvSpPr>
        <p:spPr bwMode="auto">
          <a:xfrm>
            <a:off x="1828800" y="304800"/>
            <a:ext cx="5174750" cy="523220"/>
          </a:xfrm>
          <a:prstGeom prst="rect">
            <a:avLst/>
          </a:prstGeom>
          <a:noFill/>
          <a:ln w="9525">
            <a:noFill/>
            <a:miter lim="800000"/>
            <a:headEnd/>
            <a:tailEnd/>
          </a:ln>
        </p:spPr>
        <p:txBody>
          <a:bodyPr wrap="none">
            <a:spAutoFit/>
          </a:bodyPr>
          <a:lstStyle/>
          <a:p>
            <a:r>
              <a:rPr lang="en-US" sz="2800" b="1" dirty="0">
                <a:solidFill>
                  <a:srgbClr val="FF0000"/>
                </a:solidFill>
                <a:latin typeface="Times New Roman" pitchFamily="18" charset="0"/>
                <a:cs typeface="Times New Roman" pitchFamily="18" charset="0"/>
              </a:rPr>
              <a:t>Complementary MOS or CMOS</a:t>
            </a:r>
          </a:p>
        </p:txBody>
      </p:sp>
      <p:sp>
        <p:nvSpPr>
          <p:cNvPr id="2" name="Footer Placeholder 1"/>
          <p:cNvSpPr>
            <a:spLocks noGrp="1"/>
          </p:cNvSpPr>
          <p:nvPr>
            <p:ph type="ftr" sz="quarter" idx="11"/>
          </p:nvPr>
        </p:nvSpPr>
        <p:spPr/>
        <p:txBody>
          <a:bodyPr/>
          <a:lstStyle/>
          <a:p>
            <a:r>
              <a:rPr lang="en-US" smtClean="0"/>
              <a:t>Nasim Zafar.</a:t>
            </a:r>
            <a:endParaRPr lang="en-US"/>
          </a:p>
        </p:txBody>
      </p:sp>
      <p:sp>
        <p:nvSpPr>
          <p:cNvPr id="3" name="Slide Number Placeholder 2"/>
          <p:cNvSpPr>
            <a:spLocks noGrp="1"/>
          </p:cNvSpPr>
          <p:nvPr>
            <p:ph type="sldNum" sz="quarter" idx="12"/>
          </p:nvPr>
        </p:nvSpPr>
        <p:spPr/>
        <p:txBody>
          <a:bodyPr/>
          <a:lstStyle/>
          <a:p>
            <a:fld id="{DA9812A3-ACAA-4681-98E4-2950E022EF7D}" type="slidenum">
              <a:rPr lang="en-US" smtClean="0"/>
              <a:pPr/>
              <a:t>44</a:t>
            </a:fld>
            <a:endParaRPr lang="en-US"/>
          </a:p>
        </p:txBody>
      </p:sp>
    </p:spTree>
    <p:extLst>
      <p:ext uri="{BB962C8B-B14F-4D97-AF65-F5344CB8AC3E}">
        <p14:creationId xmlns="" xmlns:p14="http://schemas.microsoft.com/office/powerpoint/2010/main" val="360910875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Nasim Zafar.</a:t>
            </a:r>
            <a:endParaRPr lang="en-US"/>
          </a:p>
        </p:txBody>
      </p:sp>
      <p:sp>
        <p:nvSpPr>
          <p:cNvPr id="3" name="Slide Number Placeholder 2"/>
          <p:cNvSpPr>
            <a:spLocks noGrp="1"/>
          </p:cNvSpPr>
          <p:nvPr>
            <p:ph type="sldNum" sz="quarter" idx="12"/>
          </p:nvPr>
        </p:nvSpPr>
        <p:spPr/>
        <p:txBody>
          <a:bodyPr/>
          <a:lstStyle/>
          <a:p>
            <a:fld id="{DA9812A3-ACAA-4681-98E4-2950E022EF7D}" type="slidenum">
              <a:rPr lang="en-US" smtClean="0"/>
              <a:pPr/>
              <a:t>45</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2500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2500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2500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2500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1665</TotalTime>
  <Words>2364</Words>
  <Application>Microsoft Office PowerPoint</Application>
  <PresentationFormat>On-screen Show (4:3)</PresentationFormat>
  <Paragraphs>401</Paragraphs>
  <Slides>45</Slides>
  <Notes>9</Notes>
  <HiddenSlides>0</HiddenSlides>
  <MMClips>0</MMClips>
  <ScaleCrop>false</ScaleCrop>
  <HeadingPairs>
    <vt:vector size="4" baseType="variant">
      <vt:variant>
        <vt:lpstr>Theme</vt:lpstr>
      </vt:variant>
      <vt:variant>
        <vt:i4>4</vt:i4>
      </vt:variant>
      <vt:variant>
        <vt:lpstr>Slide Titles</vt:lpstr>
      </vt:variant>
      <vt:variant>
        <vt:i4>45</vt:i4>
      </vt:variant>
    </vt:vector>
  </HeadingPairs>
  <TitlesOfParts>
    <vt:vector size="49" baseType="lpstr">
      <vt:lpstr>Office Theme</vt:lpstr>
      <vt:lpstr>1_Office Theme</vt:lpstr>
      <vt:lpstr>Default Design</vt:lpstr>
      <vt:lpstr>1_Default Design</vt:lpstr>
      <vt:lpstr>COMSATS Institute of Information Technology Virtual campus Islamabad</vt:lpstr>
      <vt:lpstr>  MOS Field-Effect Transistors  MOSFETs </vt:lpstr>
      <vt:lpstr>Lecture No. 28</vt:lpstr>
      <vt:lpstr>MOSFET-Operation</vt:lpstr>
      <vt:lpstr>N-Channel MOSFET Operation</vt:lpstr>
      <vt:lpstr>N-Channel MOSFET Operation</vt:lpstr>
      <vt:lpstr>MOSFET-Operation Operation with No Gate Voltage:</vt:lpstr>
      <vt:lpstr>MOSFET-Operation (contd.) Operation with Applied Gate Voltage:</vt:lpstr>
      <vt:lpstr>MOSFET-Operation (contd.) Operation with Applied Gate Voltage:</vt:lpstr>
      <vt:lpstr>Formation of Channel for Current Flow:   </vt:lpstr>
      <vt:lpstr>An Induced N-Channel </vt:lpstr>
      <vt:lpstr>MOSFET-Operation (contd.)  Applying a Small VDS</vt:lpstr>
      <vt:lpstr>MOSFET-Operation  Applied Gate and Drain Voltages:</vt:lpstr>
      <vt:lpstr>The Enhancement-Type NMOSFET</vt:lpstr>
      <vt:lpstr>Slide 15</vt:lpstr>
      <vt:lpstr>MOSFET Modes of Operation</vt:lpstr>
      <vt:lpstr>Modes of MOSFET Operation</vt:lpstr>
      <vt:lpstr>Modes of MOSFET Operation</vt:lpstr>
      <vt:lpstr>Modes of MOSFET-Operation (contd.) </vt:lpstr>
      <vt:lpstr>Slide 20</vt:lpstr>
      <vt:lpstr>Operation of NMOS as VDS  is Increased.</vt:lpstr>
      <vt:lpstr>Operation of NMOS as VDS  is Increased.</vt:lpstr>
      <vt:lpstr>Operation of NMOS as VDS  is Increased.</vt:lpstr>
      <vt:lpstr>Operation of NMOS as VDS  is Increased.</vt:lpstr>
      <vt:lpstr>Slide 25</vt:lpstr>
      <vt:lpstr>Effects of VDS on Channel Shape</vt:lpstr>
      <vt:lpstr>Summary: NMOS Operation</vt:lpstr>
      <vt:lpstr>Summary: NMOS Operation</vt:lpstr>
      <vt:lpstr>Summary: NMOS Operation</vt:lpstr>
      <vt:lpstr>MOSFET   Derivation of the iD-VDS Relationship </vt:lpstr>
      <vt:lpstr> Derivation of the iD-VDS Relationship </vt:lpstr>
      <vt:lpstr>Slide 32</vt:lpstr>
      <vt:lpstr>Operation of NMOS as VDS  is Increased.</vt:lpstr>
      <vt:lpstr>Slide 34</vt:lpstr>
      <vt:lpstr>Slide 35</vt:lpstr>
      <vt:lpstr>The iD-VDS Relationship </vt:lpstr>
      <vt:lpstr> The iD-VDS Relationship </vt:lpstr>
      <vt:lpstr>The Drain Current  iD</vt:lpstr>
      <vt:lpstr>Summary The iD – vDS Characteristics</vt:lpstr>
      <vt:lpstr>Summary The Drain Current  iD</vt:lpstr>
      <vt:lpstr>The p-Channel MOSFET</vt:lpstr>
      <vt:lpstr>The p-Channel MOSFET</vt:lpstr>
      <vt:lpstr>Complementary MOS or CMOS</vt:lpstr>
      <vt:lpstr>Slide 44</vt:lpstr>
      <vt:lpstr>Slide 45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EEE231-Lecture 28-MOSFET Operation.</dc:title>
  <dc:subject>Electronics 1</dc:subject>
  <dc:creator>Dr. Nasim Zafar.</dc:creator>
  <cp:lastModifiedBy>NTS</cp:lastModifiedBy>
  <cp:revision>300</cp:revision>
  <dcterms:created xsi:type="dcterms:W3CDTF">2012-09-15T06:36:07Z</dcterms:created>
  <dcterms:modified xsi:type="dcterms:W3CDTF">2012-11-15T05:56:57Z</dcterms:modified>
</cp:coreProperties>
</file>