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sldIdLst>
    <p:sldId id="258" r:id="rId2"/>
    <p:sldId id="259" r:id="rId3"/>
    <p:sldId id="260" r:id="rId4"/>
    <p:sldId id="262" r:id="rId5"/>
    <p:sldId id="263" r:id="rId6"/>
    <p:sldId id="264" r:id="rId7"/>
    <p:sldId id="265" r:id="rId8"/>
    <p:sldId id="325" r:id="rId9"/>
    <p:sldId id="266" r:id="rId10"/>
    <p:sldId id="267" r:id="rId11"/>
    <p:sldId id="326" r:id="rId12"/>
    <p:sldId id="337" r:id="rId13"/>
    <p:sldId id="330" r:id="rId14"/>
    <p:sldId id="340" r:id="rId15"/>
    <p:sldId id="333" r:id="rId16"/>
    <p:sldId id="336" r:id="rId17"/>
    <p:sldId id="272" r:id="rId18"/>
    <p:sldId id="339" r:id="rId19"/>
    <p:sldId id="276" r:id="rId20"/>
    <p:sldId id="384" r:id="rId21"/>
    <p:sldId id="341" r:id="rId22"/>
    <p:sldId id="401" r:id="rId23"/>
    <p:sldId id="342" r:id="rId24"/>
    <p:sldId id="352" r:id="rId25"/>
    <p:sldId id="348" r:id="rId26"/>
    <p:sldId id="351" r:id="rId27"/>
    <p:sldId id="389" r:id="rId28"/>
    <p:sldId id="349" r:id="rId29"/>
    <p:sldId id="402" r:id="rId30"/>
    <p:sldId id="393" r:id="rId31"/>
    <p:sldId id="360" r:id="rId32"/>
    <p:sldId id="370" r:id="rId33"/>
    <p:sldId id="395" r:id="rId34"/>
    <p:sldId id="396" r:id="rId35"/>
    <p:sldId id="383" r:id="rId36"/>
    <p:sldId id="372" r:id="rId37"/>
    <p:sldId id="391" r:id="rId38"/>
    <p:sldId id="397" r:id="rId39"/>
    <p:sldId id="379" r:id="rId40"/>
    <p:sldId id="398" r:id="rId41"/>
    <p:sldId id="400" r:id="rId42"/>
    <p:sldId id="374" r:id="rId43"/>
    <p:sldId id="390" r:id="rId44"/>
    <p:sldId id="380" r:id="rId45"/>
    <p:sldId id="381" r:id="rId46"/>
    <p:sldId id="35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a:srgbClr val="008000"/>
    <a:srgbClr val="660066"/>
    <a:srgbClr val="FF0000"/>
    <a:srgbClr val="CC0000"/>
    <a:srgbClr val="009900"/>
    <a:srgbClr val="90F0FA"/>
    <a:srgbClr val="AEF5FC"/>
    <a:srgbClr val="A3F3FB"/>
    <a:srgbClr val="3333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5737" autoAdjust="0"/>
    <p:restoredTop sz="94660"/>
  </p:normalViewPr>
  <p:slideViewPr>
    <p:cSldViewPr>
      <p:cViewPr>
        <p:scale>
          <a:sx n="70" d="100"/>
          <a:sy n="70" d="100"/>
        </p:scale>
        <p:origin x="-336" y="125"/>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05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C478A5-08B5-49B7-B034-8F2BB3049C06}" type="datetimeFigureOut">
              <a:rPr lang="en-US" smtClean="0"/>
              <a:pPr/>
              <a:t>11/13/2012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27AE4F-D638-4539-A287-17FAC2553DC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447689-CFBB-4621-97C8-ACEF98C31F9F}" type="slidenum">
              <a:rPr lang="en-GB">
                <a:solidFill>
                  <a:prstClr val="black"/>
                </a:solidFill>
              </a:rPr>
              <a:pPr/>
              <a:t>19</a:t>
            </a:fld>
            <a:endParaRPr lang="en-GB">
              <a:solidFill>
                <a:prstClr val="black"/>
              </a:solidFill>
            </a:endParaRPr>
          </a:p>
        </p:txBody>
      </p:sp>
      <p:sp>
        <p:nvSpPr>
          <p:cNvPr id="5122" name="Rectangle 2"/>
          <p:cNvSpPr>
            <a:spLocks noGrp="1" noRot="1" noChangeAspect="1" noChangeArrowheads="1" noTextEdit="1"/>
          </p:cNvSpPr>
          <p:nvPr>
            <p:ph type="sldImg"/>
          </p:nvPr>
        </p:nvSpPr>
        <p:spPr>
          <a:xfrm>
            <a:off x="1150938" y="692150"/>
            <a:ext cx="4556125" cy="3416300"/>
          </a:xfrm>
          <a:ln cap="flat"/>
        </p:spPr>
      </p:sp>
      <p:sp>
        <p:nvSpPr>
          <p:cNvPr id="5123" name="Rectangle 3"/>
          <p:cNvSpPr>
            <a:spLocks noGrp="1" noChangeArrowheads="1"/>
          </p:cNvSpPr>
          <p:nvPr>
            <p:ph type="body" idx="1"/>
          </p:nvPr>
        </p:nvSpPr>
        <p:spPr>
          <a:xfrm>
            <a:off x="914400" y="4266900"/>
            <a:ext cx="5029200" cy="4115101"/>
          </a:xfrm>
          <a:noFill/>
          <a:ln/>
        </p:spPr>
        <p:txBody>
          <a:bodyPr/>
          <a:lstStyle/>
          <a:p>
            <a:r>
              <a:rPr lang="en-GB" sz="1000"/>
              <a:t>Structure</a:t>
            </a:r>
          </a:p>
          <a:p>
            <a:pPr lvl="1"/>
            <a:r>
              <a:rPr lang="en-GB" sz="1000"/>
              <a:t>p-type Silicon substrate</a:t>
            </a:r>
          </a:p>
          <a:p>
            <a:pPr lvl="1"/>
            <a:r>
              <a:rPr lang="en-GB" sz="1000"/>
              <a:t>n</a:t>
            </a:r>
            <a:r>
              <a:rPr lang="en-GB" sz="1000" baseline="30000"/>
              <a:t>+</a:t>
            </a:r>
            <a:r>
              <a:rPr lang="en-GB" sz="1000"/>
              <a:t> ion implanted source and drain regions</a:t>
            </a:r>
          </a:p>
          <a:p>
            <a:pPr lvl="1"/>
            <a:r>
              <a:rPr lang="en-GB" sz="1000"/>
              <a:t>High quality (thin) gate oxide (dry process)</a:t>
            </a:r>
          </a:p>
          <a:p>
            <a:pPr lvl="2"/>
            <a:r>
              <a:rPr lang="en-GB" sz="1000"/>
              <a:t>Overlaps slightly source and drain regions</a:t>
            </a:r>
          </a:p>
          <a:p>
            <a:pPr lvl="1"/>
            <a:r>
              <a:rPr lang="en-GB" sz="1000"/>
              <a:t>Thick field oxide</a:t>
            </a:r>
          </a:p>
          <a:p>
            <a:pPr lvl="2"/>
            <a:r>
              <a:rPr lang="en-GB" sz="1000"/>
              <a:t>Protection + carries contact tracks</a:t>
            </a:r>
          </a:p>
          <a:p>
            <a:pPr lvl="1"/>
            <a:r>
              <a:rPr lang="en-GB" sz="1000"/>
              <a:t>Channel</a:t>
            </a:r>
          </a:p>
          <a:p>
            <a:pPr lvl="2"/>
            <a:r>
              <a:rPr lang="en-GB" sz="1000"/>
              <a:t>Region between source and drain and under gate.</a:t>
            </a:r>
          </a:p>
          <a:p>
            <a:r>
              <a:rPr lang="en-GB" sz="1000"/>
              <a:t>Enhancement Mode MOSFET</a:t>
            </a:r>
          </a:p>
          <a:p>
            <a:pPr lvl="2"/>
            <a:r>
              <a:rPr lang="en-GB" sz="1000"/>
              <a:t>n-channel with V</a:t>
            </a:r>
            <a:r>
              <a:rPr lang="en-GB" sz="1000" baseline="-25000"/>
              <a:t>G</a:t>
            </a:r>
            <a:r>
              <a:rPr lang="en-GB" sz="1000"/>
              <a:t>&gt;V</a:t>
            </a:r>
            <a:r>
              <a:rPr lang="en-GB" sz="1000" baseline="-25000"/>
              <a:t>T</a:t>
            </a:r>
            <a:endParaRPr lang="en-GB" sz="1000"/>
          </a:p>
          <a:p>
            <a:pPr lvl="3"/>
            <a:r>
              <a:rPr lang="en-GB" sz="1000"/>
              <a:t>Semiconductors:	Si; Ge; GaAs</a:t>
            </a:r>
          </a:p>
          <a:p>
            <a:pPr lvl="3"/>
            <a:r>
              <a:rPr lang="en-GB" sz="1000"/>
              <a:t>Insulators:		SiO</a:t>
            </a:r>
            <a:r>
              <a:rPr lang="en-GB" sz="1000" baseline="-25000"/>
              <a:t>3</a:t>
            </a:r>
            <a:r>
              <a:rPr lang="en-GB" sz="1000"/>
              <a:t>; Si</a:t>
            </a:r>
            <a:r>
              <a:rPr lang="en-GB" sz="1000" baseline="-25000"/>
              <a:t>3</a:t>
            </a:r>
            <a:r>
              <a:rPr lang="en-GB" sz="1000"/>
              <a:t>N</a:t>
            </a:r>
            <a:r>
              <a:rPr lang="en-GB" sz="1000" baseline="-25000"/>
              <a:t>4</a:t>
            </a:r>
            <a:r>
              <a:rPr lang="en-GB" sz="1000"/>
              <a:t>; Al</a:t>
            </a:r>
            <a:r>
              <a:rPr lang="en-GB" sz="1000" baseline="-25000"/>
              <a:t>2</a:t>
            </a:r>
            <a:r>
              <a:rPr lang="en-GB" sz="1000"/>
              <a:t>O</a:t>
            </a:r>
            <a:r>
              <a:rPr lang="en-GB" sz="1000" baseline="-25000"/>
              <a:t>3</a:t>
            </a:r>
            <a:endParaRPr lang="en-GB" sz="1000"/>
          </a:p>
          <a:p>
            <a:pPr lvl="3"/>
            <a:r>
              <a:rPr lang="en-GB" sz="1000"/>
              <a:t>Most Important Combination:	Si/SiO</a:t>
            </a:r>
            <a:r>
              <a:rPr lang="en-GB" sz="1000" baseline="-25000"/>
              <a:t>2</a:t>
            </a:r>
            <a:endParaRPr lang="en-GB" sz="1000"/>
          </a:p>
          <a:p>
            <a:r>
              <a:rPr lang="en-GB" sz="1000"/>
              <a:t>Typical Dimensions</a:t>
            </a:r>
          </a:p>
          <a:p>
            <a:pPr lvl="3"/>
            <a:r>
              <a:rPr lang="en-GB" sz="1000"/>
              <a:t>Long channel MOSFET</a:t>
            </a:r>
          </a:p>
          <a:p>
            <a:pPr lvl="4"/>
            <a:r>
              <a:rPr lang="en-GB" sz="1000"/>
              <a:t>L&gt;&gt;W</a:t>
            </a:r>
            <a:r>
              <a:rPr lang="en-GB" sz="1000" baseline="-25000"/>
              <a:t>S</a:t>
            </a:r>
            <a:r>
              <a:rPr lang="en-GB" sz="1000"/>
              <a:t>, W</a:t>
            </a:r>
            <a:r>
              <a:rPr lang="en-GB" sz="1000" baseline="-25000"/>
              <a:t>D</a:t>
            </a:r>
            <a:endParaRPr lang="en-GB" sz="1000"/>
          </a:p>
          <a:p>
            <a:pPr lvl="4"/>
            <a:r>
              <a:rPr lang="en-GB" sz="1000"/>
              <a:t>L ~ 5</a:t>
            </a:r>
            <a:r>
              <a:rPr lang="en-GB" sz="1000">
                <a:latin typeface="Symbol" pitchFamily="18" charset="2"/>
              </a:rPr>
              <a:t>m</a:t>
            </a:r>
            <a:r>
              <a:rPr lang="en-GB" sz="1000"/>
              <a:t>m</a:t>
            </a:r>
          </a:p>
          <a:p>
            <a:pPr lvl="3"/>
            <a:r>
              <a:rPr lang="en-GB" sz="1000"/>
              <a:t>Oxide Thickness</a:t>
            </a:r>
          </a:p>
          <a:p>
            <a:pPr lvl="4"/>
            <a:r>
              <a:rPr lang="en-GB" sz="1000"/>
              <a:t>50-100nm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447689-CFBB-4621-97C8-ACEF98C31F9F}" type="slidenum">
              <a:rPr lang="en-GB">
                <a:solidFill>
                  <a:prstClr val="black"/>
                </a:solidFill>
              </a:rPr>
              <a:pPr/>
              <a:t>22</a:t>
            </a:fld>
            <a:endParaRPr lang="en-GB">
              <a:solidFill>
                <a:prstClr val="black"/>
              </a:solidFill>
            </a:endParaRPr>
          </a:p>
        </p:txBody>
      </p:sp>
      <p:sp>
        <p:nvSpPr>
          <p:cNvPr id="5122" name="Rectangle 2"/>
          <p:cNvSpPr>
            <a:spLocks noGrp="1" noRot="1" noChangeAspect="1" noChangeArrowheads="1" noTextEdit="1"/>
          </p:cNvSpPr>
          <p:nvPr>
            <p:ph type="sldImg"/>
          </p:nvPr>
        </p:nvSpPr>
        <p:spPr>
          <a:xfrm>
            <a:off x="1150938" y="692150"/>
            <a:ext cx="4556125" cy="3416300"/>
          </a:xfrm>
          <a:ln cap="flat"/>
        </p:spPr>
      </p:sp>
      <p:sp>
        <p:nvSpPr>
          <p:cNvPr id="5123" name="Rectangle 3"/>
          <p:cNvSpPr>
            <a:spLocks noGrp="1" noChangeArrowheads="1"/>
          </p:cNvSpPr>
          <p:nvPr>
            <p:ph type="body" idx="1"/>
          </p:nvPr>
        </p:nvSpPr>
        <p:spPr>
          <a:xfrm>
            <a:off x="914400" y="4266900"/>
            <a:ext cx="5029200" cy="4115101"/>
          </a:xfrm>
          <a:noFill/>
          <a:ln/>
        </p:spPr>
        <p:txBody>
          <a:bodyPr/>
          <a:lstStyle/>
          <a:p>
            <a:r>
              <a:rPr lang="en-GB" sz="1000"/>
              <a:t>Structure</a:t>
            </a:r>
          </a:p>
          <a:p>
            <a:pPr lvl="1"/>
            <a:r>
              <a:rPr lang="en-GB" sz="1000"/>
              <a:t>p-type Silicon substrate</a:t>
            </a:r>
          </a:p>
          <a:p>
            <a:pPr lvl="1"/>
            <a:r>
              <a:rPr lang="en-GB" sz="1000"/>
              <a:t>n</a:t>
            </a:r>
            <a:r>
              <a:rPr lang="en-GB" sz="1000" baseline="30000"/>
              <a:t>+</a:t>
            </a:r>
            <a:r>
              <a:rPr lang="en-GB" sz="1000"/>
              <a:t> ion implanted source and drain regions</a:t>
            </a:r>
          </a:p>
          <a:p>
            <a:pPr lvl="1"/>
            <a:r>
              <a:rPr lang="en-GB" sz="1000"/>
              <a:t>High quality (thin) gate oxide (dry process)</a:t>
            </a:r>
          </a:p>
          <a:p>
            <a:pPr lvl="2"/>
            <a:r>
              <a:rPr lang="en-GB" sz="1000"/>
              <a:t>Overlaps slightly source and drain regions</a:t>
            </a:r>
          </a:p>
          <a:p>
            <a:pPr lvl="1"/>
            <a:r>
              <a:rPr lang="en-GB" sz="1000"/>
              <a:t>Thick field oxide</a:t>
            </a:r>
          </a:p>
          <a:p>
            <a:pPr lvl="2"/>
            <a:r>
              <a:rPr lang="en-GB" sz="1000"/>
              <a:t>Protection + carries contact tracks</a:t>
            </a:r>
          </a:p>
          <a:p>
            <a:pPr lvl="1"/>
            <a:r>
              <a:rPr lang="en-GB" sz="1000"/>
              <a:t>Channel</a:t>
            </a:r>
          </a:p>
          <a:p>
            <a:pPr lvl="2"/>
            <a:r>
              <a:rPr lang="en-GB" sz="1000"/>
              <a:t>Region between source and drain and under gate.</a:t>
            </a:r>
          </a:p>
          <a:p>
            <a:r>
              <a:rPr lang="en-GB" sz="1000"/>
              <a:t>Enhancement Mode MOSFET</a:t>
            </a:r>
          </a:p>
          <a:p>
            <a:pPr lvl="2"/>
            <a:r>
              <a:rPr lang="en-GB" sz="1000"/>
              <a:t>n-channel with V</a:t>
            </a:r>
            <a:r>
              <a:rPr lang="en-GB" sz="1000" baseline="-25000"/>
              <a:t>G</a:t>
            </a:r>
            <a:r>
              <a:rPr lang="en-GB" sz="1000"/>
              <a:t>&gt;V</a:t>
            </a:r>
            <a:r>
              <a:rPr lang="en-GB" sz="1000" baseline="-25000"/>
              <a:t>T</a:t>
            </a:r>
            <a:endParaRPr lang="en-GB" sz="1000"/>
          </a:p>
          <a:p>
            <a:pPr lvl="3"/>
            <a:r>
              <a:rPr lang="en-GB" sz="1000"/>
              <a:t>Semiconductors:	Si; Ge; GaAs</a:t>
            </a:r>
          </a:p>
          <a:p>
            <a:pPr lvl="3"/>
            <a:r>
              <a:rPr lang="en-GB" sz="1000"/>
              <a:t>Insulators:		SiO</a:t>
            </a:r>
            <a:r>
              <a:rPr lang="en-GB" sz="1000" baseline="-25000"/>
              <a:t>3</a:t>
            </a:r>
            <a:r>
              <a:rPr lang="en-GB" sz="1000"/>
              <a:t>; Si</a:t>
            </a:r>
            <a:r>
              <a:rPr lang="en-GB" sz="1000" baseline="-25000"/>
              <a:t>3</a:t>
            </a:r>
            <a:r>
              <a:rPr lang="en-GB" sz="1000"/>
              <a:t>N</a:t>
            </a:r>
            <a:r>
              <a:rPr lang="en-GB" sz="1000" baseline="-25000"/>
              <a:t>4</a:t>
            </a:r>
            <a:r>
              <a:rPr lang="en-GB" sz="1000"/>
              <a:t>; Al</a:t>
            </a:r>
            <a:r>
              <a:rPr lang="en-GB" sz="1000" baseline="-25000"/>
              <a:t>2</a:t>
            </a:r>
            <a:r>
              <a:rPr lang="en-GB" sz="1000"/>
              <a:t>O</a:t>
            </a:r>
            <a:r>
              <a:rPr lang="en-GB" sz="1000" baseline="-25000"/>
              <a:t>3</a:t>
            </a:r>
            <a:endParaRPr lang="en-GB" sz="1000"/>
          </a:p>
          <a:p>
            <a:pPr lvl="3"/>
            <a:r>
              <a:rPr lang="en-GB" sz="1000"/>
              <a:t>Most Important Combination:	Si/SiO</a:t>
            </a:r>
            <a:r>
              <a:rPr lang="en-GB" sz="1000" baseline="-25000"/>
              <a:t>2</a:t>
            </a:r>
            <a:endParaRPr lang="en-GB" sz="1000"/>
          </a:p>
          <a:p>
            <a:r>
              <a:rPr lang="en-GB" sz="1000"/>
              <a:t>Typical Dimensions</a:t>
            </a:r>
          </a:p>
          <a:p>
            <a:pPr lvl="3"/>
            <a:r>
              <a:rPr lang="en-GB" sz="1000"/>
              <a:t>Long channel MOSFET</a:t>
            </a:r>
          </a:p>
          <a:p>
            <a:pPr lvl="4"/>
            <a:r>
              <a:rPr lang="en-GB" sz="1000"/>
              <a:t>L&gt;&gt;W</a:t>
            </a:r>
            <a:r>
              <a:rPr lang="en-GB" sz="1000" baseline="-25000"/>
              <a:t>S</a:t>
            </a:r>
            <a:r>
              <a:rPr lang="en-GB" sz="1000"/>
              <a:t>, W</a:t>
            </a:r>
            <a:r>
              <a:rPr lang="en-GB" sz="1000" baseline="-25000"/>
              <a:t>D</a:t>
            </a:r>
            <a:endParaRPr lang="en-GB" sz="1000"/>
          </a:p>
          <a:p>
            <a:pPr lvl="4"/>
            <a:r>
              <a:rPr lang="en-GB" sz="1000"/>
              <a:t>L ~ 5</a:t>
            </a:r>
            <a:r>
              <a:rPr lang="en-GB" sz="1000">
                <a:latin typeface="Symbol" pitchFamily="18" charset="2"/>
              </a:rPr>
              <a:t>m</a:t>
            </a:r>
            <a:r>
              <a:rPr lang="en-GB" sz="1000"/>
              <a:t>m</a:t>
            </a:r>
          </a:p>
          <a:p>
            <a:pPr lvl="3"/>
            <a:r>
              <a:rPr lang="en-GB" sz="1000"/>
              <a:t>Oxide Thickness</a:t>
            </a:r>
          </a:p>
          <a:p>
            <a:pPr lvl="4"/>
            <a:r>
              <a:rPr lang="en-GB" sz="1000"/>
              <a:t>50-100nm</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1C341551-D03B-4DCC-A43E-9457C256183F}" type="slidenum">
              <a:rPr lang="ar-SA" smtClean="0"/>
              <a:pPr/>
              <a:t>32</a:t>
            </a:fld>
            <a:endParaRPr lang="en-US" smtClean="0"/>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xfrm>
            <a:off x="914400" y="4343400"/>
            <a:ext cx="5029200" cy="4114800"/>
          </a:xfrm>
          <a:noFill/>
          <a:ln/>
        </p:spPr>
        <p:txBody>
          <a:bodyPr/>
          <a:lstStyle/>
          <a:p>
            <a:pPr eaLnBrk="1" hangingPunct="1"/>
            <a:r>
              <a:rPr lang="en-US" altLang="en-US" smtClean="0"/>
              <a:t>sedr42021_0403.jpg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91A5994A-8DB7-41C5-B09C-96E50E91F5D4}" type="slidenum">
              <a:rPr lang="ar-SA" smtClean="0"/>
              <a:pPr/>
              <a:t>36</a:t>
            </a:fld>
            <a:endParaRPr lang="en-US" smtClean="0"/>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xfrm>
            <a:off x="914400" y="4343400"/>
            <a:ext cx="5029200" cy="4114800"/>
          </a:xfrm>
          <a:noFill/>
          <a:ln/>
        </p:spPr>
        <p:txBody>
          <a:bodyPr/>
          <a:lstStyle/>
          <a:p>
            <a:pPr eaLnBrk="1" hangingPunct="1"/>
            <a:r>
              <a:rPr lang="en-US" altLang="en-US" smtClean="0"/>
              <a:t>sedr42021_0404.jpg</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186F0317-D03E-4D0C-95E3-16D85A056CE7}" type="slidenum">
              <a:rPr lang="en-US" altLang="en-US" smtClean="0"/>
              <a:pPr/>
              <a:t>42</a:t>
            </a:fld>
            <a:endParaRPr lang="en-US" altLang="en-US" smtClean="0"/>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r>
              <a:rPr lang="en-US" altLang="en-US" smtClean="0"/>
              <a:t>sedr42021_0406.jpg</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B5C8EA-69AC-4B78-9FE7-19FA1D3339EE}" type="datetime1">
              <a:rPr lang="en-US" smtClean="0"/>
              <a:pPr/>
              <a:t>11/13/2012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AB80A9-B7E5-4AE1-928A-2071CE45D1F7}" type="datetime1">
              <a:rPr lang="en-US" smtClean="0"/>
              <a:pPr/>
              <a:t>11/13/2012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8FD1CD-69F3-4130-B16C-2E74FB582FFB}" type="datetime1">
              <a:rPr lang="en-US" smtClean="0"/>
              <a:pPr/>
              <a:t>11/13/2012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E766953-8949-495F-A06E-C7F9B369389B}" type="datetime1">
              <a:rPr lang="en-US" smtClean="0"/>
              <a:pPr/>
              <a:t>11/13/2012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72DF19E-62D9-465D-B8E4-DBD418E396B5}" type="datetime1">
              <a:rPr lang="en-US" smtClean="0"/>
              <a:pPr/>
              <a:t>11/13/2012</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
        <p:nvSpPr>
          <p:cNvPr id="9" name="Slide Number Placeholder 8"/>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6E0680A-F547-46AF-9785-4F1F240057B4}" type="datetime1">
              <a:rPr lang="en-US" smtClean="0"/>
              <a:pPr/>
              <a:t>11/13/2012</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F397BD-5D40-4A69-8B42-F03DBCA70C85}" type="datetime1">
              <a:rPr lang="en-US" smtClean="0"/>
              <a:pPr/>
              <a:t>11/13/2012</a:t>
            </a:fld>
            <a:endParaRPr lang="en-US"/>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F3441A-B6CC-43E4-B11C-E71ADE33F58B}" type="datetime1">
              <a:rPr lang="en-US" smtClean="0"/>
              <a:pPr/>
              <a:t>11/13/2012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77194B-5940-4BEA-BC8E-3F3DECAEE200}" type="datetime1">
              <a:rPr lang="en-US" smtClean="0"/>
              <a:pPr/>
              <a:t>11/13/2012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77CB31-86D2-456C-98C8-4C1C7F3D563B}" type="datetime1">
              <a:rPr lang="en-US" smtClean="0"/>
              <a:pPr/>
              <a:t>11/13/2012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32521-367E-46DB-B0B7-C9CAA44493D5}" type="datetime1">
              <a:rPr lang="en-US" smtClean="0"/>
              <a:pPr/>
              <a:t>11/13/2012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DA9812A3-ACAA-4681-98E4-2950E022EF7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1155837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1424AC-F4EE-4687-9147-9283EE800BCB}" type="datetime1">
              <a:rPr lang="en-US" smtClean="0"/>
              <a:pPr/>
              <a:t>11/13/2012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Nasim Zafar.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812A3-ACAA-4681-98E4-2950E022EF7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rtlCol="0">
            <a:normAutofit fontScale="92500" lnSpcReduction="10000"/>
          </a:bodyPr>
          <a:lstStyle/>
          <a:p>
            <a:pPr marL="0" indent="0">
              <a:buNone/>
              <a:defRPr/>
            </a:pPr>
            <a:endParaRPr lang="en-US" sz="2000" dirty="0">
              <a:latin typeface="Times New Roman" pitchFamily="18" charset="0"/>
              <a:cs typeface="Times New Roman" pitchFamily="18" charset="0"/>
            </a:endParaRPr>
          </a:p>
          <a:p>
            <a:pPr algn="ctr">
              <a:buNone/>
              <a:defRPr/>
            </a:pPr>
            <a:r>
              <a:rPr lang="en-US" sz="2400" b="1" dirty="0">
                <a:latin typeface="Times New Roman" pitchFamily="18" charset="0"/>
                <a:cs typeface="Times New Roman" pitchFamily="18" charset="0"/>
              </a:rPr>
              <a:t>Dr. Nasim Zafar</a:t>
            </a:r>
          </a:p>
          <a:p>
            <a:pPr algn="ctr">
              <a:buNone/>
              <a:defRPr/>
            </a:pPr>
            <a:r>
              <a:rPr lang="en-US" sz="2400" b="1" dirty="0">
                <a:latin typeface="Times New Roman" pitchFamily="18" charset="0"/>
                <a:cs typeface="Times New Roman" pitchFamily="18" charset="0"/>
              </a:rPr>
              <a:t>Electronics 1 - EEE 231</a:t>
            </a:r>
          </a:p>
          <a:p>
            <a:pPr algn="ctr">
              <a:buNone/>
              <a:defRPr/>
            </a:pPr>
            <a:r>
              <a:rPr lang="en-US" sz="2400" b="1" dirty="0">
                <a:latin typeface="Times New Roman" pitchFamily="18" charset="0"/>
                <a:cs typeface="Times New Roman" pitchFamily="18" charset="0"/>
              </a:rPr>
              <a:t> Fall Semester – 2012</a:t>
            </a:r>
            <a:endParaRPr lang="en-US" sz="2400" dirty="0">
              <a:latin typeface="Times New Roman" pitchFamily="18" charset="0"/>
              <a:cs typeface="Times New Roman" pitchFamily="18" charset="0"/>
            </a:endParaRPr>
          </a:p>
        </p:txBody>
      </p:sp>
      <p:sp>
        <p:nvSpPr>
          <p:cNvPr id="163842" name="Title 1"/>
          <p:cNvSpPr>
            <a:spLocks noGrp="1"/>
          </p:cNvSpPr>
          <p:nvPr>
            <p:ph type="title" idx="4294967295"/>
          </p:nvPr>
        </p:nvSpPr>
        <p:spPr>
          <a:xfrm>
            <a:off x="0" y="2133600"/>
            <a:ext cx="9144000" cy="1524000"/>
          </a:xfrm>
        </p:spPr>
        <p:txBody>
          <a:bodyPr/>
          <a:lstStyle/>
          <a:p>
            <a:r>
              <a:rPr lang="en-US" sz="2400" b="1">
                <a:latin typeface="Times New Roman" pitchFamily="18" charset="0"/>
                <a:cs typeface="Times New Roman" pitchFamily="18" charset="0"/>
              </a:rPr>
              <a:t>COMSATS Institute of Information Technology</a:t>
            </a:r>
            <a:br>
              <a:rPr lang="en-US" sz="2400" b="1">
                <a:latin typeface="Times New Roman" pitchFamily="18" charset="0"/>
                <a:cs typeface="Times New Roman" pitchFamily="18" charset="0"/>
              </a:rPr>
            </a:br>
            <a:r>
              <a:rPr lang="en-US" sz="2400" b="1">
                <a:latin typeface="Times New Roman" pitchFamily="18" charset="0"/>
                <a:cs typeface="Times New Roman" pitchFamily="18" charset="0"/>
              </a:rPr>
              <a:t>Virtual campus</a:t>
            </a:r>
            <a:br>
              <a:rPr lang="en-US" sz="2400" b="1">
                <a:latin typeface="Times New Roman" pitchFamily="18" charset="0"/>
                <a:cs typeface="Times New Roman" pitchFamily="18" charset="0"/>
              </a:rPr>
            </a:br>
            <a:r>
              <a:rPr lang="en-US" sz="2400" b="1">
                <a:latin typeface="Times New Roman" pitchFamily="18" charset="0"/>
                <a:cs typeface="Times New Roman" pitchFamily="18" charset="0"/>
              </a:rPr>
              <a:t>Islamabad</a:t>
            </a:r>
          </a:p>
        </p:txBody>
      </p:sp>
      <p:pic>
        <p:nvPicPr>
          <p:cNvPr id="163843" name="Picture 3"/>
          <p:cNvPicPr>
            <a:picLocks noChangeAspect="1" noChangeArrowheads="1"/>
          </p:cNvPicPr>
          <p:nvPr/>
        </p:nvPicPr>
        <p:blipFill>
          <a:blip r:embed="rId2" cstate="print"/>
          <a:srcRect/>
          <a:stretch>
            <a:fillRect/>
          </a:stretch>
        </p:blipFill>
        <p:spPr bwMode="auto">
          <a:xfrm>
            <a:off x="3733800" y="609601"/>
            <a:ext cx="1371600" cy="1295400"/>
          </a:xfrm>
          <a:prstGeom prst="rect">
            <a:avLst/>
          </a:prstGeom>
          <a:noFill/>
          <a:ln w="9525">
            <a:noFill/>
            <a:miter lim="800000"/>
            <a:headEnd/>
            <a:tailEnd/>
          </a:ln>
        </p:spPr>
      </p:pic>
    </p:spTree>
    <p:extLst>
      <p:ext uri="{BB962C8B-B14F-4D97-AF65-F5344CB8AC3E}">
        <p14:creationId xmlns:p14="http://schemas.microsoft.com/office/powerpoint/2010/main" xmlns="" val="22007937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marL="342865" indent="-342865">
              <a:spcBef>
                <a:spcPts val="0"/>
              </a:spcBef>
              <a:defRPr/>
            </a:pPr>
            <a:r>
              <a:rPr lang="en-US" sz="2800" b="1" dirty="0">
                <a:solidFill>
                  <a:srgbClr val="FF0000"/>
                </a:solidFill>
                <a:latin typeface="Times New Roman"/>
                <a:ea typeface="Times New Roman"/>
                <a:cs typeface="Times New Roman"/>
              </a:rPr>
              <a:t/>
            </a:r>
            <a:br>
              <a:rPr lang="en-US" sz="2800" b="1" dirty="0">
                <a:solidFill>
                  <a:srgbClr val="FF0000"/>
                </a:solidFill>
                <a:latin typeface="Times New Roman"/>
                <a:ea typeface="Times New Roman"/>
                <a:cs typeface="Times New Roman"/>
              </a:rPr>
            </a:br>
            <a:r>
              <a:rPr lang="en-US" altLang="zh-CN" sz="3200" dirty="0">
                <a:ea typeface="宋体" pitchFamily="2" charset="-122"/>
              </a:rPr>
              <a:t> </a:t>
            </a:r>
            <a:r>
              <a:rPr lang="en-US" altLang="zh-CN" sz="3100" b="1" dirty="0">
                <a:solidFill>
                  <a:srgbClr val="FF0000"/>
                </a:solidFill>
                <a:latin typeface="Times New Roman" pitchFamily="18" charset="0"/>
                <a:ea typeface="宋体" pitchFamily="2" charset="-122"/>
                <a:cs typeface="Times New Roman" pitchFamily="18" charset="0"/>
              </a:rPr>
              <a:t>MOS Field-Effect Transistors </a:t>
            </a:r>
            <a:br>
              <a:rPr lang="en-US" altLang="zh-CN" sz="3100" b="1" dirty="0">
                <a:solidFill>
                  <a:srgbClr val="FF0000"/>
                </a:solidFill>
                <a:latin typeface="Times New Roman" pitchFamily="18" charset="0"/>
                <a:ea typeface="宋体" pitchFamily="2" charset="-122"/>
                <a:cs typeface="Times New Roman" pitchFamily="18" charset="0"/>
              </a:rPr>
            </a:br>
            <a:r>
              <a:rPr lang="en-US" altLang="zh-CN" sz="3100" b="1" dirty="0">
                <a:solidFill>
                  <a:srgbClr val="0000FF"/>
                </a:solidFill>
                <a:latin typeface="Times New Roman" pitchFamily="18" charset="0"/>
                <a:ea typeface="宋体" pitchFamily="2" charset="-122"/>
                <a:cs typeface="Times New Roman" pitchFamily="18" charset="0"/>
              </a:rPr>
              <a:t>MOSFETs</a:t>
            </a:r>
            <a:r>
              <a:rPr lang="en-US" sz="3100" b="1" dirty="0">
                <a:solidFill>
                  <a:srgbClr val="FF0000"/>
                </a:solidFill>
                <a:latin typeface="Times New Roman" pitchFamily="18" charset="0"/>
                <a:ea typeface="Times New Roman"/>
                <a:cs typeface="Times New Roman" pitchFamily="18" charset="0"/>
              </a:rPr>
              <a:t/>
            </a:r>
            <a:br>
              <a:rPr lang="en-US" sz="3100" b="1" dirty="0">
                <a:solidFill>
                  <a:srgbClr val="FF0000"/>
                </a:solidFill>
                <a:latin typeface="Times New Roman" pitchFamily="18" charset="0"/>
                <a:ea typeface="Times New Roman"/>
                <a:cs typeface="Times New Roman" pitchFamily="18" charset="0"/>
              </a:rPr>
            </a:br>
            <a:endParaRPr lang="en-US" sz="31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rtlCol="0">
            <a:normAutofit fontScale="25000" lnSpcReduction="20000"/>
          </a:bodyPr>
          <a:lstStyle/>
          <a:p>
            <a:pPr algn="ctr">
              <a:buNone/>
              <a:defRPr/>
            </a:pPr>
            <a:r>
              <a:rPr lang="en-US" sz="11200" b="1" dirty="0">
                <a:latin typeface="Times New Roman" pitchFamily="18" charset="0"/>
                <a:cs typeface="Times New Roman" pitchFamily="18" charset="0"/>
              </a:rPr>
              <a:t>Lecture No. </a:t>
            </a:r>
            <a:r>
              <a:rPr lang="en-US" sz="11200" b="1" dirty="0" smtClean="0">
                <a:latin typeface="Times New Roman" pitchFamily="18" charset="0"/>
                <a:cs typeface="Times New Roman" pitchFamily="18" charset="0"/>
              </a:rPr>
              <a:t>27</a:t>
            </a:r>
            <a:endParaRPr lang="en-US" sz="11200" b="1" dirty="0">
              <a:latin typeface="Times New Roman" pitchFamily="18" charset="0"/>
              <a:cs typeface="Times New Roman" pitchFamily="18" charset="0"/>
            </a:endParaRPr>
          </a:p>
          <a:p>
            <a:pPr>
              <a:buFont typeface="Wingdings" pitchFamily="2" charset="2"/>
              <a:buChar char="Ø"/>
            </a:pPr>
            <a:r>
              <a:rPr lang="en-US" sz="11200" b="1" dirty="0">
                <a:solidFill>
                  <a:srgbClr val="FF0000"/>
                </a:solidFill>
                <a:latin typeface="Times New Roman" pitchFamily="18" charset="0"/>
                <a:cs typeface="Times New Roman" pitchFamily="18" charset="0"/>
              </a:rPr>
              <a:t>Contents:	</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Introduction</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The </a:t>
            </a:r>
            <a:r>
              <a:rPr lang="en-US" sz="9600" dirty="0">
                <a:latin typeface="Times New Roman" pitchFamily="18" charset="0"/>
                <a:cs typeface="Times New Roman" pitchFamily="18" charset="0"/>
              </a:rPr>
              <a:t>Basic Structure of MOSFET</a:t>
            </a:r>
          </a:p>
          <a:p>
            <a:pPr>
              <a:lnSpc>
                <a:spcPct val="120000"/>
              </a:lnSpc>
              <a:buClr>
                <a:srgbClr val="FF0000"/>
              </a:buClr>
              <a:buFont typeface="Wingdings" pitchFamily="2" charset="2"/>
              <a:buChar char="Ø"/>
            </a:pPr>
            <a:r>
              <a:rPr lang="en-US" sz="9600" dirty="0" smtClean="0">
                <a:latin typeface="Times New Roman" pitchFamily="18" charset="0"/>
                <a:cs typeface="Times New Roman" pitchFamily="18" charset="0"/>
              </a:rPr>
              <a:t>Qualitative Operation </a:t>
            </a:r>
            <a:r>
              <a:rPr lang="en-US" sz="9600" dirty="0">
                <a:latin typeface="Times New Roman" pitchFamily="18" charset="0"/>
                <a:cs typeface="Times New Roman" pitchFamily="18" charset="0"/>
              </a:rPr>
              <a:t>of </a:t>
            </a:r>
            <a:r>
              <a:rPr lang="en-US" sz="9600" dirty="0" smtClean="0">
                <a:latin typeface="Times New Roman" pitchFamily="18" charset="0"/>
                <a:cs typeface="Times New Roman" pitchFamily="18" charset="0"/>
              </a:rPr>
              <a:t>MOSFET</a:t>
            </a:r>
          </a:p>
          <a:p>
            <a:pPr lvl="1">
              <a:lnSpc>
                <a:spcPct val="120000"/>
              </a:lnSpc>
              <a:buClr>
                <a:srgbClr val="FF0000"/>
              </a:buClr>
              <a:buFont typeface="Wingdings" pitchFamily="2" charset="2"/>
              <a:buChar char="v"/>
            </a:pPr>
            <a:r>
              <a:rPr lang="en-US" sz="8000" dirty="0" smtClean="0">
                <a:latin typeface="Times New Roman" pitchFamily="18" charset="0"/>
                <a:cs typeface="Times New Roman" pitchFamily="18" charset="0"/>
              </a:rPr>
              <a:t> Operation with Gate-Voltage V</a:t>
            </a:r>
            <a:r>
              <a:rPr lang="en-US" sz="9600" baseline="-25000" dirty="0" smtClean="0">
                <a:latin typeface="Times New Roman" pitchFamily="18" charset="0"/>
                <a:cs typeface="Times New Roman" pitchFamily="18" charset="0"/>
              </a:rPr>
              <a:t>G</a:t>
            </a:r>
            <a:r>
              <a:rPr lang="en-US" sz="8000" dirty="0" smtClean="0">
                <a:latin typeface="Times New Roman" pitchFamily="18" charset="0"/>
                <a:cs typeface="Times New Roman" pitchFamily="18" charset="0"/>
              </a:rPr>
              <a:t>=0 </a:t>
            </a:r>
          </a:p>
          <a:p>
            <a:pPr lvl="1">
              <a:lnSpc>
                <a:spcPct val="120000"/>
              </a:lnSpc>
              <a:buClr>
                <a:srgbClr val="FF0000"/>
              </a:buClr>
              <a:buFont typeface="Wingdings" pitchFamily="2" charset="2"/>
              <a:buChar char="v"/>
            </a:pPr>
            <a:r>
              <a:rPr lang="en-US" sz="8000" dirty="0" smtClean="0">
                <a:latin typeface="Times New Roman" pitchFamily="18" charset="0"/>
                <a:cs typeface="Times New Roman" pitchFamily="18" charset="0"/>
              </a:rPr>
              <a:t> Channel for Current Flow</a:t>
            </a:r>
          </a:p>
          <a:p>
            <a:pPr lvl="1">
              <a:lnSpc>
                <a:spcPct val="120000"/>
              </a:lnSpc>
              <a:buClr>
                <a:srgbClr val="FF0000"/>
              </a:buClr>
              <a:buFont typeface="Wingdings" pitchFamily="2" charset="2"/>
              <a:buChar char="v"/>
            </a:pPr>
            <a:r>
              <a:rPr lang="en-US" sz="8000" dirty="0" smtClean="0">
                <a:latin typeface="Times New Roman" pitchFamily="18" charset="0"/>
                <a:cs typeface="Times New Roman" pitchFamily="18" charset="0"/>
              </a:rPr>
              <a:t> Applying a Small V</a:t>
            </a:r>
            <a:r>
              <a:rPr lang="en-US" sz="9600" baseline="-25000" dirty="0" smtClean="0">
                <a:latin typeface="Times New Roman" pitchFamily="18" charset="0"/>
                <a:cs typeface="Times New Roman" pitchFamily="18" charset="0"/>
              </a:rPr>
              <a:t>DS</a:t>
            </a:r>
          </a:p>
          <a:p>
            <a:pPr marL="736600" lvl="1" indent="-279400">
              <a:lnSpc>
                <a:spcPct val="120000"/>
              </a:lnSpc>
              <a:buClr>
                <a:srgbClr val="FF0000"/>
              </a:buClr>
              <a:buFont typeface="Wingdings" pitchFamily="2" charset="2"/>
              <a:buChar char="v"/>
            </a:pPr>
            <a:r>
              <a:rPr lang="en-US" sz="8000" dirty="0" smtClean="0">
                <a:latin typeface="Times New Roman" pitchFamily="18" charset="0"/>
                <a:cs typeface="Times New Roman" pitchFamily="18" charset="0"/>
              </a:rPr>
              <a:t> Operation as V</a:t>
            </a:r>
            <a:r>
              <a:rPr lang="en-US" sz="9600" baseline="-25000" dirty="0" smtClean="0">
                <a:latin typeface="Times New Roman" pitchFamily="18" charset="0"/>
                <a:cs typeface="Times New Roman" pitchFamily="18" charset="0"/>
              </a:rPr>
              <a:t>DS</a:t>
            </a:r>
            <a:r>
              <a:rPr lang="en-US" sz="8000" dirty="0" smtClean="0">
                <a:latin typeface="Times New Roman" pitchFamily="18" charset="0"/>
                <a:cs typeface="Times New Roman" pitchFamily="18" charset="0"/>
              </a:rPr>
              <a:t> is Increased</a:t>
            </a:r>
          </a:p>
          <a:p>
            <a:pPr>
              <a:lnSpc>
                <a:spcPct val="120000"/>
              </a:lnSpc>
              <a:buClr>
                <a:srgbClr val="FF0000"/>
              </a:buClr>
              <a:buFont typeface="Wingdings" pitchFamily="2" charset="2"/>
              <a:buChar char="Ø"/>
            </a:pPr>
            <a:endParaRPr lang="en-US" sz="8000" dirty="0" smtClean="0">
              <a:latin typeface="Times New Roman" pitchFamily="18" charset="0"/>
              <a:cs typeface="Times New Roman" pitchFamily="18" charset="0"/>
            </a:endParaRPr>
          </a:p>
          <a:p>
            <a:pPr marL="0" indent="0">
              <a:lnSpc>
                <a:spcPct val="170000"/>
              </a:lnSpc>
              <a:buNone/>
              <a:defRPr/>
            </a:pPr>
            <a:endParaRPr lang="en-US" sz="9600" i="1" dirty="0">
              <a:latin typeface="Times New Roman" pitchFamily="18" charset="0"/>
              <a:cs typeface="Times New Roman" pitchFamily="18" charset="0"/>
            </a:endParaRPr>
          </a:p>
          <a:p>
            <a:pPr>
              <a:lnSpc>
                <a:spcPct val="150000"/>
              </a:lnSpc>
              <a:buNone/>
              <a:defRPr/>
            </a:pPr>
            <a:r>
              <a:rPr lang="en-US" sz="9600" dirty="0">
                <a:latin typeface="Times New Roman" pitchFamily="18" charset="0"/>
                <a:cs typeface="Times New Roman" pitchFamily="18" charset="0"/>
              </a:rPr>
              <a:t> </a:t>
            </a:r>
          </a:p>
          <a:p>
            <a:pPr>
              <a:lnSpc>
                <a:spcPct val="150000"/>
              </a:lnSpc>
              <a:defRPr/>
            </a:pPr>
            <a:endParaRPr lang="en-US" sz="9600" dirty="0">
              <a:latin typeface="Times New Roman" pitchFamily="18" charset="0"/>
              <a:cs typeface="Times New Roman" pitchFamily="18" charset="0"/>
            </a:endParaRPr>
          </a:p>
        </p:txBody>
      </p:sp>
      <p:sp>
        <p:nvSpPr>
          <p:cNvPr id="7" name="Slide Number Placeholder 6"/>
          <p:cNvSpPr>
            <a:spLocks noGrp="1"/>
          </p:cNvSpPr>
          <p:nvPr>
            <p:ph type="sldNum" sz="quarter" idx="12"/>
          </p:nvPr>
        </p:nvSpPr>
        <p:spPr/>
        <p:txBody>
          <a:bodyPr/>
          <a:lstStyle/>
          <a:p>
            <a:pPr>
              <a:defRPr/>
            </a:pPr>
            <a:fld id="{54FCFE5F-50CA-461C-AFE0-089A0FBAAEA5}" type="slidenum">
              <a:rPr lang="en-US">
                <a:solidFill>
                  <a:prstClr val="black">
                    <a:tint val="75000"/>
                  </a:prstClr>
                </a:solidFill>
              </a:rPr>
              <a:pPr>
                <a:defRPr/>
              </a:pPr>
              <a:t>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1889366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342865" indent="-342865">
              <a:spcBef>
                <a:spcPct val="20000"/>
              </a:spcBef>
              <a:defRPr/>
            </a:pPr>
            <a:r>
              <a:rPr lang="en-US" sz="2800" b="1" dirty="0">
                <a:solidFill>
                  <a:srgbClr val="FF0000"/>
                </a:solidFill>
                <a:latin typeface="Times New Roman" pitchFamily="18" charset="0"/>
                <a:ea typeface="+mn-ea"/>
                <a:cs typeface="Times New Roman" pitchFamily="18" charset="0"/>
              </a:rPr>
              <a:t>Lecture No. </a:t>
            </a:r>
            <a:r>
              <a:rPr lang="en-US" sz="2800" b="1" dirty="0" smtClean="0">
                <a:solidFill>
                  <a:srgbClr val="FF0000"/>
                </a:solidFill>
                <a:latin typeface="Times New Roman" pitchFamily="18" charset="0"/>
                <a:ea typeface="+mn-ea"/>
                <a:cs typeface="Times New Roman" pitchFamily="18" charset="0"/>
              </a:rPr>
              <a:t>27</a:t>
            </a:r>
            <a:r>
              <a:rPr lang="en-US" sz="2800" b="1" dirty="0">
                <a:solidFill>
                  <a:srgbClr val="FF0000"/>
                </a:solidFill>
                <a:latin typeface="Times New Roman" pitchFamily="18" charset="0"/>
                <a:ea typeface="+mn-ea"/>
                <a:cs typeface="Times New Roman" pitchFamily="18" charset="0"/>
              </a:rPr>
              <a:t/>
            </a:r>
            <a:br>
              <a:rPr lang="en-US" sz="2800" b="1" dirty="0">
                <a:solidFill>
                  <a:srgbClr val="FF0000"/>
                </a:solidFill>
                <a:latin typeface="Times New Roman" pitchFamily="18" charset="0"/>
                <a:ea typeface="+mn-ea"/>
                <a:cs typeface="Times New Roman" pitchFamily="18" charset="0"/>
              </a:rPr>
            </a:br>
            <a:endParaRPr lang="en-US" sz="2800" dirty="0">
              <a:solidFill>
                <a:srgbClr val="FF0000"/>
              </a:solidFill>
            </a:endParaRPr>
          </a:p>
        </p:txBody>
      </p:sp>
      <p:sp>
        <p:nvSpPr>
          <p:cNvPr id="3" name="Content Placeholder 2"/>
          <p:cNvSpPr>
            <a:spLocks noGrp="1"/>
          </p:cNvSpPr>
          <p:nvPr>
            <p:ph idx="1"/>
          </p:nvPr>
        </p:nvSpPr>
        <p:spPr/>
        <p:txBody>
          <a:bodyPr/>
          <a:lstStyle/>
          <a:p>
            <a:pPr marL="457153" indent="-457153" algn="ctr">
              <a:buSzPct val="124000"/>
              <a:buNone/>
              <a:defRPr/>
            </a:pPr>
            <a:r>
              <a:rPr lang="en-US" altLang="zh-CN" sz="2800" b="1" dirty="0">
                <a:solidFill>
                  <a:srgbClr val="0000FF"/>
                </a:solidFill>
                <a:latin typeface="Times New Roman" pitchFamily="18" charset="0"/>
                <a:ea typeface="宋体" pitchFamily="2" charset="-122"/>
                <a:cs typeface="Times New Roman" pitchFamily="18" charset="0"/>
              </a:rPr>
              <a:t>MOS Field-Effect Transistors </a:t>
            </a:r>
            <a:br>
              <a:rPr lang="en-US" altLang="zh-CN" sz="2800" b="1" dirty="0">
                <a:solidFill>
                  <a:srgbClr val="0000FF"/>
                </a:solidFill>
                <a:latin typeface="Times New Roman" pitchFamily="18" charset="0"/>
                <a:ea typeface="宋体" pitchFamily="2" charset="-122"/>
                <a:cs typeface="Times New Roman" pitchFamily="18" charset="0"/>
              </a:rPr>
            </a:br>
            <a:r>
              <a:rPr lang="en-US" altLang="zh-CN" sz="2800" b="1" dirty="0">
                <a:solidFill>
                  <a:srgbClr val="008000"/>
                </a:solidFill>
                <a:latin typeface="Times New Roman" pitchFamily="18" charset="0"/>
                <a:ea typeface="宋体" pitchFamily="2" charset="-122"/>
                <a:cs typeface="Times New Roman" pitchFamily="18" charset="0"/>
              </a:rPr>
              <a:t>MOSFETs</a:t>
            </a:r>
            <a:r>
              <a:rPr lang="en-US" sz="2800" b="1" dirty="0">
                <a:solidFill>
                  <a:srgbClr val="FF0000"/>
                </a:solidFill>
                <a:latin typeface="Times New Roman" pitchFamily="18" charset="0"/>
                <a:ea typeface="Times New Roman"/>
                <a:cs typeface="Times New Roman" pitchFamily="18" charset="0"/>
              </a:rPr>
              <a:t/>
            </a:r>
            <a:br>
              <a:rPr lang="en-US" sz="2800" b="1" dirty="0">
                <a:solidFill>
                  <a:srgbClr val="FF0000"/>
                </a:solidFill>
                <a:latin typeface="Times New Roman" pitchFamily="18" charset="0"/>
                <a:ea typeface="Times New Roman"/>
                <a:cs typeface="Times New Roman" pitchFamily="18" charset="0"/>
              </a:rPr>
            </a:br>
            <a:r>
              <a:rPr lang="en-US" altLang="zh-TW" sz="2800" b="1" dirty="0" smtClean="0">
                <a:latin typeface="Times New Roman" pitchFamily="18" charset="0"/>
                <a:cs typeface="Times New Roman" pitchFamily="18" charset="0"/>
              </a:rPr>
              <a:t>Reference:</a:t>
            </a:r>
            <a:endParaRPr lang="en-US" sz="2800" b="1" dirty="0">
              <a:solidFill>
                <a:srgbClr val="FF0000"/>
              </a:solidFill>
              <a:latin typeface="Times New Roman" pitchFamily="18" charset="0"/>
              <a:ea typeface="Times New Roman"/>
              <a:cs typeface="Times New Roman" pitchFamily="18" charset="0"/>
            </a:endParaRPr>
          </a:p>
          <a:p>
            <a:pPr marL="457153" indent="-457153" algn="ctr">
              <a:buSzPct val="124000"/>
              <a:buNone/>
              <a:defRPr/>
            </a:pPr>
            <a:r>
              <a:rPr lang="en-US" altLang="zh-TW" sz="2800" b="1" dirty="0">
                <a:solidFill>
                  <a:srgbClr val="0000FF"/>
                </a:solidFill>
                <a:latin typeface="Times New Roman" pitchFamily="18" charset="0"/>
                <a:cs typeface="Times New Roman" pitchFamily="18" charset="0"/>
              </a:rPr>
              <a:t>Chapter-4.1</a:t>
            </a:r>
          </a:p>
          <a:p>
            <a:pPr marL="457153" indent="-457153" algn="ctr">
              <a:buSzPct val="124000"/>
              <a:buNone/>
              <a:defRPr/>
            </a:pPr>
            <a:r>
              <a:rPr lang="en-US" altLang="zh-TW" sz="2800" b="1" i="1" dirty="0">
                <a:solidFill>
                  <a:srgbClr val="0000FF"/>
                </a:solidFill>
                <a:latin typeface="Times New Roman" pitchFamily="18" charset="0"/>
                <a:cs typeface="Times New Roman" pitchFamily="18" charset="0"/>
              </a:rPr>
              <a:t>Microelectronic Circuits</a:t>
            </a:r>
          </a:p>
          <a:p>
            <a:pPr marL="457153" indent="-457153" algn="ctr">
              <a:buNone/>
              <a:defRPr/>
            </a:pPr>
            <a:r>
              <a:rPr lang="en-US" altLang="zh-TW" sz="2800" dirty="0">
                <a:solidFill>
                  <a:srgbClr val="0000FF"/>
                </a:solidFill>
                <a:latin typeface="Times New Roman" pitchFamily="18" charset="0"/>
                <a:cs typeface="Times New Roman" pitchFamily="18" charset="0"/>
              </a:rPr>
              <a:t>        Adel S. </a:t>
            </a:r>
            <a:r>
              <a:rPr lang="en-US" altLang="zh-TW" sz="2800" dirty="0" err="1">
                <a:solidFill>
                  <a:srgbClr val="0000FF"/>
                </a:solidFill>
                <a:latin typeface="Times New Roman" pitchFamily="18" charset="0"/>
                <a:cs typeface="Times New Roman" pitchFamily="18" charset="0"/>
              </a:rPr>
              <a:t>Sedra</a:t>
            </a:r>
            <a:r>
              <a:rPr lang="en-US" altLang="zh-TW" sz="2800" dirty="0">
                <a:solidFill>
                  <a:srgbClr val="0000FF"/>
                </a:solidFill>
                <a:latin typeface="Times New Roman" pitchFamily="18" charset="0"/>
                <a:cs typeface="Times New Roman" pitchFamily="18" charset="0"/>
              </a:rPr>
              <a:t> and Kenneth C. Smith. </a:t>
            </a:r>
          </a:p>
        </p:txBody>
      </p:sp>
      <p:sp>
        <p:nvSpPr>
          <p:cNvPr id="5" name="Slide Number Placeholder 4"/>
          <p:cNvSpPr>
            <a:spLocks noGrp="1"/>
          </p:cNvSpPr>
          <p:nvPr>
            <p:ph type="sldNum" sz="quarter" idx="12"/>
          </p:nvPr>
        </p:nvSpPr>
        <p:spPr/>
        <p:txBody>
          <a:bodyPr/>
          <a:lstStyle/>
          <a:p>
            <a:fld id="{42BD8709-E537-4D94-AA85-22F0E0E3C656}"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39813240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normAutofit/>
          </a:bodyPr>
          <a:lstStyle/>
          <a:p>
            <a:pPr eaLnBrk="1" hangingPunct="1"/>
            <a:r>
              <a:rPr lang="en-US" sz="2800" b="1" dirty="0">
                <a:solidFill>
                  <a:srgbClr val="FF0000"/>
                </a:solidFill>
                <a:latin typeface="Times New Roman" pitchFamily="18" charset="0"/>
                <a:cs typeface="Times New Roman" pitchFamily="18" charset="0"/>
              </a:rPr>
              <a:t>Different </a:t>
            </a:r>
            <a:r>
              <a:rPr lang="en-US" sz="2800" b="1" dirty="0" smtClean="0">
                <a:solidFill>
                  <a:srgbClr val="FF0000"/>
                </a:solidFill>
                <a:latin typeface="Times New Roman" pitchFamily="18" charset="0"/>
                <a:cs typeface="Times New Roman" pitchFamily="18" charset="0"/>
              </a:rPr>
              <a:t>Types </a:t>
            </a:r>
            <a:r>
              <a:rPr lang="en-US" sz="2800" b="1" dirty="0">
                <a:solidFill>
                  <a:srgbClr val="FF0000"/>
                </a:solidFill>
                <a:latin typeface="Times New Roman" pitchFamily="18" charset="0"/>
                <a:cs typeface="Times New Roman" pitchFamily="18" charset="0"/>
              </a:rPr>
              <a:t>of FETs</a:t>
            </a:r>
          </a:p>
        </p:txBody>
      </p:sp>
      <p:sp>
        <p:nvSpPr>
          <p:cNvPr id="4099" name="Rectangle 3"/>
          <p:cNvSpPr>
            <a:spLocks noGrp="1" noChangeArrowheads="1"/>
          </p:cNvSpPr>
          <p:nvPr>
            <p:ph type="body" idx="1"/>
          </p:nvPr>
        </p:nvSpPr>
        <p:spPr/>
        <p:txBody>
          <a:bodyPr>
            <a:normAutofit/>
          </a:bodyPr>
          <a:lstStyle/>
          <a:p>
            <a:pPr eaLnBrk="1" hangingPunct="1">
              <a:lnSpc>
                <a:spcPct val="150000"/>
              </a:lnSpc>
              <a:buClr>
                <a:srgbClr val="FF0000"/>
              </a:buClr>
              <a:buFont typeface="Wingdings" pitchFamily="2" charset="2"/>
              <a:buChar char="Ø"/>
            </a:pPr>
            <a:r>
              <a:rPr lang="en-US" sz="2800" b="1" dirty="0" smtClean="0">
                <a:solidFill>
                  <a:srgbClr val="0000FF"/>
                </a:solidFill>
                <a:latin typeface="Times New Roman" pitchFamily="18" charset="0"/>
                <a:cs typeface="Times New Roman" pitchFamily="18" charset="0"/>
              </a:rPr>
              <a:t>Junction </a:t>
            </a:r>
            <a:r>
              <a:rPr lang="en-US" sz="2800" b="1" dirty="0">
                <a:solidFill>
                  <a:srgbClr val="0000FF"/>
                </a:solidFill>
                <a:latin typeface="Times New Roman" pitchFamily="18" charset="0"/>
                <a:cs typeface="Times New Roman" pitchFamily="18" charset="0"/>
              </a:rPr>
              <a:t>FET (JFET)</a:t>
            </a:r>
          </a:p>
          <a:p>
            <a:pPr eaLnBrk="1" hangingPunct="1">
              <a:lnSpc>
                <a:spcPct val="150000"/>
              </a:lnSpc>
              <a:buClr>
                <a:srgbClr val="FF0000"/>
              </a:buClr>
              <a:buFont typeface="Wingdings" pitchFamily="2" charset="2"/>
              <a:buChar char="Ø"/>
            </a:pPr>
            <a:r>
              <a:rPr lang="en-US" sz="2800" b="1" dirty="0">
                <a:solidFill>
                  <a:srgbClr val="008000"/>
                </a:solidFill>
                <a:latin typeface="Times New Roman" pitchFamily="18" charset="0"/>
                <a:cs typeface="Times New Roman" pitchFamily="18" charset="0"/>
              </a:rPr>
              <a:t>Metal-Oxide-Semiconductor FET (MOSFET)</a:t>
            </a:r>
          </a:p>
          <a:p>
            <a:pPr eaLnBrk="1" hangingPunct="1">
              <a:lnSpc>
                <a:spcPct val="150000"/>
              </a:lnSpc>
              <a:buClr>
                <a:srgbClr val="FF0000"/>
              </a:buClr>
              <a:buFont typeface="Wingdings" pitchFamily="2" charset="2"/>
              <a:buChar char="Ø"/>
            </a:pPr>
            <a:r>
              <a:rPr lang="en-US" sz="2800" b="1" dirty="0">
                <a:solidFill>
                  <a:srgbClr val="660066"/>
                </a:solidFill>
                <a:latin typeface="Times New Roman" pitchFamily="18" charset="0"/>
                <a:cs typeface="Times New Roman" pitchFamily="18" charset="0"/>
              </a:rPr>
              <a:t>Metal-Semiconductor FET (MESFET)</a:t>
            </a:r>
          </a:p>
        </p:txBody>
      </p:sp>
      <p:sp>
        <p:nvSpPr>
          <p:cNvPr id="3" name="Slide Number Placeholder 2"/>
          <p:cNvSpPr>
            <a:spLocks noGrp="1"/>
          </p:cNvSpPr>
          <p:nvPr>
            <p:ph type="sldNum" sz="quarter" idx="12"/>
          </p:nvPr>
        </p:nvSpPr>
        <p:spPr/>
        <p:txBody>
          <a:bodyPr/>
          <a:lstStyle/>
          <a:p>
            <a:fld id="{9BE5519B-AC82-48B7-AB54-29353FF7AC68}" type="slidenum">
              <a:rPr lang="en-US" smtClean="0">
                <a:solidFill>
                  <a:prstClr val="black">
                    <a:tint val="75000"/>
                  </a:prstClr>
                </a:solidFill>
              </a:rPr>
              <a:pPr/>
              <a:t>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36451902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a:bodyPr>
          <a:lstStyle/>
          <a:p>
            <a:pPr eaLnBrk="1" hangingPunct="1"/>
            <a:r>
              <a:rPr lang="en-US" sz="2800" b="1" dirty="0">
                <a:solidFill>
                  <a:srgbClr val="FF0000"/>
                </a:solidFill>
                <a:latin typeface="Times New Roman" pitchFamily="18" charset="0"/>
                <a:cs typeface="Times New Roman" pitchFamily="18" charset="0"/>
              </a:rPr>
              <a:t>Different </a:t>
            </a:r>
            <a:r>
              <a:rPr lang="en-US" sz="2800" b="1" dirty="0" smtClean="0">
                <a:solidFill>
                  <a:srgbClr val="FF0000"/>
                </a:solidFill>
                <a:latin typeface="Times New Roman" pitchFamily="18" charset="0"/>
                <a:cs typeface="Times New Roman" pitchFamily="18" charset="0"/>
              </a:rPr>
              <a:t>Types </a:t>
            </a:r>
            <a:r>
              <a:rPr lang="en-US" sz="2800" b="1" dirty="0">
                <a:solidFill>
                  <a:srgbClr val="FF0000"/>
                </a:solidFill>
                <a:latin typeface="Times New Roman" pitchFamily="18" charset="0"/>
                <a:cs typeface="Times New Roman" pitchFamily="18" charset="0"/>
              </a:rPr>
              <a:t>of FETs</a:t>
            </a:r>
          </a:p>
        </p:txBody>
      </p:sp>
      <p:sp>
        <p:nvSpPr>
          <p:cNvPr id="5123" name="Rectangle 3"/>
          <p:cNvSpPr>
            <a:spLocks noGrp="1" noChangeArrowheads="1"/>
          </p:cNvSpPr>
          <p:nvPr>
            <p:ph type="body" idx="1"/>
          </p:nvPr>
        </p:nvSpPr>
        <p:spPr>
          <a:xfrm>
            <a:off x="470115" y="1219201"/>
            <a:ext cx="8229600" cy="4525963"/>
          </a:xfrm>
        </p:spPr>
        <p:txBody>
          <a:bodyPr>
            <a:normAutofit/>
          </a:bodyPr>
          <a:lstStyle/>
          <a:p>
            <a:pPr eaLnBrk="1" hangingPunct="1">
              <a:buClr>
                <a:srgbClr val="0000FF"/>
              </a:buClr>
              <a:buFont typeface="Wingdings" pitchFamily="2" charset="2"/>
              <a:buChar char="v"/>
            </a:pPr>
            <a:r>
              <a:rPr lang="en-US" sz="2400" b="1" dirty="0" smtClean="0">
                <a:solidFill>
                  <a:srgbClr val="0000FF"/>
                </a:solidFill>
                <a:latin typeface="Times New Roman" pitchFamily="18" charset="0"/>
                <a:cs typeface="Times New Roman" pitchFamily="18" charset="0"/>
              </a:rPr>
              <a:t>Junction </a:t>
            </a:r>
            <a:r>
              <a:rPr lang="en-US" sz="2400" b="1" dirty="0">
                <a:solidFill>
                  <a:srgbClr val="0000FF"/>
                </a:solidFill>
                <a:latin typeface="Times New Roman" pitchFamily="18" charset="0"/>
                <a:cs typeface="Times New Roman" pitchFamily="18" charset="0"/>
              </a:rPr>
              <a:t>FET (JFET)</a:t>
            </a:r>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999691" y="2057400"/>
            <a:ext cx="5097219"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1371600" y="5105400"/>
            <a:ext cx="6553200" cy="707886"/>
          </a:xfrm>
          <a:prstGeom prst="rect">
            <a:avLst/>
          </a:prstGeom>
        </p:spPr>
        <p:txBody>
          <a:bodyPr wrap="square" lIns="91430" tIns="45715" rIns="91430" bIns="45715">
            <a:spAutoFit/>
          </a:bodyPr>
          <a:lstStyle/>
          <a:p>
            <a:r>
              <a:rPr lang="en-US" sz="2000" b="1" dirty="0">
                <a:solidFill>
                  <a:srgbClr val="0000FF"/>
                </a:solidFill>
                <a:latin typeface="Times New Roman" pitchFamily="18" charset="0"/>
                <a:cs typeface="Times New Roman" pitchFamily="18" charset="0"/>
              </a:rPr>
              <a:t>The gate-channel insulator is the DEPLETION REGION, and is the same material as the  channel. </a:t>
            </a:r>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5</a:t>
            </a:fld>
            <a:endParaRPr lang="en-US">
              <a:solidFill>
                <a:prstClr val="black">
                  <a:tint val="75000"/>
                </a:prstClr>
              </a:solidFill>
            </a:endParaRPr>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33525828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pPr eaLnBrk="1" hangingPunct="1"/>
            <a:r>
              <a:rPr lang="en-US" sz="2800" b="1" dirty="0">
                <a:solidFill>
                  <a:srgbClr val="FF0000"/>
                </a:solidFill>
                <a:latin typeface="Times New Roman" pitchFamily="18" charset="0"/>
                <a:cs typeface="Times New Roman" pitchFamily="18" charset="0"/>
              </a:rPr>
              <a:t>Different </a:t>
            </a:r>
            <a:r>
              <a:rPr lang="en-US" sz="2800" b="1" dirty="0" smtClean="0">
                <a:solidFill>
                  <a:srgbClr val="FF0000"/>
                </a:solidFill>
                <a:latin typeface="Times New Roman" pitchFamily="18" charset="0"/>
                <a:cs typeface="Times New Roman" pitchFamily="18" charset="0"/>
              </a:rPr>
              <a:t>Types </a:t>
            </a:r>
            <a:r>
              <a:rPr lang="en-US" sz="2800" b="1" dirty="0">
                <a:solidFill>
                  <a:srgbClr val="FF0000"/>
                </a:solidFill>
                <a:latin typeface="Times New Roman" pitchFamily="18" charset="0"/>
                <a:cs typeface="Times New Roman" pitchFamily="18" charset="0"/>
              </a:rPr>
              <a:t>of FETs</a:t>
            </a:r>
          </a:p>
        </p:txBody>
      </p:sp>
      <p:sp>
        <p:nvSpPr>
          <p:cNvPr id="6147" name="Rectangle 3"/>
          <p:cNvSpPr>
            <a:spLocks noGrp="1" noChangeArrowheads="1"/>
          </p:cNvSpPr>
          <p:nvPr>
            <p:ph type="body" idx="1"/>
          </p:nvPr>
        </p:nvSpPr>
        <p:spPr/>
        <p:txBody>
          <a:bodyPr>
            <a:normAutofit/>
          </a:bodyPr>
          <a:lstStyle/>
          <a:p>
            <a:pPr eaLnBrk="1" hangingPunct="1">
              <a:buClr>
                <a:srgbClr val="FF0000"/>
              </a:buClr>
              <a:buFont typeface="Wingdings" pitchFamily="2" charset="2"/>
              <a:buChar char="v"/>
            </a:pPr>
            <a:r>
              <a:rPr lang="en-US" sz="2400" b="1" dirty="0">
                <a:solidFill>
                  <a:srgbClr val="008000"/>
                </a:solidFill>
                <a:latin typeface="Times New Roman" pitchFamily="18" charset="0"/>
                <a:cs typeface="Times New Roman" pitchFamily="18" charset="0"/>
              </a:rPr>
              <a:t>Metal-Oxide-Semiconductor FET (MOSFET)</a:t>
            </a:r>
          </a:p>
        </p:txBody>
      </p:sp>
      <p:pic>
        <p:nvPicPr>
          <p:cNvPr id="614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1" y="2362200"/>
            <a:ext cx="7620000" cy="2713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1447800" y="5457856"/>
            <a:ext cx="6400800" cy="400110"/>
          </a:xfrm>
          <a:prstGeom prst="rect">
            <a:avLst/>
          </a:prstGeom>
        </p:spPr>
        <p:txBody>
          <a:bodyPr wrap="square" lIns="91430" tIns="45715" rIns="91430" bIns="45715">
            <a:spAutoFit/>
          </a:bodyPr>
          <a:lstStyle/>
          <a:p>
            <a:r>
              <a:rPr lang="en-US" sz="2000" b="1" dirty="0">
                <a:solidFill>
                  <a:srgbClr val="008000"/>
                </a:solidFill>
                <a:latin typeface="Times New Roman" pitchFamily="18" charset="0"/>
                <a:cs typeface="Times New Roman" pitchFamily="18" charset="0"/>
              </a:rPr>
              <a:t>The </a:t>
            </a:r>
            <a:r>
              <a:rPr lang="en-US" sz="2000" b="1" i="1" dirty="0">
                <a:solidFill>
                  <a:srgbClr val="008000"/>
                </a:solidFill>
                <a:latin typeface="Times New Roman" pitchFamily="18" charset="0"/>
                <a:cs typeface="Times New Roman" pitchFamily="18" charset="0"/>
              </a:rPr>
              <a:t>gate-channel insulator </a:t>
            </a:r>
            <a:r>
              <a:rPr lang="en-US" sz="2000" b="1" dirty="0">
                <a:solidFill>
                  <a:srgbClr val="008000"/>
                </a:solidFill>
                <a:latin typeface="Times New Roman" pitchFamily="18" charset="0"/>
                <a:cs typeface="Times New Roman" pitchFamily="18" charset="0"/>
              </a:rPr>
              <a:t>is made out of dielectric;SiO</a:t>
            </a:r>
            <a:r>
              <a:rPr lang="en-US" sz="2000" b="1" baseline="-25000" dirty="0">
                <a:solidFill>
                  <a:srgbClr val="008000"/>
                </a:solidFill>
                <a:latin typeface="Times New Roman" pitchFamily="18" charset="0"/>
                <a:cs typeface="Times New Roman" pitchFamily="18" charset="0"/>
              </a:rPr>
              <a:t>2</a:t>
            </a:r>
            <a:r>
              <a:rPr lang="en-US" sz="2000" b="1" dirty="0">
                <a:solidFill>
                  <a:srgbClr val="008000"/>
                </a:solidFill>
                <a:latin typeface="Times New Roman" pitchFamily="18" charset="0"/>
                <a:cs typeface="Times New Roman" pitchFamily="18" charset="0"/>
              </a:rPr>
              <a:t> </a:t>
            </a:r>
          </a:p>
        </p:txBody>
      </p:sp>
      <p:sp>
        <p:nvSpPr>
          <p:cNvPr id="4" name="Slide Number Placeholder 3"/>
          <p:cNvSpPr>
            <a:spLocks noGrp="1"/>
          </p:cNvSpPr>
          <p:nvPr>
            <p:ph type="sldNum" sz="quarter" idx="12"/>
          </p:nvPr>
        </p:nvSpPr>
        <p:spPr/>
        <p:txBody>
          <a:bodyPr/>
          <a:lstStyle/>
          <a:p>
            <a:fld id="{9BE5519B-AC82-48B7-AB54-29353FF7AC68}" type="slidenum">
              <a:rPr lang="en-US" smtClean="0">
                <a:solidFill>
                  <a:prstClr val="black">
                    <a:tint val="75000"/>
                  </a:prstClr>
                </a:solidFill>
              </a:rPr>
              <a:pPr/>
              <a:t>6</a:t>
            </a:fld>
            <a:endParaRPr lang="en-US">
              <a:solidFill>
                <a:prstClr val="black">
                  <a:tint val="75000"/>
                </a:prstClr>
              </a:solidFill>
            </a:endParaRPr>
          </a:p>
        </p:txBody>
      </p:sp>
      <p:sp>
        <p:nvSpPr>
          <p:cNvPr id="7" name="Footer Placeholder 6"/>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25691075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eaLnBrk="1" hangingPunct="1"/>
            <a:r>
              <a:rPr lang="en-US" sz="2800" b="1" dirty="0">
                <a:solidFill>
                  <a:srgbClr val="FF0000"/>
                </a:solidFill>
                <a:latin typeface="Times New Roman" pitchFamily="18" charset="0"/>
                <a:cs typeface="Times New Roman" pitchFamily="18" charset="0"/>
              </a:rPr>
              <a:t>Different </a:t>
            </a:r>
            <a:r>
              <a:rPr lang="en-US" sz="2800" b="1" dirty="0" smtClean="0">
                <a:solidFill>
                  <a:srgbClr val="FF0000"/>
                </a:solidFill>
                <a:latin typeface="Times New Roman" pitchFamily="18" charset="0"/>
                <a:cs typeface="Times New Roman" pitchFamily="18" charset="0"/>
              </a:rPr>
              <a:t>Types </a:t>
            </a:r>
            <a:r>
              <a:rPr lang="en-US" sz="2800" b="1" dirty="0">
                <a:solidFill>
                  <a:srgbClr val="FF0000"/>
                </a:solidFill>
                <a:latin typeface="Times New Roman" pitchFamily="18" charset="0"/>
                <a:cs typeface="Times New Roman" pitchFamily="18" charset="0"/>
              </a:rPr>
              <a:t>of FETs</a:t>
            </a:r>
          </a:p>
        </p:txBody>
      </p:sp>
      <p:sp>
        <p:nvSpPr>
          <p:cNvPr id="7171" name="Rectangle 3"/>
          <p:cNvSpPr>
            <a:spLocks noGrp="1" noChangeArrowheads="1"/>
          </p:cNvSpPr>
          <p:nvPr>
            <p:ph type="body" idx="1"/>
          </p:nvPr>
        </p:nvSpPr>
        <p:spPr>
          <a:xfrm>
            <a:off x="457200" y="1219200"/>
            <a:ext cx="8229600" cy="4830763"/>
          </a:xfrm>
        </p:spPr>
        <p:txBody>
          <a:bodyPr>
            <a:normAutofit/>
          </a:bodyPr>
          <a:lstStyle/>
          <a:p>
            <a:pPr eaLnBrk="1" hangingPunct="1">
              <a:buClr>
                <a:srgbClr val="FF0000"/>
              </a:buClr>
              <a:buFont typeface="Wingdings" pitchFamily="2" charset="2"/>
              <a:buChar char="v"/>
            </a:pPr>
            <a:r>
              <a:rPr lang="en-US" sz="2400" b="1" dirty="0">
                <a:solidFill>
                  <a:srgbClr val="660066"/>
                </a:solidFill>
                <a:latin typeface="Times New Roman" pitchFamily="18" charset="0"/>
                <a:cs typeface="Times New Roman" pitchFamily="18" charset="0"/>
              </a:rPr>
              <a:t>Metal-Semiconductor FET (MESFET)</a:t>
            </a:r>
          </a:p>
        </p:txBody>
      </p:sp>
      <p:pic>
        <p:nvPicPr>
          <p:cNvPr id="717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57400" y="2105025"/>
            <a:ext cx="4743450" cy="2647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9BE5519B-AC82-48B7-AB54-29353FF7AC68}" type="slidenum">
              <a:rPr lang="en-US" smtClean="0">
                <a:solidFill>
                  <a:prstClr val="black">
                    <a:tint val="75000"/>
                  </a:prstClr>
                </a:solidFill>
              </a:rPr>
              <a:pPr/>
              <a:t>7</a:t>
            </a:fld>
            <a:endParaRPr lang="en-US">
              <a:solidFill>
                <a:prstClr val="black">
                  <a:tint val="75000"/>
                </a:prstClr>
              </a:solidFill>
            </a:endParaRPr>
          </a:p>
        </p:txBody>
      </p:sp>
      <p:sp>
        <p:nvSpPr>
          <p:cNvPr id="7" name="Footer Placeholder 6"/>
          <p:cNvSpPr>
            <a:spLocks noGrp="1"/>
          </p:cNvSpPr>
          <p:nvPr>
            <p:ph type="ftr" sz="quarter" idx="11"/>
          </p:nvPr>
        </p:nvSpPr>
        <p:spPr/>
        <p:txBody>
          <a:bodyPr/>
          <a:lstStyle/>
          <a:p>
            <a:r>
              <a:rPr lang="en-US" smtClean="0"/>
              <a:t>Nasim Zafar.</a:t>
            </a:r>
            <a:endParaRPr lang="en-US"/>
          </a:p>
        </p:txBody>
      </p:sp>
      <p:sp>
        <p:nvSpPr>
          <p:cNvPr id="8" name="Rectangle 7"/>
          <p:cNvSpPr/>
          <p:nvPr/>
        </p:nvSpPr>
        <p:spPr>
          <a:xfrm>
            <a:off x="990600" y="4953000"/>
            <a:ext cx="7162800" cy="1015663"/>
          </a:xfrm>
          <a:prstGeom prst="rect">
            <a:avLst/>
          </a:prstGeom>
        </p:spPr>
        <p:txBody>
          <a:bodyPr wrap="square">
            <a:spAutoFit/>
          </a:bodyPr>
          <a:lstStyle/>
          <a:p>
            <a:r>
              <a:rPr lang="en-US" sz="2000" dirty="0" smtClean="0">
                <a:solidFill>
                  <a:srgbClr val="660066"/>
                </a:solidFill>
                <a:latin typeface="Times New Roman" pitchFamily="18" charset="0"/>
                <a:cs typeface="Times New Roman" pitchFamily="18" charset="0"/>
              </a:rPr>
              <a:t>The gate is formed by </a:t>
            </a:r>
            <a:r>
              <a:rPr lang="en-US" sz="2000" dirty="0" err="1" smtClean="0">
                <a:solidFill>
                  <a:srgbClr val="660066"/>
                </a:solidFill>
                <a:latin typeface="Times New Roman" pitchFamily="18" charset="0"/>
                <a:cs typeface="Times New Roman" pitchFamily="18" charset="0"/>
              </a:rPr>
              <a:t>Schottky</a:t>
            </a:r>
            <a:r>
              <a:rPr lang="en-US" sz="2000" dirty="0" smtClean="0">
                <a:solidFill>
                  <a:srgbClr val="660066"/>
                </a:solidFill>
                <a:latin typeface="Times New Roman" pitchFamily="18" charset="0"/>
                <a:cs typeface="Times New Roman" pitchFamily="18" charset="0"/>
              </a:rPr>
              <a:t>  barrier to the semiconductor layer. The </a:t>
            </a:r>
            <a:r>
              <a:rPr lang="en-US" sz="2000" b="1" i="1" dirty="0" smtClean="0">
                <a:solidFill>
                  <a:srgbClr val="660066"/>
                </a:solidFill>
                <a:latin typeface="Times New Roman" pitchFamily="18" charset="0"/>
                <a:cs typeface="Times New Roman" pitchFamily="18" charset="0"/>
              </a:rPr>
              <a:t>gate-channel insulator  </a:t>
            </a:r>
            <a:r>
              <a:rPr lang="en-US" sz="2000" dirty="0" smtClean="0">
                <a:solidFill>
                  <a:srgbClr val="660066"/>
                </a:solidFill>
                <a:latin typeface="Times New Roman" pitchFamily="18" charset="0"/>
                <a:cs typeface="Times New Roman" pitchFamily="18" charset="0"/>
              </a:rPr>
              <a:t>consists of the DEPLETION REGION, i.e. the same  material as the channel. Very similar to the JFET  </a:t>
            </a:r>
            <a:endParaRPr lang="en-US" sz="2000" dirty="0">
              <a:solidFill>
                <a:srgbClr val="660066"/>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1102777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 (Metal-Oxide-Semiconductor)</a:t>
            </a:r>
            <a:endParaRPr lang="en-US" sz="2800" b="1" dirty="0">
              <a:solidFill>
                <a:srgbClr val="FF0000"/>
              </a:solidFill>
              <a:latin typeface="Times New Roman" pitchFamily="18" charset="0"/>
              <a:cs typeface="Times New Roman" pitchFamily="18" charset="0"/>
            </a:endParaRPr>
          </a:p>
        </p:txBody>
      </p:sp>
      <p:pic>
        <p:nvPicPr>
          <p:cNvPr id="4" name="Content Placeholder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1676400"/>
            <a:ext cx="544830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 Box 4"/>
          <p:cNvSpPr txBox="1">
            <a:spLocks noChangeArrowheads="1"/>
          </p:cNvSpPr>
          <p:nvPr/>
        </p:nvSpPr>
        <p:spPr bwMode="auto">
          <a:xfrm>
            <a:off x="762000" y="5257801"/>
            <a:ext cx="7772400" cy="4000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fontAlgn="base">
              <a:spcBef>
                <a:spcPct val="50000"/>
              </a:spcBef>
              <a:spcAft>
                <a:spcPct val="0"/>
              </a:spcAft>
            </a:pPr>
            <a:r>
              <a:rPr lang="en-US" sz="2000" b="1" dirty="0">
                <a:latin typeface="Times New Roman" pitchFamily="18" charset="0"/>
                <a:cs typeface="Times New Roman" pitchFamily="18" charset="0"/>
              </a:rPr>
              <a:t>Assume work function of metal and semiconductor are same.</a:t>
            </a:r>
          </a:p>
        </p:txBody>
      </p:sp>
      <p:sp>
        <p:nvSpPr>
          <p:cNvPr id="6" name="Slide Number Placeholder 5"/>
          <p:cNvSpPr>
            <a:spLocks noGrp="1"/>
          </p:cNvSpPr>
          <p:nvPr>
            <p:ph type="sldNum" sz="quarter" idx="12"/>
          </p:nvPr>
        </p:nvSpPr>
        <p:spPr/>
        <p:txBody>
          <a:bodyPr/>
          <a:lstStyle/>
          <a:p>
            <a:fld id="{DA9812A3-ACAA-4681-98E4-2950E022EF7D}" type="slidenum">
              <a:rPr lang="en-US" smtClean="0"/>
              <a:pPr/>
              <a:t>8</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a:ln>
            <a:noFill/>
          </a:ln>
        </p:spPr>
        <p:txBody>
          <a:bodyPr>
            <a:normAutofit/>
          </a:bodyPr>
          <a:lstStyle/>
          <a:p>
            <a:pPr algn="ctr" eaLnBrk="1" hangingPunct="1"/>
            <a:r>
              <a:rPr lang="en-US" sz="2800" b="1" dirty="0">
                <a:solidFill>
                  <a:srgbClr val="FF0000"/>
                </a:solidFill>
                <a:latin typeface="Times New Roman" pitchFamily="18" charset="0"/>
                <a:cs typeface="Times New Roman" pitchFamily="18" charset="0"/>
              </a:rPr>
              <a:t>Metal Oxide Semiconductor Field Effect Transistors</a:t>
            </a:r>
          </a:p>
        </p:txBody>
      </p:sp>
      <p:sp>
        <p:nvSpPr>
          <p:cNvPr id="3" name="Content Placeholder 2"/>
          <p:cNvSpPr>
            <a:spLocks noGrp="1"/>
          </p:cNvSpPr>
          <p:nvPr>
            <p:ph idx="1"/>
          </p:nvPr>
        </p:nvSpPr>
        <p:spPr>
          <a:xfrm>
            <a:off x="381000" y="1295401"/>
            <a:ext cx="8229600" cy="4807742"/>
          </a:xfrm>
        </p:spPr>
        <p:txBody>
          <a:bodyPr>
            <a:normAutofit/>
          </a:bodyPr>
          <a:lstStyle/>
          <a:p>
            <a:pPr marL="0" indent="0" algn="ctr">
              <a:buNone/>
            </a:pPr>
            <a:endParaRPr lang="en-US" sz="4000" b="1" dirty="0" smtClean="0">
              <a:solidFill>
                <a:srgbClr val="006633"/>
              </a:solidFill>
              <a:latin typeface="Times New Roman" pitchFamily="18" charset="0"/>
              <a:ea typeface="+mj-ea"/>
              <a:cs typeface="Times New Roman" pitchFamily="18" charset="0"/>
            </a:endParaRPr>
          </a:p>
          <a:p>
            <a:pPr marL="0" indent="0" algn="ctr">
              <a:buNone/>
            </a:pPr>
            <a:r>
              <a:rPr lang="en-US" sz="4000" b="1" dirty="0" smtClean="0">
                <a:solidFill>
                  <a:srgbClr val="006633"/>
                </a:solidFill>
                <a:latin typeface="Times New Roman" pitchFamily="18" charset="0"/>
                <a:ea typeface="+mj-ea"/>
                <a:cs typeface="Times New Roman" pitchFamily="18" charset="0"/>
              </a:rPr>
              <a:t>MOSFET</a:t>
            </a:r>
            <a:endParaRPr lang="en-US" sz="40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9BE5519B-AC82-48B7-AB54-29353FF7AC68}" type="slidenum">
              <a:rPr lang="en-US" smtClean="0">
                <a:solidFill>
                  <a:prstClr val="black">
                    <a:tint val="75000"/>
                  </a:prstClr>
                </a:solidFill>
              </a:rPr>
              <a:pPr/>
              <a:t>9</a:t>
            </a:fld>
            <a:endParaRPr lang="en-US">
              <a:solidFill>
                <a:prstClr val="black">
                  <a:tint val="75000"/>
                </a:prstClr>
              </a:solidFill>
            </a:endParaRPr>
          </a:p>
        </p:txBody>
      </p:sp>
      <p:pic>
        <p:nvPicPr>
          <p:cNvPr id="48" name="Picture 2" descr="http://www.isi.edu/~vernier/EE327/mosfet_3d_nm_king_ucb.jpg"/>
          <p:cNvPicPr>
            <a:picLocks noChangeAspect="1" noChangeArrowheads="1"/>
          </p:cNvPicPr>
          <p:nvPr>
            <p:custDataLst>
              <p:tags r:id="rId1"/>
            </p:custDataLst>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4600" y="3048000"/>
            <a:ext cx="3896597" cy="24663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Footer Placeholder 5"/>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4040099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381000"/>
            <a:ext cx="7772400" cy="1143000"/>
          </a:xfrm>
        </p:spPr>
        <p:txBody>
          <a:bodyPr/>
          <a:lstStyle/>
          <a:p>
            <a:pPr eaLnBrk="1" hangingPunct="1"/>
            <a:r>
              <a:rPr lang="en-US" sz="2800" b="1" dirty="0" smtClean="0">
                <a:solidFill>
                  <a:srgbClr val="FF0000"/>
                </a:solidFill>
                <a:latin typeface="Times New Roman" pitchFamily="18" charset="0"/>
                <a:cs typeface="Times New Roman" pitchFamily="18" charset="0"/>
              </a:rPr>
              <a:t>Circuit Symbol (NMOS)</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Enhancement-Type</a:t>
            </a:r>
          </a:p>
        </p:txBody>
      </p:sp>
      <p:grpSp>
        <p:nvGrpSpPr>
          <p:cNvPr id="2" name="Group 36"/>
          <p:cNvGrpSpPr>
            <a:grpSpLocks/>
          </p:cNvGrpSpPr>
          <p:nvPr/>
        </p:nvGrpSpPr>
        <p:grpSpPr bwMode="auto">
          <a:xfrm>
            <a:off x="1600200" y="1828800"/>
            <a:ext cx="5788026" cy="3662363"/>
            <a:chOff x="86" y="746"/>
            <a:chExt cx="3646" cy="2307"/>
          </a:xfrm>
        </p:grpSpPr>
        <p:sp>
          <p:nvSpPr>
            <p:cNvPr id="14346" name="Line 3"/>
            <p:cNvSpPr>
              <a:spLocks noChangeShapeType="1"/>
            </p:cNvSpPr>
            <p:nvPr/>
          </p:nvSpPr>
          <p:spPr bwMode="auto">
            <a:xfrm>
              <a:off x="960" y="1536"/>
              <a:ext cx="0" cy="1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47" name="Line 4"/>
            <p:cNvSpPr>
              <a:spLocks noChangeShapeType="1"/>
            </p:cNvSpPr>
            <p:nvPr/>
          </p:nvSpPr>
          <p:spPr bwMode="auto">
            <a:xfrm>
              <a:off x="960" y="1824"/>
              <a:ext cx="0" cy="1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48" name="Line 5"/>
            <p:cNvSpPr>
              <a:spLocks noChangeShapeType="1"/>
            </p:cNvSpPr>
            <p:nvPr/>
          </p:nvSpPr>
          <p:spPr bwMode="auto">
            <a:xfrm>
              <a:off x="960" y="2112"/>
              <a:ext cx="0" cy="192"/>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49" name="Line 6"/>
            <p:cNvSpPr>
              <a:spLocks noChangeShapeType="1"/>
            </p:cNvSpPr>
            <p:nvPr/>
          </p:nvSpPr>
          <p:spPr bwMode="auto">
            <a:xfrm>
              <a:off x="816" y="1680"/>
              <a:ext cx="0" cy="48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50" name="Line 7"/>
            <p:cNvSpPr>
              <a:spLocks noChangeShapeType="1"/>
            </p:cNvSpPr>
            <p:nvPr/>
          </p:nvSpPr>
          <p:spPr bwMode="auto">
            <a:xfrm flipH="1">
              <a:off x="336" y="1920"/>
              <a:ext cx="48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51" name="Line 8"/>
            <p:cNvSpPr>
              <a:spLocks noChangeShapeType="1"/>
            </p:cNvSpPr>
            <p:nvPr/>
          </p:nvSpPr>
          <p:spPr bwMode="auto">
            <a:xfrm>
              <a:off x="960" y="1632"/>
              <a:ext cx="24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52" name="Line 9"/>
            <p:cNvSpPr>
              <a:spLocks noChangeShapeType="1"/>
            </p:cNvSpPr>
            <p:nvPr/>
          </p:nvSpPr>
          <p:spPr bwMode="auto">
            <a:xfrm>
              <a:off x="960" y="1920"/>
              <a:ext cx="480" cy="0"/>
            </a:xfrm>
            <a:prstGeom prst="line">
              <a:avLst/>
            </a:prstGeom>
            <a:noFill/>
            <a:ln w="2857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53" name="Line 10"/>
            <p:cNvSpPr>
              <a:spLocks noChangeShapeType="1"/>
            </p:cNvSpPr>
            <p:nvPr/>
          </p:nvSpPr>
          <p:spPr bwMode="auto">
            <a:xfrm>
              <a:off x="960" y="2208"/>
              <a:ext cx="24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54" name="Line 11"/>
            <p:cNvSpPr>
              <a:spLocks noChangeShapeType="1"/>
            </p:cNvSpPr>
            <p:nvPr/>
          </p:nvSpPr>
          <p:spPr bwMode="auto">
            <a:xfrm>
              <a:off x="1200" y="2208"/>
              <a:ext cx="0" cy="576"/>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55" name="Line 12"/>
            <p:cNvSpPr>
              <a:spLocks noChangeShapeType="1"/>
            </p:cNvSpPr>
            <p:nvPr/>
          </p:nvSpPr>
          <p:spPr bwMode="auto">
            <a:xfrm flipV="1">
              <a:off x="1200" y="1008"/>
              <a:ext cx="0" cy="624"/>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14356" name="Text Box 13"/>
            <p:cNvSpPr txBox="1">
              <a:spLocks noChangeArrowheads="1"/>
            </p:cNvSpPr>
            <p:nvPr/>
          </p:nvSpPr>
          <p:spPr bwMode="auto">
            <a:xfrm>
              <a:off x="86" y="1754"/>
              <a:ext cx="25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dirty="0" smtClean="0">
                  <a:solidFill>
                    <a:srgbClr val="000000"/>
                  </a:solidFill>
                </a:rPr>
                <a:t>G</a:t>
              </a:r>
            </a:p>
          </p:txBody>
        </p:sp>
        <p:sp>
          <p:nvSpPr>
            <p:cNvPr id="14357" name="Text Box 14"/>
            <p:cNvSpPr txBox="1">
              <a:spLocks noChangeArrowheads="1"/>
            </p:cNvSpPr>
            <p:nvPr/>
          </p:nvSpPr>
          <p:spPr bwMode="auto">
            <a:xfrm>
              <a:off x="1094" y="746"/>
              <a:ext cx="257"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mtClean="0">
                  <a:solidFill>
                    <a:srgbClr val="000000"/>
                  </a:solidFill>
                </a:rPr>
                <a:t>D</a:t>
              </a:r>
            </a:p>
          </p:txBody>
        </p:sp>
        <p:sp>
          <p:nvSpPr>
            <p:cNvPr id="14358" name="Text Box 15"/>
            <p:cNvSpPr txBox="1">
              <a:spLocks noChangeArrowheads="1"/>
            </p:cNvSpPr>
            <p:nvPr/>
          </p:nvSpPr>
          <p:spPr bwMode="auto">
            <a:xfrm>
              <a:off x="1094" y="2762"/>
              <a:ext cx="224"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mtClean="0">
                  <a:solidFill>
                    <a:srgbClr val="000000"/>
                  </a:solidFill>
                </a:rPr>
                <a:t>S</a:t>
              </a:r>
            </a:p>
          </p:txBody>
        </p:sp>
        <p:sp>
          <p:nvSpPr>
            <p:cNvPr id="14359" name="Text Box 16"/>
            <p:cNvSpPr txBox="1">
              <a:spLocks noChangeArrowheads="1"/>
            </p:cNvSpPr>
            <p:nvPr/>
          </p:nvSpPr>
          <p:spPr bwMode="auto">
            <a:xfrm>
              <a:off x="1526" y="1754"/>
              <a:ext cx="2206"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dirty="0" smtClean="0">
                  <a:solidFill>
                    <a:srgbClr val="000000"/>
                  </a:solidFill>
                </a:rPr>
                <a:t>B  </a:t>
              </a:r>
              <a:r>
                <a:rPr lang="en-US" sz="1800" dirty="0">
                  <a:solidFill>
                    <a:srgbClr val="000000"/>
                  </a:solidFill>
                </a:rPr>
                <a:t>(I</a:t>
              </a:r>
              <a:r>
                <a:rPr lang="en-US" sz="1800" baseline="-25000" dirty="0">
                  <a:solidFill>
                    <a:srgbClr val="000000"/>
                  </a:solidFill>
                </a:rPr>
                <a:t>B</a:t>
              </a:r>
              <a:r>
                <a:rPr lang="en-US" sz="1800" dirty="0">
                  <a:solidFill>
                    <a:srgbClr val="000000"/>
                  </a:solidFill>
                </a:rPr>
                <a:t>=0, should be reverse biased)</a:t>
              </a:r>
            </a:p>
          </p:txBody>
        </p:sp>
      </p:grpSp>
      <p:sp>
        <p:nvSpPr>
          <p:cNvPr id="14340" name="Line 37"/>
          <p:cNvSpPr>
            <a:spLocks noChangeShapeType="1"/>
          </p:cNvSpPr>
          <p:nvPr/>
        </p:nvSpPr>
        <p:spPr bwMode="auto">
          <a:xfrm>
            <a:off x="3581400" y="23622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1430" tIns="45715" rIns="91430" bIns="45715"/>
          <a:lstStyle/>
          <a:p>
            <a:pPr fontAlgn="base">
              <a:spcBef>
                <a:spcPct val="0"/>
              </a:spcBef>
              <a:spcAft>
                <a:spcPct val="0"/>
              </a:spcAft>
            </a:pPr>
            <a:endParaRPr lang="en-US" sz="2400">
              <a:solidFill>
                <a:srgbClr val="000000"/>
              </a:solidFill>
            </a:endParaRPr>
          </a:p>
        </p:txBody>
      </p:sp>
      <p:sp>
        <p:nvSpPr>
          <p:cNvPr id="14341" name="Text Box 38"/>
          <p:cNvSpPr txBox="1">
            <a:spLocks noChangeArrowheads="1"/>
          </p:cNvSpPr>
          <p:nvPr/>
        </p:nvSpPr>
        <p:spPr bwMode="auto">
          <a:xfrm>
            <a:off x="3810000" y="2362200"/>
            <a:ext cx="725555" cy="371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800" dirty="0">
                <a:solidFill>
                  <a:srgbClr val="000000"/>
                </a:solidFill>
              </a:rPr>
              <a:t>I</a:t>
            </a:r>
            <a:r>
              <a:rPr lang="en-US" sz="1800" baseline="-25000" dirty="0">
                <a:solidFill>
                  <a:srgbClr val="000000"/>
                </a:solidFill>
              </a:rPr>
              <a:t>D</a:t>
            </a:r>
            <a:r>
              <a:rPr lang="en-US" sz="1800" dirty="0">
                <a:solidFill>
                  <a:srgbClr val="000000"/>
                </a:solidFill>
              </a:rPr>
              <a:t>= I</a:t>
            </a:r>
            <a:r>
              <a:rPr lang="en-US" sz="1800" baseline="-25000" dirty="0">
                <a:solidFill>
                  <a:srgbClr val="000000"/>
                </a:solidFill>
              </a:rPr>
              <a:t>S</a:t>
            </a:r>
            <a:endParaRPr lang="en-US" sz="1800" dirty="0">
              <a:solidFill>
                <a:srgbClr val="000000"/>
              </a:solidFill>
            </a:endParaRPr>
          </a:p>
        </p:txBody>
      </p:sp>
      <p:sp>
        <p:nvSpPr>
          <p:cNvPr id="14342" name="Text Box 39"/>
          <p:cNvSpPr txBox="1">
            <a:spLocks noChangeArrowheads="1"/>
          </p:cNvSpPr>
          <p:nvPr/>
        </p:nvSpPr>
        <p:spPr bwMode="auto">
          <a:xfrm>
            <a:off x="3657600" y="4343400"/>
            <a:ext cx="347499" cy="371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800" dirty="0">
                <a:solidFill>
                  <a:srgbClr val="000000"/>
                </a:solidFill>
              </a:rPr>
              <a:t>I</a:t>
            </a:r>
            <a:r>
              <a:rPr lang="en-US" sz="1800" baseline="-25000" dirty="0">
                <a:solidFill>
                  <a:srgbClr val="000000"/>
                </a:solidFill>
              </a:rPr>
              <a:t>S</a:t>
            </a:r>
            <a:endParaRPr lang="en-US" sz="1800" dirty="0">
              <a:solidFill>
                <a:srgbClr val="000000"/>
              </a:solidFill>
            </a:endParaRPr>
          </a:p>
        </p:txBody>
      </p:sp>
      <p:sp>
        <p:nvSpPr>
          <p:cNvPr id="14343" name="Line 40"/>
          <p:cNvSpPr>
            <a:spLocks noChangeShapeType="1"/>
          </p:cNvSpPr>
          <p:nvPr/>
        </p:nvSpPr>
        <p:spPr bwMode="auto">
          <a:xfrm>
            <a:off x="3581400" y="43434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1430" tIns="45715" rIns="91430" bIns="45715"/>
          <a:lstStyle/>
          <a:p>
            <a:pPr fontAlgn="base">
              <a:spcBef>
                <a:spcPct val="0"/>
              </a:spcBef>
              <a:spcAft>
                <a:spcPct val="0"/>
              </a:spcAft>
            </a:pPr>
            <a:endParaRPr lang="en-US" sz="2400">
              <a:solidFill>
                <a:srgbClr val="000000"/>
              </a:solidFill>
            </a:endParaRPr>
          </a:p>
        </p:txBody>
      </p:sp>
      <p:sp>
        <p:nvSpPr>
          <p:cNvPr id="14344" name="Text Box 42"/>
          <p:cNvSpPr txBox="1">
            <a:spLocks noChangeArrowheads="1"/>
          </p:cNvSpPr>
          <p:nvPr/>
        </p:nvSpPr>
        <p:spPr bwMode="auto">
          <a:xfrm>
            <a:off x="1752600" y="4038600"/>
            <a:ext cx="679025" cy="371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800" dirty="0">
                <a:solidFill>
                  <a:srgbClr val="000000"/>
                </a:solidFill>
              </a:rPr>
              <a:t>I</a:t>
            </a:r>
            <a:r>
              <a:rPr lang="en-US" sz="1800" baseline="-25000" dirty="0">
                <a:solidFill>
                  <a:srgbClr val="000000"/>
                </a:solidFill>
              </a:rPr>
              <a:t>G</a:t>
            </a:r>
            <a:r>
              <a:rPr lang="en-US" sz="1800" dirty="0">
                <a:solidFill>
                  <a:srgbClr val="000000"/>
                </a:solidFill>
              </a:rPr>
              <a:t>= 0</a:t>
            </a:r>
          </a:p>
        </p:txBody>
      </p:sp>
      <p:sp>
        <p:nvSpPr>
          <p:cNvPr id="14345" name="Text Box 43"/>
          <p:cNvSpPr txBox="1">
            <a:spLocks noChangeArrowheads="1"/>
          </p:cNvSpPr>
          <p:nvPr/>
        </p:nvSpPr>
        <p:spPr bwMode="auto">
          <a:xfrm>
            <a:off x="4419600" y="4114800"/>
            <a:ext cx="2714184" cy="1569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dirty="0" smtClean="0">
                <a:solidFill>
                  <a:srgbClr val="000000"/>
                </a:solidFill>
              </a:rPr>
              <a:t>G-Gate</a:t>
            </a:r>
          </a:p>
          <a:p>
            <a:pPr eaLnBrk="1" fontAlgn="base" hangingPunct="1">
              <a:spcBef>
                <a:spcPct val="0"/>
              </a:spcBef>
              <a:spcAft>
                <a:spcPct val="0"/>
              </a:spcAft>
            </a:pPr>
            <a:r>
              <a:rPr lang="en-US" dirty="0" smtClean="0">
                <a:solidFill>
                  <a:srgbClr val="000000"/>
                </a:solidFill>
              </a:rPr>
              <a:t>D-Drain</a:t>
            </a:r>
          </a:p>
          <a:p>
            <a:pPr eaLnBrk="1" fontAlgn="base" hangingPunct="1">
              <a:spcBef>
                <a:spcPct val="0"/>
              </a:spcBef>
              <a:spcAft>
                <a:spcPct val="0"/>
              </a:spcAft>
            </a:pPr>
            <a:r>
              <a:rPr lang="en-US" dirty="0" smtClean="0">
                <a:solidFill>
                  <a:srgbClr val="000000"/>
                </a:solidFill>
              </a:rPr>
              <a:t>S-Source</a:t>
            </a:r>
          </a:p>
          <a:p>
            <a:pPr eaLnBrk="1" fontAlgn="base" hangingPunct="1">
              <a:spcBef>
                <a:spcPct val="0"/>
              </a:spcBef>
              <a:spcAft>
                <a:spcPct val="0"/>
              </a:spcAft>
            </a:pPr>
            <a:r>
              <a:rPr lang="en-US" dirty="0" smtClean="0">
                <a:solidFill>
                  <a:srgbClr val="000000"/>
                </a:solidFill>
              </a:rPr>
              <a:t>B-Substrate or Body</a:t>
            </a:r>
          </a:p>
        </p:txBody>
      </p:sp>
      <p:sp>
        <p:nvSpPr>
          <p:cNvPr id="3" name="Slide Number Placeholder 2"/>
          <p:cNvSpPr>
            <a:spLocks noGrp="1"/>
          </p:cNvSpPr>
          <p:nvPr>
            <p:ph type="sldNum" sz="quarter" idx="12"/>
          </p:nvPr>
        </p:nvSpPr>
        <p:spPr/>
        <p:txBody>
          <a:bodyPr/>
          <a:lstStyle/>
          <a:p>
            <a:pPr>
              <a:defRPr/>
            </a:pPr>
            <a:fld id="{2F8A1C02-C47E-4921-BC9E-277674BB07D9}" type="slidenum">
              <a:rPr lang="en-US" smtClean="0">
                <a:solidFill>
                  <a:srgbClr val="000000"/>
                </a:solidFill>
              </a:rPr>
              <a:pPr>
                <a:defRPr/>
              </a:pPr>
              <a:t>10</a:t>
            </a:fld>
            <a:endParaRPr lang="en-US">
              <a:solidFill>
                <a:srgbClr val="000000"/>
              </a:solidFill>
            </a:endParaRPr>
          </a:p>
        </p:txBody>
      </p:sp>
      <p:sp>
        <p:nvSpPr>
          <p:cNvPr id="25" name="Footer Placeholder 24"/>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24202896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rgbClr val="008000"/>
                </a:solidFill>
                <a:latin typeface="Times New Roman" pitchFamily="18" charset="0"/>
                <a:cs typeface="Times New Roman" pitchFamily="18" charset="0"/>
              </a:rPr>
              <a:t>MOSFET </a:t>
            </a:r>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2800" b="1" dirty="0" smtClean="0">
                <a:solidFill>
                  <a:srgbClr val="008000"/>
                </a:solidFill>
                <a:latin typeface="Times New Roman" pitchFamily="18" charset="0"/>
                <a:cs typeface="Times New Roman" pitchFamily="18" charset="0"/>
              </a:rPr>
              <a:t>Voltage Controlled Current Device</a:t>
            </a:r>
            <a:endParaRPr lang="en-US" sz="2800" b="1" dirty="0">
              <a:solidFill>
                <a:srgbClr val="008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a:buClr>
                <a:srgbClr val="0000FF"/>
              </a:buClr>
              <a:buFont typeface="Wingdings" pitchFamily="2" charset="2"/>
              <a:buChar char="v"/>
            </a:pPr>
            <a:endParaRPr lang="en-US" sz="9600" b="1" dirty="0" smtClean="0">
              <a:solidFill>
                <a:srgbClr val="FF0000"/>
              </a:solidFill>
              <a:latin typeface="Times New Roman" pitchFamily="18" charset="0"/>
              <a:cs typeface="Times New Roman" pitchFamily="18" charset="0"/>
            </a:endParaRPr>
          </a:p>
          <a:p>
            <a:pPr>
              <a:buClr>
                <a:srgbClr val="0000FF"/>
              </a:buClr>
              <a:buFont typeface="Wingdings" pitchFamily="2" charset="2"/>
              <a:buChar char="v"/>
            </a:pPr>
            <a:r>
              <a:rPr lang="en-US" sz="9600" b="1" dirty="0" smtClean="0">
                <a:solidFill>
                  <a:srgbClr val="FF0000"/>
                </a:solidFill>
                <a:latin typeface="Times New Roman" pitchFamily="18" charset="0"/>
                <a:cs typeface="Times New Roman" pitchFamily="18" charset="0"/>
              </a:rPr>
              <a:t>MOS: </a:t>
            </a:r>
            <a:r>
              <a:rPr lang="en-US" sz="9600" b="1" dirty="0" smtClean="0">
                <a:solidFill>
                  <a:srgbClr val="008000"/>
                </a:solidFill>
                <a:latin typeface="Times New Roman" pitchFamily="18" charset="0"/>
                <a:cs typeface="Times New Roman" pitchFamily="18" charset="0"/>
              </a:rPr>
              <a:t>Physical Structure-</a:t>
            </a:r>
            <a:r>
              <a:rPr lang="en-US" sz="9600" b="1" dirty="0" smtClean="0">
                <a:solidFill>
                  <a:srgbClr val="FF0000"/>
                </a:solidFill>
                <a:latin typeface="Times New Roman" pitchFamily="18" charset="0"/>
                <a:cs typeface="Times New Roman" pitchFamily="18" charset="0"/>
              </a:rPr>
              <a:t>Metal Oxide Semiconductor </a:t>
            </a:r>
            <a:endParaRPr lang="en-US" sz="9600" b="1" dirty="0" smtClean="0">
              <a:solidFill>
                <a:srgbClr val="008000"/>
              </a:solidFill>
              <a:latin typeface="Times New Roman" pitchFamily="18" charset="0"/>
              <a:cs typeface="Times New Roman" pitchFamily="18" charset="0"/>
            </a:endParaRPr>
          </a:p>
          <a:p>
            <a:pPr marL="342900" lvl="2" indent="-342900">
              <a:buClr>
                <a:srgbClr val="0000FF"/>
              </a:buClr>
              <a:buFont typeface="Wingdings" pitchFamily="2" charset="2"/>
              <a:buChar char="v"/>
            </a:pPr>
            <a:endParaRPr lang="en-US" sz="9600" b="1" dirty="0" smtClean="0">
              <a:solidFill>
                <a:srgbClr val="FF0000"/>
              </a:solidFill>
              <a:latin typeface="Times New Roman" pitchFamily="18" charset="0"/>
              <a:cs typeface="Times New Roman" pitchFamily="18" charset="0"/>
            </a:endParaRPr>
          </a:p>
          <a:p>
            <a:pPr marL="342900" lvl="2" indent="-342900">
              <a:buClr>
                <a:srgbClr val="0000FF"/>
              </a:buClr>
              <a:buFont typeface="Wingdings" pitchFamily="2" charset="2"/>
              <a:buChar char="v"/>
            </a:pPr>
            <a:endParaRPr lang="en-US" sz="9600" b="1" dirty="0" smtClean="0">
              <a:solidFill>
                <a:srgbClr val="FF0000"/>
              </a:solidFill>
              <a:latin typeface="Times New Roman" pitchFamily="18" charset="0"/>
              <a:cs typeface="Times New Roman" pitchFamily="18" charset="0"/>
            </a:endParaRPr>
          </a:p>
          <a:p>
            <a:pPr marL="342900" lvl="2" indent="-342900">
              <a:buClr>
                <a:srgbClr val="0000FF"/>
              </a:buClr>
              <a:buFont typeface="Wingdings" pitchFamily="2" charset="2"/>
              <a:buChar char="v"/>
            </a:pPr>
            <a:r>
              <a:rPr lang="en-US" sz="9600" b="1" dirty="0" smtClean="0">
                <a:solidFill>
                  <a:srgbClr val="FF0000"/>
                </a:solidFill>
                <a:latin typeface="Times New Roman" pitchFamily="18" charset="0"/>
                <a:cs typeface="Times New Roman" pitchFamily="18" charset="0"/>
              </a:rPr>
              <a:t>FET: </a:t>
            </a:r>
            <a:r>
              <a:rPr lang="en-US" sz="9600" b="1" dirty="0" smtClean="0">
                <a:solidFill>
                  <a:srgbClr val="008000"/>
                </a:solidFill>
                <a:latin typeface="Times New Roman" pitchFamily="18" charset="0"/>
                <a:cs typeface="Times New Roman" pitchFamily="18" charset="0"/>
              </a:rPr>
              <a:t>Device Operation-</a:t>
            </a:r>
            <a:r>
              <a:rPr lang="en-US" sz="9600" b="1" dirty="0" smtClean="0">
                <a:solidFill>
                  <a:srgbClr val="FF0000"/>
                </a:solidFill>
                <a:latin typeface="Times New Roman" pitchFamily="18" charset="0"/>
                <a:cs typeface="Times New Roman" pitchFamily="18" charset="0"/>
              </a:rPr>
              <a:t>Field Effect Transistor</a:t>
            </a:r>
            <a:endParaRPr lang="en-US" sz="9600" b="1" dirty="0" smtClean="0">
              <a:solidFill>
                <a:srgbClr val="008000"/>
              </a:solidFill>
              <a:latin typeface="Times New Roman" pitchFamily="18" charset="0"/>
              <a:cs typeface="Times New Roman" pitchFamily="18" charset="0"/>
            </a:endParaRPr>
          </a:p>
          <a:p>
            <a:pPr marL="342900" lvl="2" indent="-342900">
              <a:buClr>
                <a:srgbClr val="0000FF"/>
              </a:buClr>
              <a:buNone/>
            </a:pPr>
            <a:r>
              <a:rPr lang="en-US" sz="9600" b="1" dirty="0" smtClean="0">
                <a:solidFill>
                  <a:srgbClr val="FF0000"/>
                </a:solidFill>
                <a:latin typeface="Times New Roman" pitchFamily="18" charset="0"/>
                <a:cs typeface="Times New Roman" pitchFamily="18" charset="0"/>
              </a:rPr>
              <a:t>	</a:t>
            </a:r>
            <a:r>
              <a:rPr lang="en-US" sz="8000" dirty="0" smtClean="0">
                <a:latin typeface="Times New Roman" pitchFamily="18" charset="0"/>
                <a:cs typeface="Times New Roman" pitchFamily="18" charset="0"/>
              </a:rPr>
              <a:t>The current controlled mechanism is based on an electric field </a:t>
            </a:r>
          </a:p>
          <a:p>
            <a:pPr marL="342900" lvl="2" indent="-342900">
              <a:buClr>
                <a:srgbClr val="0000FF"/>
              </a:buClr>
              <a:buNone/>
            </a:pPr>
            <a:r>
              <a:rPr lang="en-US" sz="8000" dirty="0" smtClean="0">
                <a:latin typeface="Times New Roman" pitchFamily="18" charset="0"/>
                <a:cs typeface="Times New Roman" pitchFamily="18" charset="0"/>
              </a:rPr>
              <a:t>      established by the voltage applied to the control terminal </a:t>
            </a:r>
            <a:r>
              <a:rPr lang="en-US" sz="8000" b="1" dirty="0" smtClean="0">
                <a:solidFill>
                  <a:srgbClr val="0000FF"/>
                </a:solidFill>
                <a:latin typeface="Times New Roman" pitchFamily="18" charset="0"/>
                <a:cs typeface="Times New Roman" pitchFamily="18" charset="0"/>
              </a:rPr>
              <a:t>– GATE.</a:t>
            </a:r>
          </a:p>
          <a:p>
            <a:pPr marL="342900" lvl="2" indent="-342900">
              <a:buClr>
                <a:srgbClr val="0000FF"/>
              </a:buClr>
              <a:buFont typeface="Wingdings" pitchFamily="2" charset="2"/>
              <a:buChar char="v"/>
            </a:pPr>
            <a:endParaRPr lang="en-US" sz="9600" dirty="0" smtClean="0">
              <a:latin typeface="Times New Roman" pitchFamily="18" charset="0"/>
              <a:cs typeface="Times New Roman" pitchFamily="18" charset="0"/>
            </a:endParaRPr>
          </a:p>
          <a:p>
            <a:pPr marL="342900" lvl="2" indent="-342900">
              <a:buClr>
                <a:srgbClr val="0000FF"/>
              </a:buClr>
              <a:buFont typeface="Wingdings" pitchFamily="2" charset="2"/>
              <a:buChar char="v"/>
            </a:pPr>
            <a:endParaRPr lang="en-US" sz="9600" b="1" dirty="0" smtClean="0">
              <a:solidFill>
                <a:srgbClr val="FF0000"/>
              </a:solidFill>
              <a:latin typeface="Times New Roman" pitchFamily="18" charset="0"/>
              <a:cs typeface="Times New Roman" pitchFamily="18" charset="0"/>
            </a:endParaRPr>
          </a:p>
          <a:p>
            <a:pPr marL="342900" lvl="2" indent="-342900">
              <a:buClr>
                <a:srgbClr val="0000FF"/>
              </a:buClr>
              <a:buFont typeface="Wingdings" pitchFamily="2" charset="2"/>
              <a:buChar char="v"/>
            </a:pPr>
            <a:r>
              <a:rPr lang="en-US" sz="9600" b="1" dirty="0" err="1" smtClean="0">
                <a:solidFill>
                  <a:srgbClr val="FF0000"/>
                </a:solidFill>
                <a:latin typeface="Times New Roman" pitchFamily="18" charset="0"/>
                <a:cs typeface="Times New Roman" pitchFamily="18" charset="0"/>
              </a:rPr>
              <a:t>Uni</a:t>
            </a:r>
            <a:r>
              <a:rPr lang="en-US" sz="9600" b="1" dirty="0" smtClean="0">
                <a:solidFill>
                  <a:srgbClr val="FF0000"/>
                </a:solidFill>
                <a:latin typeface="Times New Roman" pitchFamily="18" charset="0"/>
                <a:cs typeface="Times New Roman" pitchFamily="18" charset="0"/>
              </a:rPr>
              <a:t>-polar: </a:t>
            </a:r>
            <a:r>
              <a:rPr lang="en-US" sz="9600" dirty="0" smtClean="0">
                <a:latin typeface="Times New Roman" pitchFamily="18" charset="0"/>
                <a:cs typeface="Times New Roman" pitchFamily="18" charset="0"/>
              </a:rPr>
              <a:t>Current is conducted by only one type of carrier.</a:t>
            </a:r>
          </a:p>
          <a:p>
            <a:pPr marL="342900" lvl="2" indent="-342900">
              <a:buClr>
                <a:srgbClr val="0000FF"/>
              </a:buClr>
              <a:buFont typeface="Wingdings" pitchFamily="2" charset="2"/>
              <a:buChar char="v"/>
            </a:pPr>
            <a:endParaRPr lang="en-US" sz="9600" b="1" dirty="0" smtClean="0">
              <a:solidFill>
                <a:srgbClr val="FF0000"/>
              </a:solidFill>
              <a:latin typeface="Times New Roman" pitchFamily="18" charset="0"/>
              <a:cs typeface="Times New Roman" pitchFamily="18" charset="0"/>
            </a:endParaRPr>
          </a:p>
          <a:p>
            <a:pPr>
              <a:buClr>
                <a:srgbClr val="0000FF"/>
              </a:buClr>
              <a:buFont typeface="Wingdings" pitchFamily="2" charset="2"/>
              <a:buChar char="v"/>
            </a:pPr>
            <a:endParaRPr lang="en-US" sz="9600" b="1" dirty="0" smtClean="0">
              <a:solidFill>
                <a:srgbClr val="FF0000"/>
              </a:solidFill>
              <a:latin typeface="Times New Roman" pitchFamily="18" charset="0"/>
              <a:cs typeface="Times New Roman" pitchFamily="18" charset="0"/>
            </a:endParaRPr>
          </a:p>
          <a:p>
            <a:pPr lvl="4">
              <a:buNone/>
            </a:pPr>
            <a:r>
              <a:rPr lang="en-US" sz="9600" dirty="0" smtClean="0">
                <a:solidFill>
                  <a:srgbClr val="FF0000"/>
                </a:solidFill>
                <a:latin typeface="Times New Roman" pitchFamily="18" charset="0"/>
                <a:cs typeface="Times New Roman" pitchFamily="18" charset="0"/>
              </a:rPr>
              <a:t>		</a:t>
            </a:r>
            <a:endParaRPr lang="en-US" sz="9600" dirty="0" smtClean="0">
              <a:latin typeface="Times New Roman" pitchFamily="18" charset="0"/>
              <a:cs typeface="Times New Roman" pitchFamily="18" charset="0"/>
            </a:endParaRPr>
          </a:p>
          <a:p>
            <a:pPr>
              <a:buNone/>
            </a:pPr>
            <a:r>
              <a:rPr lang="en-US" sz="9600" dirty="0" smtClean="0">
                <a:latin typeface="Times New Roman" pitchFamily="18" charset="0"/>
                <a:cs typeface="Times New Roman" pitchFamily="18" charset="0"/>
              </a:rPr>
              <a:t>	</a:t>
            </a:r>
            <a:endParaRPr lang="en-US" sz="9600" dirty="0" smtClean="0">
              <a:solidFill>
                <a:srgbClr val="7030A0"/>
              </a:solidFill>
              <a:latin typeface="Times New Roman" pitchFamily="18" charset="0"/>
              <a:cs typeface="Times New Roman" pitchFamily="18" charset="0"/>
            </a:endParaRPr>
          </a:p>
          <a:p>
            <a:pPr lvl="2">
              <a:buNone/>
            </a:pPr>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a:t>
            </a:r>
            <a:endParaRPr lang="en-US" sz="2000" dirty="0" smtClean="0">
              <a:solidFill>
                <a:srgbClr val="0070C0"/>
              </a:solidFill>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a:t>
            </a:r>
            <a:endParaRPr lang="en-US" sz="2000" dirty="0" smtClean="0">
              <a:solidFill>
                <a:srgbClr val="00B050"/>
              </a:solidFill>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pPr>
              <a:buNone/>
            </a:pPr>
            <a:r>
              <a:rPr lang="en-US" sz="2000" dirty="0" smtClean="0">
                <a:latin typeface="Times New Roman" pitchFamily="18" charset="0"/>
                <a:cs typeface="Times New Roman" pitchFamily="18" charset="0"/>
              </a:rPr>
              <a:t>	</a:t>
            </a:r>
            <a:endParaRPr lang="en-US" sz="2000" dirty="0" smtClean="0">
              <a:solidFill>
                <a:srgbClr val="000066"/>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Introduction</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19200"/>
            <a:ext cx="8229600" cy="5029200"/>
          </a:xfrm>
        </p:spPr>
        <p:txBody>
          <a:bodyPr>
            <a:normAutofit fontScale="92500"/>
          </a:bodyPr>
          <a:lstStyle/>
          <a:p>
            <a:pPr>
              <a:buClr>
                <a:srgbClr val="FF0000"/>
              </a:buClr>
              <a:buFont typeface="Wingdings" pitchFamily="2" charset="2"/>
              <a:buChar char="Ø"/>
              <a:tabLst>
                <a:tab pos="656514" algn="l"/>
                <a:tab pos="1313025" algn="l"/>
                <a:tab pos="1969541" algn="l"/>
                <a:tab pos="2626055" algn="l"/>
                <a:tab pos="3282566" algn="l"/>
                <a:tab pos="3939082" algn="l"/>
                <a:tab pos="4595595" algn="l"/>
                <a:tab pos="5252108" algn="l"/>
                <a:tab pos="5908622" algn="l"/>
                <a:tab pos="6565136" algn="l"/>
                <a:tab pos="7221649" algn="l"/>
                <a:tab pos="7878163" algn="l"/>
              </a:tabLst>
            </a:pPr>
            <a:r>
              <a:rPr lang="en-GB" sz="2600" dirty="0" smtClean="0">
                <a:latin typeface="Times New Roman" pitchFamily="18" charset="0"/>
                <a:cs typeface="Times New Roman" pitchFamily="18" charset="0"/>
              </a:rPr>
              <a:t>Silicon </a:t>
            </a:r>
            <a:r>
              <a:rPr lang="en-GB" sz="2600" dirty="0">
                <a:latin typeface="Times New Roman" pitchFamily="18" charset="0"/>
                <a:cs typeface="Times New Roman" pitchFamily="18" charset="0"/>
              </a:rPr>
              <a:t>is the main choice of semiconductor </a:t>
            </a:r>
            <a:r>
              <a:rPr lang="en-GB" sz="2600" dirty="0" smtClean="0">
                <a:latin typeface="Times New Roman" pitchFamily="18" charset="0"/>
                <a:cs typeface="Times New Roman" pitchFamily="18" charset="0"/>
              </a:rPr>
              <a:t>used. Some </a:t>
            </a:r>
            <a:r>
              <a:rPr lang="en-GB" sz="2600" dirty="0">
                <a:latin typeface="Times New Roman" pitchFamily="18" charset="0"/>
                <a:cs typeface="Times New Roman" pitchFamily="18" charset="0"/>
              </a:rPr>
              <a:t>other more common semiconductors such as </a:t>
            </a:r>
            <a:r>
              <a:rPr lang="en-GB" sz="2600" dirty="0" err="1">
                <a:latin typeface="Times New Roman" pitchFamily="18" charset="0"/>
                <a:cs typeface="Times New Roman" pitchFamily="18" charset="0"/>
              </a:rPr>
              <a:t>GaAs</a:t>
            </a:r>
            <a:r>
              <a:rPr lang="en-GB" sz="2600" dirty="0">
                <a:latin typeface="Times New Roman" pitchFamily="18" charset="0"/>
                <a:cs typeface="Times New Roman" pitchFamily="18" charset="0"/>
              </a:rPr>
              <a:t> are not useful in MOSFETs because they do not form good gate </a:t>
            </a:r>
            <a:r>
              <a:rPr lang="en-GB" sz="2600" dirty="0" smtClean="0">
                <a:latin typeface="Times New Roman" pitchFamily="18" charset="0"/>
                <a:cs typeface="Times New Roman" pitchFamily="18" charset="0"/>
              </a:rPr>
              <a:t>oxides.</a:t>
            </a:r>
          </a:p>
          <a:p>
            <a:pPr>
              <a:lnSpc>
                <a:spcPct val="90000"/>
              </a:lnSpc>
              <a:buClr>
                <a:srgbClr val="0000FF"/>
              </a:buClr>
              <a:buFont typeface="Wingdings" pitchFamily="2" charset="2"/>
              <a:buChar char="Ø"/>
            </a:pPr>
            <a:endParaRPr lang="en-US" sz="2600" dirty="0" smtClean="0">
              <a:latin typeface="Times New Roman" pitchFamily="18" charset="0"/>
              <a:cs typeface="Times New Roman" pitchFamily="18" charset="0"/>
            </a:endParaRPr>
          </a:p>
          <a:p>
            <a:pPr>
              <a:lnSpc>
                <a:spcPct val="90000"/>
              </a:lnSpc>
              <a:buClr>
                <a:srgbClr val="FF0000"/>
              </a:buClr>
              <a:buFont typeface="Wingdings" pitchFamily="2" charset="2"/>
              <a:buChar char="Ø"/>
            </a:pPr>
            <a:r>
              <a:rPr lang="en-US" sz="2600" dirty="0" smtClean="0">
                <a:latin typeface="Times New Roman" pitchFamily="18" charset="0"/>
                <a:cs typeface="Times New Roman" pitchFamily="18" charset="0"/>
              </a:rPr>
              <a:t>In most modern MOSFETs, the </a:t>
            </a:r>
            <a:r>
              <a:rPr lang="en-US" sz="2600" b="1" i="1" dirty="0" smtClean="0">
                <a:solidFill>
                  <a:srgbClr val="0000FF"/>
                </a:solidFill>
                <a:latin typeface="Times New Roman" pitchFamily="18" charset="0"/>
                <a:cs typeface="Times New Roman" pitchFamily="18" charset="0"/>
              </a:rPr>
              <a:t>gate material </a:t>
            </a:r>
            <a:r>
              <a:rPr lang="en-US" sz="2600" dirty="0" smtClean="0">
                <a:latin typeface="Times New Roman" pitchFamily="18" charset="0"/>
                <a:cs typeface="Times New Roman" pitchFamily="18" charset="0"/>
              </a:rPr>
              <a:t>is heavily doped polycrystalline silicon, sometimes referred to as “</a:t>
            </a:r>
            <a:r>
              <a:rPr lang="en-US" sz="2600" dirty="0" err="1" smtClean="0">
                <a:latin typeface="Times New Roman" pitchFamily="18" charset="0"/>
                <a:cs typeface="Times New Roman" pitchFamily="18" charset="0"/>
              </a:rPr>
              <a:t>polysilicon</a:t>
            </a:r>
            <a:r>
              <a:rPr lang="en-US" sz="2600" dirty="0" smtClean="0">
                <a:latin typeface="Times New Roman" pitchFamily="18" charset="0"/>
                <a:cs typeface="Times New Roman" pitchFamily="18" charset="0"/>
              </a:rPr>
              <a:t>” or “poly-Si”.</a:t>
            </a:r>
          </a:p>
          <a:p>
            <a:pPr lvl="1">
              <a:lnSpc>
                <a:spcPct val="90000"/>
              </a:lnSpc>
            </a:pPr>
            <a:r>
              <a:rPr lang="en-US" sz="2600" dirty="0" smtClean="0">
                <a:latin typeface="Times New Roman" pitchFamily="18" charset="0"/>
                <a:cs typeface="Times New Roman" pitchFamily="18" charset="0"/>
              </a:rPr>
              <a:t>Note that the gate is usually doped the same type as the source/drain, </a:t>
            </a:r>
            <a:r>
              <a:rPr lang="en-US" sz="2600" i="1" dirty="0" smtClean="0">
                <a:latin typeface="Times New Roman" pitchFamily="18" charset="0"/>
                <a:cs typeface="Times New Roman" pitchFamily="18" charset="0"/>
              </a:rPr>
              <a:t>i.e. </a:t>
            </a:r>
            <a:r>
              <a:rPr lang="en-US" sz="2600" dirty="0" smtClean="0">
                <a:latin typeface="Times New Roman" pitchFamily="18" charset="0"/>
                <a:cs typeface="Times New Roman" pitchFamily="18" charset="0"/>
              </a:rPr>
              <a:t>the gate and the substrate are of opposite types.</a:t>
            </a:r>
          </a:p>
          <a:p>
            <a:pPr>
              <a:buClr>
                <a:srgbClr val="FF0000"/>
              </a:buClr>
              <a:buFont typeface="Wingdings" pitchFamily="2" charset="2"/>
              <a:buChar char="Ø"/>
              <a:tabLst>
                <a:tab pos="656514" algn="l"/>
                <a:tab pos="1313025" algn="l"/>
                <a:tab pos="1969541" algn="l"/>
                <a:tab pos="2626055" algn="l"/>
                <a:tab pos="3282566" algn="l"/>
                <a:tab pos="3939082" algn="l"/>
                <a:tab pos="4595595" algn="l"/>
                <a:tab pos="5252108" algn="l"/>
                <a:tab pos="5908622" algn="l"/>
                <a:tab pos="6565136" algn="l"/>
                <a:tab pos="7221649" algn="l"/>
                <a:tab pos="7878163" algn="l"/>
              </a:tabLst>
            </a:pPr>
            <a:endParaRPr lang="en-GB" sz="26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Another name for the MOSFET is the </a:t>
            </a:r>
            <a:r>
              <a:rPr lang="en-US" sz="2600" b="1" dirty="0" smtClean="0">
                <a:solidFill>
                  <a:srgbClr val="0000FF"/>
                </a:solidFill>
                <a:latin typeface="Times New Roman" pitchFamily="18" charset="0"/>
                <a:cs typeface="Times New Roman" pitchFamily="18" charset="0"/>
              </a:rPr>
              <a:t>insulated-gate FET</a:t>
            </a:r>
          </a:p>
          <a:p>
            <a:pPr>
              <a:buClr>
                <a:srgbClr val="0000FF"/>
              </a:buClr>
              <a:buNone/>
            </a:pPr>
            <a:r>
              <a:rPr lang="en-US" sz="2600" b="1" dirty="0" smtClean="0">
                <a:solidFill>
                  <a:srgbClr val="0000FF"/>
                </a:solidFill>
                <a:latin typeface="Times New Roman" pitchFamily="18" charset="0"/>
                <a:cs typeface="Times New Roman" pitchFamily="18" charset="0"/>
              </a:rPr>
              <a:t>	or IGFET.</a:t>
            </a:r>
            <a:r>
              <a:rPr lang="en-US" sz="2600" dirty="0" smtClean="0">
                <a:latin typeface="Times New Roman" pitchFamily="18" charset="0"/>
                <a:cs typeface="Times New Roman" pitchFamily="18" charset="0"/>
              </a:rPr>
              <a:t> </a:t>
            </a:r>
            <a:endParaRPr lang="en-US" sz="2600" b="1" dirty="0" smtClean="0">
              <a:solidFill>
                <a:srgbClr val="0000FF"/>
              </a:solidFill>
              <a:latin typeface="Times New Roman" pitchFamily="18" charset="0"/>
              <a:cs typeface="Times New Roman" pitchFamily="18" charset="0"/>
            </a:endParaRPr>
          </a:p>
          <a:p>
            <a:pPr>
              <a:buClr>
                <a:srgbClr val="FF0000"/>
              </a:buClr>
              <a:buFont typeface="Wingdings" pitchFamily="2" charset="2"/>
              <a:buChar char="Ø"/>
              <a:tabLst>
                <a:tab pos="656514" algn="l"/>
                <a:tab pos="1313025" algn="l"/>
                <a:tab pos="1969541" algn="l"/>
                <a:tab pos="2626055" algn="l"/>
                <a:tab pos="3282566" algn="l"/>
                <a:tab pos="3939082" algn="l"/>
                <a:tab pos="4595595" algn="l"/>
                <a:tab pos="5252108" algn="l"/>
                <a:tab pos="5908622" algn="l"/>
                <a:tab pos="6565136" algn="l"/>
                <a:tab pos="7221649" algn="l"/>
                <a:tab pos="7878163" algn="l"/>
              </a:tabLst>
            </a:pPr>
            <a:endParaRPr lang="en-GB" sz="24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pPr>
              <a:defRPr/>
            </a:pPr>
            <a:fld id="{D8A48CE9-6E27-43C0-91DC-5C454CE5147D}" type="slidenum">
              <a:rPr lang="en-US" altLang="en-US" smtClean="0">
                <a:solidFill>
                  <a:srgbClr val="000000"/>
                </a:solidFill>
              </a:rPr>
              <a:pPr>
                <a:defRPr/>
              </a:pPr>
              <a:t>12</a:t>
            </a:fld>
            <a:endParaRPr lang="en-US" altLang="en-US">
              <a:solidFill>
                <a:srgbClr val="000000"/>
              </a:solidFill>
            </a:endParaRPr>
          </a:p>
        </p:txBody>
      </p:sp>
      <p:sp>
        <p:nvSpPr>
          <p:cNvPr id="5" name="Footer Placeholder 4"/>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21891497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2800" b="1" dirty="0" smtClean="0">
                <a:solidFill>
                  <a:srgbClr val="FF0000"/>
                </a:solidFill>
                <a:latin typeface="Times New Roman" pitchFamily="18" charset="0"/>
                <a:cs typeface="Times New Roman" pitchFamily="18" charset="0"/>
              </a:rPr>
              <a:t>MOSFET-Structure</a:t>
            </a:r>
            <a:r>
              <a:rPr lang="en-US" altLang="en-US" sz="2800" u="sng" dirty="0" smtClean="0">
                <a:solidFill>
                  <a:srgbClr val="FF00FF"/>
                </a:solidFill>
                <a:latin typeface="Times New Roman" pitchFamily="18" charset="0"/>
              </a:rPr>
              <a:t> </a:t>
            </a:r>
            <a:r>
              <a:rPr lang="en-US" altLang="en-US" sz="3200" u="sng" dirty="0" smtClean="0">
                <a:solidFill>
                  <a:srgbClr val="FF00FF"/>
                </a:solidFill>
                <a:latin typeface="Times New Roman" pitchFamily="18" charset="0"/>
              </a:rPr>
              <a:t/>
            </a:r>
            <a:br>
              <a:rPr lang="en-US" altLang="en-US" sz="3200" u="sng" dirty="0" smtClean="0">
                <a:solidFill>
                  <a:srgbClr val="FF00FF"/>
                </a:solidFill>
                <a:latin typeface="Times New Roman" pitchFamily="18" charset="0"/>
              </a:rPr>
            </a:br>
            <a:r>
              <a:rPr lang="en-US" sz="2400" b="1" dirty="0" smtClean="0">
                <a:solidFill>
                  <a:srgbClr val="0000FF"/>
                </a:solidFill>
                <a:latin typeface="Times New Roman" pitchFamily="18" charset="0"/>
                <a:cs typeface="Times New Roman" pitchFamily="18" charset="0"/>
              </a:rPr>
              <a:t>N-Channel MOSFET</a:t>
            </a:r>
            <a:br>
              <a:rPr lang="en-US" sz="2400" b="1" dirty="0" smtClean="0">
                <a:solidFill>
                  <a:srgbClr val="0000FF"/>
                </a:solidFill>
                <a:latin typeface="Times New Roman" pitchFamily="18" charset="0"/>
                <a:cs typeface="Times New Roman" pitchFamily="18" charset="0"/>
              </a:rPr>
            </a:br>
            <a:endParaRPr lang="en-US" sz="24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371600"/>
            <a:ext cx="8229600" cy="4525963"/>
          </a:xfrm>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The  physical structure of the </a:t>
            </a:r>
            <a:r>
              <a:rPr lang="en-US" sz="2400" b="1" i="1" dirty="0" smtClean="0">
                <a:solidFill>
                  <a:srgbClr val="FF0000"/>
                </a:solidFill>
                <a:latin typeface="Times New Roman" pitchFamily="18" charset="0"/>
                <a:cs typeface="Times New Roman" pitchFamily="18" charset="0"/>
              </a:rPr>
              <a:t>n-channel enhancement-type </a:t>
            </a:r>
            <a:r>
              <a:rPr lang="en-US" sz="2400" dirty="0" smtClean="0">
                <a:latin typeface="Times New Roman" pitchFamily="18" charset="0"/>
                <a:cs typeface="Times New Roman" pitchFamily="18" charset="0"/>
              </a:rPr>
              <a:t>MOSFET is shown Slide 16. </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marL="342900" lvl="1" indent="-342900">
              <a:buClr>
                <a:srgbClr val="FF0000"/>
              </a:buClr>
              <a:buFont typeface="Wingdings" pitchFamily="2" charset="2"/>
              <a:buChar char="Ø"/>
            </a:pPr>
            <a:r>
              <a:rPr lang="en-US" sz="2400" dirty="0" smtClean="0">
                <a:latin typeface="Times New Roman" pitchFamily="18" charset="0"/>
                <a:cs typeface="Times New Roman" pitchFamily="18" charset="0"/>
              </a:rPr>
              <a:t>The transistor is fabricated on a p-type substance, which is a single-crystal silicon wafer that provides physical support for the device.</a:t>
            </a:r>
          </a:p>
          <a:p>
            <a:pPr marL="342900" lvl="1" indent="-342900">
              <a:buClr>
                <a:srgbClr val="FF0000"/>
              </a:buClr>
              <a:buFont typeface="Wingdings" pitchFamily="2" charset="2"/>
              <a:buChar char="Ø"/>
            </a:pPr>
            <a:endParaRPr lang="en-US" sz="2400" dirty="0" smtClean="0">
              <a:latin typeface="Times New Roman" pitchFamily="18" charset="0"/>
              <a:cs typeface="Times New Roman" pitchFamily="18" charset="0"/>
            </a:endParaRPr>
          </a:p>
          <a:p>
            <a:pPr marL="342900" lvl="1" indent="-342900">
              <a:buClr>
                <a:srgbClr val="FF0000"/>
              </a:buClr>
              <a:buFont typeface="Wingdings" pitchFamily="2" charset="2"/>
              <a:buChar char="Ø"/>
            </a:pPr>
            <a:r>
              <a:rPr lang="en-US" sz="2400" dirty="0" smtClean="0">
                <a:latin typeface="Times New Roman" pitchFamily="18" charset="0"/>
                <a:cs typeface="Times New Roman" pitchFamily="18" charset="0"/>
              </a:rPr>
              <a:t>Two heavily doped n-type regions, are created in the substrate, indicated in the figure as: </a:t>
            </a:r>
          </a:p>
          <a:p>
            <a:pPr lvl="2">
              <a:lnSpc>
                <a:spcPct val="80000"/>
              </a:lnSpc>
            </a:pPr>
            <a:r>
              <a:rPr lang="en-US" b="1" dirty="0" smtClean="0">
                <a:solidFill>
                  <a:srgbClr val="FF0000"/>
                </a:solidFill>
                <a:latin typeface="Times New Roman" pitchFamily="18" charset="0"/>
                <a:cs typeface="Times New Roman" pitchFamily="18" charset="0"/>
              </a:rPr>
              <a:t>n</a:t>
            </a:r>
            <a:r>
              <a:rPr lang="en-US" b="1" baseline="30000" dirty="0" smtClean="0">
                <a:solidFill>
                  <a:srgbClr val="FF0000"/>
                </a:solidFill>
                <a:latin typeface="Times New Roman" pitchFamily="18" charset="0"/>
                <a:cs typeface="Times New Roman" pitchFamily="18" charset="0"/>
              </a:rPr>
              <a:t>+</a:t>
            </a:r>
            <a:r>
              <a:rPr lang="en-US" b="1" dirty="0" smtClean="0">
                <a:solidFill>
                  <a:srgbClr val="FF0000"/>
                </a:solidFill>
                <a:latin typeface="Times New Roman" pitchFamily="18" charset="0"/>
                <a:cs typeface="Times New Roman" pitchFamily="18" charset="0"/>
              </a:rPr>
              <a:t> Source (‘S’) 		</a:t>
            </a:r>
          </a:p>
          <a:p>
            <a:pPr lvl="2">
              <a:lnSpc>
                <a:spcPct val="80000"/>
              </a:lnSpc>
            </a:pPr>
            <a:r>
              <a:rPr lang="en-US" b="1" dirty="0" smtClean="0">
                <a:solidFill>
                  <a:srgbClr val="FF0000"/>
                </a:solidFill>
                <a:latin typeface="Times New Roman" pitchFamily="18" charset="0"/>
                <a:cs typeface="Times New Roman" pitchFamily="18" charset="0"/>
              </a:rPr>
              <a:t>n+ Drain (‘D’) </a:t>
            </a:r>
          </a:p>
          <a:p>
            <a:pPr>
              <a:buNone/>
            </a:pPr>
            <a:endParaRPr lang="en-US" sz="24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04800"/>
            <a:ext cx="7772400" cy="1143000"/>
          </a:xfrm>
        </p:spPr>
        <p:txBody>
          <a:bodyPr>
            <a:normAutofit/>
          </a:bodyPr>
          <a:lstStyle/>
          <a:p>
            <a:r>
              <a:rPr lang="en-US" sz="2800" b="1" dirty="0" smtClean="0">
                <a:solidFill>
                  <a:srgbClr val="FF0000"/>
                </a:solidFill>
                <a:latin typeface="Times New Roman" pitchFamily="18" charset="0"/>
                <a:cs typeface="Times New Roman" pitchFamily="18" charset="0"/>
              </a:rPr>
              <a:t>MOSFET-Structure</a:t>
            </a:r>
            <a:r>
              <a:rPr lang="en-US" altLang="en-US" sz="2800" u="sng" dirty="0" smtClean="0">
                <a:solidFill>
                  <a:srgbClr val="FF00FF"/>
                </a:solidFill>
                <a:latin typeface="Times New Roman" pitchFamily="18" charset="0"/>
              </a:rPr>
              <a:t> </a:t>
            </a:r>
            <a:r>
              <a:rPr lang="en-US" altLang="en-US" sz="3100" u="sng" dirty="0" smtClean="0">
                <a:solidFill>
                  <a:srgbClr val="FF00FF"/>
                </a:solidFill>
                <a:latin typeface="Times New Roman" pitchFamily="18" charset="0"/>
              </a:rPr>
              <a:t/>
            </a:r>
            <a:br>
              <a:rPr lang="en-US" altLang="en-US" sz="3100" u="sng" dirty="0" smtClean="0">
                <a:solidFill>
                  <a:srgbClr val="FF00FF"/>
                </a:solidFill>
                <a:latin typeface="Times New Roman" pitchFamily="18" charset="0"/>
              </a:rPr>
            </a:br>
            <a:r>
              <a:rPr lang="en-US" altLang="en-US" sz="2400" b="1" dirty="0" smtClean="0">
                <a:solidFill>
                  <a:srgbClr val="0000FF"/>
                </a:solidFill>
                <a:latin typeface="Times New Roman" pitchFamily="18" charset="0"/>
              </a:rPr>
              <a:t>Enhancement Type-NMOSFET</a:t>
            </a:r>
            <a:endParaRPr lang="en-US" sz="2400" dirty="0">
              <a:latin typeface="Tahoma" pitchFamily="34" charset="0"/>
            </a:endParaRPr>
          </a:p>
        </p:txBody>
      </p:sp>
      <p:grpSp>
        <p:nvGrpSpPr>
          <p:cNvPr id="2" name="Group 58"/>
          <p:cNvGrpSpPr>
            <a:grpSpLocks/>
          </p:cNvGrpSpPr>
          <p:nvPr/>
        </p:nvGrpSpPr>
        <p:grpSpPr bwMode="auto">
          <a:xfrm>
            <a:off x="1219200" y="1524001"/>
            <a:ext cx="6553200" cy="4800600"/>
            <a:chOff x="768" y="960"/>
            <a:chExt cx="4244" cy="3072"/>
          </a:xfrm>
        </p:grpSpPr>
        <p:sp>
          <p:nvSpPr>
            <p:cNvPr id="5136" name="Rectangle 3"/>
            <p:cNvSpPr>
              <a:spLocks noChangeArrowheads="1"/>
            </p:cNvSpPr>
            <p:nvPr/>
          </p:nvSpPr>
          <p:spPr bwMode="auto">
            <a:xfrm>
              <a:off x="768" y="2592"/>
              <a:ext cx="3648" cy="672"/>
            </a:xfrm>
            <a:prstGeom prst="rect">
              <a:avLst/>
            </a:prstGeom>
            <a:solidFill>
              <a:srgbClr val="90F0FA"/>
            </a:solidFill>
            <a:ln w="9525">
              <a:solidFill>
                <a:schemeClr val="accent5">
                  <a:lumMod val="40000"/>
                  <a:lumOff val="60000"/>
                </a:schemeClr>
              </a:solidFill>
              <a:miter lim="800000"/>
              <a:headEnd/>
              <a:tailEnd/>
            </a:ln>
          </p:spPr>
          <p:txBody>
            <a:bodyPr wrap="none" anchor="ctr"/>
            <a:lstStyle/>
            <a:p>
              <a:pPr algn="ctr" fontAlgn="base">
                <a:spcBef>
                  <a:spcPct val="0"/>
                </a:spcBef>
                <a:spcAft>
                  <a:spcPct val="0"/>
                </a:spcAft>
              </a:pPr>
              <a:r>
                <a:rPr lang="en-US" sz="2400" dirty="0">
                  <a:solidFill>
                    <a:srgbClr val="000000"/>
                  </a:solidFill>
                  <a:latin typeface="Times New Roman" pitchFamily="18" charset="0"/>
                  <a:cs typeface="Times New Roman" pitchFamily="18" charset="0"/>
                </a:rPr>
                <a:t>p</a:t>
              </a:r>
            </a:p>
          </p:txBody>
        </p:sp>
        <p:sp>
          <p:nvSpPr>
            <p:cNvPr id="5137" name="Rectangle 5"/>
            <p:cNvSpPr>
              <a:spLocks noChangeArrowheads="1"/>
            </p:cNvSpPr>
            <p:nvPr/>
          </p:nvSpPr>
          <p:spPr bwMode="auto">
            <a:xfrm>
              <a:off x="2976" y="2592"/>
              <a:ext cx="960" cy="288"/>
            </a:xfrm>
            <a:prstGeom prst="rect">
              <a:avLst/>
            </a:prstGeom>
            <a:solidFill>
              <a:schemeClr val="bg1">
                <a:lumMod val="50000"/>
              </a:schemeClr>
            </a:solidFill>
            <a:ln w="9525">
              <a:solidFill>
                <a:schemeClr val="bg1">
                  <a:lumMod val="65000"/>
                </a:schemeClr>
              </a:solidFill>
              <a:miter lim="800000"/>
              <a:headEnd/>
              <a:tailEnd/>
            </a:ln>
          </p:spPr>
          <p:txBody>
            <a:bodyPr wrap="none" anchor="ctr"/>
            <a:lstStyle/>
            <a:p>
              <a:pPr algn="ctr" fontAlgn="base">
                <a:spcBef>
                  <a:spcPct val="0"/>
                </a:spcBef>
                <a:spcAft>
                  <a:spcPct val="0"/>
                </a:spcAft>
              </a:pPr>
              <a:r>
                <a:rPr lang="en-US" sz="2400" b="1" dirty="0">
                  <a:solidFill>
                    <a:srgbClr val="000000"/>
                  </a:solidFill>
                  <a:latin typeface="Times New Roman" pitchFamily="18" charset="0"/>
                  <a:cs typeface="Times New Roman" pitchFamily="18" charset="0"/>
                </a:rPr>
                <a:t>n+</a:t>
              </a:r>
            </a:p>
          </p:txBody>
        </p:sp>
        <p:sp>
          <p:nvSpPr>
            <p:cNvPr id="5138" name="Rectangle 6"/>
            <p:cNvSpPr>
              <a:spLocks noChangeArrowheads="1"/>
            </p:cNvSpPr>
            <p:nvPr/>
          </p:nvSpPr>
          <p:spPr bwMode="auto">
            <a:xfrm>
              <a:off x="1248" y="2592"/>
              <a:ext cx="960" cy="288"/>
            </a:xfrm>
            <a:prstGeom prst="rect">
              <a:avLst/>
            </a:prstGeom>
            <a:solidFill>
              <a:schemeClr val="bg1">
                <a:lumMod val="50000"/>
              </a:schemeClr>
            </a:solidFill>
            <a:ln w="9525">
              <a:solidFill>
                <a:schemeClr val="tx1"/>
              </a:solidFill>
              <a:miter lim="800000"/>
              <a:headEnd/>
              <a:tailEnd/>
            </a:ln>
          </p:spPr>
          <p:txBody>
            <a:bodyPr wrap="none" anchor="ctr"/>
            <a:lstStyle/>
            <a:p>
              <a:pPr algn="ctr" fontAlgn="base">
                <a:spcBef>
                  <a:spcPct val="0"/>
                </a:spcBef>
                <a:spcAft>
                  <a:spcPct val="0"/>
                </a:spcAft>
              </a:pPr>
              <a:r>
                <a:rPr lang="en-US" sz="2400" b="1" dirty="0">
                  <a:solidFill>
                    <a:srgbClr val="000000"/>
                  </a:solidFill>
                  <a:latin typeface="Times New Roman" pitchFamily="18" charset="0"/>
                  <a:cs typeface="Times New Roman" pitchFamily="18" charset="0"/>
                </a:rPr>
                <a:t>n+</a:t>
              </a:r>
            </a:p>
          </p:txBody>
        </p:sp>
        <p:sp>
          <p:nvSpPr>
            <p:cNvPr id="5139" name="Rectangle 7"/>
            <p:cNvSpPr>
              <a:spLocks noChangeArrowheads="1"/>
            </p:cNvSpPr>
            <p:nvPr/>
          </p:nvSpPr>
          <p:spPr bwMode="auto">
            <a:xfrm>
              <a:off x="2160" y="2496"/>
              <a:ext cx="864" cy="96"/>
            </a:xfrm>
            <a:prstGeom prst="rect">
              <a:avLst/>
            </a:prstGeom>
            <a:solidFill>
              <a:srgbClr val="CC3300"/>
            </a:solidFill>
            <a:ln w="9525">
              <a:solidFill>
                <a:schemeClr val="tx1"/>
              </a:solidFill>
              <a:miter lim="800000"/>
              <a:headEnd/>
              <a:tailEnd/>
            </a:ln>
          </p:spPr>
          <p:txBody>
            <a:bodyPr wrap="none" anchor="ctr"/>
            <a:lstStyle/>
            <a:p>
              <a:pPr algn="ctr" fontAlgn="base">
                <a:spcBef>
                  <a:spcPct val="0"/>
                </a:spcBef>
                <a:spcAft>
                  <a:spcPct val="0"/>
                </a:spcAft>
              </a:pPr>
              <a:endParaRPr lang="en-US" sz="1200">
                <a:solidFill>
                  <a:srgbClr val="000000"/>
                </a:solidFill>
              </a:endParaRPr>
            </a:p>
          </p:txBody>
        </p:sp>
        <p:sp>
          <p:nvSpPr>
            <p:cNvPr id="5140" name="Rectangle 8"/>
            <p:cNvSpPr>
              <a:spLocks noChangeArrowheads="1"/>
            </p:cNvSpPr>
            <p:nvPr/>
          </p:nvSpPr>
          <p:spPr bwMode="auto">
            <a:xfrm>
              <a:off x="2160" y="2256"/>
              <a:ext cx="864" cy="240"/>
            </a:xfrm>
            <a:prstGeom prst="rect">
              <a:avLst/>
            </a:prstGeom>
            <a:solidFill>
              <a:srgbClr val="333333"/>
            </a:solidFill>
            <a:ln w="9525">
              <a:solidFill>
                <a:schemeClr val="tx1"/>
              </a:solidFill>
              <a:miter lim="800000"/>
              <a:headEnd/>
              <a:tailEnd/>
            </a:ln>
          </p:spPr>
          <p:txBody>
            <a:bodyPr wrap="none" anchor="ctr"/>
            <a:lstStyle/>
            <a:p>
              <a:pPr algn="ctr" fontAlgn="base">
                <a:spcBef>
                  <a:spcPct val="0"/>
                </a:spcBef>
                <a:spcAft>
                  <a:spcPct val="0"/>
                </a:spcAft>
              </a:pPr>
              <a:r>
                <a:rPr lang="en-US" sz="2400" dirty="0">
                  <a:solidFill>
                    <a:schemeClr val="bg1"/>
                  </a:solidFill>
                  <a:latin typeface="Times New Roman" pitchFamily="18" charset="0"/>
                  <a:cs typeface="Times New Roman" pitchFamily="18" charset="0"/>
                </a:rPr>
                <a:t>M</a:t>
              </a:r>
              <a:r>
                <a:rPr lang="en-US" sz="2400" dirty="0" smtClean="0">
                  <a:solidFill>
                    <a:schemeClr val="bg1"/>
                  </a:solidFill>
                  <a:latin typeface="Times New Roman" pitchFamily="18" charset="0"/>
                  <a:cs typeface="Times New Roman" pitchFamily="18" charset="0"/>
                </a:rPr>
                <a:t>etal</a:t>
              </a:r>
              <a:endParaRPr lang="en-US" sz="2400" dirty="0">
                <a:solidFill>
                  <a:schemeClr val="bg1"/>
                </a:solidFill>
                <a:latin typeface="Times New Roman" pitchFamily="18" charset="0"/>
                <a:cs typeface="Times New Roman" pitchFamily="18" charset="0"/>
              </a:endParaRPr>
            </a:p>
          </p:txBody>
        </p:sp>
        <p:sp>
          <p:nvSpPr>
            <p:cNvPr id="5141" name="Line 9"/>
            <p:cNvSpPr>
              <a:spLocks noChangeShapeType="1"/>
            </p:cNvSpPr>
            <p:nvPr/>
          </p:nvSpPr>
          <p:spPr bwMode="auto">
            <a:xfrm flipV="1">
              <a:off x="4416" y="2160"/>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2" name="Line 10"/>
            <p:cNvSpPr>
              <a:spLocks noChangeShapeType="1"/>
            </p:cNvSpPr>
            <p:nvPr/>
          </p:nvSpPr>
          <p:spPr bwMode="auto">
            <a:xfrm flipV="1">
              <a:off x="4416" y="2832"/>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3" name="Line 11"/>
            <p:cNvSpPr>
              <a:spLocks noChangeShapeType="1"/>
            </p:cNvSpPr>
            <p:nvPr/>
          </p:nvSpPr>
          <p:spPr bwMode="auto">
            <a:xfrm flipV="1">
              <a:off x="3936" y="2160"/>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4" name="Line 12"/>
            <p:cNvSpPr>
              <a:spLocks noChangeShapeType="1"/>
            </p:cNvSpPr>
            <p:nvPr/>
          </p:nvSpPr>
          <p:spPr bwMode="auto">
            <a:xfrm flipV="1">
              <a:off x="3024" y="2160"/>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5" name="Line 13"/>
            <p:cNvSpPr>
              <a:spLocks noChangeShapeType="1"/>
            </p:cNvSpPr>
            <p:nvPr/>
          </p:nvSpPr>
          <p:spPr bwMode="auto">
            <a:xfrm flipV="1">
              <a:off x="3024" y="2064"/>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6" name="Line 14"/>
            <p:cNvSpPr>
              <a:spLocks noChangeShapeType="1"/>
            </p:cNvSpPr>
            <p:nvPr/>
          </p:nvSpPr>
          <p:spPr bwMode="auto">
            <a:xfrm flipV="1">
              <a:off x="3024" y="1824"/>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7" name="Line 15"/>
            <p:cNvSpPr>
              <a:spLocks noChangeShapeType="1"/>
            </p:cNvSpPr>
            <p:nvPr/>
          </p:nvSpPr>
          <p:spPr bwMode="auto">
            <a:xfrm flipV="1">
              <a:off x="2160" y="1824"/>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8" name="Line 16"/>
            <p:cNvSpPr>
              <a:spLocks noChangeShapeType="1"/>
            </p:cNvSpPr>
            <p:nvPr/>
          </p:nvSpPr>
          <p:spPr bwMode="auto">
            <a:xfrm flipV="1">
              <a:off x="1248" y="2160"/>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49" name="Line 17"/>
            <p:cNvSpPr>
              <a:spLocks noChangeShapeType="1"/>
            </p:cNvSpPr>
            <p:nvPr/>
          </p:nvSpPr>
          <p:spPr bwMode="auto">
            <a:xfrm flipV="1">
              <a:off x="768" y="2160"/>
              <a:ext cx="384" cy="4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0" name="Line 18"/>
            <p:cNvSpPr>
              <a:spLocks noChangeShapeType="1"/>
            </p:cNvSpPr>
            <p:nvPr/>
          </p:nvSpPr>
          <p:spPr bwMode="auto">
            <a:xfrm>
              <a:off x="1152" y="2160"/>
              <a:ext cx="110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1" name="Line 19"/>
            <p:cNvSpPr>
              <a:spLocks noChangeShapeType="1"/>
            </p:cNvSpPr>
            <p:nvPr/>
          </p:nvSpPr>
          <p:spPr bwMode="auto">
            <a:xfrm>
              <a:off x="3408" y="2160"/>
              <a:ext cx="139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2" name="Line 20"/>
            <p:cNvSpPr>
              <a:spLocks noChangeShapeType="1"/>
            </p:cNvSpPr>
            <p:nvPr/>
          </p:nvSpPr>
          <p:spPr bwMode="auto">
            <a:xfrm>
              <a:off x="4800" y="2160"/>
              <a:ext cx="0" cy="67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3" name="Line 21"/>
            <p:cNvSpPr>
              <a:spLocks noChangeShapeType="1"/>
            </p:cNvSpPr>
            <p:nvPr/>
          </p:nvSpPr>
          <p:spPr bwMode="auto">
            <a:xfrm>
              <a:off x="3408" y="1824"/>
              <a:ext cx="0" cy="33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4" name="Line 22"/>
            <p:cNvSpPr>
              <a:spLocks noChangeShapeType="1"/>
            </p:cNvSpPr>
            <p:nvPr/>
          </p:nvSpPr>
          <p:spPr bwMode="auto">
            <a:xfrm>
              <a:off x="2544" y="1824"/>
              <a:ext cx="86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5" name="Line 26"/>
            <p:cNvSpPr>
              <a:spLocks noChangeShapeType="1"/>
            </p:cNvSpPr>
            <p:nvPr/>
          </p:nvSpPr>
          <p:spPr bwMode="auto">
            <a:xfrm>
              <a:off x="2160" y="3312"/>
              <a:ext cx="0" cy="7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6" name="Line 27"/>
            <p:cNvSpPr>
              <a:spLocks noChangeShapeType="1"/>
            </p:cNvSpPr>
            <p:nvPr/>
          </p:nvSpPr>
          <p:spPr bwMode="auto">
            <a:xfrm>
              <a:off x="3024" y="3312"/>
              <a:ext cx="0" cy="7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7" name="Text Box 28"/>
            <p:cNvSpPr txBox="1">
              <a:spLocks noChangeArrowheads="1"/>
            </p:cNvSpPr>
            <p:nvPr/>
          </p:nvSpPr>
          <p:spPr bwMode="auto">
            <a:xfrm>
              <a:off x="2448" y="3648"/>
              <a:ext cx="246"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b="1" dirty="0" smtClean="0">
                  <a:solidFill>
                    <a:srgbClr val="000000"/>
                  </a:solidFill>
                </a:rPr>
                <a:t>L</a:t>
              </a:r>
            </a:p>
          </p:txBody>
        </p:sp>
        <p:sp>
          <p:nvSpPr>
            <p:cNvPr id="5158" name="Line 29"/>
            <p:cNvSpPr>
              <a:spLocks noChangeShapeType="1"/>
            </p:cNvSpPr>
            <p:nvPr/>
          </p:nvSpPr>
          <p:spPr bwMode="auto">
            <a:xfrm flipH="1">
              <a:off x="2160" y="3792"/>
              <a:ext cx="28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59" name="Line 30"/>
            <p:cNvSpPr>
              <a:spLocks noChangeShapeType="1"/>
            </p:cNvSpPr>
            <p:nvPr/>
          </p:nvSpPr>
          <p:spPr bwMode="auto">
            <a:xfrm>
              <a:off x="2736" y="3792"/>
              <a:ext cx="28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60" name="Line 31"/>
            <p:cNvSpPr>
              <a:spLocks noChangeShapeType="1"/>
            </p:cNvSpPr>
            <p:nvPr/>
          </p:nvSpPr>
          <p:spPr bwMode="auto">
            <a:xfrm>
              <a:off x="4416" y="3312"/>
              <a:ext cx="0" cy="7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61" name="Line 32"/>
            <p:cNvSpPr>
              <a:spLocks noChangeShapeType="1"/>
            </p:cNvSpPr>
            <p:nvPr/>
          </p:nvSpPr>
          <p:spPr bwMode="auto">
            <a:xfrm>
              <a:off x="4800" y="2880"/>
              <a:ext cx="0" cy="7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62" name="Line 33"/>
            <p:cNvSpPr>
              <a:spLocks noChangeShapeType="1"/>
            </p:cNvSpPr>
            <p:nvPr/>
          </p:nvSpPr>
          <p:spPr bwMode="auto">
            <a:xfrm flipV="1">
              <a:off x="4416" y="3216"/>
              <a:ext cx="384" cy="432"/>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63" name="Text Box 34"/>
            <p:cNvSpPr txBox="1">
              <a:spLocks noChangeArrowheads="1"/>
            </p:cNvSpPr>
            <p:nvPr/>
          </p:nvSpPr>
          <p:spPr bwMode="auto">
            <a:xfrm>
              <a:off x="4464" y="3504"/>
              <a:ext cx="310"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b="1" dirty="0" smtClean="0">
                  <a:solidFill>
                    <a:srgbClr val="000000"/>
                  </a:solidFill>
                </a:rPr>
                <a:t>W</a:t>
              </a:r>
            </a:p>
          </p:txBody>
        </p:sp>
        <p:grpSp>
          <p:nvGrpSpPr>
            <p:cNvPr id="4" name="Group 38"/>
            <p:cNvGrpSpPr>
              <a:grpSpLocks/>
            </p:cNvGrpSpPr>
            <p:nvPr/>
          </p:nvGrpSpPr>
          <p:grpSpPr bwMode="auto">
            <a:xfrm>
              <a:off x="1776" y="1680"/>
              <a:ext cx="96" cy="672"/>
              <a:chOff x="2064" y="1296"/>
              <a:chExt cx="96" cy="672"/>
            </a:xfrm>
          </p:grpSpPr>
          <p:sp>
            <p:nvSpPr>
              <p:cNvPr id="5180" name="Line 36"/>
              <p:cNvSpPr>
                <a:spLocks noChangeShapeType="1"/>
              </p:cNvSpPr>
              <p:nvPr/>
            </p:nvSpPr>
            <p:spPr bwMode="auto">
              <a:xfrm flipV="1">
                <a:off x="2112" y="1392"/>
                <a:ext cx="0" cy="576"/>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81" name="Oval 37"/>
              <p:cNvSpPr>
                <a:spLocks noChangeArrowheads="1"/>
              </p:cNvSpPr>
              <p:nvPr/>
            </p:nvSpPr>
            <p:spPr bwMode="auto">
              <a:xfrm>
                <a:off x="2064" y="1296"/>
                <a:ext cx="96" cy="96"/>
              </a:xfrm>
              <a:prstGeom prst="ellipse">
                <a:avLst/>
              </a:prstGeom>
              <a:solidFill>
                <a:schemeClr val="tx1"/>
              </a:solidFill>
              <a:ln w="9525">
                <a:solidFill>
                  <a:schemeClr val="tx1"/>
                </a:solidFill>
                <a:round/>
                <a:headEnd/>
                <a:tailEnd/>
              </a:ln>
            </p:spPr>
            <p:txBody>
              <a:bodyPr wrap="none" anchor="ctr"/>
              <a:lstStyle/>
              <a:p>
                <a:pPr fontAlgn="base">
                  <a:spcBef>
                    <a:spcPct val="0"/>
                  </a:spcBef>
                  <a:spcAft>
                    <a:spcPct val="0"/>
                  </a:spcAft>
                </a:pPr>
                <a:endParaRPr lang="en-US" sz="2400">
                  <a:solidFill>
                    <a:srgbClr val="000000"/>
                  </a:solidFill>
                </a:endParaRPr>
              </a:p>
            </p:txBody>
          </p:sp>
        </p:grpSp>
        <p:grpSp>
          <p:nvGrpSpPr>
            <p:cNvPr id="5" name="Group 39"/>
            <p:cNvGrpSpPr>
              <a:grpSpLocks/>
            </p:cNvGrpSpPr>
            <p:nvPr/>
          </p:nvGrpSpPr>
          <p:grpSpPr bwMode="auto">
            <a:xfrm>
              <a:off x="2688" y="1392"/>
              <a:ext cx="96" cy="672"/>
              <a:chOff x="2064" y="1296"/>
              <a:chExt cx="96" cy="672"/>
            </a:xfrm>
          </p:grpSpPr>
          <p:sp>
            <p:nvSpPr>
              <p:cNvPr id="5178" name="Line 40"/>
              <p:cNvSpPr>
                <a:spLocks noChangeShapeType="1"/>
              </p:cNvSpPr>
              <p:nvPr/>
            </p:nvSpPr>
            <p:spPr bwMode="auto">
              <a:xfrm flipV="1">
                <a:off x="2112" y="1392"/>
                <a:ext cx="0" cy="576"/>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79" name="Oval 41"/>
              <p:cNvSpPr>
                <a:spLocks noChangeArrowheads="1"/>
              </p:cNvSpPr>
              <p:nvPr/>
            </p:nvSpPr>
            <p:spPr bwMode="auto">
              <a:xfrm>
                <a:off x="2064" y="1296"/>
                <a:ext cx="96" cy="96"/>
              </a:xfrm>
              <a:prstGeom prst="ellipse">
                <a:avLst/>
              </a:prstGeom>
              <a:solidFill>
                <a:schemeClr val="tx1"/>
              </a:solidFill>
              <a:ln w="9525">
                <a:solidFill>
                  <a:schemeClr val="tx1"/>
                </a:solidFill>
                <a:round/>
                <a:headEnd/>
                <a:tailEnd/>
              </a:ln>
            </p:spPr>
            <p:txBody>
              <a:bodyPr wrap="none" anchor="ctr"/>
              <a:lstStyle/>
              <a:p>
                <a:pPr fontAlgn="base">
                  <a:spcBef>
                    <a:spcPct val="0"/>
                  </a:spcBef>
                  <a:spcAft>
                    <a:spcPct val="0"/>
                  </a:spcAft>
                </a:pPr>
                <a:endParaRPr lang="en-US" sz="2400">
                  <a:solidFill>
                    <a:srgbClr val="000000"/>
                  </a:solidFill>
                </a:endParaRPr>
              </a:p>
            </p:txBody>
          </p:sp>
        </p:grpSp>
        <p:grpSp>
          <p:nvGrpSpPr>
            <p:cNvPr id="6" name="Group 42"/>
            <p:cNvGrpSpPr>
              <a:grpSpLocks/>
            </p:cNvGrpSpPr>
            <p:nvPr/>
          </p:nvGrpSpPr>
          <p:grpSpPr bwMode="auto">
            <a:xfrm>
              <a:off x="3648" y="1680"/>
              <a:ext cx="96" cy="672"/>
              <a:chOff x="2064" y="1296"/>
              <a:chExt cx="96" cy="672"/>
            </a:xfrm>
          </p:grpSpPr>
          <p:sp>
            <p:nvSpPr>
              <p:cNvPr id="5176" name="Line 43"/>
              <p:cNvSpPr>
                <a:spLocks noChangeShapeType="1"/>
              </p:cNvSpPr>
              <p:nvPr/>
            </p:nvSpPr>
            <p:spPr bwMode="auto">
              <a:xfrm flipV="1">
                <a:off x="2112" y="1392"/>
                <a:ext cx="0" cy="576"/>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77" name="Oval 44"/>
              <p:cNvSpPr>
                <a:spLocks noChangeArrowheads="1"/>
              </p:cNvSpPr>
              <p:nvPr/>
            </p:nvSpPr>
            <p:spPr bwMode="auto">
              <a:xfrm>
                <a:off x="2064" y="1296"/>
                <a:ext cx="96" cy="96"/>
              </a:xfrm>
              <a:prstGeom prst="ellipse">
                <a:avLst/>
              </a:prstGeom>
              <a:solidFill>
                <a:schemeClr val="tx1"/>
              </a:solidFill>
              <a:ln w="9525">
                <a:solidFill>
                  <a:schemeClr val="tx1"/>
                </a:solidFill>
                <a:round/>
                <a:headEnd/>
                <a:tailEnd/>
              </a:ln>
            </p:spPr>
            <p:txBody>
              <a:bodyPr wrap="none" anchor="ctr"/>
              <a:lstStyle/>
              <a:p>
                <a:pPr fontAlgn="base">
                  <a:spcBef>
                    <a:spcPct val="0"/>
                  </a:spcBef>
                  <a:spcAft>
                    <a:spcPct val="0"/>
                  </a:spcAft>
                </a:pPr>
                <a:endParaRPr lang="en-US" sz="2400">
                  <a:solidFill>
                    <a:srgbClr val="000000"/>
                  </a:solidFill>
                </a:endParaRPr>
              </a:p>
            </p:txBody>
          </p:sp>
        </p:grpSp>
        <p:grpSp>
          <p:nvGrpSpPr>
            <p:cNvPr id="7" name="Group 45"/>
            <p:cNvGrpSpPr>
              <a:grpSpLocks/>
            </p:cNvGrpSpPr>
            <p:nvPr/>
          </p:nvGrpSpPr>
          <p:grpSpPr bwMode="auto">
            <a:xfrm>
              <a:off x="1147" y="1680"/>
              <a:ext cx="96" cy="672"/>
              <a:chOff x="2064" y="1296"/>
              <a:chExt cx="96" cy="672"/>
            </a:xfrm>
          </p:grpSpPr>
          <p:sp>
            <p:nvSpPr>
              <p:cNvPr id="5174" name="Line 46"/>
              <p:cNvSpPr>
                <a:spLocks noChangeShapeType="1"/>
              </p:cNvSpPr>
              <p:nvPr/>
            </p:nvSpPr>
            <p:spPr bwMode="auto">
              <a:xfrm flipV="1">
                <a:off x="2112" y="1392"/>
                <a:ext cx="0" cy="576"/>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sz="2400">
                  <a:solidFill>
                    <a:srgbClr val="000000"/>
                  </a:solidFill>
                </a:endParaRPr>
              </a:p>
            </p:txBody>
          </p:sp>
          <p:sp>
            <p:nvSpPr>
              <p:cNvPr id="5175" name="Oval 47"/>
              <p:cNvSpPr>
                <a:spLocks noChangeArrowheads="1"/>
              </p:cNvSpPr>
              <p:nvPr/>
            </p:nvSpPr>
            <p:spPr bwMode="auto">
              <a:xfrm>
                <a:off x="2064" y="1296"/>
                <a:ext cx="96" cy="96"/>
              </a:xfrm>
              <a:prstGeom prst="ellipse">
                <a:avLst/>
              </a:prstGeom>
              <a:solidFill>
                <a:schemeClr val="tx1"/>
              </a:solidFill>
              <a:ln w="9525">
                <a:solidFill>
                  <a:schemeClr val="tx1"/>
                </a:solidFill>
                <a:round/>
                <a:headEnd/>
                <a:tailEnd/>
              </a:ln>
            </p:spPr>
            <p:txBody>
              <a:bodyPr wrap="none" anchor="ctr"/>
              <a:lstStyle/>
              <a:p>
                <a:pPr fontAlgn="base">
                  <a:spcBef>
                    <a:spcPct val="0"/>
                  </a:spcBef>
                  <a:spcAft>
                    <a:spcPct val="0"/>
                  </a:spcAft>
                </a:pPr>
                <a:endParaRPr lang="en-US" sz="2400">
                  <a:solidFill>
                    <a:srgbClr val="000000"/>
                  </a:solidFill>
                </a:endParaRPr>
              </a:p>
            </p:txBody>
          </p:sp>
        </p:grpSp>
        <p:sp>
          <p:nvSpPr>
            <p:cNvPr id="5168" name="Text Box 49"/>
            <p:cNvSpPr txBox="1">
              <a:spLocks noChangeArrowheads="1"/>
            </p:cNvSpPr>
            <p:nvPr/>
          </p:nvSpPr>
          <p:spPr bwMode="auto">
            <a:xfrm>
              <a:off x="1536" y="1248"/>
              <a:ext cx="565"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pPr>
              <a:r>
                <a:rPr lang="en-US" sz="2000" dirty="0">
                  <a:solidFill>
                    <a:srgbClr val="000000"/>
                  </a:solidFill>
                  <a:cs typeface="Times New Roman" pitchFamily="18" charset="0"/>
                </a:rPr>
                <a:t>S</a:t>
              </a:r>
              <a:r>
                <a:rPr lang="en-US" sz="2000" dirty="0" smtClean="0">
                  <a:solidFill>
                    <a:srgbClr val="000000"/>
                  </a:solidFill>
                  <a:cs typeface="Times New Roman" pitchFamily="18" charset="0"/>
                </a:rPr>
                <a:t>ource</a:t>
              </a:r>
              <a:endParaRPr lang="en-US" sz="2000" dirty="0">
                <a:solidFill>
                  <a:srgbClr val="000000"/>
                </a:solidFill>
                <a:cs typeface="Times New Roman" pitchFamily="18" charset="0"/>
              </a:endParaRPr>
            </a:p>
            <a:p>
              <a:pPr algn="ctr" eaLnBrk="1" fontAlgn="base" hangingPunct="1">
                <a:spcBef>
                  <a:spcPct val="0"/>
                </a:spcBef>
                <a:spcAft>
                  <a:spcPct val="0"/>
                </a:spcAft>
              </a:pPr>
              <a:r>
                <a:rPr lang="en-US" sz="2000" dirty="0">
                  <a:solidFill>
                    <a:srgbClr val="000000"/>
                  </a:solidFill>
                  <a:cs typeface="Times New Roman" pitchFamily="18" charset="0"/>
                </a:rPr>
                <a:t>S</a:t>
              </a:r>
            </a:p>
          </p:txBody>
        </p:sp>
        <p:sp>
          <p:nvSpPr>
            <p:cNvPr id="5169" name="Text Box 50"/>
            <p:cNvSpPr txBox="1">
              <a:spLocks noChangeArrowheads="1"/>
            </p:cNvSpPr>
            <p:nvPr/>
          </p:nvSpPr>
          <p:spPr bwMode="auto">
            <a:xfrm>
              <a:off x="2500" y="960"/>
              <a:ext cx="2512"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2000" dirty="0">
                  <a:solidFill>
                    <a:srgbClr val="000000"/>
                  </a:solidFill>
                  <a:cs typeface="Times New Roman" pitchFamily="18" charset="0"/>
                </a:rPr>
                <a:t>G</a:t>
              </a:r>
              <a:r>
                <a:rPr lang="en-US" sz="2000" dirty="0" smtClean="0">
                  <a:solidFill>
                    <a:srgbClr val="000000"/>
                  </a:solidFill>
                  <a:cs typeface="Times New Roman" pitchFamily="18" charset="0"/>
                </a:rPr>
                <a:t>ate</a:t>
              </a:r>
              <a:r>
                <a:rPr lang="en-US" sz="2000" dirty="0">
                  <a:solidFill>
                    <a:srgbClr val="000000"/>
                  </a:solidFill>
                  <a:cs typeface="Times New Roman" pitchFamily="18" charset="0"/>
                </a:rPr>
                <a:t>: metal </a:t>
              </a:r>
              <a:r>
                <a:rPr lang="en-US" sz="2000" i="1" dirty="0">
                  <a:solidFill>
                    <a:srgbClr val="000000"/>
                  </a:solidFill>
                  <a:cs typeface="Times New Roman" pitchFamily="18" charset="0"/>
                </a:rPr>
                <a:t>or</a:t>
              </a:r>
              <a:r>
                <a:rPr lang="en-US" sz="2000" dirty="0">
                  <a:solidFill>
                    <a:srgbClr val="000000"/>
                  </a:solidFill>
                  <a:cs typeface="Times New Roman" pitchFamily="18" charset="0"/>
                </a:rPr>
                <a:t> heavily doped poly-Si</a:t>
              </a:r>
            </a:p>
            <a:p>
              <a:pPr eaLnBrk="1" fontAlgn="base" hangingPunct="1">
                <a:spcBef>
                  <a:spcPct val="0"/>
                </a:spcBef>
                <a:spcAft>
                  <a:spcPct val="0"/>
                </a:spcAft>
              </a:pPr>
              <a:r>
                <a:rPr lang="en-US" sz="2000" dirty="0">
                  <a:solidFill>
                    <a:srgbClr val="000000"/>
                  </a:solidFill>
                  <a:cs typeface="Times New Roman" pitchFamily="18" charset="0"/>
                </a:rPr>
                <a:t>   G</a:t>
              </a:r>
            </a:p>
          </p:txBody>
        </p:sp>
        <p:sp>
          <p:nvSpPr>
            <p:cNvPr id="5170" name="Text Box 51"/>
            <p:cNvSpPr txBox="1">
              <a:spLocks noChangeArrowheads="1"/>
            </p:cNvSpPr>
            <p:nvPr/>
          </p:nvSpPr>
          <p:spPr bwMode="auto">
            <a:xfrm>
              <a:off x="3456" y="1248"/>
              <a:ext cx="484"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pPr>
              <a:r>
                <a:rPr lang="en-US" sz="2000" dirty="0">
                  <a:solidFill>
                    <a:srgbClr val="000000"/>
                  </a:solidFill>
                  <a:cs typeface="Times New Roman" pitchFamily="18" charset="0"/>
                </a:rPr>
                <a:t>D</a:t>
              </a:r>
              <a:r>
                <a:rPr lang="en-US" sz="2000" dirty="0" smtClean="0">
                  <a:solidFill>
                    <a:srgbClr val="000000"/>
                  </a:solidFill>
                  <a:cs typeface="Times New Roman" pitchFamily="18" charset="0"/>
                </a:rPr>
                <a:t>rain</a:t>
              </a:r>
              <a:endParaRPr lang="en-US" sz="2000" dirty="0">
                <a:solidFill>
                  <a:srgbClr val="000000"/>
                </a:solidFill>
                <a:cs typeface="Times New Roman" pitchFamily="18" charset="0"/>
              </a:endParaRPr>
            </a:p>
            <a:p>
              <a:pPr algn="ctr" eaLnBrk="1" fontAlgn="base" hangingPunct="1">
                <a:spcBef>
                  <a:spcPct val="0"/>
                </a:spcBef>
                <a:spcAft>
                  <a:spcPct val="0"/>
                </a:spcAft>
              </a:pPr>
              <a:r>
                <a:rPr lang="en-US" sz="2000" dirty="0">
                  <a:solidFill>
                    <a:srgbClr val="000000"/>
                  </a:solidFill>
                  <a:latin typeface="Arial" charset="0"/>
                </a:rPr>
                <a:t>D</a:t>
              </a:r>
            </a:p>
          </p:txBody>
        </p:sp>
        <p:sp>
          <p:nvSpPr>
            <p:cNvPr id="5171" name="Text Box 52"/>
            <p:cNvSpPr txBox="1">
              <a:spLocks noChangeArrowheads="1"/>
            </p:cNvSpPr>
            <p:nvPr/>
          </p:nvSpPr>
          <p:spPr bwMode="auto">
            <a:xfrm>
              <a:off x="960" y="1248"/>
              <a:ext cx="46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pPr>
              <a:r>
                <a:rPr lang="en-US" sz="2000" dirty="0">
                  <a:solidFill>
                    <a:srgbClr val="000000"/>
                  </a:solidFill>
                  <a:cs typeface="Times New Roman" pitchFamily="18" charset="0"/>
                </a:rPr>
                <a:t>B</a:t>
              </a:r>
              <a:r>
                <a:rPr lang="en-US" sz="2000" dirty="0" smtClean="0">
                  <a:solidFill>
                    <a:srgbClr val="000000"/>
                  </a:solidFill>
                  <a:cs typeface="Times New Roman" pitchFamily="18" charset="0"/>
                </a:rPr>
                <a:t>ody</a:t>
              </a:r>
              <a:endParaRPr lang="en-US" sz="2000" dirty="0">
                <a:solidFill>
                  <a:srgbClr val="000000"/>
                </a:solidFill>
                <a:cs typeface="Times New Roman" pitchFamily="18" charset="0"/>
              </a:endParaRPr>
            </a:p>
            <a:p>
              <a:pPr algn="ctr" eaLnBrk="1" fontAlgn="base" hangingPunct="1">
                <a:spcBef>
                  <a:spcPct val="0"/>
                </a:spcBef>
                <a:spcAft>
                  <a:spcPct val="0"/>
                </a:spcAft>
              </a:pPr>
              <a:r>
                <a:rPr lang="en-US" sz="2000" dirty="0">
                  <a:solidFill>
                    <a:srgbClr val="000000"/>
                  </a:solidFill>
                  <a:cs typeface="Times New Roman" pitchFamily="18" charset="0"/>
                </a:rPr>
                <a:t>B</a:t>
              </a:r>
            </a:p>
          </p:txBody>
        </p:sp>
        <p:sp>
          <p:nvSpPr>
            <p:cNvPr id="5172" name="Text Box 54"/>
            <p:cNvSpPr txBox="1">
              <a:spLocks noChangeArrowheads="1"/>
            </p:cNvSpPr>
            <p:nvPr/>
          </p:nvSpPr>
          <p:spPr bwMode="auto">
            <a:xfrm>
              <a:off x="2640" y="2471"/>
              <a:ext cx="116"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pPr>
              <a:endParaRPr lang="en-US" sz="1200">
                <a:solidFill>
                  <a:srgbClr val="000000"/>
                </a:solidFill>
              </a:endParaRPr>
            </a:p>
          </p:txBody>
        </p:sp>
        <p:sp>
          <p:nvSpPr>
            <p:cNvPr id="5173" name="Text Box 55"/>
            <p:cNvSpPr txBox="1">
              <a:spLocks noChangeArrowheads="1"/>
            </p:cNvSpPr>
            <p:nvPr/>
          </p:nvSpPr>
          <p:spPr bwMode="auto">
            <a:xfrm>
              <a:off x="2426" y="2471"/>
              <a:ext cx="337" cy="1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fontAlgn="base" hangingPunct="1">
                <a:spcBef>
                  <a:spcPct val="0"/>
                </a:spcBef>
                <a:spcAft>
                  <a:spcPct val="0"/>
                </a:spcAft>
              </a:pPr>
              <a:r>
                <a:rPr lang="en-US" sz="1200" b="1" dirty="0">
                  <a:solidFill>
                    <a:schemeClr val="bg1"/>
                  </a:solidFill>
                </a:rPr>
                <a:t>oxide</a:t>
              </a:r>
            </a:p>
          </p:txBody>
        </p:sp>
      </p:grpSp>
      <p:sp>
        <p:nvSpPr>
          <p:cNvPr id="5124" name="Line 59"/>
          <p:cNvSpPr>
            <a:spLocks noChangeShapeType="1"/>
          </p:cNvSpPr>
          <p:nvPr/>
        </p:nvSpPr>
        <p:spPr bwMode="auto">
          <a:xfrm>
            <a:off x="4572000" y="22860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1430" tIns="45715" rIns="91430" bIns="45715"/>
          <a:lstStyle/>
          <a:p>
            <a:pPr fontAlgn="base">
              <a:spcBef>
                <a:spcPct val="0"/>
              </a:spcBef>
              <a:spcAft>
                <a:spcPct val="0"/>
              </a:spcAft>
            </a:pPr>
            <a:endParaRPr lang="en-US" sz="2400">
              <a:solidFill>
                <a:srgbClr val="000000"/>
              </a:solidFill>
            </a:endParaRPr>
          </a:p>
        </p:txBody>
      </p:sp>
      <p:sp>
        <p:nvSpPr>
          <p:cNvPr id="5125" name="Text Box 60"/>
          <p:cNvSpPr txBox="1">
            <a:spLocks noChangeArrowheads="1"/>
          </p:cNvSpPr>
          <p:nvPr/>
        </p:nvSpPr>
        <p:spPr bwMode="auto">
          <a:xfrm>
            <a:off x="4632325" y="2019301"/>
            <a:ext cx="620863" cy="371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800" dirty="0">
                <a:solidFill>
                  <a:srgbClr val="000000"/>
                </a:solidFill>
              </a:rPr>
              <a:t>I</a:t>
            </a:r>
            <a:r>
              <a:rPr lang="en-US" sz="1800" baseline="-25000" dirty="0">
                <a:solidFill>
                  <a:srgbClr val="000000"/>
                </a:solidFill>
              </a:rPr>
              <a:t>G</a:t>
            </a:r>
            <a:r>
              <a:rPr lang="en-US" sz="1800" dirty="0">
                <a:solidFill>
                  <a:srgbClr val="000000"/>
                </a:solidFill>
              </a:rPr>
              <a:t>=0</a:t>
            </a:r>
          </a:p>
        </p:txBody>
      </p:sp>
      <p:sp>
        <p:nvSpPr>
          <p:cNvPr id="5126" name="Line 61"/>
          <p:cNvSpPr>
            <a:spLocks noChangeShapeType="1"/>
          </p:cNvSpPr>
          <p:nvPr/>
        </p:nvSpPr>
        <p:spPr bwMode="auto">
          <a:xfrm>
            <a:off x="6096000" y="28194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1430" tIns="45715" rIns="91430" bIns="45715"/>
          <a:lstStyle/>
          <a:p>
            <a:pPr fontAlgn="base">
              <a:spcBef>
                <a:spcPct val="0"/>
              </a:spcBef>
              <a:spcAft>
                <a:spcPct val="0"/>
              </a:spcAft>
            </a:pPr>
            <a:endParaRPr lang="en-US" sz="2400">
              <a:solidFill>
                <a:srgbClr val="000000"/>
              </a:solidFill>
            </a:endParaRPr>
          </a:p>
        </p:txBody>
      </p:sp>
      <p:sp>
        <p:nvSpPr>
          <p:cNvPr id="5127" name="Text Box 62"/>
          <p:cNvSpPr txBox="1">
            <a:spLocks noChangeArrowheads="1"/>
          </p:cNvSpPr>
          <p:nvPr/>
        </p:nvSpPr>
        <p:spPr bwMode="auto">
          <a:xfrm>
            <a:off x="6172200" y="2590801"/>
            <a:ext cx="667393" cy="371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800">
                <a:solidFill>
                  <a:srgbClr val="000000"/>
                </a:solidFill>
              </a:rPr>
              <a:t>I</a:t>
            </a:r>
            <a:r>
              <a:rPr lang="en-US" sz="1800" baseline="-25000">
                <a:solidFill>
                  <a:srgbClr val="000000"/>
                </a:solidFill>
              </a:rPr>
              <a:t>D</a:t>
            </a:r>
            <a:r>
              <a:rPr lang="en-US" sz="1800">
                <a:solidFill>
                  <a:srgbClr val="000000"/>
                </a:solidFill>
              </a:rPr>
              <a:t>=I</a:t>
            </a:r>
            <a:r>
              <a:rPr lang="en-US" sz="1800" baseline="-25000">
                <a:solidFill>
                  <a:srgbClr val="000000"/>
                </a:solidFill>
              </a:rPr>
              <a:t>S</a:t>
            </a:r>
            <a:endParaRPr lang="en-US" sz="1800">
              <a:solidFill>
                <a:srgbClr val="000000"/>
              </a:solidFill>
            </a:endParaRPr>
          </a:p>
        </p:txBody>
      </p:sp>
      <p:sp>
        <p:nvSpPr>
          <p:cNvPr id="5128" name="Text Box 63"/>
          <p:cNvSpPr txBox="1">
            <a:spLocks noChangeArrowheads="1"/>
          </p:cNvSpPr>
          <p:nvPr/>
        </p:nvSpPr>
        <p:spPr bwMode="auto">
          <a:xfrm>
            <a:off x="3124201" y="2819401"/>
            <a:ext cx="347499" cy="3715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800">
                <a:solidFill>
                  <a:srgbClr val="000000"/>
                </a:solidFill>
              </a:rPr>
              <a:t>I</a:t>
            </a:r>
            <a:r>
              <a:rPr lang="en-US" sz="1800" baseline="-25000">
                <a:solidFill>
                  <a:srgbClr val="000000"/>
                </a:solidFill>
              </a:rPr>
              <a:t>S</a:t>
            </a:r>
            <a:endParaRPr lang="en-US" sz="1800">
              <a:solidFill>
                <a:srgbClr val="000000"/>
              </a:solidFill>
            </a:endParaRPr>
          </a:p>
        </p:txBody>
      </p:sp>
      <p:sp>
        <p:nvSpPr>
          <p:cNvPr id="5129" name="Line 64"/>
          <p:cNvSpPr>
            <a:spLocks noChangeShapeType="1"/>
          </p:cNvSpPr>
          <p:nvPr/>
        </p:nvSpPr>
        <p:spPr bwMode="auto">
          <a:xfrm flipV="1">
            <a:off x="3124200" y="2819400"/>
            <a:ext cx="0" cy="457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1430" tIns="45715" rIns="91430" bIns="45715"/>
          <a:lstStyle/>
          <a:p>
            <a:pPr fontAlgn="base">
              <a:spcBef>
                <a:spcPct val="0"/>
              </a:spcBef>
              <a:spcAft>
                <a:spcPct val="0"/>
              </a:spcAft>
            </a:pPr>
            <a:endParaRPr lang="en-US" sz="2400">
              <a:solidFill>
                <a:srgbClr val="000000"/>
              </a:solidFill>
            </a:endParaRPr>
          </a:p>
        </p:txBody>
      </p:sp>
      <p:sp>
        <p:nvSpPr>
          <p:cNvPr id="5130" name="Text Box 65"/>
          <p:cNvSpPr txBox="1">
            <a:spLocks noChangeArrowheads="1"/>
          </p:cNvSpPr>
          <p:nvPr/>
        </p:nvSpPr>
        <p:spPr bwMode="auto">
          <a:xfrm>
            <a:off x="4632325" y="1489076"/>
            <a:ext cx="184710" cy="461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endParaRPr lang="en-US" smtClean="0">
              <a:solidFill>
                <a:srgbClr val="000000"/>
              </a:solidFill>
            </a:endParaRPr>
          </a:p>
        </p:txBody>
      </p:sp>
      <p:sp>
        <p:nvSpPr>
          <p:cNvPr id="5131" name="Line 66"/>
          <p:cNvSpPr>
            <a:spLocks noChangeShapeType="1"/>
          </p:cNvSpPr>
          <p:nvPr/>
        </p:nvSpPr>
        <p:spPr bwMode="auto">
          <a:xfrm>
            <a:off x="609600" y="3124201"/>
            <a:ext cx="0" cy="1752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1430" tIns="45715" rIns="91430" bIns="45715"/>
          <a:lstStyle/>
          <a:p>
            <a:pPr fontAlgn="base">
              <a:spcBef>
                <a:spcPct val="0"/>
              </a:spcBef>
              <a:spcAft>
                <a:spcPct val="0"/>
              </a:spcAft>
            </a:pPr>
            <a:endParaRPr lang="en-US" sz="2400">
              <a:solidFill>
                <a:srgbClr val="000000"/>
              </a:solidFill>
            </a:endParaRPr>
          </a:p>
        </p:txBody>
      </p:sp>
      <p:sp>
        <p:nvSpPr>
          <p:cNvPr id="5132" name="Line 67"/>
          <p:cNvSpPr>
            <a:spLocks noChangeShapeType="1"/>
          </p:cNvSpPr>
          <p:nvPr/>
        </p:nvSpPr>
        <p:spPr bwMode="auto">
          <a:xfrm>
            <a:off x="609600" y="31242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1430" tIns="45715" rIns="91430" bIns="45715"/>
          <a:lstStyle/>
          <a:p>
            <a:pPr fontAlgn="base">
              <a:spcBef>
                <a:spcPct val="0"/>
              </a:spcBef>
              <a:spcAft>
                <a:spcPct val="0"/>
              </a:spcAft>
            </a:pPr>
            <a:endParaRPr lang="en-US" sz="2400">
              <a:solidFill>
                <a:srgbClr val="000000"/>
              </a:solidFill>
            </a:endParaRPr>
          </a:p>
        </p:txBody>
      </p:sp>
      <p:sp>
        <p:nvSpPr>
          <p:cNvPr id="5133" name="Text Box 68"/>
          <p:cNvSpPr txBox="1">
            <a:spLocks noChangeArrowheads="1"/>
          </p:cNvSpPr>
          <p:nvPr/>
        </p:nvSpPr>
        <p:spPr bwMode="auto">
          <a:xfrm>
            <a:off x="441325" y="4841876"/>
            <a:ext cx="338534" cy="461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mtClean="0">
                <a:solidFill>
                  <a:srgbClr val="000000"/>
                </a:solidFill>
              </a:rPr>
              <a:t>x</a:t>
            </a:r>
          </a:p>
        </p:txBody>
      </p:sp>
      <p:sp>
        <p:nvSpPr>
          <p:cNvPr id="5134" name="Text Box 69"/>
          <p:cNvSpPr txBox="1">
            <a:spLocks noChangeArrowheads="1"/>
          </p:cNvSpPr>
          <p:nvPr/>
        </p:nvSpPr>
        <p:spPr bwMode="auto">
          <a:xfrm>
            <a:off x="1263650" y="2667001"/>
            <a:ext cx="338534" cy="4616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mtClean="0">
                <a:solidFill>
                  <a:srgbClr val="000000"/>
                </a:solidFill>
              </a:rPr>
              <a:t>y</a:t>
            </a:r>
          </a:p>
        </p:txBody>
      </p:sp>
      <p:sp>
        <p:nvSpPr>
          <p:cNvPr id="5135" name="Text Box 70"/>
          <p:cNvSpPr txBox="1">
            <a:spLocks noChangeArrowheads="1"/>
          </p:cNvSpPr>
          <p:nvPr/>
        </p:nvSpPr>
        <p:spPr bwMode="auto">
          <a:xfrm>
            <a:off x="304801" y="2057400"/>
            <a:ext cx="1082327" cy="6463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30" tIns="45715" rIns="91430" bIns="45715">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fontAlgn="base" hangingPunct="1">
              <a:spcBef>
                <a:spcPct val="0"/>
              </a:spcBef>
              <a:spcAft>
                <a:spcPct val="0"/>
              </a:spcAft>
            </a:pPr>
            <a:r>
              <a:rPr lang="en-US" sz="1800" dirty="0">
                <a:solidFill>
                  <a:srgbClr val="000000"/>
                </a:solidFill>
                <a:latin typeface="Arial" charset="0"/>
              </a:rPr>
              <a:t>(</a:t>
            </a:r>
            <a:r>
              <a:rPr lang="en-US" sz="1800" dirty="0">
                <a:solidFill>
                  <a:srgbClr val="000000"/>
                </a:solidFill>
                <a:cs typeface="Times New Roman" pitchFamily="18" charset="0"/>
              </a:rPr>
              <a:t>bulk or </a:t>
            </a:r>
          </a:p>
          <a:p>
            <a:pPr eaLnBrk="1" fontAlgn="base" hangingPunct="1">
              <a:spcBef>
                <a:spcPct val="0"/>
              </a:spcBef>
              <a:spcAft>
                <a:spcPct val="0"/>
              </a:spcAft>
            </a:pPr>
            <a:r>
              <a:rPr lang="en-US" sz="1800" dirty="0">
                <a:solidFill>
                  <a:srgbClr val="000000"/>
                </a:solidFill>
                <a:cs typeface="Times New Roman" pitchFamily="18" charset="0"/>
              </a:rPr>
              <a:t>substrate)</a:t>
            </a:r>
          </a:p>
        </p:txBody>
      </p:sp>
      <p:sp>
        <p:nvSpPr>
          <p:cNvPr id="62" name="Slide Number Placeholder 61"/>
          <p:cNvSpPr>
            <a:spLocks noGrp="1"/>
          </p:cNvSpPr>
          <p:nvPr>
            <p:ph type="sldNum" sz="quarter" idx="12"/>
          </p:nvPr>
        </p:nvSpPr>
        <p:spPr/>
        <p:txBody>
          <a:bodyPr/>
          <a:lstStyle/>
          <a:p>
            <a:fld id="{DA9812A3-ACAA-4681-98E4-2950E022EF7D}" type="slidenum">
              <a:rPr lang="en-US" smtClean="0"/>
              <a:pPr/>
              <a:t>14</a:t>
            </a:fld>
            <a:endParaRPr lang="en-US"/>
          </a:p>
        </p:txBody>
      </p:sp>
      <p:sp>
        <p:nvSpPr>
          <p:cNvPr id="63" name="Footer Placeholder 62"/>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18089901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2800" b="1" dirty="0" smtClean="0">
                <a:solidFill>
                  <a:srgbClr val="FF0000"/>
                </a:solidFill>
                <a:latin typeface="Times New Roman" pitchFamily="18" charset="0"/>
                <a:cs typeface="Times New Roman" pitchFamily="18" charset="0"/>
              </a:rPr>
              <a:t>MOSFET-Physical Structure</a:t>
            </a:r>
            <a:r>
              <a:rPr lang="en-US" altLang="en-US" sz="2800" b="1" u="sng" dirty="0" smtClean="0">
                <a:solidFill>
                  <a:srgbClr val="FF00FF"/>
                </a:solidFill>
                <a:latin typeface="Times New Roman" pitchFamily="18" charset="0"/>
              </a:rPr>
              <a:t> </a:t>
            </a:r>
            <a:r>
              <a:rPr lang="en-US" altLang="en-US" sz="2800" u="sng" dirty="0" smtClean="0">
                <a:solidFill>
                  <a:srgbClr val="FF00FF"/>
                </a:solidFill>
                <a:latin typeface="Times New Roman" pitchFamily="18" charset="0"/>
              </a:rPr>
              <a:t/>
            </a:r>
            <a:br>
              <a:rPr lang="en-US" altLang="en-US" sz="2800" u="sng" dirty="0" smtClean="0">
                <a:solidFill>
                  <a:srgbClr val="FF00FF"/>
                </a:solidFill>
                <a:latin typeface="Times New Roman" pitchFamily="18" charset="0"/>
              </a:rPr>
            </a:br>
            <a:endParaRPr lang="en-US" sz="2400" b="1" dirty="0">
              <a:solidFill>
                <a:srgbClr val="0000FF"/>
              </a:solidFill>
              <a:latin typeface="Times New Roman" pitchFamily="18" charset="0"/>
              <a:cs typeface="Times New Roman" pitchFamily="18" charset="0"/>
            </a:endParaRPr>
          </a:p>
        </p:txBody>
      </p:sp>
      <p:pic>
        <p:nvPicPr>
          <p:cNvPr id="4" name="Picture 2" descr="sedr42021_0401b"/>
          <p:cNvPicPr>
            <a:picLocks noGrp="1" noChangeAspect="1" noChangeArrowheads="1"/>
          </p:cNvPicPr>
          <p:nvPr>
            <p:ph idx="1"/>
          </p:nvPr>
        </p:nvPicPr>
        <p:blipFill>
          <a:blip r:embed="rId2" cstate="print"/>
          <a:srcRect/>
          <a:stretch>
            <a:fillRect/>
          </a:stretch>
        </p:blipFill>
        <p:spPr bwMode="auto">
          <a:xfrm>
            <a:off x="1752600" y="1676400"/>
            <a:ext cx="5257800" cy="3505199"/>
          </a:xfrm>
          <a:prstGeom prst="rect">
            <a:avLst/>
          </a:prstGeom>
          <a:solidFill>
            <a:srgbClr val="90F0FA"/>
          </a:solidFill>
          <a:ln w="9525">
            <a:noFill/>
            <a:miter lim="800000"/>
            <a:headEnd/>
            <a:tailEnd/>
          </a:ln>
        </p:spPr>
      </p:pic>
      <p:sp>
        <p:nvSpPr>
          <p:cNvPr id="5" name="Rectangle 4"/>
          <p:cNvSpPr>
            <a:spLocks noChangeArrowheads="1"/>
          </p:cNvSpPr>
          <p:nvPr/>
        </p:nvSpPr>
        <p:spPr bwMode="auto">
          <a:xfrm>
            <a:off x="1066800" y="5334000"/>
            <a:ext cx="7162800" cy="646331"/>
          </a:xfrm>
          <a:prstGeom prst="rect">
            <a:avLst/>
          </a:prstGeom>
          <a:noFill/>
          <a:ln w="9525">
            <a:noFill/>
            <a:miter lim="800000"/>
            <a:headEnd/>
            <a:tailEnd/>
          </a:ln>
        </p:spPr>
        <p:txBody>
          <a:bodyPr wrap="square">
            <a:spAutoFit/>
          </a:bodyPr>
          <a:lstStyle/>
          <a:p>
            <a:pPr algn="ctr" eaLnBrk="0" hangingPunct="0">
              <a:spcBef>
                <a:spcPct val="50000"/>
              </a:spcBef>
            </a:pPr>
            <a:r>
              <a:rPr lang="en-US" altLang="en-US" b="1" baseline="0" dirty="0" smtClean="0">
                <a:latin typeface="Times New Roman" pitchFamily="18" charset="0"/>
              </a:rPr>
              <a:t>Figure 4.1: Cross-Section. Typically </a:t>
            </a:r>
            <a:r>
              <a:rPr lang="en-US" altLang="en-US" b="1" i="1" baseline="0" dirty="0">
                <a:latin typeface="Times New Roman" pitchFamily="18" charset="0"/>
              </a:rPr>
              <a:t>L</a:t>
            </a:r>
            <a:r>
              <a:rPr lang="en-US" altLang="en-US" b="1" baseline="0" dirty="0">
                <a:latin typeface="Times New Roman" pitchFamily="18" charset="0"/>
              </a:rPr>
              <a:t> = 0.1 to 3 </a:t>
            </a:r>
            <a:r>
              <a:rPr lang="en-US" altLang="en-US" b="1" baseline="0" dirty="0">
                <a:latin typeface="Symbol" pitchFamily="18" charset="2"/>
              </a:rPr>
              <a:t>m</a:t>
            </a:r>
            <a:r>
              <a:rPr lang="en-US" altLang="en-US" b="1" baseline="0" dirty="0">
                <a:latin typeface="Times New Roman" pitchFamily="18" charset="0"/>
              </a:rPr>
              <a:t>m, </a:t>
            </a:r>
            <a:r>
              <a:rPr lang="en-US" altLang="en-US" b="1" i="1" baseline="0" dirty="0">
                <a:latin typeface="Times New Roman" pitchFamily="18" charset="0"/>
              </a:rPr>
              <a:t>W</a:t>
            </a:r>
            <a:r>
              <a:rPr lang="en-US" altLang="en-US" b="1" baseline="0" dirty="0">
                <a:latin typeface="Times New Roman" pitchFamily="18" charset="0"/>
              </a:rPr>
              <a:t> = 0.2 to 100 </a:t>
            </a:r>
            <a:r>
              <a:rPr lang="en-US" altLang="en-US" b="1" baseline="0" dirty="0">
                <a:latin typeface="Symbol" pitchFamily="18" charset="2"/>
              </a:rPr>
              <a:t>m</a:t>
            </a:r>
            <a:r>
              <a:rPr lang="en-US" altLang="en-US" b="1" baseline="0" dirty="0">
                <a:latin typeface="Times New Roman" pitchFamily="18" charset="0"/>
              </a:rPr>
              <a:t>m, and </a:t>
            </a:r>
            <a:r>
              <a:rPr lang="en-US" altLang="en-US" b="1" baseline="0" dirty="0" smtClean="0">
                <a:latin typeface="Times New Roman" pitchFamily="18" charset="0"/>
              </a:rPr>
              <a:t>the thickness </a:t>
            </a:r>
            <a:r>
              <a:rPr lang="en-US" altLang="en-US" b="1" baseline="0" dirty="0">
                <a:latin typeface="Times New Roman" pitchFamily="18" charset="0"/>
              </a:rPr>
              <a:t>of the oxide layer (</a:t>
            </a:r>
            <a:r>
              <a:rPr lang="en-US" altLang="en-US" b="1" baseline="0" dirty="0" err="1">
                <a:latin typeface="Times New Roman" pitchFamily="18" charset="0"/>
              </a:rPr>
              <a:t>t</a:t>
            </a:r>
            <a:r>
              <a:rPr lang="en-US" altLang="en-US" sz="2000" b="1" i="1" baseline="-25000" dirty="0" err="1">
                <a:latin typeface="Times New Roman" pitchFamily="18" charset="0"/>
              </a:rPr>
              <a:t>ox</a:t>
            </a:r>
            <a:r>
              <a:rPr lang="en-US" altLang="en-US" b="1" baseline="0" dirty="0">
                <a:latin typeface="Times New Roman" pitchFamily="18" charset="0"/>
              </a:rPr>
              <a:t>) is in the range of 2 to 50 nm.</a:t>
            </a:r>
          </a:p>
        </p:txBody>
      </p:sp>
      <p:sp>
        <p:nvSpPr>
          <p:cNvPr id="6" name="Slide Number Placeholder 5"/>
          <p:cNvSpPr>
            <a:spLocks noGrp="1"/>
          </p:cNvSpPr>
          <p:nvPr>
            <p:ph type="sldNum" sz="quarter" idx="12"/>
          </p:nvPr>
        </p:nvSpPr>
        <p:spPr/>
        <p:txBody>
          <a:bodyPr/>
          <a:lstStyle/>
          <a:p>
            <a:fld id="{DA9812A3-ACAA-4681-98E4-2950E022EF7D}" type="slidenum">
              <a:rPr lang="en-US" smtClean="0"/>
              <a:pPr/>
              <a:t>15</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2800" b="1" dirty="0" smtClean="0">
                <a:solidFill>
                  <a:srgbClr val="FF0000"/>
                </a:solidFill>
                <a:latin typeface="Times New Roman" pitchFamily="18" charset="0"/>
                <a:cs typeface="Times New Roman" pitchFamily="18" charset="0"/>
              </a:rPr>
              <a:t>MOSFET-Structure (contd.)</a:t>
            </a:r>
            <a:r>
              <a:rPr lang="en-US" altLang="en-US" sz="2800" u="sng" dirty="0" smtClean="0">
                <a:solidFill>
                  <a:srgbClr val="FF00FF"/>
                </a:solidFill>
                <a:latin typeface="Times New Roman" pitchFamily="18" charset="0"/>
              </a:rPr>
              <a:t> </a:t>
            </a:r>
            <a:br>
              <a:rPr lang="en-US" altLang="en-US" sz="2800" u="sng" dirty="0" smtClean="0">
                <a:solidFill>
                  <a:srgbClr val="FF00FF"/>
                </a:solidFill>
                <a:latin typeface="Times New Roman" pitchFamily="18" charset="0"/>
              </a:rPr>
            </a:br>
            <a:endParaRPr lang="en-US" sz="2400" dirty="0"/>
          </a:p>
        </p:txBody>
      </p:sp>
      <p:sp>
        <p:nvSpPr>
          <p:cNvPr id="3" name="Content Placeholder 2"/>
          <p:cNvSpPr>
            <a:spLocks noGrp="1"/>
          </p:cNvSpPr>
          <p:nvPr>
            <p:ph idx="1"/>
          </p:nvPr>
        </p:nvSpPr>
        <p:spPr/>
        <p:txBody>
          <a:bodyPr>
            <a:normAutofit lnSpcReduction="10000"/>
          </a:bodyPr>
          <a:lstStyle/>
          <a:p>
            <a:pPr>
              <a:buClr>
                <a:srgbClr val="0000FF"/>
              </a:buClr>
              <a:buFont typeface="Wingdings" pitchFamily="2" charset="2"/>
              <a:buChar char="Ø"/>
            </a:pPr>
            <a:r>
              <a:rPr lang="en-US" sz="2400" dirty="0" smtClean="0">
                <a:latin typeface="Times New Roman" pitchFamily="18" charset="0"/>
                <a:cs typeface="Times New Roman" pitchFamily="18" charset="0"/>
              </a:rPr>
              <a:t>A thin layer of silicon dioxide (SiO</a:t>
            </a:r>
            <a:r>
              <a:rPr lang="en-US" sz="2400" baseline="-25000" dirty="0" smtClean="0">
                <a:latin typeface="Times New Roman" pitchFamily="18" charset="0"/>
                <a:cs typeface="Times New Roman" pitchFamily="18" charset="0"/>
              </a:rPr>
              <a:t>2</a:t>
            </a:r>
            <a:r>
              <a:rPr lang="en-US" sz="2400" dirty="0" smtClean="0">
                <a:latin typeface="Times New Roman" pitchFamily="18" charset="0"/>
                <a:cs typeface="Times New Roman" pitchFamily="18" charset="0"/>
              </a:rPr>
              <a:t>) of </a:t>
            </a:r>
            <a:r>
              <a:rPr lang="en-US" sz="2400" b="1" i="1" dirty="0" smtClean="0">
                <a:solidFill>
                  <a:srgbClr val="0000FF"/>
                </a:solidFill>
                <a:latin typeface="Times New Roman" pitchFamily="18" charset="0"/>
                <a:cs typeface="Times New Roman" pitchFamily="18" charset="0"/>
              </a:rPr>
              <a:t>thickness </a:t>
            </a:r>
            <a:r>
              <a:rPr lang="en-US" sz="2400" b="1" i="1" dirty="0" err="1" smtClean="0">
                <a:solidFill>
                  <a:srgbClr val="0000FF"/>
                </a:solidFill>
                <a:latin typeface="Times New Roman" pitchFamily="18" charset="0"/>
                <a:cs typeface="Times New Roman" pitchFamily="18" charset="0"/>
              </a:rPr>
              <a:t>t</a:t>
            </a:r>
            <a:r>
              <a:rPr lang="en-US" sz="2400" b="1" i="1" baseline="-25000" dirty="0" err="1" smtClean="0">
                <a:solidFill>
                  <a:srgbClr val="0000FF"/>
                </a:solidFill>
                <a:latin typeface="Times New Roman" pitchFamily="18" charset="0"/>
                <a:cs typeface="Times New Roman" pitchFamily="18" charset="0"/>
              </a:rPr>
              <a:t>ox</a:t>
            </a:r>
            <a:r>
              <a:rPr lang="en-US" sz="2400" dirty="0" smtClean="0">
                <a:latin typeface="Times New Roman" pitchFamily="18" charset="0"/>
                <a:cs typeface="Times New Roman" pitchFamily="18" charset="0"/>
              </a:rPr>
              <a:t>(typically 2-50 nm) is grown on the surface of the substrate, covering the area between the source and drain regions.</a:t>
            </a:r>
          </a:p>
          <a:p>
            <a:pPr>
              <a:buClr>
                <a:srgbClr val="0000FF"/>
              </a:buClr>
              <a:buFont typeface="Wingdings" pitchFamily="2" charset="2"/>
              <a:buChar char="Ø"/>
            </a:pPr>
            <a:r>
              <a:rPr lang="en-US" sz="2400" dirty="0" smtClean="0">
                <a:latin typeface="Times New Roman" pitchFamily="18" charset="0"/>
                <a:cs typeface="Times New Roman" pitchFamily="18" charset="0"/>
              </a:rPr>
              <a:t>Metal is deposited on top of the oxide layer to form the </a:t>
            </a:r>
            <a:r>
              <a:rPr lang="en-US" sz="2400" b="1" dirty="0" smtClean="0">
                <a:solidFill>
                  <a:srgbClr val="0000FF"/>
                </a:solidFill>
                <a:latin typeface="Times New Roman" pitchFamily="18" charset="0"/>
                <a:cs typeface="Times New Roman" pitchFamily="18" charset="0"/>
              </a:rPr>
              <a:t>gate electrode.</a:t>
            </a:r>
          </a:p>
          <a:p>
            <a:pPr>
              <a:buClr>
                <a:srgbClr val="0000FF"/>
              </a:buClr>
              <a:buFont typeface="Wingdings" pitchFamily="2" charset="2"/>
              <a:buChar char="Ø"/>
            </a:pPr>
            <a:r>
              <a:rPr lang="en-US" sz="2400" dirty="0" smtClean="0">
                <a:latin typeface="Times New Roman" pitchFamily="18" charset="0"/>
                <a:cs typeface="Times New Roman" pitchFamily="18" charset="0"/>
              </a:rPr>
              <a:t>Metal contacts are also made to the </a:t>
            </a:r>
            <a:r>
              <a:rPr lang="en-US" sz="2400" b="1" dirty="0" smtClean="0">
                <a:solidFill>
                  <a:srgbClr val="0000FF"/>
                </a:solidFill>
                <a:latin typeface="Times New Roman" pitchFamily="18" charset="0"/>
                <a:cs typeface="Times New Roman" pitchFamily="18" charset="0"/>
              </a:rPr>
              <a:t>source region</a:t>
            </a:r>
            <a:r>
              <a:rPr lang="en-US" sz="2400" dirty="0" smtClean="0">
                <a:latin typeface="Times New Roman" pitchFamily="18" charset="0"/>
                <a:cs typeface="Times New Roman" pitchFamily="18" charset="0"/>
              </a:rPr>
              <a:t>, the </a:t>
            </a:r>
            <a:r>
              <a:rPr lang="en-US" sz="2400" b="1" dirty="0" smtClean="0">
                <a:solidFill>
                  <a:srgbClr val="0000FF"/>
                </a:solidFill>
                <a:latin typeface="Times New Roman" pitchFamily="18" charset="0"/>
                <a:cs typeface="Times New Roman" pitchFamily="18" charset="0"/>
              </a:rPr>
              <a:t>drain region</a:t>
            </a:r>
            <a:r>
              <a:rPr lang="en-US" sz="2400" dirty="0" smtClean="0">
                <a:latin typeface="Times New Roman" pitchFamily="18" charset="0"/>
                <a:cs typeface="Times New Roman" pitchFamily="18" charset="0"/>
              </a:rPr>
              <a:t>, and the substrate, also known as the </a:t>
            </a:r>
            <a:r>
              <a:rPr lang="en-US" sz="2400" b="1" dirty="0" smtClean="0">
                <a:solidFill>
                  <a:srgbClr val="0000FF"/>
                </a:solidFill>
                <a:latin typeface="Times New Roman" pitchFamily="18" charset="0"/>
                <a:cs typeface="Times New Roman" pitchFamily="18" charset="0"/>
              </a:rPr>
              <a:t>body.</a:t>
            </a:r>
          </a:p>
          <a:p>
            <a:pPr>
              <a:buClr>
                <a:srgbClr val="0000FF"/>
              </a:buClr>
              <a:buFont typeface="Wingdings" pitchFamily="2" charset="2"/>
              <a:buChar char="Ø"/>
            </a:pPr>
            <a:r>
              <a:rPr lang="en-US" sz="2400" dirty="0" smtClean="0">
                <a:latin typeface="Times New Roman" pitchFamily="18" charset="0"/>
                <a:cs typeface="Times New Roman" pitchFamily="18" charset="0"/>
              </a:rPr>
              <a:t>Thus four terminals are brought out: the gate terminal (G), the source terminal (S), the drain terminal (D), and the substrate or body terminal (B). </a:t>
            </a:r>
          </a:p>
          <a:p>
            <a:pPr>
              <a:buClr>
                <a:srgbClr val="0000FF"/>
              </a:buClr>
              <a:buFont typeface="Wingdings" pitchFamily="2" charset="2"/>
              <a:buChar char="Ø"/>
            </a:pPr>
            <a:r>
              <a:rPr lang="en-US" sz="2400" dirty="0" smtClean="0">
                <a:latin typeface="Times New Roman" pitchFamily="18" charset="0"/>
                <a:cs typeface="Times New Roman" pitchFamily="18" charset="0"/>
              </a:rPr>
              <a:t>To minimize current flow between the substrate (or “body”) and the source/drain regions, the p-type substrate is grounded.</a:t>
            </a:r>
          </a:p>
          <a:p>
            <a:pPr>
              <a:buClr>
                <a:srgbClr val="0000FF"/>
              </a:buClr>
              <a:buFont typeface="Wingdings" pitchFamily="2" charset="2"/>
              <a:buChar char="Ø"/>
            </a:pPr>
            <a:endParaRPr lang="en-US" sz="2400" dirty="0" smtClean="0">
              <a:latin typeface="Times New Roman" pitchFamily="18" charset="0"/>
              <a:cs typeface="Times New Roman" pitchFamily="18" charset="0"/>
            </a:endParaRPr>
          </a:p>
          <a:p>
            <a:endParaRPr lang="en-US" sz="2400" dirty="0" smtClean="0"/>
          </a:p>
          <a:p>
            <a:pPr>
              <a:buClr>
                <a:srgbClr val="0000FF"/>
              </a:buClr>
              <a:buFont typeface="Wingdings" pitchFamily="2" charset="2"/>
              <a:buChar char="Ø"/>
            </a:pPr>
            <a:endParaRPr lang="en-US" sz="2400" b="1" dirty="0" smtClean="0">
              <a:solidFill>
                <a:srgbClr val="0000FF"/>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16</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n-Channel MOSFET –</a:t>
            </a:r>
            <a:r>
              <a:rPr lang="en-US" sz="2800" b="1" dirty="0" smtClean="0">
                <a:solidFill>
                  <a:srgbClr val="0000FF"/>
                </a:solidFill>
                <a:latin typeface="Times New Roman" pitchFamily="18" charset="0"/>
                <a:cs typeface="Times New Roman" pitchFamily="18" charset="0"/>
              </a:rPr>
              <a:t>p Channel MOSFET</a:t>
            </a:r>
            <a:endParaRPr lang="en-US" sz="2800"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384176" y="1143000"/>
            <a:ext cx="8531224" cy="4525963"/>
          </a:xfrm>
        </p:spPr>
        <p:txBody>
          <a:bodyPr>
            <a:normAutofit lnSpcReduction="10000"/>
          </a:bodyPr>
          <a:lstStyle/>
          <a:p>
            <a:pPr>
              <a:buClr>
                <a:srgbClr val="FF0000"/>
              </a:buClr>
              <a:buNone/>
            </a:pPr>
            <a:endParaRPr lang="en-US" dirty="0" smtClean="0"/>
          </a:p>
          <a:p>
            <a:pPr>
              <a:buClr>
                <a:srgbClr val="FF0000"/>
              </a:buClr>
              <a:buFont typeface="Wingdings" pitchFamily="2" charset="2"/>
              <a:buChar char="Ø"/>
            </a:pP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an n-channel MOSFET, the channel is made of n-type semiconductor, so the charges free to move along the channel </a:t>
            </a:r>
            <a:r>
              <a:rPr lang="en-US" sz="2400" dirty="0" smtClean="0">
                <a:latin typeface="Times New Roman" pitchFamily="18" charset="0"/>
                <a:cs typeface="Times New Roman" pitchFamily="18" charset="0"/>
              </a:rPr>
              <a:t>are </a:t>
            </a:r>
            <a:r>
              <a:rPr lang="en-US" sz="2400" dirty="0">
                <a:latin typeface="Times New Roman" pitchFamily="18" charset="0"/>
                <a:cs typeface="Times New Roman" pitchFamily="18" charset="0"/>
              </a:rPr>
              <a:t>negatively charged </a:t>
            </a:r>
            <a:r>
              <a:rPr lang="en-US" sz="2400" i="1" dirty="0">
                <a:latin typeface="Times New Roman" pitchFamily="18" charset="0"/>
                <a:cs typeface="Times New Roman" pitchFamily="18" charset="0"/>
              </a:rPr>
              <a:t>(</a:t>
            </a:r>
            <a:r>
              <a:rPr lang="en-US" sz="2400" b="1" i="1" dirty="0">
                <a:solidFill>
                  <a:srgbClr val="FF3300"/>
                </a:solidFill>
                <a:latin typeface="Times New Roman" pitchFamily="18" charset="0"/>
                <a:cs typeface="Times New Roman" pitchFamily="18" charset="0"/>
              </a:rPr>
              <a:t>electrons</a:t>
            </a:r>
            <a:r>
              <a:rPr lang="en-US" sz="2400" i="1" dirty="0">
                <a:latin typeface="Times New Roman" pitchFamily="18" charset="0"/>
                <a:cs typeface="Times New Roman" pitchFamily="18" charset="0"/>
              </a:rPr>
              <a:t>)</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a p-channel device the free charges which move from end-to-end are positively charged (</a:t>
            </a:r>
            <a:r>
              <a:rPr lang="en-US" sz="2400" b="1" i="1" dirty="0">
                <a:solidFill>
                  <a:srgbClr val="FF3300"/>
                </a:solidFill>
                <a:latin typeface="Times New Roman" pitchFamily="18" charset="0"/>
                <a:cs typeface="Times New Roman" pitchFamily="18" charset="0"/>
              </a:rPr>
              <a:t>holes</a:t>
            </a:r>
            <a:r>
              <a:rPr lang="en-US" sz="2400" i="1" dirty="0">
                <a:latin typeface="Times New Roman" pitchFamily="18" charset="0"/>
                <a:cs typeface="Times New Roman" pitchFamily="18" charset="0"/>
              </a:rPr>
              <a:t>)</a:t>
            </a:r>
            <a:r>
              <a:rPr lang="en-US" sz="2400" dirty="0">
                <a:latin typeface="Times New Roman" pitchFamily="18" charset="0"/>
                <a:cs typeface="Times New Roman" pitchFamily="18" charset="0"/>
              </a:rPr>
              <a:t>. </a:t>
            </a:r>
          </a:p>
          <a:p>
            <a:pPr>
              <a:buClr>
                <a:srgbClr val="FF0000"/>
              </a:buClr>
              <a:buFont typeface="Wingdings" pitchFamily="2" charset="2"/>
              <a:buChar char="Ø"/>
            </a:pPr>
            <a:endParaRPr lang="en-US" sz="2400" dirty="0" smtClean="0">
              <a:solidFill>
                <a:prstClr val="black"/>
              </a:solidFill>
              <a:latin typeface="Times New Roman" pitchFamily="18" charset="0"/>
              <a:cs typeface="Times New Roman" pitchFamily="18" charset="0"/>
            </a:endParaRPr>
          </a:p>
          <a:p>
            <a:pPr>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N-channel and P-channel </a:t>
            </a:r>
            <a:r>
              <a:rPr lang="en-US" sz="2400" dirty="0">
                <a:solidFill>
                  <a:prstClr val="black"/>
                </a:solidFill>
                <a:latin typeface="Times New Roman" pitchFamily="18" charset="0"/>
                <a:cs typeface="Times New Roman" pitchFamily="18" charset="0"/>
              </a:rPr>
              <a:t>MOSFETs operate </a:t>
            </a:r>
            <a:r>
              <a:rPr lang="en-US" sz="2400" dirty="0" smtClean="0">
                <a:solidFill>
                  <a:prstClr val="black"/>
                </a:solidFill>
                <a:latin typeface="Times New Roman" pitchFamily="18" charset="0"/>
                <a:cs typeface="Times New Roman" pitchFamily="18" charset="0"/>
              </a:rPr>
              <a:t>in a complimentary manner.</a:t>
            </a:r>
            <a:endParaRPr lang="en-US" sz="2400" dirty="0">
              <a:solidFill>
                <a:prstClr val="black"/>
              </a:solidFill>
              <a:latin typeface="Times New Roman" pitchFamily="18" charset="0"/>
              <a:cs typeface="Times New Roman" pitchFamily="18" charset="0"/>
            </a:endParaRPr>
          </a:p>
          <a:p>
            <a:pPr lvl="1" fontAlgn="base">
              <a:spcBef>
                <a:spcPct val="10000"/>
              </a:spcBef>
              <a:spcAft>
                <a:spcPct val="0"/>
              </a:spcAft>
            </a:pPr>
            <a:r>
              <a:rPr lang="en-US" sz="2400" b="1" dirty="0" smtClean="0">
                <a:solidFill>
                  <a:srgbClr val="0000FF"/>
                </a:solidFill>
                <a:latin typeface="Times New Roman" pitchFamily="18" charset="0"/>
                <a:cs typeface="Times New Roman" pitchFamily="18" charset="0"/>
                <a:sym typeface="Wingdings" pitchFamily="2" charset="2"/>
              </a:rPr>
              <a:t>CMOS </a:t>
            </a:r>
            <a:r>
              <a:rPr lang="en-US" sz="2400" b="1" dirty="0">
                <a:solidFill>
                  <a:srgbClr val="0000FF"/>
                </a:solidFill>
                <a:latin typeface="Times New Roman" pitchFamily="18" charset="0"/>
                <a:cs typeface="Times New Roman" pitchFamily="18" charset="0"/>
                <a:sym typeface="Wingdings" pitchFamily="2" charset="2"/>
              </a:rPr>
              <a:t>= Complementary MOS</a:t>
            </a:r>
            <a:endParaRPr lang="en-US" sz="2400" b="1" dirty="0">
              <a:solidFill>
                <a:srgbClr val="0000FF"/>
              </a:solidFill>
              <a:latin typeface="Times New Roman" pitchFamily="18" charset="0"/>
              <a:cs typeface="Times New Roman" pitchFamily="18" charset="0"/>
            </a:endParaRPr>
          </a:p>
          <a:p>
            <a:pPr>
              <a:buClr>
                <a:srgbClr val="FF0000"/>
              </a:buClr>
              <a:buFont typeface="Wingdings" pitchFamily="2" charset="2"/>
              <a:buChar char="Ø"/>
            </a:pPr>
            <a:endParaRPr lang="en-US" sz="2400" dirty="0">
              <a:cs typeface="Times New Roman" pitchFamily="18" charset="0"/>
            </a:endParaRPr>
          </a:p>
        </p:txBody>
      </p:sp>
      <p:sp>
        <p:nvSpPr>
          <p:cNvPr id="5" name="Slide Number Placeholder 4"/>
          <p:cNvSpPr>
            <a:spLocks noGrp="1"/>
          </p:cNvSpPr>
          <p:nvPr>
            <p:ph type="sldNum" sz="quarter" idx="12"/>
          </p:nvPr>
        </p:nvSpPr>
        <p:spPr/>
        <p:txBody>
          <a:bodyPr/>
          <a:lstStyle/>
          <a:p>
            <a:fld id="{9BE5519B-AC82-48B7-AB54-29353FF7AC68}" type="slidenum">
              <a:rPr lang="en-US" smtClean="0">
                <a:solidFill>
                  <a:prstClr val="black">
                    <a:tint val="75000"/>
                  </a:prstClr>
                </a:solidFill>
              </a:rPr>
              <a:pPr/>
              <a:t>17</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32761587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09800"/>
            <a:ext cx="8229600" cy="1143000"/>
          </a:xfrm>
        </p:spPr>
        <p:txBody>
          <a:bodyPr>
            <a:normAutofit/>
          </a:bodyPr>
          <a:lstStyle/>
          <a:p>
            <a:r>
              <a:rPr lang="en-US" sz="3200" b="1" dirty="0" smtClean="0">
                <a:solidFill>
                  <a:srgbClr val="0000FF"/>
                </a:solidFill>
                <a:latin typeface="Times New Roman" pitchFamily="18" charset="0"/>
                <a:cs typeface="Times New Roman" pitchFamily="18" charset="0"/>
              </a:rPr>
              <a:t>MOSFET-Operation</a:t>
            </a:r>
            <a:endParaRPr lang="en-US" sz="3200" b="1" dirty="0">
              <a:solidFill>
                <a:srgbClr val="0000FF"/>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DA9812A3-ACAA-4681-98E4-2950E022EF7D}" type="slidenum">
              <a:rPr lang="en-US" smtClean="0"/>
              <a:pPr/>
              <a:t>18</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27857" y="228600"/>
            <a:ext cx="7772400" cy="1143000"/>
          </a:xfrm>
          <a:noFill/>
          <a:ln/>
        </p:spPr>
        <p:txBody>
          <a:bodyPr/>
          <a:lstStyle/>
          <a:p>
            <a:r>
              <a:rPr lang="en-GB" sz="2800" b="1" dirty="0" smtClean="0">
                <a:solidFill>
                  <a:srgbClr val="FF0000"/>
                </a:solidFill>
                <a:latin typeface="Times New Roman" pitchFamily="18" charset="0"/>
                <a:cs typeface="Times New Roman" pitchFamily="18" charset="0"/>
              </a:rPr>
              <a:t>N-Channel MOSFET Operation</a:t>
            </a:r>
            <a:endParaRPr lang="en-GB" sz="2800" b="1" dirty="0">
              <a:solidFill>
                <a:srgbClr val="FF0000"/>
              </a:solidFill>
              <a:latin typeface="Times New Roman" pitchFamily="18" charset="0"/>
              <a:cs typeface="Times New Roman" pitchFamily="18" charset="0"/>
            </a:endParaRPr>
          </a:p>
        </p:txBody>
      </p:sp>
      <p:grpSp>
        <p:nvGrpSpPr>
          <p:cNvPr id="3" name="Group 35"/>
          <p:cNvGrpSpPr>
            <a:grpSpLocks/>
          </p:cNvGrpSpPr>
          <p:nvPr/>
        </p:nvGrpSpPr>
        <p:grpSpPr bwMode="auto">
          <a:xfrm>
            <a:off x="2133600" y="1447800"/>
            <a:ext cx="5708502" cy="3505200"/>
            <a:chOff x="1396" y="950"/>
            <a:chExt cx="3844" cy="2310"/>
          </a:xfrm>
        </p:grpSpPr>
        <p:sp>
          <p:nvSpPr>
            <p:cNvPr id="4099" name="Rectangle 3"/>
            <p:cNvSpPr>
              <a:spLocks noChangeArrowheads="1"/>
            </p:cNvSpPr>
            <p:nvPr/>
          </p:nvSpPr>
          <p:spPr bwMode="auto">
            <a:xfrm>
              <a:off x="1396" y="1876"/>
              <a:ext cx="2920" cy="808"/>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0" name="Rectangle 4"/>
            <p:cNvSpPr>
              <a:spLocks noChangeArrowheads="1"/>
            </p:cNvSpPr>
            <p:nvPr/>
          </p:nvSpPr>
          <p:spPr bwMode="auto">
            <a:xfrm>
              <a:off x="2068"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1" name="Rectangle 5"/>
            <p:cNvSpPr>
              <a:spLocks noChangeArrowheads="1"/>
            </p:cNvSpPr>
            <p:nvPr/>
          </p:nvSpPr>
          <p:spPr bwMode="auto">
            <a:xfrm>
              <a:off x="3364"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2" name="Rectangle 6"/>
            <p:cNvSpPr>
              <a:spLocks noChangeArrowheads="1"/>
            </p:cNvSpPr>
            <p:nvPr/>
          </p:nvSpPr>
          <p:spPr bwMode="auto">
            <a:xfrm>
              <a:off x="2356" y="1780"/>
              <a:ext cx="1096" cy="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3" name="Rectangle 7"/>
            <p:cNvSpPr>
              <a:spLocks noChangeArrowheads="1"/>
            </p:cNvSpPr>
            <p:nvPr/>
          </p:nvSpPr>
          <p:spPr bwMode="auto">
            <a:xfrm>
              <a:off x="2404" y="1732"/>
              <a:ext cx="1000" cy="40"/>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4" name="Rectangle 8"/>
            <p:cNvSpPr>
              <a:spLocks noChangeArrowheads="1"/>
            </p:cNvSpPr>
            <p:nvPr/>
          </p:nvSpPr>
          <p:spPr bwMode="auto">
            <a:xfrm>
              <a:off x="1396" y="1540"/>
              <a:ext cx="712" cy="328"/>
            </a:xfrm>
            <a:prstGeom prst="rect">
              <a:avLst/>
            </a:prstGeom>
            <a:solidFill>
              <a:schemeClr val="hlink"/>
            </a:solidFill>
            <a:ln w="127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5" name="Rectangle 9"/>
            <p:cNvSpPr>
              <a:spLocks noChangeArrowheads="1"/>
            </p:cNvSpPr>
            <p:nvPr/>
          </p:nvSpPr>
          <p:spPr bwMode="auto">
            <a:xfrm>
              <a:off x="3700" y="1540"/>
              <a:ext cx="616" cy="32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6" name="Rectangle 10"/>
            <p:cNvSpPr>
              <a:spLocks noChangeArrowheads="1"/>
            </p:cNvSpPr>
            <p:nvPr/>
          </p:nvSpPr>
          <p:spPr bwMode="auto">
            <a:xfrm>
              <a:off x="2644" y="2692"/>
              <a:ext cx="472" cy="40"/>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7" name="Rectangle 11"/>
            <p:cNvSpPr>
              <a:spLocks noChangeArrowheads="1"/>
            </p:cNvSpPr>
            <p:nvPr/>
          </p:nvSpPr>
          <p:spPr bwMode="auto">
            <a:xfrm>
              <a:off x="2164" y="1828"/>
              <a:ext cx="136" cy="4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8" name="Rectangle 12"/>
            <p:cNvSpPr>
              <a:spLocks noChangeArrowheads="1"/>
            </p:cNvSpPr>
            <p:nvPr/>
          </p:nvSpPr>
          <p:spPr bwMode="auto">
            <a:xfrm>
              <a:off x="3508" y="1828"/>
              <a:ext cx="136" cy="4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9" name="Line 13"/>
            <p:cNvSpPr>
              <a:spLocks noChangeShapeType="1"/>
            </p:cNvSpPr>
            <p:nvPr/>
          </p:nvSpPr>
          <p:spPr bwMode="auto">
            <a:xfrm>
              <a:off x="2880" y="2736"/>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0" name="Line 14"/>
            <p:cNvSpPr>
              <a:spLocks noChangeShapeType="1"/>
            </p:cNvSpPr>
            <p:nvPr/>
          </p:nvSpPr>
          <p:spPr bwMode="auto">
            <a:xfrm flipV="1">
              <a:off x="2256" y="1296"/>
              <a:ext cx="0" cy="52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1" name="Line 15"/>
            <p:cNvSpPr>
              <a:spLocks noChangeShapeType="1"/>
            </p:cNvSpPr>
            <p:nvPr/>
          </p:nvSpPr>
          <p:spPr bwMode="auto">
            <a:xfrm flipV="1">
              <a:off x="2880" y="1296"/>
              <a:ext cx="0" cy="43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2" name="Line 16"/>
            <p:cNvSpPr>
              <a:spLocks noChangeShapeType="1"/>
            </p:cNvSpPr>
            <p:nvPr/>
          </p:nvSpPr>
          <p:spPr bwMode="auto">
            <a:xfrm flipV="1">
              <a:off x="3600" y="1296"/>
              <a:ext cx="0" cy="52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3" name="Oval 17"/>
            <p:cNvSpPr>
              <a:spLocks noChangeArrowheads="1"/>
            </p:cNvSpPr>
            <p:nvPr/>
          </p:nvSpPr>
          <p:spPr bwMode="auto">
            <a:xfrm>
              <a:off x="2836" y="3220"/>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4" name="Oval 18"/>
            <p:cNvSpPr>
              <a:spLocks noChangeArrowheads="1"/>
            </p:cNvSpPr>
            <p:nvPr/>
          </p:nvSpPr>
          <p:spPr bwMode="auto">
            <a:xfrm>
              <a:off x="2836" y="1252"/>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5" name="Oval 19"/>
            <p:cNvSpPr>
              <a:spLocks noChangeArrowheads="1"/>
            </p:cNvSpPr>
            <p:nvPr/>
          </p:nvSpPr>
          <p:spPr bwMode="auto">
            <a:xfrm>
              <a:off x="3556" y="1252"/>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6" name="Oval 20"/>
            <p:cNvSpPr>
              <a:spLocks noChangeArrowheads="1"/>
            </p:cNvSpPr>
            <p:nvPr/>
          </p:nvSpPr>
          <p:spPr bwMode="auto">
            <a:xfrm>
              <a:off x="2212" y="1252"/>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7" name="Rectangle 21"/>
            <p:cNvSpPr>
              <a:spLocks noChangeArrowheads="1"/>
            </p:cNvSpPr>
            <p:nvPr/>
          </p:nvSpPr>
          <p:spPr bwMode="auto">
            <a:xfrm>
              <a:off x="1670" y="2150"/>
              <a:ext cx="471"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0000"/>
                  </a:solidFill>
                  <a:latin typeface="Times New Roman" pitchFamily="18" charset="0"/>
                  <a:cs typeface="Times New Roman" pitchFamily="18" charset="0"/>
                </a:rPr>
                <a:t>p-Si</a:t>
              </a:r>
            </a:p>
          </p:txBody>
        </p:sp>
        <p:sp>
          <p:nvSpPr>
            <p:cNvPr id="4118" name="Rectangle 22"/>
            <p:cNvSpPr>
              <a:spLocks noChangeArrowheads="1"/>
            </p:cNvSpPr>
            <p:nvPr/>
          </p:nvSpPr>
          <p:spPr bwMode="auto">
            <a:xfrm>
              <a:off x="1670" y="1862"/>
              <a:ext cx="307"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0000"/>
                  </a:solidFill>
                  <a:latin typeface="Times New Roman" pitchFamily="18" charset="0"/>
                  <a:cs typeface="Times New Roman" pitchFamily="18" charset="0"/>
                </a:rPr>
                <a:t>n</a:t>
              </a:r>
              <a:r>
                <a:rPr lang="en-GB" sz="2400" baseline="30000" dirty="0">
                  <a:solidFill>
                    <a:srgbClr val="FF0000"/>
                  </a:solidFill>
                  <a:latin typeface="Times New Roman" pitchFamily="18" charset="0"/>
                  <a:cs typeface="Times New Roman" pitchFamily="18" charset="0"/>
                </a:rPr>
                <a:t>+</a:t>
              </a:r>
            </a:p>
          </p:txBody>
        </p:sp>
        <p:sp>
          <p:nvSpPr>
            <p:cNvPr id="4119" name="Line 23"/>
            <p:cNvSpPr>
              <a:spLocks noChangeShapeType="1"/>
            </p:cNvSpPr>
            <p:nvPr/>
          </p:nvSpPr>
          <p:spPr bwMode="auto">
            <a:xfrm>
              <a:off x="2448" y="2160"/>
              <a:ext cx="912" cy="0"/>
            </a:xfrm>
            <a:prstGeom prst="line">
              <a:avLst/>
            </a:prstGeom>
            <a:noFill/>
            <a:ln w="12700">
              <a:solidFill>
                <a:schemeClr val="tx1"/>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0" name="Rectangle 24"/>
            <p:cNvSpPr>
              <a:spLocks noChangeArrowheads="1"/>
            </p:cNvSpPr>
            <p:nvPr/>
          </p:nvSpPr>
          <p:spPr bwMode="auto">
            <a:xfrm>
              <a:off x="2726" y="1910"/>
              <a:ext cx="235" cy="2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rPr>
                <a:t>L</a:t>
              </a:r>
            </a:p>
          </p:txBody>
        </p:sp>
        <p:sp>
          <p:nvSpPr>
            <p:cNvPr id="4121" name="Rectangle 25"/>
            <p:cNvSpPr>
              <a:spLocks noChangeArrowheads="1"/>
            </p:cNvSpPr>
            <p:nvPr/>
          </p:nvSpPr>
          <p:spPr bwMode="auto">
            <a:xfrm>
              <a:off x="1876" y="996"/>
              <a:ext cx="701"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Source</a:t>
              </a:r>
            </a:p>
          </p:txBody>
        </p:sp>
        <p:sp>
          <p:nvSpPr>
            <p:cNvPr id="4122" name="Rectangle 26"/>
            <p:cNvSpPr>
              <a:spLocks noChangeArrowheads="1"/>
            </p:cNvSpPr>
            <p:nvPr/>
          </p:nvSpPr>
          <p:spPr bwMode="auto">
            <a:xfrm>
              <a:off x="2644" y="996"/>
              <a:ext cx="516"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Gate</a:t>
              </a:r>
            </a:p>
          </p:txBody>
        </p:sp>
        <p:sp>
          <p:nvSpPr>
            <p:cNvPr id="4123" name="Rectangle 27"/>
            <p:cNvSpPr>
              <a:spLocks noChangeArrowheads="1"/>
            </p:cNvSpPr>
            <p:nvPr/>
          </p:nvSpPr>
          <p:spPr bwMode="auto">
            <a:xfrm>
              <a:off x="3302" y="998"/>
              <a:ext cx="597"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Drain</a:t>
              </a:r>
            </a:p>
          </p:txBody>
        </p:sp>
        <p:sp>
          <p:nvSpPr>
            <p:cNvPr id="4125" name="Rectangle 29"/>
            <p:cNvSpPr>
              <a:spLocks noChangeArrowheads="1"/>
            </p:cNvSpPr>
            <p:nvPr/>
          </p:nvSpPr>
          <p:spPr bwMode="auto">
            <a:xfrm>
              <a:off x="4166" y="950"/>
              <a:ext cx="1074"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Gate Oxide</a:t>
              </a:r>
            </a:p>
          </p:txBody>
        </p:sp>
        <p:sp>
          <p:nvSpPr>
            <p:cNvPr id="4126" name="Line 30"/>
            <p:cNvSpPr>
              <a:spLocks noChangeShapeType="1"/>
            </p:cNvSpPr>
            <p:nvPr/>
          </p:nvSpPr>
          <p:spPr bwMode="auto">
            <a:xfrm flipH="1">
              <a:off x="3456" y="1152"/>
              <a:ext cx="720" cy="624"/>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7" name="Rectangle 31"/>
            <p:cNvSpPr>
              <a:spLocks noChangeArrowheads="1"/>
            </p:cNvSpPr>
            <p:nvPr/>
          </p:nvSpPr>
          <p:spPr bwMode="auto">
            <a:xfrm>
              <a:off x="3028" y="2754"/>
              <a:ext cx="1489"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000000"/>
                  </a:solidFill>
                  <a:latin typeface="Times New Roman" pitchFamily="18" charset="0"/>
                  <a:cs typeface="Times New Roman" pitchFamily="18" charset="0"/>
                </a:rPr>
                <a:t>Bulk (Substrate)</a:t>
              </a:r>
            </a:p>
          </p:txBody>
        </p:sp>
        <p:sp>
          <p:nvSpPr>
            <p:cNvPr id="4128" name="Freeform 32"/>
            <p:cNvSpPr>
              <a:spLocks/>
            </p:cNvSpPr>
            <p:nvPr/>
          </p:nvSpPr>
          <p:spPr bwMode="auto">
            <a:xfrm>
              <a:off x="1968"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9" name="Freeform 33"/>
            <p:cNvSpPr>
              <a:spLocks/>
            </p:cNvSpPr>
            <p:nvPr/>
          </p:nvSpPr>
          <p:spPr bwMode="auto">
            <a:xfrm>
              <a:off x="3264"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30" name="Line 34"/>
            <p:cNvSpPr>
              <a:spLocks noChangeShapeType="1"/>
            </p:cNvSpPr>
            <p:nvPr/>
          </p:nvSpPr>
          <p:spPr bwMode="auto">
            <a:xfrm flipV="1">
              <a:off x="1872" y="1968"/>
              <a:ext cx="240" cy="48"/>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grpSp>
      <p:sp>
        <p:nvSpPr>
          <p:cNvPr id="2" name="Slide Number Placeholder 1"/>
          <p:cNvSpPr>
            <a:spLocks noGrp="1"/>
          </p:cNvSpPr>
          <p:nvPr>
            <p:ph type="sldNum" sz="quarter" idx="12"/>
          </p:nvPr>
        </p:nvSpPr>
        <p:spPr/>
        <p:txBody>
          <a:bodyPr/>
          <a:lstStyle/>
          <a:p>
            <a:fld id="{BBC41FFB-F435-4A04-B42C-57DA655D3E73}" type="slidenum">
              <a:rPr lang="en-GB" smtClean="0">
                <a:solidFill>
                  <a:srgbClr val="000000"/>
                </a:solidFill>
              </a:rPr>
              <a:pPr/>
              <a:t>19</a:t>
            </a:fld>
            <a:endParaRPr lang="en-GB" dirty="0">
              <a:solidFill>
                <a:srgbClr val="000000"/>
              </a:solidFill>
            </a:endParaRPr>
          </a:p>
        </p:txBody>
      </p:sp>
      <p:sp>
        <p:nvSpPr>
          <p:cNvPr id="37" name="Text Box 36"/>
          <p:cNvSpPr txBox="1">
            <a:spLocks noChangeArrowheads="1"/>
          </p:cNvSpPr>
          <p:nvPr/>
        </p:nvSpPr>
        <p:spPr bwMode="auto">
          <a:xfrm>
            <a:off x="3200400" y="3276600"/>
            <a:ext cx="2471737" cy="3683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b="1" dirty="0" smtClean="0">
                <a:solidFill>
                  <a:srgbClr val="FF0000"/>
                </a:solidFill>
                <a:latin typeface="+mj-lt"/>
                <a:ea typeface="굴림" pitchFamily="34" charset="-127"/>
              </a:rPr>
              <a:t>Gate Length</a:t>
            </a:r>
            <a:endParaRPr lang="en-US" b="1" i="1" baseline="-25000" dirty="0" smtClean="0">
              <a:solidFill>
                <a:srgbClr val="FF0000"/>
              </a:solidFill>
              <a:latin typeface="+mj-lt"/>
              <a:ea typeface="굴림" pitchFamily="34" charset="-127"/>
            </a:endParaRPr>
          </a:p>
        </p:txBody>
      </p:sp>
      <p:sp>
        <p:nvSpPr>
          <p:cNvPr id="38" name="Rectangle 3"/>
          <p:cNvSpPr txBox="1">
            <a:spLocks noChangeArrowheads="1"/>
          </p:cNvSpPr>
          <p:nvPr/>
        </p:nvSpPr>
        <p:spPr>
          <a:xfrm>
            <a:off x="457200" y="5105400"/>
            <a:ext cx="8375650" cy="963613"/>
          </a:xfrm>
          <a:prstGeom prst="rect">
            <a:avLst/>
          </a:prstGeom>
        </p:spPr>
        <p:txBody>
          <a:bodyPr/>
          <a:lstStyle/>
          <a:p>
            <a:pPr marL="342865" marR="0" lvl="0" indent="-342865" algn="l" defTabSz="761921" rtl="0" eaLnBrk="0" fontAlgn="base" latinLnBrk="0" hangingPunct="0">
              <a:lnSpc>
                <a:spcPct val="100000"/>
              </a:lnSpc>
              <a:spcBef>
                <a:spcPct val="20000"/>
              </a:spcBef>
              <a:spcAft>
                <a:spcPct val="0"/>
              </a:spcAft>
              <a:buClr>
                <a:srgbClr val="0000FF"/>
              </a:buClr>
              <a:buSzTx/>
              <a:buFont typeface="Wingdings" pitchFamily="2" charset="2"/>
              <a:buChar char="v"/>
              <a:tabLst/>
              <a:defRPr/>
            </a:pP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Current flowing through the </a:t>
            </a:r>
            <a:r>
              <a:rPr lang="en-US" sz="2400" b="1" kern="0" dirty="0" smtClean="0">
                <a:solidFill>
                  <a:srgbClr val="008000"/>
                </a:solidFill>
                <a:latin typeface="Times New Roman" pitchFamily="18" charset="0"/>
                <a:cs typeface="Times New Roman" pitchFamily="18" charset="0"/>
                <a:sym typeface="Wingdings" pitchFamily="2" charset="2"/>
              </a:rPr>
              <a:t>C</a:t>
            </a:r>
            <a:r>
              <a:rPr kumimoji="0" lang="en-US" sz="2400" b="1" i="0" u="none" strike="noStrike" kern="0" cap="none" spc="0" normalizeH="0" baseline="0" noProof="0" dirty="0" err="1" smtClean="0">
                <a:ln>
                  <a:noFill/>
                </a:ln>
                <a:solidFill>
                  <a:srgbClr val="008000"/>
                </a:solidFill>
                <a:effectLst/>
                <a:uLnTx/>
                <a:uFillTx/>
                <a:latin typeface="Times New Roman" pitchFamily="18" charset="0"/>
                <a:cs typeface="Times New Roman" pitchFamily="18" charset="0"/>
                <a:sym typeface="Wingdings" pitchFamily="2" charset="2"/>
              </a:rPr>
              <a:t>hannel</a:t>
            </a:r>
            <a:r>
              <a:rPr kumimoji="0" lang="en-US" sz="2400" b="1" i="0" u="none" strike="noStrike" kern="0" cap="none" spc="0" normalizeH="0" baseline="0" noProof="0" dirty="0" smtClean="0">
                <a:ln>
                  <a:noFill/>
                </a:ln>
                <a:solidFill>
                  <a:srgbClr val="008000"/>
                </a:solidFill>
                <a:effectLst/>
                <a:uLnTx/>
                <a:uFillTx/>
                <a:latin typeface="Times New Roman" pitchFamily="18" charset="0"/>
                <a:cs typeface="Times New Roman" pitchFamily="18" charset="0"/>
                <a:sym typeface="Wingdings" pitchFamily="2" charset="2"/>
              </a:rPr>
              <a:t>,  </a:t>
            </a: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between </a:t>
            </a:r>
            <a:r>
              <a:rPr lang="en-US" sz="2400" b="1" kern="0" dirty="0" smtClean="0">
                <a:solidFill>
                  <a:srgbClr val="FF0000"/>
                </a:solidFill>
                <a:latin typeface="Times New Roman" pitchFamily="18" charset="0"/>
                <a:cs typeface="Times New Roman" pitchFamily="18" charset="0"/>
                <a:sym typeface="Wingdings" pitchFamily="2" charset="2"/>
              </a:rPr>
              <a:t>S</a:t>
            </a:r>
            <a:r>
              <a:rPr kumimoji="0" lang="en-US" sz="2400" b="1" i="0" u="none" strike="noStrike" kern="0" cap="none" spc="0" normalizeH="0" baseline="0" noProof="0" dirty="0" err="1" smtClean="0">
                <a:ln>
                  <a:noFill/>
                </a:ln>
                <a:solidFill>
                  <a:srgbClr val="FF0000"/>
                </a:solidFill>
                <a:effectLst/>
                <a:uLnTx/>
                <a:uFillTx/>
                <a:latin typeface="Times New Roman" pitchFamily="18" charset="0"/>
                <a:cs typeface="Times New Roman" pitchFamily="18" charset="0"/>
                <a:sym typeface="Wingdings" pitchFamily="2" charset="2"/>
              </a:rPr>
              <a:t>ource</a:t>
            </a:r>
            <a:r>
              <a:rPr kumimoji="0" lang="en-US" sz="2400" b="1" i="0" u="none" strike="noStrike" kern="0" cap="none" spc="0" normalizeH="0" baseline="0" noProof="0" dirty="0" smtClean="0">
                <a:ln>
                  <a:noFill/>
                </a:ln>
                <a:solidFill>
                  <a:srgbClr val="FF0000"/>
                </a:solidFill>
                <a:effectLst/>
                <a:uLnTx/>
                <a:uFillTx/>
                <a:latin typeface="Times New Roman" pitchFamily="18" charset="0"/>
                <a:cs typeface="Times New Roman" pitchFamily="18" charset="0"/>
                <a:sym typeface="Wingdings" pitchFamily="2" charset="2"/>
              </a:rPr>
              <a:t> </a:t>
            </a: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and </a:t>
            </a:r>
            <a:r>
              <a:rPr lang="en-US" sz="2400" b="1" kern="0" dirty="0" smtClean="0">
                <a:solidFill>
                  <a:srgbClr val="FF0000"/>
                </a:solidFill>
                <a:latin typeface="Times New Roman" pitchFamily="18" charset="0"/>
                <a:cs typeface="Times New Roman" pitchFamily="18" charset="0"/>
                <a:sym typeface="Wingdings" pitchFamily="2" charset="2"/>
              </a:rPr>
              <a:t>D</a:t>
            </a:r>
            <a:r>
              <a:rPr kumimoji="0" lang="en-US" sz="2400" b="1" i="0" u="none" strike="noStrike" kern="0" cap="none" spc="0" normalizeH="0" baseline="0" noProof="0" dirty="0" smtClean="0">
                <a:ln>
                  <a:noFill/>
                </a:ln>
                <a:solidFill>
                  <a:srgbClr val="FF0000"/>
                </a:solidFill>
                <a:effectLst/>
                <a:uLnTx/>
                <a:uFillTx/>
                <a:latin typeface="Times New Roman" pitchFamily="18" charset="0"/>
                <a:cs typeface="Times New Roman" pitchFamily="18" charset="0"/>
                <a:sym typeface="Wingdings" pitchFamily="2" charset="2"/>
              </a:rPr>
              <a:t>rain</a:t>
            </a:r>
            <a:r>
              <a:rPr kumimoji="0" lang="en-US" sz="2400" b="0" i="0" u="none" strike="noStrike" kern="0" cap="none" spc="0" normalizeH="0" baseline="0" noProof="0" dirty="0" smtClean="0">
                <a:ln>
                  <a:noFill/>
                </a:ln>
                <a:solidFill>
                  <a:schemeClr val="tx1"/>
                </a:solidFill>
                <a:effectLst/>
                <a:uLnTx/>
                <a:uFillTx/>
                <a:latin typeface="Times New Roman" pitchFamily="18" charset="0"/>
                <a:cs typeface="Times New Roman" pitchFamily="18" charset="0"/>
                <a:sym typeface="Wingdings" pitchFamily="2" charset="2"/>
              </a:rPr>
              <a:t> is controlled by the </a:t>
            </a:r>
            <a:r>
              <a:rPr lang="en-US" sz="2400" b="1" kern="0" dirty="0" smtClean="0">
                <a:solidFill>
                  <a:srgbClr val="0000FF"/>
                </a:solidFill>
                <a:latin typeface="Times New Roman" pitchFamily="18" charset="0"/>
                <a:cs typeface="Times New Roman" pitchFamily="18" charset="0"/>
                <a:sym typeface="Wingdings" pitchFamily="2" charset="2"/>
              </a:rPr>
              <a:t>G</a:t>
            </a:r>
            <a:r>
              <a:rPr kumimoji="0" lang="en-US" sz="2400" b="1" i="0" u="none" strike="noStrike" kern="0" cap="none" spc="0" normalizeH="0" baseline="0" noProof="0" dirty="0" smtClean="0">
                <a:ln>
                  <a:noFill/>
                </a:ln>
                <a:solidFill>
                  <a:srgbClr val="0000FF"/>
                </a:solidFill>
                <a:effectLst/>
                <a:uLnTx/>
                <a:uFillTx/>
                <a:latin typeface="Times New Roman" pitchFamily="18" charset="0"/>
                <a:cs typeface="Times New Roman" pitchFamily="18" charset="0"/>
                <a:sym typeface="Wingdings" pitchFamily="2" charset="2"/>
              </a:rPr>
              <a:t>ate </a:t>
            </a:r>
            <a:r>
              <a:rPr lang="en-US" sz="2400" b="1" kern="0" dirty="0" smtClean="0">
                <a:solidFill>
                  <a:srgbClr val="0000FF"/>
                </a:solidFill>
                <a:latin typeface="Times New Roman" pitchFamily="18" charset="0"/>
                <a:cs typeface="Times New Roman" pitchFamily="18" charset="0"/>
                <a:sym typeface="Wingdings" pitchFamily="2" charset="2"/>
              </a:rPr>
              <a:t>V</a:t>
            </a:r>
            <a:r>
              <a:rPr kumimoji="0" lang="en-US" sz="2400" b="1" i="0" u="none" strike="noStrike" kern="0" cap="none" spc="0" normalizeH="0" baseline="0" noProof="0" dirty="0" err="1" smtClean="0">
                <a:ln>
                  <a:noFill/>
                </a:ln>
                <a:solidFill>
                  <a:srgbClr val="0000FF"/>
                </a:solidFill>
                <a:effectLst/>
                <a:uLnTx/>
                <a:uFillTx/>
                <a:latin typeface="Times New Roman" pitchFamily="18" charset="0"/>
                <a:cs typeface="Times New Roman" pitchFamily="18" charset="0"/>
                <a:sym typeface="Wingdings" pitchFamily="2" charset="2"/>
              </a:rPr>
              <a:t>oltage</a:t>
            </a:r>
            <a:r>
              <a:rPr kumimoji="0" lang="en-US" sz="2400" b="1" i="0" u="none" strike="noStrike" kern="0" cap="none" spc="0" normalizeH="0" baseline="0" noProof="0" dirty="0" smtClean="0">
                <a:ln>
                  <a:noFill/>
                </a:ln>
                <a:solidFill>
                  <a:srgbClr val="0000FF"/>
                </a:solidFill>
                <a:effectLst/>
                <a:uLnTx/>
                <a:uFillTx/>
                <a:latin typeface="Times New Roman" pitchFamily="18" charset="0"/>
                <a:cs typeface="Times New Roman" pitchFamily="18" charset="0"/>
                <a:sym typeface="Wingdings" pitchFamily="2" charset="2"/>
              </a:rPr>
              <a:t>.</a:t>
            </a:r>
            <a:endParaRPr kumimoji="0" lang="en-US" sz="2400" b="1" i="0" u="none" strike="noStrike" kern="0" cap="none" spc="0" normalizeH="0" baseline="0" noProof="0" dirty="0" smtClean="0">
              <a:ln>
                <a:noFill/>
              </a:ln>
              <a:solidFill>
                <a:srgbClr val="0000FF"/>
              </a:solidFill>
              <a:effectLst/>
              <a:uLnTx/>
              <a:uFillTx/>
              <a:latin typeface="Times New Roman" pitchFamily="18" charset="0"/>
              <a:cs typeface="Times New Roman" pitchFamily="18" charset="0"/>
            </a:endParaRPr>
          </a:p>
        </p:txBody>
      </p:sp>
      <p:pic>
        <p:nvPicPr>
          <p:cNvPr id="3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2514600"/>
            <a:ext cx="1409700" cy="1035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 name="Footer Placeholder 39"/>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15331316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Principle of Operation</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To understand the different modes of operation for an NMOS, we consider 3 different </a:t>
            </a:r>
            <a:r>
              <a:rPr lang="en-US" sz="2400" b="1" i="1" dirty="0" smtClean="0">
                <a:solidFill>
                  <a:srgbClr val="0000FF"/>
                </a:solidFill>
                <a:latin typeface="Times New Roman" pitchFamily="18" charset="0"/>
                <a:cs typeface="Times New Roman" pitchFamily="18" charset="0"/>
              </a:rPr>
              <a:t>gate bias voltages.</a:t>
            </a:r>
          </a:p>
          <a:p>
            <a:pPr lvl="1">
              <a:lnSpc>
                <a:spcPct val="90000"/>
              </a:lnSpc>
              <a:buClr>
                <a:srgbClr val="0000FF"/>
              </a:buClr>
              <a:buFont typeface="Wingdings" pitchFamily="2" charset="2"/>
              <a:buChar char="v"/>
            </a:pPr>
            <a:endParaRPr lang="en-US" sz="2000" dirty="0" smtClean="0">
              <a:latin typeface="Times New Roman" pitchFamily="18" charset="0"/>
              <a:cs typeface="Times New Roman" pitchFamily="18" charset="0"/>
            </a:endParaRPr>
          </a:p>
          <a:p>
            <a:pPr lvl="1">
              <a:lnSpc>
                <a:spcPct val="90000"/>
              </a:lnSpc>
              <a:buClr>
                <a:srgbClr val="0000FF"/>
              </a:buClr>
              <a:buFont typeface="Wingdings" pitchFamily="2" charset="2"/>
              <a:buChar char="v"/>
            </a:pPr>
            <a:r>
              <a:rPr lang="en-US" sz="2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(1) </a:t>
            </a:r>
            <a:r>
              <a:rPr lang="en-US" sz="2400" dirty="0" smtClean="0">
                <a:solidFill>
                  <a:srgbClr val="FF3300"/>
                </a:solidFill>
                <a:latin typeface="Times New Roman" pitchFamily="18" charset="0"/>
                <a:cs typeface="Times New Roman" pitchFamily="18" charset="0"/>
              </a:rPr>
              <a:t>below the </a:t>
            </a:r>
            <a:r>
              <a:rPr lang="en-US" sz="2400" dirty="0" err="1" smtClean="0">
                <a:solidFill>
                  <a:srgbClr val="FF3300"/>
                </a:solidFill>
                <a:latin typeface="Times New Roman" pitchFamily="18" charset="0"/>
                <a:cs typeface="Times New Roman" pitchFamily="18" charset="0"/>
              </a:rPr>
              <a:t>flatband</a:t>
            </a:r>
            <a:r>
              <a:rPr lang="en-US" sz="2400" dirty="0" smtClean="0">
                <a:solidFill>
                  <a:srgbClr val="FF3300"/>
                </a:solidFill>
                <a:latin typeface="Times New Roman" pitchFamily="18" charset="0"/>
                <a:cs typeface="Times New Roman" pitchFamily="18" charset="0"/>
              </a:rPr>
              <a:t> voltage, </a:t>
            </a:r>
            <a:r>
              <a:rPr lang="en-US" sz="2400" i="1" dirty="0" smtClean="0">
                <a:solidFill>
                  <a:srgbClr val="FF3300"/>
                </a:solidFill>
                <a:latin typeface="Times New Roman" pitchFamily="18" charset="0"/>
                <a:cs typeface="Times New Roman" pitchFamily="18" charset="0"/>
              </a:rPr>
              <a:t>V</a:t>
            </a:r>
            <a:r>
              <a:rPr lang="en-US" sz="2400" baseline="-25000" dirty="0" smtClean="0">
                <a:solidFill>
                  <a:srgbClr val="FF3300"/>
                </a:solidFill>
                <a:latin typeface="Times New Roman" pitchFamily="18" charset="0"/>
                <a:cs typeface="Times New Roman" pitchFamily="18" charset="0"/>
              </a:rPr>
              <a:t>FB</a:t>
            </a:r>
          </a:p>
          <a:p>
            <a:pPr lvl="1">
              <a:lnSpc>
                <a:spcPct val="150000"/>
              </a:lnSpc>
              <a:buClr>
                <a:srgbClr val="0000FF"/>
              </a:buClr>
              <a:buFont typeface="Wingdings" pitchFamily="2" charset="2"/>
              <a:buChar char="v"/>
            </a:pPr>
            <a:r>
              <a:rPr lang="en-US" sz="2400" dirty="0" smtClean="0">
                <a:latin typeface="Times New Roman" pitchFamily="18" charset="0"/>
                <a:cs typeface="Times New Roman" pitchFamily="18" charset="0"/>
              </a:rPr>
              <a:t>(2) </a:t>
            </a:r>
            <a:r>
              <a:rPr lang="en-US" sz="2400" dirty="0" smtClean="0">
                <a:solidFill>
                  <a:srgbClr val="FF3300"/>
                </a:solidFill>
                <a:latin typeface="Times New Roman" pitchFamily="18" charset="0"/>
                <a:cs typeface="Times New Roman" pitchFamily="18" charset="0"/>
              </a:rPr>
              <a:t>between the </a:t>
            </a:r>
            <a:r>
              <a:rPr lang="en-US" sz="2400" dirty="0" err="1" smtClean="0">
                <a:solidFill>
                  <a:srgbClr val="FF3300"/>
                </a:solidFill>
                <a:latin typeface="Times New Roman" pitchFamily="18" charset="0"/>
                <a:cs typeface="Times New Roman" pitchFamily="18" charset="0"/>
              </a:rPr>
              <a:t>flatband</a:t>
            </a:r>
            <a:r>
              <a:rPr lang="en-US" sz="2400" dirty="0" smtClean="0">
                <a:solidFill>
                  <a:srgbClr val="FF3300"/>
                </a:solidFill>
                <a:latin typeface="Times New Roman" pitchFamily="18" charset="0"/>
                <a:cs typeface="Times New Roman" pitchFamily="18" charset="0"/>
              </a:rPr>
              <a:t> and the threshold voltage, </a:t>
            </a:r>
            <a:r>
              <a:rPr lang="en-US" sz="2400" i="1" dirty="0" smtClean="0">
                <a:solidFill>
                  <a:srgbClr val="FF3300"/>
                </a:solidFill>
                <a:latin typeface="Times New Roman" pitchFamily="18" charset="0"/>
                <a:cs typeface="Times New Roman" pitchFamily="18" charset="0"/>
              </a:rPr>
              <a:t>V</a:t>
            </a:r>
            <a:r>
              <a:rPr lang="en-US" sz="2400" baseline="-25000" dirty="0" smtClean="0">
                <a:solidFill>
                  <a:srgbClr val="FF3300"/>
                </a:solidFill>
                <a:latin typeface="Times New Roman" pitchFamily="18" charset="0"/>
                <a:cs typeface="Times New Roman" pitchFamily="18" charset="0"/>
              </a:rPr>
              <a:t>T</a:t>
            </a:r>
            <a:r>
              <a:rPr lang="en-US" sz="2400" dirty="0" smtClean="0">
                <a:solidFill>
                  <a:srgbClr val="FF0000"/>
                </a:solidFill>
                <a:latin typeface="Times New Roman" pitchFamily="18" charset="0"/>
                <a:cs typeface="Times New Roman" pitchFamily="18" charset="0"/>
              </a:rPr>
              <a:t>, </a:t>
            </a:r>
          </a:p>
          <a:p>
            <a:pPr lvl="1">
              <a:lnSpc>
                <a:spcPct val="150000"/>
              </a:lnSpc>
              <a:buClr>
                <a:srgbClr val="0000FF"/>
              </a:buClr>
              <a:buFont typeface="Wingdings" pitchFamily="2" charset="2"/>
              <a:buChar char="v"/>
            </a:pPr>
            <a:r>
              <a:rPr lang="en-US" sz="2400" dirty="0" smtClean="0">
                <a:latin typeface="Times New Roman" pitchFamily="18" charset="0"/>
                <a:cs typeface="Times New Roman" pitchFamily="18" charset="0"/>
              </a:rPr>
              <a:t>(3) </a:t>
            </a:r>
            <a:r>
              <a:rPr lang="en-US" sz="2400" dirty="0" smtClean="0">
                <a:solidFill>
                  <a:srgbClr val="FF3300"/>
                </a:solidFill>
                <a:latin typeface="Times New Roman" pitchFamily="18" charset="0"/>
                <a:cs typeface="Times New Roman" pitchFamily="18" charset="0"/>
              </a:rPr>
              <a:t>larger than the threshold voltage</a:t>
            </a:r>
            <a:r>
              <a:rPr lang="en-US" sz="2400" dirty="0" smtClean="0">
                <a:latin typeface="Times New Roman" pitchFamily="18" charset="0"/>
                <a:cs typeface="Times New Roman" pitchFamily="18" charset="0"/>
              </a:rPr>
              <a:t>. </a:t>
            </a:r>
          </a:p>
          <a:p>
            <a:pPr>
              <a:lnSpc>
                <a:spcPct val="90000"/>
              </a:lnSpc>
            </a:pPr>
            <a:endParaRPr lang="en-US" sz="2400" dirty="0" smtClean="0">
              <a:latin typeface="Times New Roman" pitchFamily="18" charset="0"/>
              <a:cs typeface="Times New Roman" pitchFamily="18" charset="0"/>
            </a:endParaRPr>
          </a:p>
          <a:p>
            <a:pPr>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These bias regimes are called the </a:t>
            </a:r>
            <a:r>
              <a:rPr lang="en-US" sz="2400" b="1" i="1" dirty="0" smtClean="0">
                <a:solidFill>
                  <a:srgbClr val="0066FF"/>
                </a:solidFill>
                <a:latin typeface="Times New Roman" pitchFamily="18" charset="0"/>
                <a:cs typeface="Times New Roman" pitchFamily="18" charset="0"/>
              </a:rPr>
              <a:t>accumulation</a:t>
            </a:r>
            <a:r>
              <a:rPr lang="en-US" sz="2400" dirty="0" smtClean="0">
                <a:latin typeface="Times New Roman" pitchFamily="18" charset="0"/>
                <a:cs typeface="Times New Roman" pitchFamily="18" charset="0"/>
              </a:rPr>
              <a:t>, and </a:t>
            </a:r>
            <a:r>
              <a:rPr lang="en-US" sz="2400" b="1" i="1" dirty="0" smtClean="0">
                <a:solidFill>
                  <a:srgbClr val="0000FF"/>
                </a:solidFill>
                <a:latin typeface="Times New Roman" pitchFamily="18" charset="0"/>
                <a:cs typeface="Times New Roman" pitchFamily="18" charset="0"/>
              </a:rPr>
              <a:t>depletion</a:t>
            </a:r>
            <a:r>
              <a:rPr lang="en-US" sz="2400" dirty="0" smtClean="0">
                <a:latin typeface="Times New Roman" pitchFamily="18" charset="0"/>
                <a:cs typeface="Times New Roman" pitchFamily="18" charset="0"/>
              </a:rPr>
              <a:t> mode of operation. </a:t>
            </a:r>
          </a:p>
          <a:p>
            <a:pPr>
              <a:buNone/>
            </a:pPr>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20</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a:t>
            </a:r>
            <a:endParaRPr lang="en-US" sz="2800" dirty="0">
              <a:solidFill>
                <a:srgbClr val="FF0000"/>
              </a:solidFill>
            </a:endParaRPr>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600" dirty="0" smtClean="0">
                <a:latin typeface="Times New Roman" pitchFamily="18" charset="0"/>
                <a:cs typeface="Times New Roman" pitchFamily="18" charset="0"/>
              </a:rPr>
              <a:t>The applied </a:t>
            </a:r>
            <a:r>
              <a:rPr lang="en-US" sz="2600" b="1" i="1" dirty="0" smtClean="0">
                <a:solidFill>
                  <a:srgbClr val="FF0000"/>
                </a:solidFill>
                <a:latin typeface="Times New Roman" pitchFamily="18" charset="0"/>
                <a:cs typeface="Times New Roman" pitchFamily="18" charset="0"/>
              </a:rPr>
              <a:t>positive</a:t>
            </a:r>
            <a:r>
              <a:rPr lang="en-US" sz="2600" dirty="0" smtClean="0">
                <a:latin typeface="Times New Roman" pitchFamily="18" charset="0"/>
                <a:cs typeface="Times New Roman" pitchFamily="18" charset="0"/>
              </a:rPr>
              <a:t> </a:t>
            </a:r>
            <a:r>
              <a:rPr lang="en-US" sz="2600" b="1" i="1" dirty="0" smtClean="0">
                <a:solidFill>
                  <a:srgbClr val="FF0000"/>
                </a:solidFill>
                <a:latin typeface="Times New Roman" pitchFamily="18" charset="0"/>
                <a:cs typeface="Times New Roman" pitchFamily="18" charset="0"/>
              </a:rPr>
              <a:t>gate voltage </a:t>
            </a:r>
            <a:r>
              <a:rPr lang="en-US" sz="2600" dirty="0" smtClean="0">
                <a:latin typeface="Times New Roman" pitchFamily="18" charset="0"/>
                <a:cs typeface="Times New Roman" pitchFamily="18" charset="0"/>
              </a:rPr>
              <a:t>controls the </a:t>
            </a:r>
            <a:r>
              <a:rPr lang="en-US" sz="2600" b="1" i="1" dirty="0" smtClean="0">
                <a:solidFill>
                  <a:srgbClr val="FF0000"/>
                </a:solidFill>
                <a:latin typeface="Times New Roman" pitchFamily="18" charset="0"/>
                <a:cs typeface="Times New Roman" pitchFamily="18" charset="0"/>
              </a:rPr>
              <a:t>current</a:t>
            </a:r>
            <a:r>
              <a:rPr lang="en-US" sz="2600" dirty="0" smtClean="0">
                <a:latin typeface="Times New Roman" pitchFamily="18" charset="0"/>
                <a:cs typeface="Times New Roman" pitchFamily="18" charset="0"/>
              </a:rPr>
              <a:t> flow between source and drain. </a:t>
            </a:r>
          </a:p>
          <a:p>
            <a:pPr>
              <a:buClr>
                <a:srgbClr val="FF0000"/>
              </a:buClr>
              <a:buFont typeface="Wingdings" pitchFamily="2" charset="2"/>
              <a:buChar char="Ø"/>
            </a:pPr>
            <a:r>
              <a:rPr lang="en-US" sz="2600" dirty="0" smtClean="0">
                <a:latin typeface="Times New Roman" pitchFamily="18" charset="0"/>
                <a:cs typeface="Times New Roman" pitchFamily="18" charset="0"/>
              </a:rPr>
              <a:t>This current will flow in the longitudinal direction from drain to source in the </a:t>
            </a:r>
            <a:r>
              <a:rPr lang="en-US" sz="2600" b="1" i="1" dirty="0" smtClean="0">
                <a:solidFill>
                  <a:srgbClr val="0000FF"/>
                </a:solidFill>
                <a:latin typeface="Times New Roman" pitchFamily="18" charset="0"/>
                <a:cs typeface="Times New Roman" pitchFamily="18" charset="0"/>
              </a:rPr>
              <a:t>“n-channel region.”</a:t>
            </a:r>
          </a:p>
          <a:p>
            <a:pPr>
              <a:buClr>
                <a:srgbClr val="FF0000"/>
              </a:buClr>
              <a:buFont typeface="Wingdings" pitchFamily="2" charset="2"/>
              <a:buChar char="Ø"/>
            </a:pPr>
            <a:r>
              <a:rPr lang="en-US" sz="2600" dirty="0" smtClean="0">
                <a:latin typeface="Times New Roman" pitchFamily="18" charset="0"/>
                <a:cs typeface="Times New Roman" pitchFamily="18" charset="0"/>
              </a:rPr>
              <a:t>Note that this region has a length L and a width W. Typically, </a:t>
            </a:r>
            <a:r>
              <a:rPr lang="en-US" sz="2600" i="1" dirty="0" smtClean="0">
                <a:latin typeface="Times New Roman" pitchFamily="18" charset="0"/>
                <a:cs typeface="Times New Roman" pitchFamily="18" charset="0"/>
              </a:rPr>
              <a:t>L </a:t>
            </a:r>
            <a:r>
              <a:rPr lang="en-US" sz="2600" dirty="0" smtClean="0">
                <a:latin typeface="Times New Roman" pitchFamily="18" charset="0"/>
                <a:cs typeface="Times New Roman" pitchFamily="18" charset="0"/>
              </a:rPr>
              <a:t>is in the range of 0.1 </a:t>
            </a:r>
            <a:r>
              <a:rPr lang="en-US" sz="2600" dirty="0" err="1" smtClean="0">
                <a:latin typeface="Times New Roman" pitchFamily="18" charset="0"/>
                <a:cs typeface="Times New Roman" pitchFamily="18" charset="0"/>
              </a:rPr>
              <a:t>μm</a:t>
            </a:r>
            <a:r>
              <a:rPr lang="en-US" sz="2600" dirty="0" smtClean="0">
                <a:latin typeface="Times New Roman" pitchFamily="18" charset="0"/>
                <a:cs typeface="Times New Roman" pitchFamily="18" charset="0"/>
              </a:rPr>
              <a:t> to 3 </a:t>
            </a:r>
            <a:r>
              <a:rPr lang="en-US" sz="2600" dirty="0" err="1" smtClean="0">
                <a:latin typeface="Times New Roman" pitchFamily="18" charset="0"/>
                <a:cs typeface="Times New Roman" pitchFamily="18" charset="0"/>
              </a:rPr>
              <a:t>μm</a:t>
            </a:r>
            <a:r>
              <a:rPr lang="en-US" sz="2600" dirty="0" smtClean="0">
                <a:latin typeface="Times New Roman" pitchFamily="18" charset="0"/>
                <a:cs typeface="Times New Roman" pitchFamily="18" charset="0"/>
              </a:rPr>
              <a:t>, and </a:t>
            </a:r>
            <a:r>
              <a:rPr lang="en-US" sz="2600" i="1" dirty="0" smtClean="0">
                <a:latin typeface="Times New Roman" pitchFamily="18" charset="0"/>
                <a:cs typeface="Times New Roman" pitchFamily="18" charset="0"/>
              </a:rPr>
              <a:t>W </a:t>
            </a:r>
            <a:r>
              <a:rPr lang="en-US" sz="2600" dirty="0" smtClean="0">
                <a:latin typeface="Times New Roman" pitchFamily="18" charset="0"/>
                <a:cs typeface="Times New Roman" pitchFamily="18" charset="0"/>
              </a:rPr>
              <a:t>is in the range of 0.2 </a:t>
            </a:r>
            <a:r>
              <a:rPr lang="en-US" sz="2600" dirty="0" err="1" smtClean="0">
                <a:latin typeface="Times New Roman" pitchFamily="18" charset="0"/>
                <a:cs typeface="Times New Roman" pitchFamily="18" charset="0"/>
              </a:rPr>
              <a:t>μm</a:t>
            </a:r>
            <a:r>
              <a:rPr lang="en-US" sz="2600" dirty="0" smtClean="0">
                <a:latin typeface="Times New Roman" pitchFamily="18" charset="0"/>
                <a:cs typeface="Times New Roman" pitchFamily="18" charset="0"/>
              </a:rPr>
              <a:t> to 100 </a:t>
            </a:r>
            <a:r>
              <a:rPr lang="en-US" sz="2600" dirty="0" err="1" smtClean="0">
                <a:latin typeface="Times New Roman" pitchFamily="18" charset="0"/>
                <a:cs typeface="Times New Roman" pitchFamily="18" charset="0"/>
              </a:rPr>
              <a:t>μm</a:t>
            </a:r>
            <a:r>
              <a:rPr lang="en-US" sz="2600" dirty="0" smtClean="0">
                <a:latin typeface="Times New Roman" pitchFamily="18" charset="0"/>
                <a:cs typeface="Times New Roman" pitchFamily="18" charset="0"/>
              </a:rPr>
              <a:t>.</a:t>
            </a:r>
          </a:p>
          <a:p>
            <a:pPr>
              <a:buClr>
                <a:srgbClr val="FF0000"/>
              </a:buClr>
              <a:buFont typeface="Wingdings" pitchFamily="2" charset="2"/>
              <a:buChar char="Ø"/>
            </a:pPr>
            <a:r>
              <a:rPr lang="en-US" sz="2600" dirty="0" smtClean="0">
                <a:latin typeface="Times New Roman" pitchFamily="18" charset="0"/>
                <a:cs typeface="Times New Roman" pitchFamily="18" charset="0"/>
              </a:rPr>
              <a:t>MOSFET is a symmetrical device; thus its source and drain can be interchanged with no change in the device characteristics.</a:t>
            </a:r>
          </a:p>
          <a:p>
            <a:endParaRPr lang="en-US" dirty="0" smtClean="0"/>
          </a:p>
        </p:txBody>
      </p:sp>
      <p:sp>
        <p:nvSpPr>
          <p:cNvPr id="4" name="Slide Number Placeholder 3"/>
          <p:cNvSpPr>
            <a:spLocks noGrp="1"/>
          </p:cNvSpPr>
          <p:nvPr>
            <p:ph type="sldNum" sz="quarter" idx="12"/>
          </p:nvPr>
        </p:nvSpPr>
        <p:spPr/>
        <p:txBody>
          <a:bodyPr/>
          <a:lstStyle/>
          <a:p>
            <a:fld id="{DA9812A3-ACAA-4681-98E4-2950E022EF7D}" type="slidenum">
              <a:rPr lang="en-US" smtClean="0"/>
              <a:pPr/>
              <a:t>21</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27857" y="228600"/>
            <a:ext cx="7772400" cy="1143000"/>
          </a:xfrm>
          <a:noFill/>
          <a:ln/>
        </p:spPr>
        <p:txBody>
          <a:bodyPr/>
          <a:lstStyle/>
          <a:p>
            <a:r>
              <a:rPr lang="en-GB" sz="2800" b="1" dirty="0" smtClean="0">
                <a:solidFill>
                  <a:srgbClr val="FF0000"/>
                </a:solidFill>
                <a:latin typeface="Times New Roman" pitchFamily="18" charset="0"/>
                <a:cs typeface="Times New Roman" pitchFamily="18" charset="0"/>
              </a:rPr>
              <a:t>N-Channel MOSFET Operation</a:t>
            </a:r>
            <a:endParaRPr lang="en-GB" sz="2800" b="1" dirty="0">
              <a:solidFill>
                <a:srgbClr val="FF0000"/>
              </a:solidFill>
              <a:latin typeface="Times New Roman" pitchFamily="18" charset="0"/>
              <a:cs typeface="Times New Roman" pitchFamily="18" charset="0"/>
            </a:endParaRPr>
          </a:p>
        </p:txBody>
      </p:sp>
      <p:grpSp>
        <p:nvGrpSpPr>
          <p:cNvPr id="3" name="Group 35"/>
          <p:cNvGrpSpPr>
            <a:grpSpLocks/>
          </p:cNvGrpSpPr>
          <p:nvPr/>
        </p:nvGrpSpPr>
        <p:grpSpPr bwMode="auto">
          <a:xfrm>
            <a:off x="685800" y="1600200"/>
            <a:ext cx="4099497" cy="2667000"/>
            <a:chOff x="1396" y="950"/>
            <a:chExt cx="3977" cy="2310"/>
          </a:xfrm>
        </p:grpSpPr>
        <p:sp>
          <p:nvSpPr>
            <p:cNvPr id="4099" name="Rectangle 3"/>
            <p:cNvSpPr>
              <a:spLocks noChangeArrowheads="1"/>
            </p:cNvSpPr>
            <p:nvPr/>
          </p:nvSpPr>
          <p:spPr bwMode="auto">
            <a:xfrm>
              <a:off x="1396" y="1876"/>
              <a:ext cx="2920" cy="808"/>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0" name="Rectangle 4"/>
            <p:cNvSpPr>
              <a:spLocks noChangeArrowheads="1"/>
            </p:cNvSpPr>
            <p:nvPr/>
          </p:nvSpPr>
          <p:spPr bwMode="auto">
            <a:xfrm>
              <a:off x="2068"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1" name="Rectangle 5"/>
            <p:cNvSpPr>
              <a:spLocks noChangeArrowheads="1"/>
            </p:cNvSpPr>
            <p:nvPr/>
          </p:nvSpPr>
          <p:spPr bwMode="auto">
            <a:xfrm>
              <a:off x="3364" y="1876"/>
              <a:ext cx="376" cy="136"/>
            </a:xfrm>
            <a:prstGeom prst="rect">
              <a:avLst/>
            </a:prstGeom>
            <a:solidFill>
              <a:schemeClr val="accent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2" name="Rectangle 6"/>
            <p:cNvSpPr>
              <a:spLocks noChangeArrowheads="1"/>
            </p:cNvSpPr>
            <p:nvPr/>
          </p:nvSpPr>
          <p:spPr bwMode="auto">
            <a:xfrm>
              <a:off x="2356" y="1780"/>
              <a:ext cx="1096" cy="8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3" name="Rectangle 7"/>
            <p:cNvSpPr>
              <a:spLocks noChangeArrowheads="1"/>
            </p:cNvSpPr>
            <p:nvPr/>
          </p:nvSpPr>
          <p:spPr bwMode="auto">
            <a:xfrm>
              <a:off x="2404" y="1732"/>
              <a:ext cx="1000" cy="40"/>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4" name="Rectangle 8"/>
            <p:cNvSpPr>
              <a:spLocks noChangeArrowheads="1"/>
            </p:cNvSpPr>
            <p:nvPr/>
          </p:nvSpPr>
          <p:spPr bwMode="auto">
            <a:xfrm>
              <a:off x="1396" y="1540"/>
              <a:ext cx="712" cy="328"/>
            </a:xfrm>
            <a:prstGeom prst="rect">
              <a:avLst/>
            </a:prstGeom>
            <a:solidFill>
              <a:schemeClr val="hlink"/>
            </a:solidFill>
            <a:ln w="127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5" name="Rectangle 9"/>
            <p:cNvSpPr>
              <a:spLocks noChangeArrowheads="1"/>
            </p:cNvSpPr>
            <p:nvPr/>
          </p:nvSpPr>
          <p:spPr bwMode="auto">
            <a:xfrm>
              <a:off x="3700" y="1540"/>
              <a:ext cx="616" cy="32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6" name="Rectangle 10"/>
            <p:cNvSpPr>
              <a:spLocks noChangeArrowheads="1"/>
            </p:cNvSpPr>
            <p:nvPr/>
          </p:nvSpPr>
          <p:spPr bwMode="auto">
            <a:xfrm>
              <a:off x="2644" y="2692"/>
              <a:ext cx="472" cy="40"/>
            </a:xfrm>
            <a:prstGeom prst="rect">
              <a:avLst/>
            </a:prstGeom>
            <a:solidFill>
              <a:srgbClr val="000000"/>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7" name="Rectangle 11"/>
            <p:cNvSpPr>
              <a:spLocks noChangeArrowheads="1"/>
            </p:cNvSpPr>
            <p:nvPr/>
          </p:nvSpPr>
          <p:spPr bwMode="auto">
            <a:xfrm>
              <a:off x="2164" y="1828"/>
              <a:ext cx="136" cy="4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8" name="Rectangle 12"/>
            <p:cNvSpPr>
              <a:spLocks noChangeArrowheads="1"/>
            </p:cNvSpPr>
            <p:nvPr/>
          </p:nvSpPr>
          <p:spPr bwMode="auto">
            <a:xfrm>
              <a:off x="3508" y="1828"/>
              <a:ext cx="136" cy="40"/>
            </a:xfrm>
            <a:prstGeom prst="rect">
              <a:avLst/>
            </a:prstGeom>
            <a:solidFill>
              <a:schemeClr val="tx2"/>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09" name="Line 13"/>
            <p:cNvSpPr>
              <a:spLocks noChangeShapeType="1"/>
            </p:cNvSpPr>
            <p:nvPr/>
          </p:nvSpPr>
          <p:spPr bwMode="auto">
            <a:xfrm>
              <a:off x="2880" y="2736"/>
              <a:ext cx="0" cy="48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0" name="Line 14"/>
            <p:cNvSpPr>
              <a:spLocks noChangeShapeType="1"/>
            </p:cNvSpPr>
            <p:nvPr/>
          </p:nvSpPr>
          <p:spPr bwMode="auto">
            <a:xfrm flipV="1">
              <a:off x="2256" y="1296"/>
              <a:ext cx="0" cy="52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1" name="Line 15"/>
            <p:cNvSpPr>
              <a:spLocks noChangeShapeType="1"/>
            </p:cNvSpPr>
            <p:nvPr/>
          </p:nvSpPr>
          <p:spPr bwMode="auto">
            <a:xfrm flipV="1">
              <a:off x="2880" y="1296"/>
              <a:ext cx="0" cy="432"/>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2" name="Line 16"/>
            <p:cNvSpPr>
              <a:spLocks noChangeShapeType="1"/>
            </p:cNvSpPr>
            <p:nvPr/>
          </p:nvSpPr>
          <p:spPr bwMode="auto">
            <a:xfrm flipV="1">
              <a:off x="3600" y="1296"/>
              <a:ext cx="0" cy="52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13" name="Oval 17"/>
            <p:cNvSpPr>
              <a:spLocks noChangeArrowheads="1"/>
            </p:cNvSpPr>
            <p:nvPr/>
          </p:nvSpPr>
          <p:spPr bwMode="auto">
            <a:xfrm>
              <a:off x="2836" y="3220"/>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4" name="Oval 18"/>
            <p:cNvSpPr>
              <a:spLocks noChangeArrowheads="1"/>
            </p:cNvSpPr>
            <p:nvPr/>
          </p:nvSpPr>
          <p:spPr bwMode="auto">
            <a:xfrm>
              <a:off x="2836" y="1252"/>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5" name="Oval 19"/>
            <p:cNvSpPr>
              <a:spLocks noChangeArrowheads="1"/>
            </p:cNvSpPr>
            <p:nvPr/>
          </p:nvSpPr>
          <p:spPr bwMode="auto">
            <a:xfrm>
              <a:off x="3556" y="1252"/>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6" name="Oval 20"/>
            <p:cNvSpPr>
              <a:spLocks noChangeArrowheads="1"/>
            </p:cNvSpPr>
            <p:nvPr/>
          </p:nvSpPr>
          <p:spPr bwMode="auto">
            <a:xfrm>
              <a:off x="2212" y="1252"/>
              <a:ext cx="88" cy="40"/>
            </a:xfrm>
            <a:prstGeom prst="ellipse">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
          <p:nvSpPr>
            <p:cNvPr id="4117" name="Rectangle 21"/>
            <p:cNvSpPr>
              <a:spLocks noChangeArrowheads="1"/>
            </p:cNvSpPr>
            <p:nvPr/>
          </p:nvSpPr>
          <p:spPr bwMode="auto">
            <a:xfrm>
              <a:off x="1618" y="2270"/>
              <a:ext cx="471"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0000"/>
                  </a:solidFill>
                  <a:latin typeface="Times New Roman" pitchFamily="18" charset="0"/>
                  <a:cs typeface="Times New Roman" pitchFamily="18" charset="0"/>
                </a:rPr>
                <a:t>p-Si</a:t>
              </a:r>
            </a:p>
          </p:txBody>
        </p:sp>
        <p:sp>
          <p:nvSpPr>
            <p:cNvPr id="4118" name="Rectangle 22"/>
            <p:cNvSpPr>
              <a:spLocks noChangeArrowheads="1"/>
            </p:cNvSpPr>
            <p:nvPr/>
          </p:nvSpPr>
          <p:spPr bwMode="auto">
            <a:xfrm>
              <a:off x="1670" y="1862"/>
              <a:ext cx="307" cy="3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a:solidFill>
                    <a:srgbClr val="FF0000"/>
                  </a:solidFill>
                  <a:latin typeface="Times New Roman" pitchFamily="18" charset="0"/>
                  <a:cs typeface="Times New Roman" pitchFamily="18" charset="0"/>
                </a:rPr>
                <a:t>n</a:t>
              </a:r>
              <a:r>
                <a:rPr lang="en-GB" sz="2400" baseline="30000" dirty="0">
                  <a:solidFill>
                    <a:srgbClr val="FF0000"/>
                  </a:solidFill>
                  <a:latin typeface="Times New Roman" pitchFamily="18" charset="0"/>
                  <a:cs typeface="Times New Roman" pitchFamily="18" charset="0"/>
                </a:rPr>
                <a:t>+</a:t>
              </a:r>
            </a:p>
          </p:txBody>
        </p:sp>
        <p:sp>
          <p:nvSpPr>
            <p:cNvPr id="4119" name="Line 23"/>
            <p:cNvSpPr>
              <a:spLocks noChangeShapeType="1"/>
            </p:cNvSpPr>
            <p:nvPr/>
          </p:nvSpPr>
          <p:spPr bwMode="auto">
            <a:xfrm>
              <a:off x="2448" y="2160"/>
              <a:ext cx="912" cy="0"/>
            </a:xfrm>
            <a:prstGeom prst="line">
              <a:avLst/>
            </a:prstGeom>
            <a:noFill/>
            <a:ln w="12700">
              <a:solidFill>
                <a:schemeClr val="tx1"/>
              </a:solidFill>
              <a:round/>
              <a:headEnd type="stealth" w="med" len="med"/>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0" name="Rectangle 24"/>
            <p:cNvSpPr>
              <a:spLocks noChangeArrowheads="1"/>
            </p:cNvSpPr>
            <p:nvPr/>
          </p:nvSpPr>
          <p:spPr bwMode="auto">
            <a:xfrm>
              <a:off x="2727" y="1874"/>
              <a:ext cx="317" cy="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a:solidFill>
                    <a:srgbClr val="000000"/>
                  </a:solidFill>
                  <a:latin typeface="Times New Roman" pitchFamily="18" charset="0"/>
                  <a:cs typeface="Times New Roman" pitchFamily="18" charset="0"/>
                </a:rPr>
                <a:t>L</a:t>
              </a:r>
            </a:p>
          </p:txBody>
        </p:sp>
        <p:sp>
          <p:nvSpPr>
            <p:cNvPr id="4121" name="Rectangle 25"/>
            <p:cNvSpPr>
              <a:spLocks noChangeArrowheads="1"/>
            </p:cNvSpPr>
            <p:nvPr/>
          </p:nvSpPr>
          <p:spPr bwMode="auto">
            <a:xfrm>
              <a:off x="2135" y="950"/>
              <a:ext cx="305" cy="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smtClean="0">
                  <a:solidFill>
                    <a:srgbClr val="000000"/>
                  </a:solidFill>
                  <a:latin typeface="Times New Roman" pitchFamily="18" charset="0"/>
                  <a:cs typeface="Times New Roman" pitchFamily="18" charset="0"/>
                </a:rPr>
                <a:t>S</a:t>
              </a:r>
              <a:endParaRPr lang="en-GB" dirty="0">
                <a:solidFill>
                  <a:srgbClr val="000000"/>
                </a:solidFill>
                <a:latin typeface="Times New Roman" pitchFamily="18" charset="0"/>
                <a:cs typeface="Times New Roman" pitchFamily="18" charset="0"/>
              </a:endParaRPr>
            </a:p>
          </p:txBody>
        </p:sp>
        <p:sp>
          <p:nvSpPr>
            <p:cNvPr id="4122" name="Rectangle 26"/>
            <p:cNvSpPr>
              <a:spLocks noChangeArrowheads="1"/>
            </p:cNvSpPr>
            <p:nvPr/>
          </p:nvSpPr>
          <p:spPr bwMode="auto">
            <a:xfrm>
              <a:off x="2727" y="950"/>
              <a:ext cx="342" cy="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smtClean="0">
                  <a:solidFill>
                    <a:srgbClr val="000000"/>
                  </a:solidFill>
                  <a:latin typeface="Times New Roman" pitchFamily="18" charset="0"/>
                  <a:cs typeface="Times New Roman" pitchFamily="18" charset="0"/>
                </a:rPr>
                <a:t>G</a:t>
              </a:r>
              <a:endParaRPr lang="en-GB" dirty="0">
                <a:solidFill>
                  <a:srgbClr val="000000"/>
                </a:solidFill>
                <a:latin typeface="Times New Roman" pitchFamily="18" charset="0"/>
                <a:cs typeface="Times New Roman" pitchFamily="18" charset="0"/>
              </a:endParaRPr>
            </a:p>
          </p:txBody>
        </p:sp>
        <p:sp>
          <p:nvSpPr>
            <p:cNvPr id="4123" name="Rectangle 27"/>
            <p:cNvSpPr>
              <a:spLocks noChangeArrowheads="1"/>
            </p:cNvSpPr>
            <p:nvPr/>
          </p:nvSpPr>
          <p:spPr bwMode="auto">
            <a:xfrm>
              <a:off x="3466" y="950"/>
              <a:ext cx="342" cy="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smtClean="0">
                  <a:solidFill>
                    <a:srgbClr val="000000"/>
                  </a:solidFill>
                  <a:latin typeface="Times New Roman" pitchFamily="18" charset="0"/>
                  <a:cs typeface="Times New Roman" pitchFamily="18" charset="0"/>
                </a:rPr>
                <a:t>D</a:t>
              </a:r>
              <a:endParaRPr lang="en-GB" dirty="0">
                <a:solidFill>
                  <a:srgbClr val="000000"/>
                </a:solidFill>
                <a:latin typeface="Times New Roman" pitchFamily="18" charset="0"/>
                <a:cs typeface="Times New Roman" pitchFamily="18" charset="0"/>
              </a:endParaRPr>
            </a:p>
          </p:txBody>
        </p:sp>
        <p:sp>
          <p:nvSpPr>
            <p:cNvPr id="4125" name="Rectangle 29"/>
            <p:cNvSpPr>
              <a:spLocks noChangeArrowheads="1"/>
            </p:cNvSpPr>
            <p:nvPr/>
          </p:nvSpPr>
          <p:spPr bwMode="auto">
            <a:xfrm>
              <a:off x="4166" y="950"/>
              <a:ext cx="1207" cy="3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dirty="0">
                  <a:solidFill>
                    <a:srgbClr val="000000"/>
                  </a:solidFill>
                  <a:latin typeface="Times New Roman" pitchFamily="18" charset="0"/>
                  <a:cs typeface="Times New Roman" pitchFamily="18" charset="0"/>
                </a:rPr>
                <a:t>Gate Oxide</a:t>
              </a:r>
            </a:p>
          </p:txBody>
        </p:sp>
        <p:sp>
          <p:nvSpPr>
            <p:cNvPr id="4126" name="Line 30"/>
            <p:cNvSpPr>
              <a:spLocks noChangeShapeType="1"/>
            </p:cNvSpPr>
            <p:nvPr/>
          </p:nvSpPr>
          <p:spPr bwMode="auto">
            <a:xfrm flipH="1">
              <a:off x="3456" y="1152"/>
              <a:ext cx="720" cy="624"/>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7" name="Rectangle 31"/>
            <p:cNvSpPr>
              <a:spLocks noChangeArrowheads="1"/>
            </p:cNvSpPr>
            <p:nvPr/>
          </p:nvSpPr>
          <p:spPr bwMode="auto">
            <a:xfrm>
              <a:off x="2874" y="2732"/>
              <a:ext cx="1238" cy="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defTabSz="761921" eaLnBrk="0" fontAlgn="base" hangingPunct="0">
                <a:spcBef>
                  <a:spcPct val="0"/>
                </a:spcBef>
                <a:spcAft>
                  <a:spcPct val="0"/>
                </a:spcAft>
              </a:pPr>
              <a:r>
                <a:rPr lang="en-GB" sz="2400" dirty="0" smtClean="0">
                  <a:solidFill>
                    <a:srgbClr val="000000"/>
                  </a:solidFill>
                  <a:latin typeface="Times New Roman" pitchFamily="18" charset="0"/>
                  <a:cs typeface="Times New Roman" pitchFamily="18" charset="0"/>
                </a:rPr>
                <a:t> </a:t>
              </a:r>
              <a:r>
                <a:rPr lang="en-GB" dirty="0">
                  <a:solidFill>
                    <a:srgbClr val="000000"/>
                  </a:solidFill>
                  <a:latin typeface="Times New Roman" pitchFamily="18" charset="0"/>
                  <a:cs typeface="Times New Roman" pitchFamily="18" charset="0"/>
                </a:rPr>
                <a:t>(Substrate)</a:t>
              </a:r>
            </a:p>
          </p:txBody>
        </p:sp>
        <p:sp>
          <p:nvSpPr>
            <p:cNvPr id="4128" name="Freeform 32"/>
            <p:cNvSpPr>
              <a:spLocks/>
            </p:cNvSpPr>
            <p:nvPr/>
          </p:nvSpPr>
          <p:spPr bwMode="auto">
            <a:xfrm>
              <a:off x="1968"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29" name="Freeform 33"/>
            <p:cNvSpPr>
              <a:spLocks/>
            </p:cNvSpPr>
            <p:nvPr/>
          </p:nvSpPr>
          <p:spPr bwMode="auto">
            <a:xfrm>
              <a:off x="3264" y="1872"/>
              <a:ext cx="577" cy="193"/>
            </a:xfrm>
            <a:custGeom>
              <a:avLst/>
              <a:gdLst>
                <a:gd name="T0" fmla="*/ 0 w 577"/>
                <a:gd name="T1" fmla="*/ 0 h 193"/>
                <a:gd name="T2" fmla="*/ 0 w 577"/>
                <a:gd name="T3" fmla="*/ 192 h 193"/>
                <a:gd name="T4" fmla="*/ 576 w 577"/>
                <a:gd name="T5" fmla="*/ 192 h 193"/>
                <a:gd name="T6" fmla="*/ 576 w 577"/>
                <a:gd name="T7" fmla="*/ 0 h 193"/>
                <a:gd name="T8" fmla="*/ 480 w 577"/>
                <a:gd name="T9" fmla="*/ 0 h 193"/>
                <a:gd name="T10" fmla="*/ 480 w 577"/>
                <a:gd name="T11" fmla="*/ 144 h 193"/>
                <a:gd name="T12" fmla="*/ 96 w 577"/>
                <a:gd name="T13" fmla="*/ 144 h 193"/>
                <a:gd name="T14" fmla="*/ 96 w 577"/>
                <a:gd name="T15" fmla="*/ 0 h 193"/>
                <a:gd name="T16" fmla="*/ 0 w 577"/>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7" h="193">
                  <a:moveTo>
                    <a:pt x="0" y="0"/>
                  </a:moveTo>
                  <a:lnTo>
                    <a:pt x="0" y="192"/>
                  </a:lnTo>
                  <a:lnTo>
                    <a:pt x="576" y="192"/>
                  </a:lnTo>
                  <a:lnTo>
                    <a:pt x="576" y="0"/>
                  </a:lnTo>
                  <a:lnTo>
                    <a:pt x="480" y="0"/>
                  </a:lnTo>
                  <a:lnTo>
                    <a:pt x="480" y="144"/>
                  </a:lnTo>
                  <a:lnTo>
                    <a:pt x="96" y="144"/>
                  </a:lnTo>
                  <a:lnTo>
                    <a:pt x="96" y="0"/>
                  </a:lnTo>
                  <a:lnTo>
                    <a:pt x="0" y="0"/>
                  </a:lnTo>
                </a:path>
              </a:pathLst>
            </a:custGeom>
            <a:solidFill>
              <a:schemeClr val="bg1"/>
            </a:solidFill>
            <a:ln w="12700" cap="rnd" cmpd="sng">
              <a:solidFill>
                <a:schemeClr val="tx1"/>
              </a:solidFill>
              <a:prstDash val="solid"/>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sp>
          <p:nvSpPr>
            <p:cNvPr id="4130" name="Line 34"/>
            <p:cNvSpPr>
              <a:spLocks noChangeShapeType="1"/>
            </p:cNvSpPr>
            <p:nvPr/>
          </p:nvSpPr>
          <p:spPr bwMode="auto">
            <a:xfrm flipV="1">
              <a:off x="1872" y="1968"/>
              <a:ext cx="240" cy="48"/>
            </a:xfrm>
            <a:prstGeom prst="line">
              <a:avLst/>
            </a:prstGeom>
            <a:noFill/>
            <a:ln w="12700">
              <a:solidFill>
                <a:schemeClr val="tx1"/>
              </a:solidFill>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0" fontAlgn="base" hangingPunct="0">
                <a:spcBef>
                  <a:spcPct val="0"/>
                </a:spcBef>
                <a:spcAft>
                  <a:spcPct val="0"/>
                </a:spcAft>
              </a:pPr>
              <a:endParaRPr lang="en-US" sz="2400">
                <a:solidFill>
                  <a:srgbClr val="000000"/>
                </a:solidFill>
              </a:endParaRPr>
            </a:p>
          </p:txBody>
        </p:sp>
      </p:grpSp>
      <p:sp>
        <p:nvSpPr>
          <p:cNvPr id="2" name="Slide Number Placeholder 1"/>
          <p:cNvSpPr>
            <a:spLocks noGrp="1"/>
          </p:cNvSpPr>
          <p:nvPr>
            <p:ph type="sldNum" sz="quarter" idx="12"/>
          </p:nvPr>
        </p:nvSpPr>
        <p:spPr/>
        <p:txBody>
          <a:bodyPr/>
          <a:lstStyle/>
          <a:p>
            <a:fld id="{BBC41FFB-F435-4A04-B42C-57DA655D3E73}" type="slidenum">
              <a:rPr lang="en-GB" smtClean="0">
                <a:solidFill>
                  <a:srgbClr val="000000"/>
                </a:solidFill>
              </a:rPr>
              <a:pPr/>
              <a:t>22</a:t>
            </a:fld>
            <a:endParaRPr lang="en-GB" dirty="0">
              <a:solidFill>
                <a:srgbClr val="000000"/>
              </a:solidFill>
            </a:endParaRPr>
          </a:p>
        </p:txBody>
      </p:sp>
      <p:sp>
        <p:nvSpPr>
          <p:cNvPr id="37" name="Text Box 36"/>
          <p:cNvSpPr txBox="1">
            <a:spLocks noChangeArrowheads="1"/>
          </p:cNvSpPr>
          <p:nvPr/>
        </p:nvSpPr>
        <p:spPr bwMode="auto">
          <a:xfrm>
            <a:off x="1143000" y="3048000"/>
            <a:ext cx="247173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50000"/>
              </a:spcBef>
              <a:spcAft>
                <a:spcPct val="0"/>
              </a:spcAft>
            </a:pPr>
            <a:r>
              <a:rPr lang="en-US" sz="1600" b="1" dirty="0" smtClean="0">
                <a:solidFill>
                  <a:srgbClr val="FF0000"/>
                </a:solidFill>
                <a:latin typeface="Times New Roman" pitchFamily="18" charset="0"/>
                <a:ea typeface="굴림" pitchFamily="34" charset="-127"/>
                <a:cs typeface="Times New Roman" pitchFamily="18" charset="0"/>
              </a:rPr>
              <a:t>Gate Length</a:t>
            </a:r>
            <a:endParaRPr lang="en-US" sz="1600" b="1" i="1" baseline="-25000" dirty="0" smtClean="0">
              <a:solidFill>
                <a:srgbClr val="FF0000"/>
              </a:solidFill>
              <a:latin typeface="Times New Roman" pitchFamily="18" charset="0"/>
              <a:ea typeface="굴림" pitchFamily="34" charset="-127"/>
              <a:cs typeface="Times New Roman" pitchFamily="18" charset="0"/>
            </a:endParaRPr>
          </a:p>
        </p:txBody>
      </p:sp>
      <p:sp>
        <p:nvSpPr>
          <p:cNvPr id="38" name="Rectangle 3"/>
          <p:cNvSpPr txBox="1">
            <a:spLocks noChangeArrowheads="1"/>
          </p:cNvSpPr>
          <p:nvPr/>
        </p:nvSpPr>
        <p:spPr>
          <a:xfrm>
            <a:off x="457200" y="5257800"/>
            <a:ext cx="7848600" cy="963613"/>
          </a:xfrm>
          <a:prstGeom prst="rect">
            <a:avLst/>
          </a:prstGeom>
        </p:spPr>
        <p:txBody>
          <a:bodyPr/>
          <a:lstStyle/>
          <a:p>
            <a:pPr marL="342865" indent="-342865" defTabSz="761921" eaLnBrk="0" fontAlgn="base" hangingPunct="0">
              <a:spcBef>
                <a:spcPct val="20000"/>
              </a:spcBef>
              <a:spcAft>
                <a:spcPct val="0"/>
              </a:spcAft>
              <a:buClr>
                <a:srgbClr val="0000FF"/>
              </a:buClr>
              <a:buFont typeface="Wingdings" pitchFamily="2" charset="2"/>
              <a:buChar char="v"/>
              <a:defRPr/>
            </a:pPr>
            <a:r>
              <a:rPr lang="en-US" sz="2000" dirty="0" smtClean="0">
                <a:latin typeface="Times New Roman" pitchFamily="18" charset="0"/>
                <a:cs typeface="Times New Roman" pitchFamily="18" charset="0"/>
              </a:rPr>
              <a:t>The applied </a:t>
            </a:r>
            <a:r>
              <a:rPr lang="en-US" sz="2000" b="1" i="1" dirty="0" smtClean="0">
                <a:solidFill>
                  <a:srgbClr val="FF0000"/>
                </a:solidFill>
                <a:latin typeface="Times New Roman" pitchFamily="18" charset="0"/>
                <a:cs typeface="Times New Roman" pitchFamily="18" charset="0"/>
              </a:rPr>
              <a:t>positive</a:t>
            </a:r>
            <a:r>
              <a:rPr lang="en-US" sz="2000" dirty="0" smtClean="0">
                <a:latin typeface="Times New Roman" pitchFamily="18" charset="0"/>
                <a:cs typeface="Times New Roman" pitchFamily="18" charset="0"/>
              </a:rPr>
              <a:t> </a:t>
            </a:r>
            <a:r>
              <a:rPr lang="en-US" sz="2000" b="1" i="1" dirty="0" smtClean="0">
                <a:solidFill>
                  <a:srgbClr val="FF0000"/>
                </a:solidFill>
                <a:latin typeface="Times New Roman" pitchFamily="18" charset="0"/>
                <a:cs typeface="Times New Roman" pitchFamily="18" charset="0"/>
              </a:rPr>
              <a:t>gate voltage </a:t>
            </a:r>
            <a:r>
              <a:rPr lang="en-US" sz="2000" dirty="0" smtClean="0">
                <a:latin typeface="Times New Roman" pitchFamily="18" charset="0"/>
                <a:cs typeface="Times New Roman" pitchFamily="18" charset="0"/>
              </a:rPr>
              <a:t>controls the </a:t>
            </a:r>
            <a:r>
              <a:rPr lang="en-US" sz="2000" b="1" i="1" dirty="0" smtClean="0">
                <a:solidFill>
                  <a:srgbClr val="008000"/>
                </a:solidFill>
                <a:latin typeface="Times New Roman" pitchFamily="18" charset="0"/>
                <a:cs typeface="Times New Roman" pitchFamily="18" charset="0"/>
              </a:rPr>
              <a:t>current</a:t>
            </a:r>
            <a:r>
              <a:rPr lang="en-US" sz="2000" dirty="0" smtClean="0">
                <a:latin typeface="Times New Roman" pitchFamily="18" charset="0"/>
                <a:cs typeface="Times New Roman" pitchFamily="18" charset="0"/>
              </a:rPr>
              <a:t> flow between </a:t>
            </a:r>
            <a:r>
              <a:rPr lang="en-US" sz="2000" b="1" dirty="0" smtClean="0">
                <a:solidFill>
                  <a:srgbClr val="008000"/>
                </a:solidFill>
                <a:latin typeface="Times New Roman" pitchFamily="18" charset="0"/>
                <a:cs typeface="Times New Roman" pitchFamily="18" charset="0"/>
              </a:rPr>
              <a:t>source </a:t>
            </a:r>
            <a:r>
              <a:rPr lang="en-US" sz="2000" dirty="0" smtClean="0">
                <a:latin typeface="Times New Roman" pitchFamily="18" charset="0"/>
                <a:cs typeface="Times New Roman" pitchFamily="18" charset="0"/>
              </a:rPr>
              <a:t>and </a:t>
            </a:r>
            <a:r>
              <a:rPr lang="en-US" sz="2000" b="1" dirty="0" smtClean="0">
                <a:solidFill>
                  <a:srgbClr val="0000FF"/>
                </a:solidFill>
                <a:latin typeface="Times New Roman" pitchFamily="18" charset="0"/>
                <a:cs typeface="Times New Roman" pitchFamily="18" charset="0"/>
              </a:rPr>
              <a:t>drain. </a:t>
            </a:r>
          </a:p>
        </p:txBody>
      </p:sp>
      <p:sp>
        <p:nvSpPr>
          <p:cNvPr id="40" name="Rectangle 3"/>
          <p:cNvSpPr txBox="1">
            <a:spLocks noChangeArrowheads="1"/>
          </p:cNvSpPr>
          <p:nvPr/>
        </p:nvSpPr>
        <p:spPr>
          <a:xfrm>
            <a:off x="4724400" y="1371601"/>
            <a:ext cx="4191000" cy="838200"/>
          </a:xfrm>
          <a:prstGeom prst="rect">
            <a:avLst/>
          </a:prstGeom>
        </p:spPr>
        <p:txBody>
          <a:bodyPr/>
          <a:lstStyle/>
          <a:p>
            <a:pPr marL="342865" marR="0" lvl="0" indent="-342865" algn="l" defTabSz="761921" rtl="0" eaLnBrk="0" fontAlgn="base" latinLnBrk="0" hangingPunct="0">
              <a:lnSpc>
                <a:spcPct val="100000"/>
              </a:lnSpc>
              <a:spcBef>
                <a:spcPct val="20000"/>
              </a:spcBef>
              <a:spcAft>
                <a:spcPct val="0"/>
              </a:spcAft>
              <a:buClr>
                <a:srgbClr val="0000FF"/>
              </a:buClr>
              <a:buSzTx/>
              <a:buFont typeface="Wingdings" pitchFamily="2" charset="2"/>
              <a:buChar char="v"/>
              <a:tabLst/>
              <a:defRPr/>
            </a:pPr>
            <a:r>
              <a:rPr lang="en-US" b="1" kern="0" dirty="0" smtClean="0">
                <a:solidFill>
                  <a:srgbClr val="FF0000"/>
                </a:solidFill>
                <a:latin typeface="Times New Roman" pitchFamily="18" charset="0"/>
                <a:cs typeface="Times New Roman" pitchFamily="18" charset="0"/>
                <a:sym typeface="Wingdings" pitchFamily="2" charset="2"/>
              </a:rPr>
              <a:t>VGS applied (positive) </a:t>
            </a:r>
          </a:p>
          <a:p>
            <a:pPr marL="342865" marR="0" lvl="0" indent="-342865" algn="l" defTabSz="761921" rtl="0" eaLnBrk="0" fontAlgn="base" latinLnBrk="0" hangingPunct="0">
              <a:lnSpc>
                <a:spcPct val="100000"/>
              </a:lnSpc>
              <a:spcBef>
                <a:spcPct val="20000"/>
              </a:spcBef>
              <a:spcAft>
                <a:spcPct val="0"/>
              </a:spcAft>
              <a:buClr>
                <a:srgbClr val="0000FF"/>
              </a:buClr>
              <a:buSzTx/>
              <a:buFont typeface="Wingdings" pitchFamily="2" charset="2"/>
              <a:buChar char="v"/>
              <a:tabLst/>
              <a:defRPr/>
            </a:pPr>
            <a:r>
              <a:rPr lang="en-US" b="1" kern="0" dirty="0" smtClean="0">
                <a:solidFill>
                  <a:srgbClr val="FF0000"/>
                </a:solidFill>
                <a:latin typeface="Times New Roman" pitchFamily="18" charset="0"/>
                <a:cs typeface="Times New Roman" pitchFamily="18" charset="0"/>
                <a:sym typeface="Wingdings" pitchFamily="2" charset="2"/>
              </a:rPr>
              <a:t>Both VGS and VDS applied </a:t>
            </a:r>
            <a:endParaRPr kumimoji="0" lang="en-US" b="1" i="0" u="none" strike="noStrike" kern="0" cap="none" spc="0" normalizeH="0" baseline="0" noProof="0" dirty="0" smtClean="0">
              <a:ln>
                <a:noFill/>
              </a:ln>
              <a:solidFill>
                <a:srgbClr val="FF0000"/>
              </a:solidFill>
              <a:effectLst/>
              <a:uLnTx/>
              <a:uFillTx/>
              <a:latin typeface="Times New Roman" pitchFamily="18" charset="0"/>
              <a:cs typeface="Times New Roman" pitchFamily="18" charset="0"/>
            </a:endParaRPr>
          </a:p>
        </p:txBody>
      </p:sp>
      <p:sp>
        <p:nvSpPr>
          <p:cNvPr id="41" name="Footer Placeholder 40"/>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153313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animEffect transition="in" filter="wipe(down)">
                                      <p:cBhvr>
                                        <p:cTn id="7" dur="500"/>
                                        <p:tgtEl>
                                          <p:spTgt spid="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
                                            <p:txEl>
                                              <p:pRg st="1" end="1"/>
                                            </p:txEl>
                                          </p:spTgt>
                                        </p:tgtEl>
                                        <p:attrNameLst>
                                          <p:attrName>style.visibility</p:attrName>
                                        </p:attrNameLst>
                                      </p:cBhvr>
                                      <p:to>
                                        <p:strVal val="visible"/>
                                      </p:to>
                                    </p:set>
                                    <p:animEffect transition="in" filter="wipe(down)">
                                      <p:cBhvr>
                                        <p:cTn id="12" dur="500"/>
                                        <p:tgtEl>
                                          <p:spTgt spid="4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Operation with No Gate Voltage:</a:t>
            </a:r>
            <a:endParaRPr lang="en-US" sz="2400" dirty="0"/>
          </a:p>
        </p:txBody>
      </p:sp>
      <p:sp>
        <p:nvSpPr>
          <p:cNvPr id="3" name="Content Placeholder 2"/>
          <p:cNvSpPr>
            <a:spLocks noGrp="1"/>
          </p:cNvSpPr>
          <p:nvPr>
            <p:ph idx="1"/>
          </p:nvPr>
        </p:nvSpPr>
        <p:spPr>
          <a:xfrm>
            <a:off x="457200" y="1371600"/>
            <a:ext cx="8229600" cy="4525963"/>
          </a:xfrm>
        </p:spPr>
        <p:txBody>
          <a:bodyPr>
            <a:normAutofit fontScale="92500" lnSpcReduction="10000"/>
          </a:bodyPr>
          <a:lstStyle/>
          <a:p>
            <a:pPr>
              <a:buClr>
                <a:srgbClr val="FF0000"/>
              </a:buClr>
              <a:buFont typeface="Wingdings" pitchFamily="2" charset="2"/>
              <a:buChar char="v"/>
            </a:pPr>
            <a:endParaRPr lang="en-US" sz="2400" b="1" dirty="0" smtClean="0">
              <a:solidFill>
                <a:srgbClr val="FF0000"/>
              </a:solidFill>
              <a:latin typeface="Times New Roman" pitchFamily="18" charset="0"/>
              <a:cs typeface="Times New Roman" pitchFamily="18" charset="0"/>
            </a:endParaRPr>
          </a:p>
          <a:p>
            <a:pPr>
              <a:buClr>
                <a:srgbClr val="FF0000"/>
              </a:buClr>
              <a:buFont typeface="Wingdings" pitchFamily="2" charset="2"/>
              <a:buChar char="v"/>
            </a:pPr>
            <a:r>
              <a:rPr lang="en-US" sz="2600" b="1" dirty="0" smtClean="0">
                <a:solidFill>
                  <a:srgbClr val="FF0000"/>
                </a:solidFill>
                <a:latin typeface="Times New Roman" pitchFamily="18" charset="0"/>
                <a:cs typeface="Times New Roman" pitchFamily="18" charset="0"/>
              </a:rPr>
              <a:t>(1) V</a:t>
            </a:r>
            <a:r>
              <a:rPr lang="en-US" sz="2600" b="1" baseline="-25000" dirty="0" smtClean="0">
                <a:solidFill>
                  <a:srgbClr val="FF0000"/>
                </a:solidFill>
                <a:latin typeface="Times New Roman" pitchFamily="18" charset="0"/>
                <a:cs typeface="Times New Roman" pitchFamily="18" charset="0"/>
              </a:rPr>
              <a:t>GS</a:t>
            </a:r>
            <a:r>
              <a:rPr lang="en-US" sz="2600" b="1" dirty="0" smtClean="0">
                <a:solidFill>
                  <a:srgbClr val="FF0000"/>
                </a:solidFill>
                <a:latin typeface="Times New Roman" pitchFamily="18" charset="0"/>
                <a:cs typeface="Times New Roman" pitchFamily="18" charset="0"/>
              </a:rPr>
              <a:t> = 0, and  V</a:t>
            </a:r>
            <a:r>
              <a:rPr lang="en-US" sz="2600" b="1" baseline="-25000" dirty="0" smtClean="0">
                <a:solidFill>
                  <a:srgbClr val="FF0000"/>
                </a:solidFill>
                <a:latin typeface="Times New Roman" pitchFamily="18" charset="0"/>
                <a:cs typeface="Times New Roman" pitchFamily="18" charset="0"/>
              </a:rPr>
              <a:t>S</a:t>
            </a:r>
            <a:r>
              <a:rPr lang="en-US" sz="2600" b="1" dirty="0" smtClean="0">
                <a:solidFill>
                  <a:srgbClr val="FF0000"/>
                </a:solidFill>
                <a:latin typeface="Times New Roman" pitchFamily="18" charset="0"/>
                <a:cs typeface="Times New Roman" pitchFamily="18" charset="0"/>
              </a:rPr>
              <a:t> = V</a:t>
            </a:r>
            <a:r>
              <a:rPr lang="en-US" sz="2600" b="1" baseline="-25000" dirty="0" smtClean="0">
                <a:solidFill>
                  <a:srgbClr val="FF0000"/>
                </a:solidFill>
                <a:latin typeface="Times New Roman" pitchFamily="18" charset="0"/>
                <a:cs typeface="Times New Roman" pitchFamily="18" charset="0"/>
              </a:rPr>
              <a:t>D</a:t>
            </a:r>
            <a:r>
              <a:rPr lang="en-US" sz="2600" b="1" dirty="0" smtClean="0">
                <a:solidFill>
                  <a:srgbClr val="FF0000"/>
                </a:solidFill>
                <a:latin typeface="Times New Roman" pitchFamily="18" charset="0"/>
                <a:cs typeface="Times New Roman" pitchFamily="18" charset="0"/>
              </a:rPr>
              <a:t> =0 </a:t>
            </a:r>
          </a:p>
          <a:p>
            <a:pPr>
              <a:buClr>
                <a:srgbClr val="FF0000"/>
              </a:buClr>
              <a:buNone/>
            </a:pPr>
            <a:endParaRPr lang="en-US" sz="2600" dirty="0" smtClean="0">
              <a:latin typeface="Times New Roman" pitchFamily="18" charset="0"/>
              <a:cs typeface="Times New Roman" pitchFamily="18" charset="0"/>
            </a:endParaRPr>
          </a:p>
          <a:p>
            <a:pPr>
              <a:buClr>
                <a:srgbClr val="0000FF"/>
              </a:buClr>
              <a:buFont typeface="Wingdings" pitchFamily="2" charset="2"/>
              <a:buChar char="v"/>
            </a:pPr>
            <a:r>
              <a:rPr lang="en-US" sz="2600" dirty="0" smtClean="0">
                <a:latin typeface="Times New Roman" pitchFamily="18" charset="0"/>
                <a:cs typeface="Times New Roman" pitchFamily="18" charset="0"/>
              </a:rPr>
              <a:t>With no voltage applied to the gate, two back-to-back diodes exist in series between drain and source.</a:t>
            </a:r>
          </a:p>
          <a:p>
            <a:pPr>
              <a:buClr>
                <a:srgbClr val="FF0000"/>
              </a:buClr>
              <a:buFont typeface="Wingdings" pitchFamily="2" charset="2"/>
              <a:buChar char="Ø"/>
            </a:pPr>
            <a:endParaRPr lang="en-US" sz="2600" dirty="0" smtClean="0">
              <a:latin typeface="Times New Roman" pitchFamily="18" charset="0"/>
              <a:cs typeface="Times New Roman" pitchFamily="18" charset="0"/>
            </a:endParaRPr>
          </a:p>
          <a:p>
            <a:pPr>
              <a:buClr>
                <a:srgbClr val="0000FF"/>
              </a:buClr>
              <a:buFont typeface="Wingdings" pitchFamily="2" charset="2"/>
              <a:buChar char="v"/>
            </a:pPr>
            <a:r>
              <a:rPr lang="en-US" sz="2600" dirty="0" smtClean="0">
                <a:latin typeface="Times New Roman" pitchFamily="18" charset="0"/>
                <a:cs typeface="Times New Roman" pitchFamily="18" charset="0"/>
              </a:rPr>
              <a:t>No current flows </a:t>
            </a:r>
            <a:r>
              <a:rPr lang="en-US" sz="2600" b="1" i="1" dirty="0" smtClean="0">
                <a:solidFill>
                  <a:srgbClr val="FF0000"/>
                </a:solidFill>
                <a:latin typeface="Times New Roman" pitchFamily="18" charset="0"/>
                <a:cs typeface="Times New Roman" pitchFamily="18" charset="0"/>
              </a:rPr>
              <a:t>even  if </a:t>
            </a:r>
            <a:r>
              <a:rPr lang="en-US" sz="2600" b="1" i="1" dirty="0" err="1" smtClean="0">
                <a:solidFill>
                  <a:srgbClr val="FF0000"/>
                </a:solidFill>
                <a:latin typeface="Times New Roman" pitchFamily="18" charset="0"/>
                <a:cs typeface="Times New Roman" pitchFamily="18" charset="0"/>
              </a:rPr>
              <a:t>v</a:t>
            </a:r>
            <a:r>
              <a:rPr lang="en-US" sz="2600" b="1" i="1" baseline="-25000" dirty="0" err="1" smtClean="0">
                <a:solidFill>
                  <a:srgbClr val="FF0000"/>
                </a:solidFill>
                <a:latin typeface="Times New Roman" pitchFamily="18" charset="0"/>
                <a:cs typeface="Times New Roman" pitchFamily="18" charset="0"/>
              </a:rPr>
              <a:t>DS</a:t>
            </a:r>
            <a:r>
              <a:rPr lang="en-US" sz="2600" b="1" i="1" dirty="0" smtClean="0">
                <a:solidFill>
                  <a:srgbClr val="FF0000"/>
                </a:solidFill>
                <a:latin typeface="Times New Roman" pitchFamily="18" charset="0"/>
                <a:cs typeface="Times New Roman" pitchFamily="18" charset="0"/>
              </a:rPr>
              <a:t> is applied</a:t>
            </a:r>
            <a:r>
              <a:rPr lang="en-US" sz="2600" dirty="0" smtClean="0">
                <a:latin typeface="Times New Roman" pitchFamily="18" charset="0"/>
                <a:cs typeface="Times New Roman" pitchFamily="18" charset="0"/>
              </a:rPr>
              <a:t>. These back-to-back diodes prevent current conduction from drain to source. </a:t>
            </a:r>
          </a:p>
          <a:p>
            <a:pPr>
              <a:buClr>
                <a:srgbClr val="FF0000"/>
              </a:buClr>
              <a:buNone/>
            </a:pPr>
            <a:endParaRPr lang="en-US" sz="2600" dirty="0" smtClean="0">
              <a:latin typeface="Times New Roman" pitchFamily="18" charset="0"/>
              <a:cs typeface="Times New Roman" pitchFamily="18" charset="0"/>
            </a:endParaRPr>
          </a:p>
          <a:p>
            <a:pPr>
              <a:buClr>
                <a:srgbClr val="0000FF"/>
              </a:buClr>
              <a:buFont typeface="Wingdings" pitchFamily="2" charset="2"/>
              <a:buChar char="v"/>
            </a:pPr>
            <a:r>
              <a:rPr lang="en-US" sz="2600" dirty="0" smtClean="0">
                <a:latin typeface="Times New Roman" pitchFamily="18" charset="0"/>
                <a:cs typeface="Times New Roman" pitchFamily="18" charset="0"/>
              </a:rPr>
              <a:t>In fact, the path between drain and source has a very high resistance (of the order of 10</a:t>
            </a:r>
            <a:r>
              <a:rPr lang="en-US" sz="2600" baseline="30000" dirty="0" smtClean="0">
                <a:latin typeface="Times New Roman" pitchFamily="18" charset="0"/>
                <a:cs typeface="Times New Roman" pitchFamily="18" charset="0"/>
              </a:rPr>
              <a:t>12</a:t>
            </a:r>
            <a:r>
              <a:rPr lang="en-US" sz="2600" dirty="0" smtClean="0">
                <a:latin typeface="Times New Roman" pitchFamily="18" charset="0"/>
                <a:cs typeface="Times New Roman" pitchFamily="18" charset="0"/>
              </a:rPr>
              <a:t>Ω).</a:t>
            </a:r>
          </a:p>
          <a:p>
            <a:endParaRPr lang="en-US" sz="2600" dirty="0" smtClean="0">
              <a:latin typeface="Times New Roman" pitchFamily="18" charset="0"/>
              <a:cs typeface="Times New Roman" pitchFamily="18" charset="0"/>
            </a:endParaRPr>
          </a:p>
          <a:p>
            <a:endParaRPr lang="en-US" sz="2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23</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Operation with Applied Gate Voltage:</a:t>
            </a:r>
            <a:endParaRPr lang="en-US" sz="2400" dirty="0"/>
          </a:p>
        </p:txBody>
      </p:sp>
      <p:sp>
        <p:nvSpPr>
          <p:cNvPr id="3" name="Content Placeholder 2"/>
          <p:cNvSpPr>
            <a:spLocks noGrp="1"/>
          </p:cNvSpPr>
          <p:nvPr>
            <p:ph idx="1"/>
          </p:nvPr>
        </p:nvSpPr>
        <p:spPr>
          <a:xfrm>
            <a:off x="381000" y="1295400"/>
            <a:ext cx="8229600" cy="4525963"/>
          </a:xfrm>
        </p:spPr>
        <p:txBody>
          <a:bodyPr>
            <a:normAutofit fontScale="40000" lnSpcReduction="20000"/>
          </a:bodyPr>
          <a:lstStyle/>
          <a:p>
            <a:pPr>
              <a:buClr>
                <a:srgbClr val="0000FF"/>
              </a:buClr>
              <a:buFont typeface="Wingdings" pitchFamily="2" charset="2"/>
              <a:buChar char="v"/>
            </a:pPr>
            <a:endParaRPr lang="en-US" sz="6000" b="1" dirty="0" smtClean="0">
              <a:solidFill>
                <a:srgbClr val="FF0000"/>
              </a:solidFill>
              <a:latin typeface="Times New Roman" pitchFamily="18" charset="0"/>
              <a:cs typeface="Times New Roman" pitchFamily="18" charset="0"/>
            </a:endParaRPr>
          </a:p>
          <a:p>
            <a:pPr>
              <a:buClr>
                <a:srgbClr val="FF0000"/>
              </a:buClr>
              <a:buFont typeface="Wingdings" pitchFamily="2" charset="2"/>
              <a:buChar char="v"/>
            </a:pPr>
            <a:r>
              <a:rPr lang="en-US" sz="6000" b="1" dirty="0" smtClean="0">
                <a:solidFill>
                  <a:srgbClr val="0000FF"/>
                </a:solidFill>
                <a:latin typeface="Times New Roman" pitchFamily="18" charset="0"/>
                <a:cs typeface="Times New Roman" pitchFamily="18" charset="0"/>
              </a:rPr>
              <a:t>Formation of  n-Channel for Current Flow:</a:t>
            </a:r>
          </a:p>
          <a:p>
            <a:pPr>
              <a:buClr>
                <a:srgbClr val="0000FF"/>
              </a:buClr>
              <a:buNone/>
            </a:pPr>
            <a:endParaRPr lang="en-US" sz="6000" b="1" dirty="0" smtClean="0">
              <a:solidFill>
                <a:srgbClr val="0000FF"/>
              </a:solidFill>
              <a:latin typeface="Times New Roman" pitchFamily="18" charset="0"/>
              <a:cs typeface="Times New Roman" pitchFamily="18" charset="0"/>
            </a:endParaRPr>
          </a:p>
          <a:p>
            <a:pPr>
              <a:buClr>
                <a:srgbClr val="FF0000"/>
              </a:buClr>
              <a:buFont typeface="Wingdings" pitchFamily="2" charset="2"/>
              <a:buChar char="v"/>
            </a:pPr>
            <a:r>
              <a:rPr lang="en-US" sz="6000" b="1" dirty="0" smtClean="0">
                <a:solidFill>
                  <a:srgbClr val="FF0000"/>
                </a:solidFill>
                <a:latin typeface="Times New Roman" pitchFamily="18" charset="0"/>
                <a:cs typeface="Times New Roman" pitchFamily="18" charset="0"/>
              </a:rPr>
              <a:t>(2) V</a:t>
            </a:r>
            <a:r>
              <a:rPr lang="en-US" sz="6000" b="1" baseline="-25000" dirty="0" smtClean="0">
                <a:solidFill>
                  <a:srgbClr val="FF0000"/>
                </a:solidFill>
                <a:latin typeface="Times New Roman" pitchFamily="18" charset="0"/>
                <a:cs typeface="Times New Roman" pitchFamily="18" charset="0"/>
              </a:rPr>
              <a:t>GS</a:t>
            </a:r>
            <a:r>
              <a:rPr lang="en-US" sz="6000" b="1" dirty="0" smtClean="0">
                <a:solidFill>
                  <a:srgbClr val="FF0000"/>
                </a:solidFill>
                <a:latin typeface="Times New Roman" pitchFamily="18" charset="0"/>
                <a:cs typeface="Times New Roman" pitchFamily="18" charset="0"/>
              </a:rPr>
              <a:t> &gt; 0, and  V</a:t>
            </a:r>
            <a:r>
              <a:rPr lang="en-US" sz="6000" b="1" baseline="-25000" dirty="0" smtClean="0">
                <a:solidFill>
                  <a:srgbClr val="FF0000"/>
                </a:solidFill>
                <a:latin typeface="Times New Roman" pitchFamily="18" charset="0"/>
                <a:cs typeface="Times New Roman" pitchFamily="18" charset="0"/>
              </a:rPr>
              <a:t>S</a:t>
            </a:r>
            <a:r>
              <a:rPr lang="en-US" sz="6000" b="1" dirty="0" smtClean="0">
                <a:solidFill>
                  <a:srgbClr val="FF0000"/>
                </a:solidFill>
                <a:latin typeface="Times New Roman" pitchFamily="18" charset="0"/>
                <a:cs typeface="Times New Roman" pitchFamily="18" charset="0"/>
              </a:rPr>
              <a:t> = V</a:t>
            </a:r>
            <a:r>
              <a:rPr lang="en-US" sz="6000" b="1" baseline="-25000" dirty="0" smtClean="0">
                <a:solidFill>
                  <a:srgbClr val="FF0000"/>
                </a:solidFill>
                <a:latin typeface="Times New Roman" pitchFamily="18" charset="0"/>
                <a:cs typeface="Times New Roman" pitchFamily="18" charset="0"/>
              </a:rPr>
              <a:t>D</a:t>
            </a:r>
            <a:r>
              <a:rPr lang="en-US" sz="6000" b="1" dirty="0" smtClean="0">
                <a:solidFill>
                  <a:srgbClr val="FF0000"/>
                </a:solidFill>
                <a:latin typeface="Times New Roman" pitchFamily="18" charset="0"/>
                <a:cs typeface="Times New Roman" pitchFamily="18" charset="0"/>
              </a:rPr>
              <a:t> =0 </a:t>
            </a:r>
          </a:p>
          <a:p>
            <a:pPr>
              <a:buClr>
                <a:srgbClr val="0000FF"/>
              </a:buClr>
              <a:buFont typeface="Wingdings" pitchFamily="2" charset="2"/>
              <a:buChar char="v"/>
            </a:pPr>
            <a:endParaRPr lang="en-US" sz="6000" dirty="0" smtClean="0">
              <a:latin typeface="Times New Roman" pitchFamily="18" charset="0"/>
              <a:cs typeface="Times New Roman" pitchFamily="18" charset="0"/>
            </a:endParaRPr>
          </a:p>
          <a:p>
            <a:pPr>
              <a:buClr>
                <a:srgbClr val="0000FF"/>
              </a:buClr>
              <a:buFont typeface="Wingdings" pitchFamily="2" charset="2"/>
              <a:buChar char="v"/>
            </a:pPr>
            <a:r>
              <a:rPr lang="en-US" sz="6000" dirty="0" smtClean="0">
                <a:latin typeface="Times New Roman" pitchFamily="18" charset="0"/>
                <a:cs typeface="Times New Roman" pitchFamily="18" charset="0"/>
              </a:rPr>
              <a:t>Formation of an N-Channel is shown in slide 27 – Fig.4.2.</a:t>
            </a:r>
          </a:p>
          <a:p>
            <a:pPr>
              <a:buClr>
                <a:srgbClr val="0000FF"/>
              </a:buClr>
              <a:buFont typeface="Wingdings" pitchFamily="2" charset="2"/>
              <a:buChar char="v"/>
            </a:pPr>
            <a:endParaRPr lang="en-US" sz="6000" dirty="0" smtClean="0">
              <a:latin typeface="Times New Roman" pitchFamily="18" charset="0"/>
              <a:cs typeface="Times New Roman" pitchFamily="18" charset="0"/>
            </a:endParaRPr>
          </a:p>
          <a:p>
            <a:pPr>
              <a:buClr>
                <a:srgbClr val="0000FF"/>
              </a:buClr>
              <a:buFont typeface="Wingdings" pitchFamily="2" charset="2"/>
              <a:buChar char="v"/>
            </a:pPr>
            <a:r>
              <a:rPr lang="en-US" sz="6000" dirty="0" smtClean="0">
                <a:latin typeface="Times New Roman" pitchFamily="18" charset="0"/>
                <a:cs typeface="Times New Roman" pitchFamily="18" charset="0"/>
              </a:rPr>
              <a:t>A positive voltage is applied to the gate. We have grounded the source and the drain initially (slide 26-a). Since the source is grounded, the gate voltage appears between gate and source and thus is denoted as </a:t>
            </a:r>
            <a:r>
              <a:rPr lang="en-US" sz="6000" b="1" dirty="0" smtClean="0">
                <a:solidFill>
                  <a:srgbClr val="FF0000"/>
                </a:solidFill>
                <a:latin typeface="Times New Roman" pitchFamily="18" charset="0"/>
                <a:cs typeface="Times New Roman" pitchFamily="18" charset="0"/>
              </a:rPr>
              <a:t>V</a:t>
            </a:r>
            <a:r>
              <a:rPr lang="en-US" sz="6000" b="1" baseline="-25000" dirty="0" smtClean="0">
                <a:solidFill>
                  <a:srgbClr val="FF0000"/>
                </a:solidFill>
                <a:latin typeface="Times New Roman" pitchFamily="18" charset="0"/>
                <a:cs typeface="Times New Roman" pitchFamily="18" charset="0"/>
              </a:rPr>
              <a:t>GS</a:t>
            </a:r>
            <a:r>
              <a:rPr lang="en-US" sz="6000" b="1" dirty="0" smtClean="0">
                <a:solidFill>
                  <a:srgbClr val="FF0000"/>
                </a:solidFill>
                <a:latin typeface="Times New Roman" pitchFamily="18" charset="0"/>
                <a:cs typeface="Times New Roman" pitchFamily="18" charset="0"/>
              </a:rPr>
              <a:t> . </a:t>
            </a:r>
          </a:p>
          <a:p>
            <a:pPr>
              <a:buClr>
                <a:srgbClr val="0000FF"/>
              </a:buClr>
              <a:buFont typeface="Wingdings" pitchFamily="2" charset="2"/>
              <a:buChar char="Ø"/>
            </a:pPr>
            <a:endParaRPr lang="en-US" sz="9600" b="1" i="1" dirty="0" smtClean="0">
              <a:solidFill>
                <a:srgbClr val="0000FF"/>
              </a:solidFill>
              <a:latin typeface="Times New Roman" pitchFamily="18" charset="0"/>
              <a:cs typeface="Times New Roman" pitchFamily="18" charset="0"/>
            </a:endParaRPr>
          </a:p>
          <a:p>
            <a:pPr>
              <a:buNone/>
            </a:pPr>
            <a:endParaRPr lang="en-US" sz="7400" dirty="0" smtClean="0"/>
          </a:p>
          <a:p>
            <a:pPr>
              <a:buClr>
                <a:srgbClr val="FF0000"/>
              </a:buClr>
              <a:buFont typeface="Wingdings" pitchFamily="2" charset="2"/>
              <a:buChar char="Ø"/>
            </a:pPr>
            <a:endParaRPr lang="en-US" sz="7400" b="1" i="1" dirty="0" smtClean="0">
              <a:solidFill>
                <a:srgbClr val="0000FF"/>
              </a:solidFill>
              <a:latin typeface="Times New Roman" pitchFamily="18" charset="0"/>
              <a:cs typeface="Times New Roman" pitchFamily="18" charset="0"/>
            </a:endParaRPr>
          </a:p>
          <a:p>
            <a:endParaRPr lang="en-US" sz="74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24</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 (contd.)</a:t>
            </a:r>
            <a:r>
              <a:rPr lang="en-US" sz="3200" b="1" dirty="0" smtClean="0">
                <a:solidFill>
                  <a:srgbClr val="FF0000"/>
                </a:solidFill>
                <a:latin typeface="Times New Roman" pitchFamily="18" charset="0"/>
                <a:cs typeface="Times New Roman" pitchFamily="18" charset="0"/>
              </a:rPr>
              <a:t/>
            </a:r>
            <a:br>
              <a:rPr lang="en-US" sz="32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Operation with Applied Gate Voltage:</a:t>
            </a:r>
            <a:endParaRPr lang="en-US" sz="2400" dirty="0"/>
          </a:p>
        </p:txBody>
      </p:sp>
      <p:sp>
        <p:nvSpPr>
          <p:cNvPr id="3" name="Content Placeholder 2"/>
          <p:cNvSpPr>
            <a:spLocks noGrp="1"/>
          </p:cNvSpPr>
          <p:nvPr>
            <p:ph idx="1"/>
          </p:nvPr>
        </p:nvSpPr>
        <p:spPr>
          <a:xfrm>
            <a:off x="457200" y="1371600"/>
            <a:ext cx="8229600" cy="4754563"/>
          </a:xfrm>
        </p:spPr>
        <p:txBody>
          <a:bodyPr>
            <a:normAutofit fontScale="55000" lnSpcReduction="20000"/>
          </a:bodyPr>
          <a:lstStyle/>
          <a:p>
            <a:pPr>
              <a:buClr>
                <a:srgbClr val="0000FF"/>
              </a:buClr>
              <a:buFont typeface="Wingdings" pitchFamily="2" charset="2"/>
              <a:buChar char="v"/>
            </a:pPr>
            <a:endParaRPr lang="en-US" sz="2800" b="1" dirty="0" smtClean="0">
              <a:solidFill>
                <a:srgbClr val="0000FF"/>
              </a:solidFill>
              <a:latin typeface="Times New Roman" pitchFamily="18" charset="0"/>
              <a:cs typeface="Times New Roman" pitchFamily="18" charset="0"/>
            </a:endParaRPr>
          </a:p>
          <a:p>
            <a:pPr>
              <a:buClr>
                <a:srgbClr val="FF0000"/>
              </a:buClr>
              <a:buFont typeface="Wingdings" pitchFamily="2" charset="2"/>
              <a:buChar char="v"/>
            </a:pPr>
            <a:r>
              <a:rPr lang="en-US" sz="4400" b="1" dirty="0" smtClean="0">
                <a:solidFill>
                  <a:srgbClr val="FF0000"/>
                </a:solidFill>
                <a:latin typeface="Times New Roman" pitchFamily="18" charset="0"/>
                <a:cs typeface="Times New Roman" pitchFamily="18" charset="0"/>
              </a:rPr>
              <a:t>(2) V</a:t>
            </a:r>
            <a:r>
              <a:rPr lang="en-US" sz="4400" b="1" baseline="-25000" dirty="0" smtClean="0">
                <a:solidFill>
                  <a:srgbClr val="FF0000"/>
                </a:solidFill>
                <a:latin typeface="Times New Roman" pitchFamily="18" charset="0"/>
                <a:cs typeface="Times New Roman" pitchFamily="18" charset="0"/>
              </a:rPr>
              <a:t>GS</a:t>
            </a:r>
            <a:r>
              <a:rPr lang="en-US" sz="4400" b="1" dirty="0" smtClean="0">
                <a:solidFill>
                  <a:srgbClr val="FF0000"/>
                </a:solidFill>
                <a:latin typeface="Times New Roman" pitchFamily="18" charset="0"/>
                <a:cs typeface="Times New Roman" pitchFamily="18" charset="0"/>
              </a:rPr>
              <a:t> &gt; 0, and  V</a:t>
            </a:r>
            <a:r>
              <a:rPr lang="en-US" sz="4400" b="1" baseline="-25000" dirty="0" smtClean="0">
                <a:solidFill>
                  <a:srgbClr val="FF0000"/>
                </a:solidFill>
                <a:latin typeface="Times New Roman" pitchFamily="18" charset="0"/>
                <a:cs typeface="Times New Roman" pitchFamily="18" charset="0"/>
              </a:rPr>
              <a:t>S</a:t>
            </a:r>
            <a:r>
              <a:rPr lang="en-US" sz="4400" b="1" dirty="0" smtClean="0">
                <a:solidFill>
                  <a:srgbClr val="FF0000"/>
                </a:solidFill>
                <a:latin typeface="Times New Roman" pitchFamily="18" charset="0"/>
                <a:cs typeface="Times New Roman" pitchFamily="18" charset="0"/>
              </a:rPr>
              <a:t> = V</a:t>
            </a:r>
            <a:r>
              <a:rPr lang="en-US" sz="4400" b="1" baseline="-25000" dirty="0" smtClean="0">
                <a:solidFill>
                  <a:srgbClr val="FF0000"/>
                </a:solidFill>
                <a:latin typeface="Times New Roman" pitchFamily="18" charset="0"/>
                <a:cs typeface="Times New Roman" pitchFamily="18" charset="0"/>
              </a:rPr>
              <a:t>D</a:t>
            </a:r>
            <a:r>
              <a:rPr lang="en-US" sz="4400" b="1" dirty="0" smtClean="0">
                <a:solidFill>
                  <a:srgbClr val="FF0000"/>
                </a:solidFill>
                <a:latin typeface="Times New Roman" pitchFamily="18" charset="0"/>
                <a:cs typeface="Times New Roman" pitchFamily="18" charset="0"/>
              </a:rPr>
              <a:t> =0 </a:t>
            </a:r>
          </a:p>
          <a:p>
            <a:pPr>
              <a:buClr>
                <a:srgbClr val="0000FF"/>
              </a:buClr>
              <a:buFont typeface="Wingdings" pitchFamily="2" charset="2"/>
              <a:buChar char="v"/>
            </a:pPr>
            <a:endParaRPr lang="en-US" sz="2800" b="1" dirty="0" smtClean="0">
              <a:solidFill>
                <a:srgbClr val="0000FF"/>
              </a:solidFill>
              <a:latin typeface="Times New Roman" pitchFamily="18" charset="0"/>
              <a:cs typeface="Times New Roman" pitchFamily="18" charset="0"/>
            </a:endParaRPr>
          </a:p>
          <a:p>
            <a:pPr>
              <a:buClr>
                <a:srgbClr val="0000FF"/>
              </a:buClr>
              <a:buFont typeface="Wingdings" pitchFamily="2" charset="2"/>
              <a:buChar char="v"/>
            </a:pPr>
            <a:r>
              <a:rPr lang="en-US" sz="4400" dirty="0" smtClean="0">
                <a:latin typeface="Times New Roman" pitchFamily="18" charset="0"/>
                <a:cs typeface="Times New Roman" pitchFamily="18" charset="0"/>
              </a:rPr>
              <a:t>First, the holes are repelled by the positive gate voltage, leaving behind negative acceptor ions and forming a</a:t>
            </a:r>
            <a:r>
              <a:rPr lang="en-US" sz="4400" b="1" i="1" dirty="0" smtClean="0">
                <a:solidFill>
                  <a:srgbClr val="0000FF"/>
                </a:solidFill>
                <a:latin typeface="Times New Roman" pitchFamily="18" charset="0"/>
                <a:cs typeface="Times New Roman" pitchFamily="18" charset="0"/>
              </a:rPr>
              <a:t> </a:t>
            </a:r>
            <a:r>
              <a:rPr lang="en-US" sz="4400" b="1" i="1" dirty="0" smtClean="0">
                <a:solidFill>
                  <a:srgbClr val="FF0000"/>
                </a:solidFill>
                <a:latin typeface="Times New Roman" pitchFamily="18" charset="0"/>
                <a:cs typeface="Times New Roman" pitchFamily="18" charset="0"/>
              </a:rPr>
              <a:t>depletion region</a:t>
            </a:r>
            <a:r>
              <a:rPr lang="en-US" sz="4400" dirty="0" smtClean="0">
                <a:latin typeface="Times New Roman" pitchFamily="18" charset="0"/>
                <a:cs typeface="Times New Roman" pitchFamily="18" charset="0"/>
              </a:rPr>
              <a:t> (slide 26-b).</a:t>
            </a:r>
            <a:r>
              <a:rPr lang="en-US" sz="4400" b="1" i="1" dirty="0" smtClean="0">
                <a:solidFill>
                  <a:srgbClr val="0000FF"/>
                </a:solidFill>
                <a:latin typeface="Times New Roman" pitchFamily="18" charset="0"/>
                <a:cs typeface="Times New Roman" pitchFamily="18" charset="0"/>
              </a:rPr>
              <a:t>  </a:t>
            </a:r>
          </a:p>
          <a:p>
            <a:pPr>
              <a:buClr>
                <a:srgbClr val="0000FF"/>
              </a:buClr>
              <a:buFont typeface="Wingdings" pitchFamily="2" charset="2"/>
              <a:buChar char="v"/>
            </a:pPr>
            <a:endParaRPr lang="en-US" sz="4400" b="1" i="1" dirty="0" smtClean="0">
              <a:solidFill>
                <a:srgbClr val="0000FF"/>
              </a:solidFill>
              <a:latin typeface="Times New Roman" pitchFamily="18" charset="0"/>
              <a:cs typeface="Times New Roman" pitchFamily="18" charset="0"/>
            </a:endParaRPr>
          </a:p>
          <a:p>
            <a:pPr>
              <a:buClr>
                <a:srgbClr val="0000FF"/>
              </a:buClr>
              <a:buFont typeface="Wingdings" pitchFamily="2" charset="2"/>
              <a:buChar char="v"/>
            </a:pPr>
            <a:r>
              <a:rPr lang="en-US" sz="4400" dirty="0" smtClean="0">
                <a:latin typeface="Times New Roman" pitchFamily="18" charset="0"/>
                <a:cs typeface="Times New Roman" pitchFamily="18" charset="0"/>
              </a:rPr>
              <a:t>The positive gate voltage also attracts electrons from the </a:t>
            </a:r>
            <a:r>
              <a:rPr lang="en-US" sz="4400" i="1" dirty="0" smtClean="0">
                <a:latin typeface="Times New Roman" pitchFamily="18" charset="0"/>
                <a:cs typeface="Times New Roman" pitchFamily="18" charset="0"/>
              </a:rPr>
              <a:t>n+ </a:t>
            </a:r>
            <a:r>
              <a:rPr lang="en-US" sz="4400" dirty="0" smtClean="0">
                <a:latin typeface="Times New Roman" pitchFamily="18" charset="0"/>
                <a:cs typeface="Times New Roman" pitchFamily="18" charset="0"/>
              </a:rPr>
              <a:t>source and drain regions , creating a channel, an </a:t>
            </a:r>
            <a:r>
              <a:rPr lang="en-US" sz="4400" b="1" i="1" dirty="0" smtClean="0">
                <a:solidFill>
                  <a:srgbClr val="FF0000"/>
                </a:solidFill>
                <a:latin typeface="Times New Roman" pitchFamily="18" charset="0"/>
                <a:cs typeface="Times New Roman" pitchFamily="18" charset="0"/>
              </a:rPr>
              <a:t>"inversion layer”</a:t>
            </a:r>
            <a:r>
              <a:rPr lang="en-US" sz="4400" b="1" i="1" dirty="0" smtClean="0">
                <a:latin typeface="Times New Roman" pitchFamily="18" charset="0"/>
                <a:cs typeface="Times New Roman" pitchFamily="18" charset="0"/>
              </a:rPr>
              <a:t>.</a:t>
            </a:r>
          </a:p>
          <a:p>
            <a:pPr>
              <a:buClr>
                <a:srgbClr val="0000FF"/>
              </a:buClr>
              <a:buFont typeface="Wingdings" pitchFamily="2" charset="2"/>
              <a:buChar char="v"/>
            </a:pPr>
            <a:endParaRPr lang="en-US" sz="3800" dirty="0" smtClean="0">
              <a:latin typeface="Times New Roman" pitchFamily="18" charset="0"/>
              <a:cs typeface="Times New Roman" pitchFamily="18" charset="0"/>
            </a:endParaRPr>
          </a:p>
          <a:p>
            <a:pPr>
              <a:buClr>
                <a:srgbClr val="0000FF"/>
              </a:buClr>
              <a:buFont typeface="Wingdings" pitchFamily="2" charset="2"/>
              <a:buChar char="v"/>
            </a:pPr>
            <a:r>
              <a:rPr lang="en-US" sz="4400" dirty="0" smtClean="0">
                <a:latin typeface="Times New Roman" pitchFamily="18" charset="0"/>
                <a:cs typeface="Times New Roman" pitchFamily="18" charset="0"/>
              </a:rPr>
              <a:t>Due to electrons accumulated under the gate, </a:t>
            </a:r>
            <a:r>
              <a:rPr lang="en-US" sz="4400" b="1" i="1" dirty="0" smtClean="0">
                <a:solidFill>
                  <a:srgbClr val="FF0000"/>
                </a:solidFill>
                <a:latin typeface="Times New Roman" pitchFamily="18" charset="0"/>
                <a:cs typeface="Times New Roman" pitchFamily="18" charset="0"/>
              </a:rPr>
              <a:t>an n region is in effect created,</a:t>
            </a:r>
            <a:r>
              <a:rPr lang="en-US" sz="4400" dirty="0" smtClean="0">
                <a:latin typeface="Times New Roman" pitchFamily="18" charset="0"/>
                <a:cs typeface="Times New Roman" pitchFamily="18" charset="0"/>
              </a:rPr>
              <a:t> and connects the source and drain regions, as indicated in Slide 26-c.</a:t>
            </a:r>
            <a:r>
              <a:rPr lang="en-US" sz="4400" dirty="0" smtClean="0">
                <a:solidFill>
                  <a:srgbClr val="FF0066"/>
                </a:solidFill>
              </a:rPr>
              <a:t> </a:t>
            </a:r>
            <a:r>
              <a:rPr lang="en-US" sz="4400" b="1" i="1" dirty="0" smtClean="0">
                <a:solidFill>
                  <a:srgbClr val="FF0000"/>
                </a:solidFill>
                <a:latin typeface="Times New Roman" pitchFamily="18" charset="0"/>
                <a:cs typeface="Times New Roman" pitchFamily="18" charset="0"/>
              </a:rPr>
              <a:t>‘n’ region forms a channel – N-channel MOSET (NMOSFET)</a:t>
            </a:r>
          </a:p>
          <a:p>
            <a:pPr>
              <a:buClr>
                <a:srgbClr val="0000FF"/>
              </a:buClr>
              <a:buFont typeface="Wingdings" pitchFamily="2" charset="2"/>
              <a:buChar char="v"/>
            </a:pPr>
            <a:endParaRPr lang="en-US" sz="4400" dirty="0" smtClean="0">
              <a:latin typeface="Times New Roman" pitchFamily="18" charset="0"/>
              <a:cs typeface="Times New Roman" pitchFamily="18" charset="0"/>
            </a:endParaRPr>
          </a:p>
          <a:p>
            <a:pPr>
              <a:buNone/>
            </a:pPr>
            <a:endParaRPr lang="en-US" sz="4400" dirty="0" smtClean="0"/>
          </a:p>
          <a:p>
            <a:endParaRPr lang="en-US" sz="2600"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25</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Formation of Channel for Current Flow:  </a:t>
            </a:r>
            <a:br>
              <a:rPr lang="en-US" sz="2800" b="1" dirty="0" smtClean="0">
                <a:solidFill>
                  <a:srgbClr val="FF0000"/>
                </a:solidFill>
                <a:latin typeface="Times New Roman" pitchFamily="18" charset="0"/>
                <a:cs typeface="Times New Roman" pitchFamily="18" charset="0"/>
              </a:rPr>
            </a:br>
            <a:endParaRPr lang="en-US" sz="2800" b="1" dirty="0">
              <a:solidFill>
                <a:srgbClr val="FF0000"/>
              </a:solidFill>
              <a:latin typeface="Times New Roman" pitchFamily="18" charset="0"/>
              <a:cs typeface="Times New Roman" pitchFamily="18" charset="0"/>
            </a:endParaRPr>
          </a:p>
        </p:txBody>
      </p:sp>
      <p:pic>
        <p:nvPicPr>
          <p:cNvPr id="4" name="Picture 6"/>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1143000"/>
            <a:ext cx="7094149"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DA9812A3-ACAA-4681-98E4-2950E022EF7D}"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An Induced N-Channel </a:t>
            </a:r>
            <a:endParaRPr lang="en-US" sz="2800" b="1" dirty="0">
              <a:solidFill>
                <a:srgbClr val="FF0000"/>
              </a:solidFill>
              <a:latin typeface="Times New Roman" pitchFamily="18" charset="0"/>
              <a:cs typeface="Times New Roman" pitchFamily="18" charset="0"/>
            </a:endParaRPr>
          </a:p>
        </p:txBody>
      </p:sp>
      <p:pic>
        <p:nvPicPr>
          <p:cNvPr id="4" name="Picture 2" descr="sedr42021_0402"/>
          <p:cNvPicPr>
            <a:picLocks noGrp="1" noChangeAspect="1" noChangeArrowheads="1"/>
          </p:cNvPicPr>
          <p:nvPr>
            <p:ph idx="1"/>
          </p:nvPr>
        </p:nvPicPr>
        <p:blipFill>
          <a:blip r:embed="rId2" cstate="print"/>
          <a:srcRect/>
          <a:stretch>
            <a:fillRect/>
          </a:stretch>
        </p:blipFill>
        <p:spPr bwMode="auto">
          <a:xfrm>
            <a:off x="1676400" y="1447800"/>
            <a:ext cx="5334000" cy="3581400"/>
          </a:xfrm>
          <a:prstGeom prst="rect">
            <a:avLst/>
          </a:prstGeom>
          <a:noFill/>
          <a:ln w="9525">
            <a:noFill/>
            <a:miter lim="800000"/>
            <a:headEnd/>
            <a:tailEnd/>
          </a:ln>
        </p:spPr>
      </p:pic>
      <p:sp>
        <p:nvSpPr>
          <p:cNvPr id="5" name="Text Box 3"/>
          <p:cNvSpPr txBox="1">
            <a:spLocks noChangeArrowheads="1"/>
          </p:cNvSpPr>
          <p:nvPr/>
        </p:nvSpPr>
        <p:spPr bwMode="auto">
          <a:xfrm>
            <a:off x="1143000" y="5334000"/>
            <a:ext cx="6781800" cy="1015663"/>
          </a:xfrm>
          <a:prstGeom prst="rect">
            <a:avLst/>
          </a:prstGeom>
          <a:noFill/>
          <a:ln w="9525">
            <a:noFill/>
            <a:miter lim="800000"/>
            <a:headEnd/>
            <a:tailEnd/>
          </a:ln>
        </p:spPr>
        <p:txBody>
          <a:bodyPr wrap="square">
            <a:spAutoFit/>
          </a:bodyPr>
          <a:lstStyle/>
          <a:p>
            <a:pPr eaLnBrk="0" hangingPunct="0">
              <a:spcBef>
                <a:spcPct val="50000"/>
              </a:spcBef>
            </a:pPr>
            <a:r>
              <a:rPr lang="en-US" altLang="en-US" sz="2000" b="1" baseline="0" dirty="0" smtClean="0">
                <a:latin typeface="Times New Roman" pitchFamily="18" charset="0"/>
                <a:cs typeface="Times New Roman" pitchFamily="18" charset="0"/>
              </a:rPr>
              <a:t>Figure 4.2:   The </a:t>
            </a:r>
            <a:r>
              <a:rPr lang="en-US" altLang="en-US" sz="2000" b="1" dirty="0" smtClean="0">
                <a:latin typeface="Times New Roman" pitchFamily="18" charset="0"/>
                <a:cs typeface="Times New Roman" pitchFamily="18" charset="0"/>
              </a:rPr>
              <a:t>E</a:t>
            </a:r>
            <a:r>
              <a:rPr lang="en-US" altLang="en-US" sz="2000" b="1" baseline="0" dirty="0" smtClean="0">
                <a:latin typeface="Times New Roman" pitchFamily="18" charset="0"/>
                <a:cs typeface="Times New Roman" pitchFamily="18" charset="0"/>
              </a:rPr>
              <a:t>nhancement-Type NMOSFET </a:t>
            </a:r>
            <a:r>
              <a:rPr lang="en-US" altLang="en-US" sz="2000" b="1" dirty="0">
                <a:latin typeface="Times New Roman" pitchFamily="18" charset="0"/>
                <a:cs typeface="Times New Roman" pitchFamily="18" charset="0"/>
              </a:rPr>
              <a:t>T</a:t>
            </a:r>
            <a:r>
              <a:rPr lang="en-US" altLang="en-US" sz="2000" b="1" baseline="0" dirty="0" smtClean="0">
                <a:latin typeface="Times New Roman" pitchFamily="18" charset="0"/>
                <a:cs typeface="Times New Roman" pitchFamily="18" charset="0"/>
              </a:rPr>
              <a:t>ransistor </a:t>
            </a:r>
            <a:r>
              <a:rPr lang="en-US" altLang="en-US" sz="2000" b="1" dirty="0" smtClean="0">
                <a:latin typeface="Times New Roman" pitchFamily="18" charset="0"/>
                <a:cs typeface="Times New Roman" pitchFamily="18" charset="0"/>
              </a:rPr>
              <a:t>.</a:t>
            </a:r>
            <a:r>
              <a:rPr lang="en-US" altLang="en-US" sz="2000" baseline="0" dirty="0" smtClean="0">
                <a:latin typeface="Times New Roman" pitchFamily="18" charset="0"/>
                <a:cs typeface="Times New Roman" pitchFamily="18" charset="0"/>
              </a:rPr>
              <a:t> A  positive </a:t>
            </a:r>
            <a:r>
              <a:rPr lang="en-US" altLang="en-US" sz="2000" baseline="0" dirty="0">
                <a:latin typeface="Times New Roman" pitchFamily="18" charset="0"/>
                <a:cs typeface="Times New Roman" pitchFamily="18" charset="0"/>
              </a:rPr>
              <a:t>voltage applied to the gate. </a:t>
            </a:r>
            <a:r>
              <a:rPr lang="en-US" altLang="en-US" sz="2000" b="1" i="1" baseline="0" dirty="0">
                <a:solidFill>
                  <a:srgbClr val="FF0000"/>
                </a:solidFill>
                <a:latin typeface="Times New Roman" pitchFamily="18" charset="0"/>
                <a:cs typeface="Times New Roman" pitchFamily="18" charset="0"/>
              </a:rPr>
              <a:t>An n channel is induced </a:t>
            </a:r>
            <a:r>
              <a:rPr lang="en-US" altLang="en-US" sz="2000" baseline="0" dirty="0">
                <a:latin typeface="Times New Roman" pitchFamily="18" charset="0"/>
                <a:cs typeface="Times New Roman" pitchFamily="18" charset="0"/>
              </a:rPr>
              <a:t>at the top of the substrate </a:t>
            </a:r>
            <a:r>
              <a:rPr lang="en-US" altLang="en-US" sz="2000" baseline="0" dirty="0" smtClean="0">
                <a:latin typeface="Times New Roman" pitchFamily="18" charset="0"/>
                <a:cs typeface="Times New Roman" pitchFamily="18" charset="0"/>
              </a:rPr>
              <a:t>beneath the gate</a:t>
            </a:r>
            <a:r>
              <a:rPr lang="en-US" altLang="en-US" sz="2000" baseline="0" dirty="0">
                <a:latin typeface="Times New Roman" pitchFamily="18" charset="0"/>
                <a:cs typeface="Times New Roman" pitchFamily="18" charset="0"/>
              </a:rPr>
              <a:t>.</a:t>
            </a:r>
          </a:p>
        </p:txBody>
      </p:sp>
      <p:sp>
        <p:nvSpPr>
          <p:cNvPr id="6" name="Slide Number Placeholder 5"/>
          <p:cNvSpPr>
            <a:spLocks noGrp="1"/>
          </p:cNvSpPr>
          <p:nvPr>
            <p:ph type="sldNum" sz="quarter" idx="12"/>
          </p:nvPr>
        </p:nvSpPr>
        <p:spPr/>
        <p:txBody>
          <a:bodyPr/>
          <a:lstStyle/>
          <a:p>
            <a:fld id="{DA9812A3-ACAA-4681-98E4-2950E022EF7D}" type="slidenum">
              <a:rPr lang="en-US" smtClean="0"/>
              <a:pPr/>
              <a:t>27</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 (contd.)</a:t>
            </a:r>
            <a:endParaRPr lang="en-US" sz="2800" dirty="0"/>
          </a:p>
        </p:txBody>
      </p:sp>
      <p:sp>
        <p:nvSpPr>
          <p:cNvPr id="3" name="Content Placeholder 2"/>
          <p:cNvSpPr>
            <a:spLocks noGrp="1"/>
          </p:cNvSpPr>
          <p:nvPr>
            <p:ph idx="1"/>
          </p:nvPr>
        </p:nvSpPr>
        <p:spPr/>
        <p:txBody>
          <a:bodyPr>
            <a:normAutofit fontScale="85000" lnSpcReduction="10000"/>
          </a:bodyPr>
          <a:lstStyle/>
          <a:p>
            <a:pPr>
              <a:buClr>
                <a:srgbClr val="0000FF"/>
              </a:buClr>
              <a:buFont typeface="Wingdings" pitchFamily="2" charset="2"/>
              <a:buChar char="v"/>
            </a:pPr>
            <a:r>
              <a:rPr lang="en-US" sz="2800" b="1" dirty="0" smtClean="0">
                <a:solidFill>
                  <a:srgbClr val="0000FF"/>
                </a:solidFill>
                <a:latin typeface="Times New Roman" pitchFamily="18" charset="0"/>
                <a:cs typeface="Times New Roman" pitchFamily="18" charset="0"/>
              </a:rPr>
              <a:t>(2) V</a:t>
            </a:r>
            <a:r>
              <a:rPr lang="en-US" sz="2800" b="1" baseline="-25000" dirty="0" smtClean="0">
                <a:solidFill>
                  <a:srgbClr val="0000FF"/>
                </a:solidFill>
                <a:latin typeface="Times New Roman" pitchFamily="18" charset="0"/>
                <a:cs typeface="Times New Roman" pitchFamily="18" charset="0"/>
              </a:rPr>
              <a:t>GS</a:t>
            </a:r>
            <a:r>
              <a:rPr lang="en-US" sz="2800" b="1" dirty="0" smtClean="0">
                <a:solidFill>
                  <a:srgbClr val="0000FF"/>
                </a:solidFill>
                <a:latin typeface="Times New Roman" pitchFamily="18" charset="0"/>
                <a:cs typeface="Times New Roman" pitchFamily="18" charset="0"/>
              </a:rPr>
              <a:t> &gt; 0,   V</a:t>
            </a:r>
            <a:r>
              <a:rPr lang="en-US" sz="2800" b="1" baseline="-25000" dirty="0" smtClean="0">
                <a:solidFill>
                  <a:srgbClr val="0000FF"/>
                </a:solidFill>
                <a:latin typeface="Times New Roman" pitchFamily="18" charset="0"/>
                <a:cs typeface="Times New Roman" pitchFamily="18" charset="0"/>
              </a:rPr>
              <a:t>DS</a:t>
            </a:r>
            <a:r>
              <a:rPr lang="en-US" sz="2800" b="1" dirty="0" smtClean="0">
                <a:solidFill>
                  <a:srgbClr val="0000FF"/>
                </a:solidFill>
                <a:latin typeface="Times New Roman" pitchFamily="18" charset="0"/>
                <a:cs typeface="Times New Roman" pitchFamily="18" charset="0"/>
              </a:rPr>
              <a:t> = +ve </a:t>
            </a:r>
            <a:r>
              <a:rPr lang="en-US" sz="2800" dirty="0" smtClean="0">
                <a:latin typeface="Times New Roman" pitchFamily="18" charset="0"/>
                <a:cs typeface="Times New Roman" pitchFamily="18" charset="0"/>
              </a:rPr>
              <a:t>and</a:t>
            </a:r>
            <a:r>
              <a:rPr lang="en-US" sz="2800" b="1" dirty="0" smtClean="0">
                <a:solidFill>
                  <a:srgbClr val="0000FF"/>
                </a:solidFill>
                <a:latin typeface="Times New Roman" pitchFamily="18" charset="0"/>
                <a:cs typeface="Times New Roman" pitchFamily="18" charset="0"/>
              </a:rPr>
              <a:t> V</a:t>
            </a:r>
            <a:r>
              <a:rPr lang="en-US" sz="2800" b="1" baseline="-25000" dirty="0" smtClean="0">
                <a:solidFill>
                  <a:srgbClr val="0000FF"/>
                </a:solidFill>
                <a:latin typeface="Times New Roman" pitchFamily="18" charset="0"/>
                <a:cs typeface="Times New Roman" pitchFamily="18" charset="0"/>
              </a:rPr>
              <a:t>S</a:t>
            </a:r>
            <a:r>
              <a:rPr lang="en-US" sz="2800" b="1" dirty="0" smtClean="0">
                <a:solidFill>
                  <a:srgbClr val="0000FF"/>
                </a:solidFill>
                <a:latin typeface="Times New Roman" pitchFamily="18" charset="0"/>
                <a:cs typeface="Times New Roman" pitchFamily="18" charset="0"/>
              </a:rPr>
              <a:t> =0</a:t>
            </a:r>
          </a:p>
          <a:p>
            <a:endParaRPr lang="en-US" sz="2400" dirty="0" smtClean="0"/>
          </a:p>
          <a:p>
            <a:pPr>
              <a:buClr>
                <a:srgbClr val="FF0000"/>
              </a:buClr>
              <a:buFont typeface="Wingdings" pitchFamily="2" charset="2"/>
              <a:buChar char="Ø"/>
            </a:pPr>
            <a:r>
              <a:rPr lang="en-US" sz="2800" dirty="0" smtClean="0">
                <a:latin typeface="Times New Roman" pitchFamily="18" charset="0"/>
                <a:cs typeface="Times New Roman" pitchFamily="18" charset="0"/>
              </a:rPr>
              <a:t>Now if a voltage </a:t>
            </a:r>
            <a:r>
              <a:rPr lang="en-US" sz="28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 </a:t>
            </a:r>
            <a:r>
              <a:rPr lang="en-US" sz="2800" dirty="0" smtClean="0">
                <a:latin typeface="Times New Roman" pitchFamily="18" charset="0"/>
                <a:cs typeface="Times New Roman" pitchFamily="18" charset="0"/>
              </a:rPr>
              <a:t>is applied between drain and source, current flows through this </a:t>
            </a:r>
            <a:r>
              <a:rPr lang="en-US" sz="2800" b="1" dirty="0" smtClean="0">
                <a:solidFill>
                  <a:srgbClr val="FF0000"/>
                </a:solidFill>
                <a:latin typeface="Times New Roman" pitchFamily="18" charset="0"/>
                <a:cs typeface="Times New Roman" pitchFamily="18" charset="0"/>
              </a:rPr>
              <a:t>“</a:t>
            </a:r>
            <a:r>
              <a:rPr lang="en-US" sz="2800" b="1" i="1" dirty="0" smtClean="0">
                <a:solidFill>
                  <a:srgbClr val="FF0000"/>
                </a:solidFill>
                <a:latin typeface="Times New Roman" pitchFamily="18" charset="0"/>
                <a:cs typeface="Times New Roman" pitchFamily="18" charset="0"/>
              </a:rPr>
              <a:t>induced n region”. </a:t>
            </a:r>
            <a:r>
              <a:rPr lang="en-US" sz="2800" dirty="0" smtClean="0">
                <a:latin typeface="Times New Roman" pitchFamily="18" charset="0"/>
                <a:cs typeface="Times New Roman" pitchFamily="18" charset="0"/>
              </a:rPr>
              <a:t>, due to mobile electrons between drain &amp; source. </a:t>
            </a:r>
          </a:p>
          <a:p>
            <a:pPr>
              <a:buClr>
                <a:srgbClr val="FF0000"/>
              </a:buClr>
              <a:buFont typeface="Wingdings" pitchFamily="2" charset="2"/>
              <a:buChar char="Ø"/>
            </a:pPr>
            <a:r>
              <a:rPr lang="en-US" sz="2800" dirty="0" smtClean="0">
                <a:latin typeface="Times New Roman" pitchFamily="18" charset="0"/>
                <a:cs typeface="Times New Roman" pitchFamily="18" charset="0"/>
              </a:rPr>
              <a:t>The induced channel is also called an </a:t>
            </a:r>
            <a:r>
              <a:rPr lang="en-US" sz="2800" b="1" i="1" dirty="0" smtClean="0">
                <a:solidFill>
                  <a:srgbClr val="FF0000"/>
                </a:solidFill>
                <a:latin typeface="Times New Roman" pitchFamily="18" charset="0"/>
                <a:cs typeface="Times New Roman" pitchFamily="18" charset="0"/>
              </a:rPr>
              <a:t>inversion layer.</a:t>
            </a:r>
          </a:p>
          <a:p>
            <a:pPr>
              <a:buClr>
                <a:srgbClr val="FF0000"/>
              </a:buClr>
              <a:buFont typeface="Wingdings" pitchFamily="2" charset="2"/>
              <a:buChar char="Ø"/>
            </a:pPr>
            <a:endParaRPr lang="en-US" sz="2800" dirty="0" smtClean="0">
              <a:latin typeface="Times New Roman" pitchFamily="18" charset="0"/>
              <a:cs typeface="Times New Roman" pitchFamily="18" charset="0"/>
            </a:endParaRPr>
          </a:p>
          <a:p>
            <a:pPr>
              <a:buClr>
                <a:srgbClr val="FF0000"/>
              </a:buClr>
              <a:buFont typeface="Wingdings" pitchFamily="2" charset="2"/>
              <a:buChar char="Ø"/>
            </a:pPr>
            <a:r>
              <a:rPr lang="en-US" sz="2800" dirty="0" smtClean="0">
                <a:latin typeface="Times New Roman" pitchFamily="18" charset="0"/>
                <a:cs typeface="Times New Roman" pitchFamily="18" charset="0"/>
              </a:rPr>
              <a:t>The value of </a:t>
            </a:r>
            <a:r>
              <a:rPr lang="en-US" sz="2800" b="1" dirty="0" smtClean="0">
                <a:solidFill>
                  <a:srgbClr val="FF0000"/>
                </a:solidFill>
                <a:latin typeface="Times New Roman" pitchFamily="18" charset="0"/>
                <a:cs typeface="Times New Roman" pitchFamily="18" charset="0"/>
              </a:rPr>
              <a:t>V</a:t>
            </a:r>
            <a:r>
              <a:rPr lang="en-US" sz="2800" b="1" baseline="-25000" dirty="0" smtClean="0">
                <a:solidFill>
                  <a:srgbClr val="FF0000"/>
                </a:solidFill>
                <a:latin typeface="Times New Roman" pitchFamily="18" charset="0"/>
                <a:cs typeface="Times New Roman" pitchFamily="18" charset="0"/>
              </a:rPr>
              <a:t>GS</a:t>
            </a:r>
            <a:r>
              <a:rPr lang="en-US" sz="2800" i="1" dirty="0" smtClean="0">
                <a:solidFill>
                  <a:srgbClr val="0000FF"/>
                </a:solidFill>
                <a:latin typeface="Times New Roman" pitchFamily="18" charset="0"/>
                <a:cs typeface="Times New Roman" pitchFamily="18" charset="0"/>
              </a:rPr>
              <a:t> </a:t>
            </a:r>
            <a:r>
              <a:rPr lang="en-US" sz="2800" dirty="0" smtClean="0">
                <a:latin typeface="Times New Roman" pitchFamily="18" charset="0"/>
                <a:cs typeface="Times New Roman" pitchFamily="18" charset="0"/>
              </a:rPr>
              <a:t>at which a sufficient number of mobile electrons accumulate in the channel region to form a conducting channel is called the </a:t>
            </a:r>
            <a:r>
              <a:rPr lang="en-US" sz="2800" b="1" i="1" dirty="0" smtClean="0">
                <a:solidFill>
                  <a:srgbClr val="FF0000"/>
                </a:solidFill>
                <a:latin typeface="Times New Roman" pitchFamily="18" charset="0"/>
                <a:cs typeface="Times New Roman" pitchFamily="18" charset="0"/>
              </a:rPr>
              <a:t>threshold voltage </a:t>
            </a:r>
            <a:r>
              <a:rPr lang="en-US" sz="2800" b="1" dirty="0" smtClean="0">
                <a:solidFill>
                  <a:srgbClr val="FF0000"/>
                </a:solidFill>
                <a:latin typeface="Times New Roman" pitchFamily="18" charset="0"/>
                <a:cs typeface="Times New Roman" pitchFamily="18" charset="0"/>
              </a:rPr>
              <a:t>“</a:t>
            </a:r>
            <a:r>
              <a:rPr lang="en-US" sz="2800" b="1" dirty="0" err="1" smtClean="0">
                <a:solidFill>
                  <a:srgbClr val="FF0000"/>
                </a:solidFill>
                <a:latin typeface="Times New Roman" pitchFamily="18" charset="0"/>
                <a:cs typeface="Times New Roman" pitchFamily="18" charset="0"/>
              </a:rPr>
              <a:t>Vt</a:t>
            </a:r>
            <a:r>
              <a:rPr lang="en-US" sz="2800" b="1" dirty="0" smtClean="0">
                <a:solidFill>
                  <a:srgbClr val="FF0000"/>
                </a:solidFill>
                <a:latin typeface="Times New Roman" pitchFamily="18" charset="0"/>
                <a:cs typeface="Times New Roman" pitchFamily="18" charset="0"/>
              </a:rPr>
              <a:t>”</a:t>
            </a:r>
          </a:p>
          <a:p>
            <a:pPr>
              <a:buClr>
                <a:srgbClr val="FF0000"/>
              </a:buClr>
              <a:buFont typeface="Wingdings" pitchFamily="2" charset="2"/>
              <a:buChar char="Ø"/>
            </a:pPr>
            <a:endParaRPr lang="en-US" sz="2800" dirty="0" smtClean="0">
              <a:latin typeface="Times New Roman" pitchFamily="18" charset="0"/>
              <a:cs typeface="Times New Roman" pitchFamily="18" charset="0"/>
            </a:endParaRPr>
          </a:p>
          <a:p>
            <a:pPr>
              <a:buClr>
                <a:srgbClr val="FF0000"/>
              </a:buClr>
              <a:buFont typeface="Wingdings" pitchFamily="2" charset="2"/>
              <a:buChar char="Ø"/>
            </a:pPr>
            <a:r>
              <a:rPr lang="en-US" sz="2800" dirty="0" err="1" smtClean="0">
                <a:latin typeface="Times New Roman" pitchFamily="18" charset="0"/>
                <a:cs typeface="Times New Roman" pitchFamily="18" charset="0"/>
              </a:rPr>
              <a:t>Vt</a:t>
            </a:r>
            <a:r>
              <a:rPr lang="en-US" sz="2800" i="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for n-channel is positive and has a range of 0.5 V to 1V.</a:t>
            </a:r>
          </a:p>
          <a:p>
            <a:endParaRPr lang="en-US" sz="2800" dirty="0" smtClean="0">
              <a:latin typeface="Times New Roman" pitchFamily="18" charset="0"/>
              <a:cs typeface="Times New Roman" pitchFamily="18" charset="0"/>
            </a:endParaRPr>
          </a:p>
          <a:p>
            <a:endParaRPr lang="en-US" sz="2600" b="1" i="1" dirty="0" smtClean="0">
              <a:latin typeface="Times New Roman" pitchFamily="18" charset="0"/>
              <a:cs typeface="Times New Roman" pitchFamily="18" charset="0"/>
            </a:endParaRPr>
          </a:p>
          <a:p>
            <a:endParaRPr lang="en-US" sz="2600" dirty="0" smtClean="0">
              <a:latin typeface="Times New Roman" pitchFamily="18" charset="0"/>
              <a:cs typeface="Times New Roman" pitchFamily="18" charset="0"/>
            </a:endParaRPr>
          </a:p>
          <a:p>
            <a:endParaRPr lang="en-US" sz="2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28</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DA9812A3-ACAA-4681-98E4-2950E022EF7D}"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1"/>
          <p:cNvSpPr>
            <a:spLocks noGrp="1" noChangeArrowheads="1"/>
          </p:cNvSpPr>
          <p:nvPr>
            <p:ph type="title"/>
          </p:nvPr>
        </p:nvSpPr>
        <p:spPr>
          <a:xfrm>
            <a:off x="457200" y="274638"/>
            <a:ext cx="8229600" cy="944562"/>
          </a:xfrm>
          <a:noFill/>
        </p:spPr>
        <p:txBody>
          <a:bodyPr>
            <a:normAutofit/>
          </a:bodyPr>
          <a:lstStyle/>
          <a:p>
            <a:pPr eaLnBrk="1" hangingPunct="1"/>
            <a:r>
              <a:rPr lang="en-US" sz="2800" b="1" dirty="0" smtClean="0">
                <a:solidFill>
                  <a:srgbClr val="FF0000"/>
                </a:solidFill>
                <a:latin typeface="Times New Roman" pitchFamily="18" charset="0"/>
                <a:cs typeface="Times New Roman" pitchFamily="18" charset="0"/>
              </a:rPr>
              <a:t>Channel for Current Flow</a:t>
            </a:r>
          </a:p>
        </p:txBody>
      </p:sp>
      <p:sp>
        <p:nvSpPr>
          <p:cNvPr id="382990" name="Rectangle 14"/>
          <p:cNvSpPr>
            <a:spLocks noGrp="1" noChangeArrowheads="1"/>
          </p:cNvSpPr>
          <p:nvPr>
            <p:ph type="body" idx="1"/>
          </p:nvPr>
        </p:nvSpPr>
        <p:spPr>
          <a:xfrm>
            <a:off x="304800" y="1219200"/>
            <a:ext cx="8229600" cy="5257800"/>
          </a:xfrm>
        </p:spPr>
        <p:txBody>
          <a:bodyPr/>
          <a:lstStyle/>
          <a:p>
            <a:pPr eaLnBrk="1" hangingPunct="1">
              <a:lnSpc>
                <a:spcPct val="90000"/>
              </a:lnSpc>
              <a:buClr>
                <a:srgbClr val="FF0000"/>
              </a:buClr>
              <a:buFont typeface="Wingdings" pitchFamily="2" charset="2"/>
              <a:buChar char="Ø"/>
              <a:defRPr/>
            </a:pPr>
            <a:r>
              <a:rPr lang="en-US" sz="2400" dirty="0" smtClean="0">
                <a:latin typeface="Times New Roman" pitchFamily="18" charset="0"/>
                <a:cs typeface="Times New Roman" pitchFamily="18" charset="0"/>
              </a:rPr>
              <a:t>The Gate and channel region of MOSFET form a parallel plate capacitor, with </a:t>
            </a:r>
            <a:r>
              <a:rPr lang="en-US" sz="2400" b="1" dirty="0" smtClean="0">
                <a:solidFill>
                  <a:srgbClr val="FF0066"/>
                </a:solidFill>
                <a:latin typeface="Times New Roman" pitchFamily="18" charset="0"/>
                <a:cs typeface="Times New Roman" pitchFamily="18" charset="0"/>
              </a:rPr>
              <a:t>oxide layer</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as the capacitor dielectric.</a:t>
            </a:r>
          </a:p>
          <a:p>
            <a:pPr eaLnBrk="1" hangingPunct="1">
              <a:lnSpc>
                <a:spcPct val="90000"/>
              </a:lnSpc>
              <a:buNone/>
              <a:defRPr/>
            </a:pPr>
            <a:endParaRPr lang="en-US" sz="2400" dirty="0" smtClean="0">
              <a:latin typeface="Times New Roman" pitchFamily="18" charset="0"/>
              <a:cs typeface="Times New Roman" pitchFamily="18" charset="0"/>
            </a:endParaRPr>
          </a:p>
          <a:p>
            <a:pPr eaLnBrk="1" hangingPunct="1">
              <a:lnSpc>
                <a:spcPct val="90000"/>
              </a:lnSpc>
              <a:buClr>
                <a:srgbClr val="0000FF"/>
              </a:buClr>
              <a:buFont typeface="Wingdings" pitchFamily="2" charset="2"/>
              <a:buChar char="Ø"/>
              <a:defRPr/>
            </a:pPr>
            <a:r>
              <a:rPr lang="en-US" sz="2400" dirty="0" smtClean="0">
                <a:solidFill>
                  <a:srgbClr val="0000FF"/>
                </a:solidFill>
                <a:latin typeface="Times New Roman" pitchFamily="18" charset="0"/>
                <a:cs typeface="Times New Roman" pitchFamily="18" charset="0"/>
              </a:rPr>
              <a:t>Positive charge is accumulated on the gate electrode and  negative charge on channel electrode.</a:t>
            </a:r>
          </a:p>
          <a:p>
            <a:pPr eaLnBrk="1" hangingPunct="1">
              <a:lnSpc>
                <a:spcPct val="90000"/>
              </a:lnSpc>
              <a:buNone/>
              <a:defRPr/>
            </a:pPr>
            <a:endParaRPr lang="en-US" sz="2400" dirty="0" smtClean="0">
              <a:solidFill>
                <a:schemeClr val="accent2"/>
              </a:solidFill>
              <a:latin typeface="Times New Roman" pitchFamily="18" charset="0"/>
              <a:cs typeface="Times New Roman" pitchFamily="18" charset="0"/>
            </a:endParaRPr>
          </a:p>
          <a:p>
            <a:pPr eaLnBrk="1" hangingPunct="1">
              <a:lnSpc>
                <a:spcPct val="90000"/>
              </a:lnSpc>
              <a:buClr>
                <a:srgbClr val="009900"/>
              </a:buClr>
              <a:buFont typeface="Wingdings" pitchFamily="2" charset="2"/>
              <a:buChar char="Ø"/>
              <a:defRPr/>
            </a:pPr>
            <a:r>
              <a:rPr lang="en-US" sz="2400" dirty="0" smtClean="0">
                <a:solidFill>
                  <a:srgbClr val="009900"/>
                </a:solidFill>
                <a:latin typeface="Times New Roman" pitchFamily="18" charset="0"/>
                <a:cs typeface="Times New Roman" pitchFamily="18" charset="0"/>
              </a:rPr>
              <a:t>An electric field thus develops in the vertical direction.</a:t>
            </a:r>
          </a:p>
          <a:p>
            <a:pPr eaLnBrk="1" hangingPunct="1">
              <a:lnSpc>
                <a:spcPct val="90000"/>
              </a:lnSpc>
              <a:defRPr/>
            </a:pPr>
            <a:endParaRPr lang="en-US" sz="2400" dirty="0" smtClean="0">
              <a:solidFill>
                <a:schemeClr val="accent2"/>
              </a:solidFill>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defRPr/>
            </a:pPr>
            <a:r>
              <a:rPr lang="en-US" sz="2400" dirty="0" smtClean="0">
                <a:solidFill>
                  <a:srgbClr val="FF0000"/>
                </a:solidFill>
                <a:latin typeface="Times New Roman" pitchFamily="18" charset="0"/>
                <a:cs typeface="Times New Roman" pitchFamily="18" charset="0"/>
              </a:rPr>
              <a:t>Capacitor charge controls the current flow through the channel when a voltage </a:t>
            </a:r>
            <a:r>
              <a:rPr lang="en-US" sz="2400" b="1" dirty="0" smtClean="0">
                <a:latin typeface="Times New Roman" pitchFamily="18" charset="0"/>
                <a:cs typeface="Times New Roman" pitchFamily="18" charset="0"/>
              </a:rPr>
              <a:t>V</a:t>
            </a:r>
            <a:r>
              <a:rPr lang="en-US" sz="2400" b="1" baseline="-25000" dirty="0" smtClean="0">
                <a:latin typeface="Times New Roman" pitchFamily="18" charset="0"/>
                <a:cs typeface="Times New Roman" pitchFamily="18" charset="0"/>
              </a:rPr>
              <a:t>DS</a:t>
            </a:r>
            <a:r>
              <a:rPr lang="en-US" sz="2400" dirty="0" smtClean="0">
                <a:solidFill>
                  <a:srgbClr val="FF0000"/>
                </a:solidFill>
                <a:latin typeface="Times New Roman" pitchFamily="18" charset="0"/>
                <a:cs typeface="Times New Roman" pitchFamily="18" charset="0"/>
              </a:rPr>
              <a:t> is applied.  </a:t>
            </a:r>
          </a:p>
          <a:p>
            <a:pPr eaLnBrk="1" hangingPunct="1">
              <a:lnSpc>
                <a:spcPct val="90000"/>
              </a:lnSpc>
              <a:buNone/>
              <a:defRPr/>
            </a:pPr>
            <a:r>
              <a:rPr lang="en-US" sz="2400" dirty="0" smtClean="0">
                <a:solidFill>
                  <a:schemeClr val="accent2"/>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Gate</a:t>
            </a:r>
            <a:r>
              <a:rPr lang="en-US" sz="1200" dirty="0" smtClean="0">
                <a:solidFill>
                  <a:srgbClr val="FF00FF"/>
                </a:solidFill>
                <a:latin typeface="Times New Roman" pitchFamily="18" charset="0"/>
                <a:cs typeface="Times New Roman" pitchFamily="18" charset="0"/>
              </a:rPr>
              <a:t>		           		</a:t>
            </a:r>
          </a:p>
          <a:p>
            <a:pPr>
              <a:lnSpc>
                <a:spcPct val="90000"/>
              </a:lnSpc>
              <a:buNone/>
              <a:defRPr/>
            </a:pPr>
            <a:r>
              <a:rPr lang="en-US" sz="2400" dirty="0" smtClean="0">
                <a:solidFill>
                  <a:srgbClr val="7030A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Channel</a:t>
            </a:r>
            <a:endParaRPr lang="en-US" sz="2000" dirty="0" smtClean="0"/>
          </a:p>
        </p:txBody>
      </p:sp>
      <p:grpSp>
        <p:nvGrpSpPr>
          <p:cNvPr id="2" name="Group 15"/>
          <p:cNvGrpSpPr>
            <a:grpSpLocks/>
          </p:cNvGrpSpPr>
          <p:nvPr/>
        </p:nvGrpSpPr>
        <p:grpSpPr bwMode="auto">
          <a:xfrm>
            <a:off x="2895600" y="5181600"/>
            <a:ext cx="2286000" cy="1143000"/>
            <a:chOff x="2448" y="3312"/>
            <a:chExt cx="1440" cy="720"/>
          </a:xfrm>
        </p:grpSpPr>
        <p:grpSp>
          <p:nvGrpSpPr>
            <p:cNvPr id="3" name="Group 16"/>
            <p:cNvGrpSpPr>
              <a:grpSpLocks/>
            </p:cNvGrpSpPr>
            <p:nvPr/>
          </p:nvGrpSpPr>
          <p:grpSpPr bwMode="auto">
            <a:xfrm>
              <a:off x="2448" y="3504"/>
              <a:ext cx="1440" cy="432"/>
              <a:chOff x="2448" y="3504"/>
              <a:chExt cx="1440" cy="432"/>
            </a:xfrm>
          </p:grpSpPr>
          <p:sp>
            <p:nvSpPr>
              <p:cNvPr id="1032" name="Rectangle 17"/>
              <p:cNvSpPr>
                <a:spLocks noChangeArrowheads="1"/>
              </p:cNvSpPr>
              <p:nvPr/>
            </p:nvSpPr>
            <p:spPr bwMode="auto">
              <a:xfrm>
                <a:off x="2448" y="3792"/>
                <a:ext cx="1200" cy="48"/>
              </a:xfrm>
              <a:prstGeom prst="rect">
                <a:avLst/>
              </a:prstGeom>
              <a:noFill/>
              <a:ln w="9525">
                <a:solidFill>
                  <a:schemeClr val="tx1"/>
                </a:solidFill>
                <a:miter lim="800000"/>
                <a:headEnd/>
                <a:tailEnd/>
              </a:ln>
            </p:spPr>
            <p:txBody>
              <a:bodyPr wrap="none" anchor="ctr"/>
              <a:lstStyle/>
              <a:p>
                <a:endParaRPr lang="en-US"/>
              </a:p>
            </p:txBody>
          </p:sp>
          <p:sp>
            <p:nvSpPr>
              <p:cNvPr id="1033" name="Rectangle 18"/>
              <p:cNvSpPr>
                <a:spLocks noChangeArrowheads="1"/>
              </p:cNvSpPr>
              <p:nvPr/>
            </p:nvSpPr>
            <p:spPr bwMode="auto">
              <a:xfrm>
                <a:off x="2496" y="3504"/>
                <a:ext cx="1200" cy="48"/>
              </a:xfrm>
              <a:prstGeom prst="rect">
                <a:avLst/>
              </a:prstGeom>
              <a:noFill/>
              <a:ln w="9525">
                <a:solidFill>
                  <a:schemeClr val="tx1"/>
                </a:solidFill>
                <a:miter lim="800000"/>
                <a:headEnd/>
                <a:tailEnd/>
              </a:ln>
            </p:spPr>
            <p:txBody>
              <a:bodyPr wrap="none" anchor="ctr"/>
              <a:lstStyle/>
              <a:p>
                <a:endParaRPr lang="en-US"/>
              </a:p>
            </p:txBody>
          </p:sp>
          <p:sp>
            <p:nvSpPr>
              <p:cNvPr id="1034" name="Line 19"/>
              <p:cNvSpPr>
                <a:spLocks noChangeShapeType="1"/>
              </p:cNvSpPr>
              <p:nvPr/>
            </p:nvSpPr>
            <p:spPr bwMode="auto">
              <a:xfrm>
                <a:off x="2736" y="3504"/>
                <a:ext cx="0" cy="288"/>
              </a:xfrm>
              <a:prstGeom prst="line">
                <a:avLst/>
              </a:prstGeom>
              <a:noFill/>
              <a:ln w="9525">
                <a:solidFill>
                  <a:schemeClr val="tx1"/>
                </a:solidFill>
                <a:round/>
                <a:headEnd/>
                <a:tailEnd type="triangle" w="med" len="med"/>
              </a:ln>
            </p:spPr>
            <p:txBody>
              <a:bodyPr/>
              <a:lstStyle/>
              <a:p>
                <a:endParaRPr lang="en-US"/>
              </a:p>
            </p:txBody>
          </p:sp>
          <p:sp>
            <p:nvSpPr>
              <p:cNvPr id="1035" name="Line 20"/>
              <p:cNvSpPr>
                <a:spLocks noChangeShapeType="1"/>
              </p:cNvSpPr>
              <p:nvPr/>
            </p:nvSpPr>
            <p:spPr bwMode="auto">
              <a:xfrm>
                <a:off x="2976" y="3504"/>
                <a:ext cx="0" cy="288"/>
              </a:xfrm>
              <a:prstGeom prst="line">
                <a:avLst/>
              </a:prstGeom>
              <a:noFill/>
              <a:ln w="9525">
                <a:solidFill>
                  <a:schemeClr val="tx1"/>
                </a:solidFill>
                <a:round/>
                <a:headEnd/>
                <a:tailEnd type="triangle" w="med" len="med"/>
              </a:ln>
            </p:spPr>
            <p:txBody>
              <a:bodyPr/>
              <a:lstStyle/>
              <a:p>
                <a:endParaRPr lang="en-US"/>
              </a:p>
            </p:txBody>
          </p:sp>
          <p:sp>
            <p:nvSpPr>
              <p:cNvPr id="1036" name="Line 21"/>
              <p:cNvSpPr>
                <a:spLocks noChangeShapeType="1"/>
              </p:cNvSpPr>
              <p:nvPr/>
            </p:nvSpPr>
            <p:spPr bwMode="auto">
              <a:xfrm>
                <a:off x="3216" y="3504"/>
                <a:ext cx="0" cy="288"/>
              </a:xfrm>
              <a:prstGeom prst="line">
                <a:avLst/>
              </a:prstGeom>
              <a:noFill/>
              <a:ln w="9525">
                <a:solidFill>
                  <a:schemeClr val="tx1"/>
                </a:solidFill>
                <a:round/>
                <a:headEnd/>
                <a:tailEnd type="triangle" w="med" len="med"/>
              </a:ln>
            </p:spPr>
            <p:txBody>
              <a:bodyPr/>
              <a:lstStyle/>
              <a:p>
                <a:endParaRPr lang="en-US"/>
              </a:p>
            </p:txBody>
          </p:sp>
          <p:sp>
            <p:nvSpPr>
              <p:cNvPr id="1037" name="Line 22"/>
              <p:cNvSpPr>
                <a:spLocks noChangeShapeType="1"/>
              </p:cNvSpPr>
              <p:nvPr/>
            </p:nvSpPr>
            <p:spPr bwMode="auto">
              <a:xfrm>
                <a:off x="3504" y="3504"/>
                <a:ext cx="0" cy="288"/>
              </a:xfrm>
              <a:prstGeom prst="line">
                <a:avLst/>
              </a:prstGeom>
              <a:noFill/>
              <a:ln w="9525">
                <a:solidFill>
                  <a:schemeClr val="tx1"/>
                </a:solidFill>
                <a:round/>
                <a:headEnd/>
                <a:tailEnd type="triangle" w="med" len="med"/>
              </a:ln>
            </p:spPr>
            <p:txBody>
              <a:bodyPr/>
              <a:lstStyle/>
              <a:p>
                <a:endParaRPr lang="en-US"/>
              </a:p>
            </p:txBody>
          </p:sp>
          <p:sp>
            <p:nvSpPr>
              <p:cNvPr id="1038" name="Line 23"/>
              <p:cNvSpPr>
                <a:spLocks noChangeShapeType="1"/>
              </p:cNvSpPr>
              <p:nvPr/>
            </p:nvSpPr>
            <p:spPr bwMode="auto">
              <a:xfrm flipH="1">
                <a:off x="3648" y="3744"/>
                <a:ext cx="240" cy="192"/>
              </a:xfrm>
              <a:prstGeom prst="line">
                <a:avLst/>
              </a:prstGeom>
              <a:noFill/>
              <a:ln w="9525">
                <a:solidFill>
                  <a:schemeClr val="tx1"/>
                </a:solidFill>
                <a:round/>
                <a:headEnd/>
                <a:tailEnd type="triangle" w="med" len="med"/>
              </a:ln>
            </p:spPr>
            <p:txBody>
              <a:bodyPr/>
              <a:lstStyle/>
              <a:p>
                <a:endParaRPr lang="en-US"/>
              </a:p>
            </p:txBody>
          </p:sp>
        </p:grpSp>
        <p:graphicFrame>
          <p:nvGraphicFramePr>
            <p:cNvPr id="1026" name="Object 24"/>
            <p:cNvGraphicFramePr>
              <a:graphicFrameLocks noChangeAspect="1"/>
            </p:cNvGraphicFramePr>
            <p:nvPr/>
          </p:nvGraphicFramePr>
          <p:xfrm>
            <a:off x="2976" y="3312"/>
            <a:ext cx="152" cy="720"/>
          </p:xfrm>
          <a:graphic>
            <a:graphicData uri="http://schemas.openxmlformats.org/presentationml/2006/ole">
              <p:oleObj spid="_x0000_s53250" name="Equation" r:id="rId3" imgW="190417" imgH="901309" progId="Equation.3">
                <p:embed/>
              </p:oleObj>
            </a:graphicData>
          </a:graphic>
        </p:graphicFrame>
      </p:grpSp>
      <p:cxnSp>
        <p:nvCxnSpPr>
          <p:cNvPr id="2054" name="Straight Arrow Connector 16"/>
          <p:cNvCxnSpPr>
            <a:cxnSpLocks noChangeShapeType="1"/>
          </p:cNvCxnSpPr>
          <p:nvPr/>
        </p:nvCxnSpPr>
        <p:spPr bwMode="auto">
          <a:xfrm flipV="1">
            <a:off x="2057400" y="5562600"/>
            <a:ext cx="762000" cy="457200"/>
          </a:xfrm>
          <a:prstGeom prst="straightConnector1">
            <a:avLst/>
          </a:prstGeom>
          <a:noFill/>
          <a:ln w="9525" algn="ctr">
            <a:solidFill>
              <a:srgbClr val="FF00FF"/>
            </a:solidFill>
            <a:round/>
            <a:headEnd/>
            <a:tailEnd type="arrow" w="med" len="med"/>
          </a:ln>
        </p:spPr>
      </p:cxnSp>
      <p:sp>
        <p:nvSpPr>
          <p:cNvPr id="15" name="Slide Number Placeholder 14"/>
          <p:cNvSpPr>
            <a:spLocks noGrp="1"/>
          </p:cNvSpPr>
          <p:nvPr>
            <p:ph type="sldNum" sz="quarter" idx="12"/>
          </p:nvPr>
        </p:nvSpPr>
        <p:spPr/>
        <p:txBody>
          <a:bodyPr/>
          <a:lstStyle/>
          <a:p>
            <a:fld id="{DA9812A3-ACAA-4681-98E4-2950E022EF7D}" type="slidenum">
              <a:rPr lang="en-US" smtClean="0"/>
              <a:pPr/>
              <a:t>30</a:t>
            </a:fld>
            <a:endParaRPr lang="en-US"/>
          </a:p>
        </p:txBody>
      </p:sp>
      <p:sp>
        <p:nvSpPr>
          <p:cNvPr id="16" name="Footer Placeholder 1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 </a:t>
            </a:r>
            <a:br>
              <a:rPr lang="en-US" sz="2800" b="1" dirty="0" smtClean="0">
                <a:solidFill>
                  <a:srgbClr val="FF0000"/>
                </a:solidFill>
                <a:latin typeface="Times New Roman" pitchFamily="18" charset="0"/>
                <a:cs typeface="Times New Roman" pitchFamily="18" charset="0"/>
              </a:rPr>
            </a:br>
            <a:r>
              <a:rPr lang="en-US" sz="2400" b="1" dirty="0" smtClean="0">
                <a:solidFill>
                  <a:srgbClr val="0000FF"/>
                </a:solidFill>
                <a:latin typeface="Times New Roman" pitchFamily="18" charset="0"/>
                <a:cs typeface="Times New Roman" pitchFamily="18" charset="0"/>
              </a:rPr>
              <a:t>Applying a Small VDS</a:t>
            </a:r>
            <a:endParaRPr lang="en-US" sz="2400" b="1"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524000"/>
            <a:ext cx="8229600" cy="4525963"/>
          </a:xfrm>
        </p:spPr>
        <p:txBody>
          <a:bodyPr>
            <a:normAutofit/>
          </a:bodyPr>
          <a:lstStyle/>
          <a:p>
            <a:pPr>
              <a:buClr>
                <a:srgbClr val="0000FF"/>
              </a:buClr>
              <a:buFont typeface="Wingdings" pitchFamily="2" charset="2"/>
              <a:buChar char="v"/>
            </a:pPr>
            <a:r>
              <a:rPr lang="en-US" sz="24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a:t>
            </a:r>
            <a:r>
              <a:rPr lang="en-US" sz="2400" b="1" dirty="0" smtClean="0">
                <a:solidFill>
                  <a:srgbClr val="0000FF"/>
                </a:solidFill>
                <a:latin typeface="Times New Roman" pitchFamily="18" charset="0"/>
                <a:cs typeface="Times New Roman" pitchFamily="18" charset="0"/>
              </a:rPr>
              <a:t> –Small (</a:t>
            </a:r>
            <a:r>
              <a:rPr lang="en-US" sz="2400" dirty="0" smtClean="0">
                <a:solidFill>
                  <a:srgbClr val="0000FF"/>
                </a:solidFill>
                <a:latin typeface="Times New Roman" pitchFamily="18" charset="0"/>
                <a:cs typeface="Times New Roman" pitchFamily="18" charset="0"/>
              </a:rPr>
              <a:t>~</a:t>
            </a:r>
            <a:r>
              <a:rPr lang="en-US" sz="2400" b="1" dirty="0" smtClean="0">
                <a:solidFill>
                  <a:srgbClr val="0000FF"/>
                </a:solidFill>
                <a:latin typeface="Times New Roman" pitchFamily="18" charset="0"/>
                <a:cs typeface="Times New Roman" pitchFamily="18" charset="0"/>
              </a:rPr>
              <a:t> 50 mV): </a:t>
            </a: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We now apply a small positive voltage </a:t>
            </a:r>
            <a:r>
              <a:rPr lang="en-US" sz="26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a:t>
            </a:r>
            <a:r>
              <a:rPr lang="en-US" sz="2600" baseline="-250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between drain and source, as shown in Fig. 4.3.</a:t>
            </a:r>
          </a:p>
          <a:p>
            <a:pPr>
              <a:buClr>
                <a:srgbClr val="FF0000"/>
              </a:buClr>
              <a:buFont typeface="Wingdings" pitchFamily="2" charset="2"/>
              <a:buChar char="Ø"/>
            </a:pPr>
            <a:r>
              <a:rPr lang="en-US" sz="2600" dirty="0" smtClean="0">
                <a:latin typeface="Times New Roman" pitchFamily="18" charset="0"/>
                <a:cs typeface="Times New Roman" pitchFamily="18" charset="0"/>
              </a:rPr>
              <a:t>The voltage </a:t>
            </a:r>
            <a:r>
              <a:rPr lang="en-US" sz="2600" b="1" dirty="0" smtClean="0">
                <a:solidFill>
                  <a:srgbClr val="0000FF"/>
                </a:solidFill>
                <a:latin typeface="Times New Roman" pitchFamily="18" charset="0"/>
                <a:cs typeface="Times New Roman" pitchFamily="18" charset="0"/>
              </a:rPr>
              <a:t>V</a:t>
            </a:r>
            <a:r>
              <a:rPr lang="en-US" sz="2800" b="1" baseline="-25000" dirty="0" smtClean="0">
                <a:solidFill>
                  <a:srgbClr val="0000FF"/>
                </a:solidFill>
                <a:latin typeface="Times New Roman" pitchFamily="18" charset="0"/>
                <a:cs typeface="Times New Roman" pitchFamily="18" charset="0"/>
              </a:rPr>
              <a:t>DS</a:t>
            </a:r>
            <a:r>
              <a:rPr lang="en-US" sz="2600" dirty="0" smtClean="0">
                <a:latin typeface="Times New Roman" pitchFamily="18" charset="0"/>
                <a:cs typeface="Times New Roman" pitchFamily="18" charset="0"/>
              </a:rPr>
              <a:t> causes a current </a:t>
            </a:r>
            <a:r>
              <a:rPr lang="en-US" sz="2600" b="1" i="1" dirty="0" err="1" smtClean="0">
                <a:solidFill>
                  <a:srgbClr val="0000FF"/>
                </a:solidFill>
                <a:latin typeface="Times New Roman" pitchFamily="18" charset="0"/>
                <a:cs typeface="Times New Roman" pitchFamily="18" charset="0"/>
              </a:rPr>
              <a:t>i</a:t>
            </a:r>
            <a:r>
              <a:rPr lang="en-US" sz="2800" b="1" i="1" baseline="-25000" dirty="0" err="1" smtClean="0">
                <a:solidFill>
                  <a:srgbClr val="0000FF"/>
                </a:solidFill>
                <a:latin typeface="Times New Roman" pitchFamily="18" charset="0"/>
                <a:cs typeface="Times New Roman" pitchFamily="18" charset="0"/>
              </a:rPr>
              <a:t>D</a:t>
            </a:r>
            <a:r>
              <a:rPr lang="en-US" sz="2600" dirty="0" smtClean="0">
                <a:latin typeface="Times New Roman" pitchFamily="18" charset="0"/>
                <a:cs typeface="Times New Roman" pitchFamily="18" charset="0"/>
              </a:rPr>
              <a:t> to flow through the induced n-channel. Current is carried by free electrons traveling from source to drain. </a:t>
            </a:r>
          </a:p>
          <a:p>
            <a:pPr>
              <a:buClr>
                <a:srgbClr val="FF0000"/>
              </a:buClr>
              <a:buFont typeface="Wingdings" pitchFamily="2" charset="2"/>
              <a:buChar char="Ø"/>
            </a:pPr>
            <a:r>
              <a:rPr lang="en-US" sz="2600" dirty="0" smtClean="0">
                <a:latin typeface="Times New Roman" pitchFamily="18" charset="0"/>
                <a:cs typeface="Times New Roman" pitchFamily="18" charset="0"/>
              </a:rPr>
              <a:t>Direction is opposite to that of electrons</a:t>
            </a:r>
            <a:endParaRPr lang="en-US" sz="2600" dirty="0" smtClean="0">
              <a:solidFill>
                <a:srgbClr val="FF0000"/>
              </a:solidFill>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Magnitude of </a:t>
            </a:r>
            <a:r>
              <a:rPr lang="en-US" sz="2600" b="1" i="1" dirty="0" err="1" smtClean="0">
                <a:solidFill>
                  <a:srgbClr val="0000FF"/>
                </a:solidFill>
                <a:latin typeface="Times New Roman" pitchFamily="18" charset="0"/>
                <a:cs typeface="Times New Roman" pitchFamily="18" charset="0"/>
              </a:rPr>
              <a:t>i</a:t>
            </a:r>
            <a:r>
              <a:rPr lang="en-US" sz="2800" b="1" i="1" baseline="-25000" dirty="0" err="1" smtClean="0">
                <a:solidFill>
                  <a:srgbClr val="0000FF"/>
                </a:solidFill>
                <a:latin typeface="Times New Roman" pitchFamily="18" charset="0"/>
                <a:cs typeface="Times New Roman" pitchFamily="18" charset="0"/>
              </a:rPr>
              <a:t>D</a:t>
            </a:r>
            <a:r>
              <a:rPr lang="en-US" sz="2600" dirty="0" smtClean="0">
                <a:latin typeface="Times New Roman" pitchFamily="18" charset="0"/>
                <a:cs typeface="Times New Roman" pitchFamily="18" charset="0"/>
              </a:rPr>
              <a:t> depends on the density of electrons in the channel, which in turn depends on the magnitude of </a:t>
            </a:r>
            <a:r>
              <a:rPr lang="en-US" sz="2600" b="1" dirty="0" smtClean="0">
                <a:solidFill>
                  <a:srgbClr val="FF0000"/>
                </a:solidFill>
                <a:latin typeface="Times New Roman" pitchFamily="18" charset="0"/>
                <a:cs typeface="Times New Roman" pitchFamily="18" charset="0"/>
              </a:rPr>
              <a:t>V</a:t>
            </a:r>
            <a:r>
              <a:rPr lang="en-US" sz="2800" b="1" baseline="-25000" dirty="0" smtClean="0">
                <a:solidFill>
                  <a:srgbClr val="FF0000"/>
                </a:solidFill>
                <a:latin typeface="Times New Roman" pitchFamily="18" charset="0"/>
                <a:cs typeface="Times New Roman" pitchFamily="18" charset="0"/>
              </a:rPr>
              <a:t>GS</a:t>
            </a:r>
            <a:r>
              <a:rPr lang="en-US" sz="2600" b="1" dirty="0" smtClean="0">
                <a:solidFill>
                  <a:srgbClr val="FF0000"/>
                </a:solidFill>
                <a:latin typeface="Times New Roman" pitchFamily="18" charset="0"/>
                <a:cs typeface="Times New Roman" pitchFamily="18" charset="0"/>
              </a:rPr>
              <a:t>.</a:t>
            </a:r>
          </a:p>
          <a:p>
            <a:pPr>
              <a:buNone/>
            </a:pPr>
            <a:endParaRPr lang="en-US" dirty="0" smtClean="0">
              <a:solidFill>
                <a:srgbClr val="FF0000"/>
              </a:solidFill>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31</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sedr42021_0403"/>
          <p:cNvPicPr>
            <a:picLocks noChangeAspect="1" noChangeArrowheads="1"/>
          </p:cNvPicPr>
          <p:nvPr/>
        </p:nvPicPr>
        <p:blipFill>
          <a:blip r:embed="rId3" cstate="print"/>
          <a:srcRect/>
          <a:stretch>
            <a:fillRect/>
          </a:stretch>
        </p:blipFill>
        <p:spPr bwMode="auto">
          <a:xfrm>
            <a:off x="1524000" y="1371600"/>
            <a:ext cx="5867400" cy="4052390"/>
          </a:xfrm>
          <a:prstGeom prst="rect">
            <a:avLst/>
          </a:prstGeom>
          <a:noFill/>
          <a:ln w="9525">
            <a:noFill/>
            <a:miter lim="800000"/>
            <a:headEnd/>
            <a:tailEnd/>
          </a:ln>
        </p:spPr>
      </p:pic>
      <p:sp>
        <p:nvSpPr>
          <p:cNvPr id="79875" name="Text Box 3"/>
          <p:cNvSpPr txBox="1">
            <a:spLocks noChangeArrowheads="1"/>
          </p:cNvSpPr>
          <p:nvPr/>
        </p:nvSpPr>
        <p:spPr bwMode="auto">
          <a:xfrm>
            <a:off x="228600" y="609600"/>
            <a:ext cx="8305800" cy="523220"/>
          </a:xfrm>
          <a:prstGeom prst="rect">
            <a:avLst/>
          </a:prstGeom>
          <a:noFill/>
          <a:ln w="9525">
            <a:noFill/>
            <a:miter lim="800000"/>
            <a:headEnd/>
            <a:tailEnd/>
          </a:ln>
        </p:spPr>
        <p:txBody>
          <a:bodyPr wrap="square">
            <a:spAutoFit/>
          </a:bodyPr>
          <a:lstStyle/>
          <a:p>
            <a:pPr algn="ctr" eaLnBrk="0" hangingPunct="0">
              <a:spcBef>
                <a:spcPct val="50000"/>
              </a:spcBef>
            </a:pPr>
            <a:r>
              <a:rPr lang="en-US" altLang="en-US" sz="2800" b="1" baseline="0" dirty="0" smtClean="0">
                <a:solidFill>
                  <a:srgbClr val="FF0000"/>
                </a:solidFill>
                <a:latin typeface="Times New Roman" pitchFamily="18" charset="0"/>
                <a:cs typeface="Times New Roman" pitchFamily="18" charset="0"/>
              </a:rPr>
              <a:t>NMOS with </a:t>
            </a:r>
            <a:r>
              <a:rPr lang="en-US" altLang="en-US" sz="2800" b="1" dirty="0">
                <a:solidFill>
                  <a:srgbClr val="FF0000"/>
                </a:solidFill>
                <a:latin typeface="Times New Roman" pitchFamily="18" charset="0"/>
                <a:cs typeface="Times New Roman" pitchFamily="18" charset="0"/>
              </a:rPr>
              <a:t>V</a:t>
            </a:r>
            <a:r>
              <a:rPr lang="en-US" altLang="en-US" sz="2800" b="1" baseline="-25000" dirty="0" smtClean="0">
                <a:solidFill>
                  <a:srgbClr val="FF0000"/>
                </a:solidFill>
                <a:latin typeface="Times New Roman" pitchFamily="18" charset="0"/>
                <a:cs typeface="Times New Roman" pitchFamily="18" charset="0"/>
              </a:rPr>
              <a:t>GS</a:t>
            </a:r>
            <a:r>
              <a:rPr lang="en-US" altLang="en-US" sz="2800" b="1" baseline="0" dirty="0" smtClean="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&gt; </a:t>
            </a:r>
            <a:r>
              <a:rPr lang="en-US" altLang="en-US" sz="2800" b="1" baseline="0" dirty="0" err="1">
                <a:solidFill>
                  <a:srgbClr val="FF0000"/>
                </a:solidFill>
                <a:latin typeface="Times New Roman" pitchFamily="18" charset="0"/>
                <a:cs typeface="Times New Roman" pitchFamily="18" charset="0"/>
              </a:rPr>
              <a:t>V</a:t>
            </a:r>
            <a:r>
              <a:rPr lang="en-US" altLang="en-US" sz="3200" b="1" baseline="-25000" dirty="0" err="1">
                <a:solidFill>
                  <a:srgbClr val="FF0000"/>
                </a:solidFill>
                <a:latin typeface="Times New Roman" pitchFamily="18" charset="0"/>
                <a:cs typeface="Times New Roman" pitchFamily="18" charset="0"/>
              </a:rPr>
              <a:t>t</a:t>
            </a:r>
            <a:r>
              <a:rPr lang="en-US" altLang="en-US" sz="3200" b="1" baseline="-25000" dirty="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and </a:t>
            </a:r>
            <a:r>
              <a:rPr lang="en-US" altLang="en-US" sz="2800" b="1" baseline="0" dirty="0" smtClean="0">
                <a:solidFill>
                  <a:srgbClr val="FF0000"/>
                </a:solidFill>
                <a:latin typeface="Times New Roman" pitchFamily="18" charset="0"/>
                <a:cs typeface="Times New Roman" pitchFamily="18" charset="0"/>
              </a:rPr>
              <a:t>a </a:t>
            </a:r>
            <a:r>
              <a:rPr lang="en-US" altLang="en-US" sz="2800" b="1" baseline="0" dirty="0">
                <a:solidFill>
                  <a:srgbClr val="FF0000"/>
                </a:solidFill>
                <a:latin typeface="Times New Roman" pitchFamily="18" charset="0"/>
                <a:cs typeface="Times New Roman" pitchFamily="18" charset="0"/>
              </a:rPr>
              <a:t>small </a:t>
            </a:r>
            <a:r>
              <a:rPr lang="en-US" altLang="en-US" sz="2800" b="1" dirty="0">
                <a:solidFill>
                  <a:srgbClr val="FF0000"/>
                </a:solidFill>
                <a:latin typeface="Times New Roman" pitchFamily="18" charset="0"/>
                <a:cs typeface="Times New Roman" pitchFamily="18" charset="0"/>
              </a:rPr>
              <a:t>V</a:t>
            </a:r>
            <a:r>
              <a:rPr lang="en-US" altLang="en-US" sz="2800" b="1" baseline="-25000" dirty="0" smtClean="0">
                <a:solidFill>
                  <a:srgbClr val="FF0000"/>
                </a:solidFill>
                <a:latin typeface="Times New Roman" pitchFamily="18" charset="0"/>
                <a:cs typeface="Times New Roman" pitchFamily="18" charset="0"/>
              </a:rPr>
              <a:t>DS</a:t>
            </a:r>
            <a:r>
              <a:rPr lang="en-US" altLang="en-US" sz="2800" b="1" baseline="0" dirty="0" smtClean="0">
                <a:solidFill>
                  <a:srgbClr val="FF0000"/>
                </a:solidFill>
                <a:latin typeface="Times New Roman" pitchFamily="18" charset="0"/>
                <a:cs typeface="Times New Roman" pitchFamily="18" charset="0"/>
              </a:rPr>
              <a:t> </a:t>
            </a:r>
            <a:r>
              <a:rPr lang="en-US" altLang="en-US" sz="2800" b="1" baseline="0" dirty="0">
                <a:solidFill>
                  <a:srgbClr val="FF0000"/>
                </a:solidFill>
                <a:latin typeface="Times New Roman" pitchFamily="18" charset="0"/>
                <a:cs typeface="Times New Roman" pitchFamily="18" charset="0"/>
              </a:rPr>
              <a:t>applied. </a:t>
            </a:r>
          </a:p>
        </p:txBody>
      </p:sp>
      <p:sp>
        <p:nvSpPr>
          <p:cNvPr id="384005" name="Rectangle 5"/>
          <p:cNvSpPr>
            <a:spLocks noChangeArrowheads="1"/>
          </p:cNvSpPr>
          <p:nvPr/>
        </p:nvSpPr>
        <p:spPr bwMode="auto">
          <a:xfrm>
            <a:off x="609600" y="5410200"/>
            <a:ext cx="8077200" cy="1015663"/>
          </a:xfrm>
          <a:prstGeom prst="rect">
            <a:avLst/>
          </a:prstGeom>
          <a:noFill/>
          <a:ln w="9525">
            <a:noFill/>
            <a:miter lim="800000"/>
            <a:headEnd/>
            <a:tailEnd/>
          </a:ln>
        </p:spPr>
        <p:txBody>
          <a:bodyPr wrap="square">
            <a:spAutoFit/>
          </a:bodyPr>
          <a:lstStyle/>
          <a:p>
            <a:pPr eaLnBrk="0" hangingPunct="0">
              <a:spcBef>
                <a:spcPct val="50000"/>
              </a:spcBef>
            </a:pPr>
            <a:r>
              <a:rPr lang="en-US" altLang="en-US" sz="2000" b="1" baseline="0" dirty="0" smtClean="0">
                <a:latin typeface="Times New Roman" pitchFamily="18" charset="0"/>
                <a:cs typeface="Times New Roman" pitchFamily="18" charset="0"/>
              </a:rPr>
              <a:t>Figure 4.3: </a:t>
            </a:r>
            <a:r>
              <a:rPr lang="en-US" altLang="en-US" sz="2000" baseline="0" dirty="0" smtClean="0">
                <a:latin typeface="Times New Roman" pitchFamily="18" charset="0"/>
                <a:cs typeface="Times New Roman" pitchFamily="18" charset="0"/>
              </a:rPr>
              <a:t>The </a:t>
            </a:r>
            <a:r>
              <a:rPr lang="en-US" altLang="en-US" sz="2000" baseline="0" dirty="0">
                <a:latin typeface="Times New Roman" pitchFamily="18" charset="0"/>
                <a:cs typeface="Times New Roman" pitchFamily="18" charset="0"/>
              </a:rPr>
              <a:t>device acts as a resistance whose value is determined by </a:t>
            </a:r>
            <a:r>
              <a:rPr lang="en-US" altLang="en-US" sz="2000" dirty="0">
                <a:latin typeface="Times New Roman" pitchFamily="18" charset="0"/>
                <a:cs typeface="Times New Roman" pitchFamily="18" charset="0"/>
              </a:rPr>
              <a:t>V</a:t>
            </a:r>
            <a:r>
              <a:rPr lang="en-US" altLang="en-US" sz="2400" baseline="-25000" dirty="0" smtClean="0">
                <a:latin typeface="Times New Roman" pitchFamily="18" charset="0"/>
                <a:cs typeface="Times New Roman" pitchFamily="18" charset="0"/>
              </a:rPr>
              <a:t>GS</a:t>
            </a:r>
            <a:r>
              <a:rPr lang="en-US" altLang="en-US" sz="2000" baseline="0" dirty="0">
                <a:latin typeface="Times New Roman" pitchFamily="18" charset="0"/>
                <a:cs typeface="Times New Roman" pitchFamily="18" charset="0"/>
              </a:rPr>
              <a:t>. </a:t>
            </a:r>
            <a:r>
              <a:rPr lang="en-US" altLang="en-US" sz="2000" baseline="0" dirty="0" smtClean="0">
                <a:latin typeface="Times New Roman" pitchFamily="18" charset="0"/>
                <a:cs typeface="Times New Roman" pitchFamily="18" charset="0"/>
              </a:rPr>
              <a:t>Specifically</a:t>
            </a:r>
            <a:r>
              <a:rPr lang="en-US" altLang="en-US" sz="2000" baseline="0" dirty="0">
                <a:latin typeface="Times New Roman" pitchFamily="18" charset="0"/>
                <a:cs typeface="Times New Roman" pitchFamily="18" charset="0"/>
              </a:rPr>
              <a:t>, the channel conductance is proportional to </a:t>
            </a:r>
            <a:r>
              <a:rPr lang="en-US" altLang="en-US" sz="2000" dirty="0">
                <a:latin typeface="Times New Roman" pitchFamily="18" charset="0"/>
                <a:cs typeface="Times New Roman" pitchFamily="18" charset="0"/>
              </a:rPr>
              <a:t>V</a:t>
            </a:r>
            <a:r>
              <a:rPr lang="en-US" altLang="en-US" sz="2400" baseline="-25000" dirty="0" smtClean="0">
                <a:latin typeface="Times New Roman" pitchFamily="18" charset="0"/>
                <a:cs typeface="Times New Roman" pitchFamily="18" charset="0"/>
              </a:rPr>
              <a:t>GS</a:t>
            </a:r>
            <a:r>
              <a:rPr lang="en-US" altLang="en-US" sz="2000" baseline="0" dirty="0" smtClean="0">
                <a:latin typeface="Times New Roman" pitchFamily="18" charset="0"/>
                <a:cs typeface="Times New Roman" pitchFamily="18" charset="0"/>
              </a:rPr>
              <a:t> </a:t>
            </a:r>
            <a:r>
              <a:rPr lang="en-US" altLang="en-US" sz="2000" baseline="0" dirty="0">
                <a:latin typeface="Times New Roman" pitchFamily="18" charset="0"/>
                <a:cs typeface="Times New Roman" pitchFamily="18" charset="0"/>
              </a:rPr>
              <a:t>– </a:t>
            </a:r>
            <a:r>
              <a:rPr lang="en-US" altLang="en-US" sz="2000" baseline="0" dirty="0" err="1">
                <a:latin typeface="Times New Roman" pitchFamily="18" charset="0"/>
                <a:cs typeface="Times New Roman" pitchFamily="18" charset="0"/>
              </a:rPr>
              <a:t>V</a:t>
            </a:r>
            <a:r>
              <a:rPr lang="en-US" altLang="en-US" sz="2000" dirty="0" err="1">
                <a:latin typeface="Times New Roman" pitchFamily="18" charset="0"/>
                <a:cs typeface="Times New Roman" pitchFamily="18" charset="0"/>
              </a:rPr>
              <a:t>t</a:t>
            </a:r>
            <a:r>
              <a:rPr lang="en-US" altLang="en-US" sz="2000" dirty="0">
                <a:latin typeface="Times New Roman" pitchFamily="18" charset="0"/>
                <a:cs typeface="Times New Roman" pitchFamily="18" charset="0"/>
              </a:rPr>
              <a:t>’</a:t>
            </a:r>
            <a:r>
              <a:rPr lang="en-US" altLang="en-US" sz="2000" baseline="0" dirty="0">
                <a:latin typeface="Times New Roman" pitchFamily="18" charset="0"/>
                <a:cs typeface="Times New Roman" pitchFamily="18" charset="0"/>
              </a:rPr>
              <a:t> </a:t>
            </a:r>
            <a:r>
              <a:rPr lang="en-US" altLang="en-US" sz="2000" baseline="0" dirty="0" smtClean="0">
                <a:latin typeface="Times New Roman" pitchFamily="18" charset="0"/>
              </a:rPr>
              <a:t>and </a:t>
            </a:r>
            <a:r>
              <a:rPr lang="en-US" altLang="en-US" sz="2000" baseline="0" dirty="0">
                <a:latin typeface="Times New Roman" pitchFamily="18" charset="0"/>
              </a:rPr>
              <a:t>thus </a:t>
            </a:r>
            <a:r>
              <a:rPr lang="en-US" altLang="en-US" sz="2000" baseline="0" dirty="0" err="1">
                <a:latin typeface="Times New Roman" pitchFamily="18" charset="0"/>
              </a:rPr>
              <a:t>i</a:t>
            </a:r>
            <a:r>
              <a:rPr lang="en-US" altLang="en-US" sz="2000" dirty="0" err="1">
                <a:latin typeface="Times New Roman" pitchFamily="18" charset="0"/>
              </a:rPr>
              <a:t>D</a:t>
            </a:r>
            <a:r>
              <a:rPr lang="en-US" altLang="en-US" sz="2000" baseline="0" dirty="0">
                <a:latin typeface="Times New Roman" pitchFamily="18" charset="0"/>
              </a:rPr>
              <a:t> is proportional to </a:t>
            </a:r>
            <a:r>
              <a:rPr lang="en-US" altLang="en-US" sz="2000" baseline="0" dirty="0" smtClean="0">
                <a:latin typeface="Times New Roman" pitchFamily="18" charset="0"/>
              </a:rPr>
              <a:t>(</a:t>
            </a:r>
            <a:r>
              <a:rPr lang="en-US" altLang="en-US" sz="2000" dirty="0">
                <a:latin typeface="New Baskerville" pitchFamily="18" charset="0"/>
              </a:rPr>
              <a:t>V</a:t>
            </a:r>
            <a:r>
              <a:rPr lang="en-US" altLang="en-US" sz="2400" baseline="-25000" dirty="0" smtClean="0">
                <a:latin typeface="Times New Roman" pitchFamily="18" charset="0"/>
              </a:rPr>
              <a:t>GS</a:t>
            </a:r>
            <a:r>
              <a:rPr lang="en-US" altLang="en-US" sz="2000" baseline="0" dirty="0" smtClean="0">
                <a:latin typeface="Times New Roman" pitchFamily="18" charset="0"/>
              </a:rPr>
              <a:t> </a:t>
            </a:r>
            <a:r>
              <a:rPr lang="en-US" altLang="en-US" sz="2000" baseline="0" dirty="0">
                <a:latin typeface="Times New Roman" pitchFamily="18" charset="0"/>
              </a:rPr>
              <a:t>– </a:t>
            </a:r>
            <a:r>
              <a:rPr lang="en-US" altLang="en-US" sz="2000" baseline="0" dirty="0" err="1">
                <a:latin typeface="Times New Roman" pitchFamily="18" charset="0"/>
              </a:rPr>
              <a:t>V</a:t>
            </a:r>
            <a:r>
              <a:rPr lang="en-US" altLang="en-US" sz="2000" dirty="0" err="1">
                <a:latin typeface="Times New Roman" pitchFamily="18" charset="0"/>
              </a:rPr>
              <a:t>t</a:t>
            </a:r>
            <a:r>
              <a:rPr lang="en-US" altLang="en-US" sz="2000" baseline="0" dirty="0">
                <a:latin typeface="Times New Roman" pitchFamily="18" charset="0"/>
              </a:rPr>
              <a:t>) </a:t>
            </a:r>
            <a:r>
              <a:rPr lang="en-US" altLang="en-US" sz="2000" dirty="0">
                <a:latin typeface="New Baskerville" pitchFamily="18" charset="0"/>
              </a:rPr>
              <a:t>V</a:t>
            </a:r>
            <a:r>
              <a:rPr lang="en-US" altLang="en-US" sz="2400" baseline="-25000" dirty="0" smtClean="0">
                <a:latin typeface="Times New Roman" pitchFamily="18" charset="0"/>
              </a:rPr>
              <a:t>DS</a:t>
            </a:r>
            <a:r>
              <a:rPr lang="en-US" altLang="en-US" sz="2000" baseline="0" dirty="0">
                <a:latin typeface="Times New Roman" pitchFamily="18" charset="0"/>
              </a:rPr>
              <a:t>. </a:t>
            </a:r>
          </a:p>
        </p:txBody>
      </p:sp>
      <p:sp>
        <p:nvSpPr>
          <p:cNvPr id="5" name="Slide Number Placeholder 4"/>
          <p:cNvSpPr>
            <a:spLocks noGrp="1"/>
          </p:cNvSpPr>
          <p:nvPr>
            <p:ph type="sldNum" sz="quarter" idx="12"/>
          </p:nvPr>
        </p:nvSpPr>
        <p:spPr/>
        <p:txBody>
          <a:bodyPr/>
          <a:lstStyle/>
          <a:p>
            <a:fld id="{DA9812A3-ACAA-4681-98E4-2950E022EF7D}" type="slidenum">
              <a:rPr lang="en-US" smtClean="0"/>
              <a:pPr/>
              <a:t>32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solidFill>
                  <a:srgbClr val="FF0000"/>
                </a:solidFill>
                <a:latin typeface="Times New Roman" pitchFamily="18" charset="0"/>
                <a:ea typeface="+mn-ea"/>
                <a:cs typeface="Times New Roman" pitchFamily="18" charset="0"/>
              </a:rPr>
              <a:t>Modes of MOSFET Operation</a:t>
            </a:r>
            <a:endParaRPr lang="en-US" sz="2800" b="1" dirty="0">
              <a:solidFill>
                <a:srgbClr val="FF0000"/>
              </a:solidFill>
            </a:endParaRPr>
          </a:p>
        </p:txBody>
      </p:sp>
      <p:sp>
        <p:nvSpPr>
          <p:cNvPr id="3" name="Content Placeholder 2"/>
          <p:cNvSpPr>
            <a:spLocks noGrp="1"/>
          </p:cNvSpPr>
          <p:nvPr>
            <p:ph idx="1"/>
          </p:nvPr>
        </p:nvSpPr>
        <p:spPr/>
        <p:txBody>
          <a:bodyPr>
            <a:normAutofit/>
          </a:bodyPr>
          <a:lstStyle/>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MOSFET can be categorized into three separate modes when in operation, depending on V</a:t>
            </a:r>
            <a:r>
              <a:rPr lang="en-GB" sz="2400" baseline="-25000" dirty="0" smtClean="0">
                <a:latin typeface="Times New Roman" pitchFamily="18" charset="0"/>
                <a:cs typeface="Times New Roman" pitchFamily="18" charset="0"/>
              </a:rPr>
              <a:t>GS</a:t>
            </a:r>
            <a:r>
              <a:rPr lang="en-GB" sz="2400" dirty="0" smtClean="0">
                <a:latin typeface="Times New Roman" pitchFamily="18" charset="0"/>
                <a:cs typeface="Times New Roman" pitchFamily="18" charset="0"/>
              </a:rPr>
              <a:t>:</a:t>
            </a: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endParaRPr lang="en-GB" sz="28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&lt;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cut-off Mode</a:t>
            </a:r>
          </a:p>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a:t>
            </a:r>
            <a:endParaRPr lang="en-GB" sz="24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 </a:t>
            </a:r>
            <a:r>
              <a:rPr lang="en-GB" sz="2400" b="1" dirty="0" smtClean="0">
                <a:solidFill>
                  <a:srgbClr val="0000FF"/>
                </a:solidFill>
                <a:latin typeface="Times New Roman" pitchFamily="18" charset="0"/>
                <a:cs typeface="Times New Roman" pitchFamily="18" charset="0"/>
              </a:rPr>
              <a:t>&gt;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a:t>
            </a:r>
            <a:r>
              <a:rPr lang="en-GB" sz="2400" b="1" dirty="0" smtClean="0">
                <a:solidFill>
                  <a:srgbClr val="0000FF"/>
                </a:solidFill>
                <a:latin typeface="Times New Roman" pitchFamily="18" charset="0"/>
                <a:cs typeface="Times New Roman" pitchFamily="18" charset="0"/>
              </a:rPr>
              <a:t> &lt; (V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Linear Region </a:t>
            </a: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endParaRPr lang="en-GB" sz="24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&gt;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 </a:t>
            </a:r>
            <a:r>
              <a:rPr lang="en-GB" sz="2400" b="1" dirty="0" smtClean="0">
                <a:solidFill>
                  <a:srgbClr val="0000FF"/>
                </a:solidFill>
                <a:latin typeface="Times New Roman" pitchFamily="18" charset="0"/>
                <a:cs typeface="Times New Roman" pitchFamily="18" charset="0"/>
              </a:rPr>
              <a:t>&gt; V</a:t>
            </a:r>
            <a:r>
              <a:rPr lang="en-GB" sz="2400" b="1" baseline="-25000" dirty="0" smtClean="0">
                <a:solidFill>
                  <a:srgbClr val="0000FF"/>
                </a:solidFill>
                <a:latin typeface="Times New Roman" pitchFamily="18" charset="0"/>
                <a:cs typeface="Times New Roman" pitchFamily="18" charset="0"/>
              </a:rPr>
              <a:t>GS </a:t>
            </a:r>
            <a:r>
              <a:rPr lang="en-GB" sz="2400" b="1" dirty="0" smtClean="0">
                <a:solidFill>
                  <a:srgbClr val="0000FF"/>
                </a:solidFill>
                <a:latin typeface="Times New Roman" pitchFamily="18" charset="0"/>
                <a:cs typeface="Times New Roman" pitchFamily="18" charset="0"/>
              </a:rPr>
              <a: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Saturation Mode </a:t>
            </a:r>
          </a:p>
          <a:p>
            <a:pPr indent="-195823">
              <a:buClr>
                <a:srgbClr val="0000FF"/>
              </a:buClr>
              <a:buNone/>
              <a:tabLst>
                <a:tab pos="656582" algn="l"/>
                <a:tab pos="1313162" algn="l"/>
                <a:tab pos="1969745" algn="l"/>
                <a:tab pos="2626327" algn="l"/>
                <a:tab pos="3282907" algn="l"/>
                <a:tab pos="3939490" algn="l"/>
                <a:tab pos="4596072" algn="l"/>
              </a:tabLst>
            </a:pPr>
            <a:endParaRPr lang="en-US" sz="2400" b="1" dirty="0" smtClean="0">
              <a:solidFill>
                <a:srgbClr val="0000FF"/>
              </a:solidFill>
              <a:latin typeface="Times New Roman" pitchFamily="18" charset="0"/>
              <a:cs typeface="Times New Roman" pitchFamily="18" charset="0"/>
            </a:endParaRPr>
          </a:p>
          <a:p>
            <a:pPr algn="just">
              <a:lnSpc>
                <a:spcPct val="80000"/>
              </a:lnSpc>
              <a:buClr>
                <a:srgbClr val="0000FF"/>
              </a:buClr>
              <a:buFont typeface="Wingdings" pitchFamily="2" charset="2"/>
              <a:buChar char="v"/>
            </a:pPr>
            <a:endParaRPr lang="en-US" sz="2400" b="1" dirty="0" smtClean="0">
              <a:solidFill>
                <a:srgbClr val="0000FF"/>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33</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b="1" dirty="0" smtClean="0">
                <a:solidFill>
                  <a:srgbClr val="FF0000"/>
                </a:solidFill>
                <a:latin typeface="Times New Roman" pitchFamily="18" charset="0"/>
                <a:cs typeface="Times New Roman" pitchFamily="18" charset="0"/>
              </a:rPr>
              <a:t>Modes of MOSFET Operation</a:t>
            </a:r>
            <a:endParaRPr lang="en-US" dirty="0"/>
          </a:p>
        </p:txBody>
      </p:sp>
      <p:sp>
        <p:nvSpPr>
          <p:cNvPr id="3" name="Content Placeholder 2"/>
          <p:cNvSpPr>
            <a:spLocks noGrp="1"/>
          </p:cNvSpPr>
          <p:nvPr>
            <p:ph idx="1"/>
          </p:nvPr>
        </p:nvSpPr>
        <p:spPr/>
        <p:txBody>
          <a:bodyPr/>
          <a:lstStyle/>
          <a:p>
            <a:pPr algn="just">
              <a:lnSpc>
                <a:spcPct val="80000"/>
              </a:lnSpc>
              <a:buClr>
                <a:srgbClr val="0000FF"/>
              </a:buClr>
              <a:buFont typeface="Wingdings" pitchFamily="2" charset="2"/>
              <a:buChar char="v"/>
            </a:pPr>
            <a:r>
              <a:rPr lang="en-GB" sz="2400" b="1" dirty="0" smtClean="0">
                <a:solidFill>
                  <a:srgbClr val="0000FF"/>
                </a:solidFill>
                <a:latin typeface="Times New Roman" pitchFamily="18" charset="0"/>
                <a:cs typeface="Times New Roman" pitchFamily="18" charset="0"/>
              </a:rPr>
              <a:t>1.   V</a:t>
            </a:r>
            <a:r>
              <a:rPr lang="en-GB" sz="24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&lt;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cut-off Mode</a:t>
            </a:r>
          </a:p>
          <a:p>
            <a:pPr algn="just">
              <a:lnSpc>
                <a:spcPct val="80000"/>
              </a:lnSpc>
              <a:buClr>
                <a:srgbClr val="0000FF"/>
              </a:buClr>
              <a:buNone/>
            </a:pPr>
            <a:endParaRPr lang="en-US" sz="2400" dirty="0" smtClean="0">
              <a:solidFill>
                <a:srgbClr val="FF0066"/>
              </a:solidFill>
              <a:latin typeface="Times New Roman" pitchFamily="18" charset="0"/>
              <a:cs typeface="Times New Roman" pitchFamily="18" charset="0"/>
            </a:endParaRPr>
          </a:p>
          <a:p>
            <a:pPr algn="just">
              <a:lnSpc>
                <a:spcPct val="80000"/>
              </a:lnSpc>
              <a:buClr>
                <a:srgbClr val="0000FF"/>
              </a:buClr>
              <a:buFont typeface="Wingdings" pitchFamily="2" charset="2"/>
              <a:buChar char="Ø"/>
            </a:pPr>
            <a:r>
              <a:rPr lang="en-GB" sz="2400" dirty="0" smtClean="0">
                <a:latin typeface="Times New Roman" pitchFamily="18" charset="0"/>
                <a:cs typeface="Times New Roman" pitchFamily="18" charset="0"/>
              </a:rPr>
              <a:t>The first is the sub-threshold or cut-off mode; VGS &lt; </a:t>
            </a:r>
            <a:r>
              <a:rPr lang="en-GB" sz="2400" dirty="0" err="1" smtClean="0">
                <a:latin typeface="Times New Roman" pitchFamily="18" charset="0"/>
                <a:cs typeface="Times New Roman" pitchFamily="18" charset="0"/>
              </a:rPr>
              <a:t>Vt</a:t>
            </a:r>
            <a:r>
              <a:rPr lang="en-GB" sz="2400" dirty="0" smtClean="0">
                <a:latin typeface="Times New Roman" pitchFamily="18" charset="0"/>
                <a:cs typeface="Times New Roman" pitchFamily="18" charset="0"/>
              </a:rPr>
              <a:t>: </a:t>
            </a:r>
          </a:p>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where </a:t>
            </a:r>
            <a:r>
              <a:rPr lang="en-GB" sz="2400" dirty="0" err="1" smtClean="0">
                <a:latin typeface="Times New Roman" pitchFamily="18" charset="0"/>
                <a:cs typeface="Times New Roman" pitchFamily="18" charset="0"/>
              </a:rPr>
              <a:t>Vt</a:t>
            </a:r>
            <a:r>
              <a:rPr lang="en-GB" sz="2400" dirty="0" smtClean="0">
                <a:latin typeface="Times New Roman" pitchFamily="18" charset="0"/>
                <a:cs typeface="Times New Roman" pitchFamily="18" charset="0"/>
              </a:rPr>
              <a:t> is the threshold voltage. In this mode the device is essentially off, and in the ideal case there is no current flowing through the device.</a:t>
            </a:r>
          </a:p>
          <a:p>
            <a:pPr algn="just">
              <a:lnSpc>
                <a:spcPct val="80000"/>
              </a:lnSpc>
              <a:buNone/>
            </a:pPr>
            <a:r>
              <a:rPr lang="en-US" sz="2400" b="1" dirty="0" smtClean="0">
                <a:solidFill>
                  <a:srgbClr val="FF0066"/>
                </a:solidFill>
                <a:latin typeface="Times New Roman" pitchFamily="18" charset="0"/>
                <a:cs typeface="Times New Roman" pitchFamily="18" charset="0"/>
              </a:rPr>
              <a:t>	</a:t>
            </a:r>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34</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MOSFET-Operation (contd.)</a:t>
            </a:r>
            <a:br>
              <a:rPr lang="en-US" sz="2800" b="1" dirty="0" smtClean="0">
                <a:solidFill>
                  <a:srgbClr val="FF0000"/>
                </a:solidFill>
                <a:latin typeface="Times New Roman" pitchFamily="18" charset="0"/>
                <a:cs typeface="Times New Roman" pitchFamily="18" charset="0"/>
              </a:rPr>
            </a:br>
            <a:endParaRPr lang="en-US" sz="2400" dirty="0"/>
          </a:p>
        </p:txBody>
      </p:sp>
      <p:sp>
        <p:nvSpPr>
          <p:cNvPr id="3" name="Content Placeholder 2"/>
          <p:cNvSpPr>
            <a:spLocks noGrp="1"/>
          </p:cNvSpPr>
          <p:nvPr>
            <p:ph idx="1"/>
          </p:nvPr>
        </p:nvSpPr>
        <p:spPr>
          <a:xfrm>
            <a:off x="457200" y="1219200"/>
            <a:ext cx="8229600" cy="4525963"/>
          </a:xfrm>
        </p:spPr>
        <p:txBody>
          <a:bodyPr>
            <a:normAutofit fontScale="92500" lnSpcReduction="10000"/>
          </a:bodyPr>
          <a:lstStyle/>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US" sz="2400" b="1" dirty="0" smtClean="0">
                <a:solidFill>
                  <a:srgbClr val="0000FF"/>
                </a:solidFill>
                <a:latin typeface="Times New Roman" pitchFamily="18" charset="0"/>
                <a:cs typeface="Times New Roman" pitchFamily="18" charset="0"/>
              </a:rPr>
              <a:t>(2) </a:t>
            </a:r>
            <a:r>
              <a:rPr lang="en-GB" sz="2400" b="1" dirty="0" smtClean="0">
                <a:solidFill>
                  <a:srgbClr val="0000FF"/>
                </a:solidFill>
                <a:latin typeface="Times New Roman" pitchFamily="18" charset="0"/>
                <a:cs typeface="Times New Roman" pitchFamily="18" charset="0"/>
              </a:rPr>
              <a:t>V</a:t>
            </a:r>
            <a:r>
              <a:rPr lang="en-GB" sz="2800" b="1" baseline="-25000" dirty="0" smtClean="0">
                <a:solidFill>
                  <a:srgbClr val="0000FF"/>
                </a:solidFill>
                <a:latin typeface="Times New Roman" pitchFamily="18" charset="0"/>
                <a:cs typeface="Times New Roman" pitchFamily="18" charset="0"/>
              </a:rPr>
              <a:t>GS </a:t>
            </a:r>
            <a:r>
              <a:rPr lang="en-GB" sz="2400" b="1" dirty="0" smtClean="0">
                <a:solidFill>
                  <a:srgbClr val="0000FF"/>
                </a:solidFill>
                <a:latin typeface="Times New Roman" pitchFamily="18" charset="0"/>
                <a:cs typeface="Times New Roman" pitchFamily="18" charset="0"/>
              </a:rPr>
              <a:t>&gt;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and  V</a:t>
            </a:r>
            <a:r>
              <a:rPr lang="en-GB" sz="2800" b="1" baseline="-25000" dirty="0" smtClean="0">
                <a:solidFill>
                  <a:srgbClr val="0000FF"/>
                </a:solidFill>
                <a:latin typeface="Times New Roman" pitchFamily="18" charset="0"/>
                <a:cs typeface="Times New Roman" pitchFamily="18" charset="0"/>
              </a:rPr>
              <a:t>DS</a:t>
            </a:r>
            <a:r>
              <a:rPr lang="en-GB" sz="2400" b="1" dirty="0" smtClean="0">
                <a:solidFill>
                  <a:srgbClr val="0000FF"/>
                </a:solidFill>
                <a:latin typeface="Times New Roman" pitchFamily="18" charset="0"/>
                <a:cs typeface="Times New Roman" pitchFamily="18" charset="0"/>
              </a:rPr>
              <a:t> &lt; (V</a:t>
            </a:r>
            <a:r>
              <a:rPr lang="en-GB" sz="2800" b="1" baseline="-25000" dirty="0" smtClean="0">
                <a:solidFill>
                  <a:srgbClr val="0000FF"/>
                </a:solidFill>
                <a:latin typeface="Times New Roman" pitchFamily="18" charset="0"/>
                <a:cs typeface="Times New Roman" pitchFamily="18" charset="0"/>
              </a:rPr>
              <a:t>GS</a:t>
            </a:r>
            <a:r>
              <a:rPr lang="en-GB" sz="2400" b="1" dirty="0" smtClean="0">
                <a:solidFill>
                  <a:srgbClr val="0000FF"/>
                </a:solidFill>
                <a:latin typeface="Times New Roman" pitchFamily="18" charset="0"/>
                <a:cs typeface="Times New Roman" pitchFamily="18" charset="0"/>
              </a:rPr>
              <a:t> − </a:t>
            </a:r>
            <a:r>
              <a:rPr lang="en-GB" sz="2400" b="1" dirty="0" err="1" smtClean="0">
                <a:solidFill>
                  <a:srgbClr val="0000FF"/>
                </a:solidFill>
                <a:latin typeface="Times New Roman" pitchFamily="18" charset="0"/>
                <a:cs typeface="Times New Roman" pitchFamily="18" charset="0"/>
              </a:rPr>
              <a:t>Vt</a:t>
            </a:r>
            <a:r>
              <a:rPr lang="en-GB" sz="2400" b="1" dirty="0" smtClean="0">
                <a:solidFill>
                  <a:srgbClr val="0000FF"/>
                </a:solidFill>
                <a:latin typeface="Times New Roman" pitchFamily="18" charset="0"/>
                <a:cs typeface="Times New Roman" pitchFamily="18" charset="0"/>
              </a:rPr>
              <a:t>):  The Linear Region </a:t>
            </a:r>
          </a:p>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lvl="1">
              <a:lnSpc>
                <a:spcPct val="80000"/>
              </a:lnSpc>
              <a:buClr>
                <a:srgbClr val="FF0000"/>
              </a:buClr>
              <a:buFont typeface="Wingdings" pitchFamily="2" charset="2"/>
              <a:buChar char="Ø"/>
            </a:pPr>
            <a:r>
              <a:rPr lang="en-US" sz="2600" dirty="0" smtClean="0">
                <a:latin typeface="Times New Roman" pitchFamily="18" charset="0"/>
                <a:cs typeface="Times New Roman" pitchFamily="18" charset="0"/>
              </a:rPr>
              <a:t>When</a:t>
            </a:r>
            <a:r>
              <a:rPr lang="en-US" sz="2600" b="1" dirty="0" smtClean="0">
                <a:solidFill>
                  <a:srgbClr val="FF0000"/>
                </a:solidFill>
                <a:latin typeface="Times New Roman" pitchFamily="18" charset="0"/>
                <a:cs typeface="Times New Roman" pitchFamily="18" charset="0"/>
              </a:rPr>
              <a:t> V</a:t>
            </a:r>
            <a:r>
              <a:rPr lang="en-US" sz="2600" b="1" baseline="-25000" dirty="0" smtClean="0">
                <a:solidFill>
                  <a:srgbClr val="FF0000"/>
                </a:solidFill>
                <a:latin typeface="Times New Roman" pitchFamily="18" charset="0"/>
                <a:cs typeface="Times New Roman" pitchFamily="18" charset="0"/>
              </a:rPr>
              <a:t>GS</a:t>
            </a:r>
            <a:r>
              <a:rPr lang="en-US" sz="2600" b="1" dirty="0" smtClean="0">
                <a:solidFill>
                  <a:srgbClr val="FF0000"/>
                </a:solidFill>
                <a:latin typeface="Times New Roman" pitchFamily="18" charset="0"/>
                <a:cs typeface="Times New Roman" pitchFamily="18" charset="0"/>
              </a:rPr>
              <a:t> &gt; </a:t>
            </a:r>
            <a:r>
              <a:rPr lang="en-US" sz="2600" b="1" dirty="0" err="1" smtClean="0">
                <a:solidFill>
                  <a:srgbClr val="FF0000"/>
                </a:solidFill>
                <a:latin typeface="Times New Roman" pitchFamily="18" charset="0"/>
                <a:cs typeface="Times New Roman" pitchFamily="18" charset="0"/>
              </a:rPr>
              <a:t>V</a:t>
            </a:r>
            <a:r>
              <a:rPr lang="en-US" sz="3000" b="1" baseline="-25000" dirty="0" err="1" smtClean="0">
                <a:solidFill>
                  <a:srgbClr val="FF0000"/>
                </a:solidFill>
                <a:latin typeface="Times New Roman" pitchFamily="18" charset="0"/>
                <a:cs typeface="Times New Roman" pitchFamily="18" charset="0"/>
              </a:rPr>
              <a:t>t</a:t>
            </a:r>
            <a:r>
              <a:rPr lang="en-US" sz="2600" dirty="0" smtClean="0">
                <a:latin typeface="Times New Roman" pitchFamily="18" charset="0"/>
                <a:cs typeface="Times New Roman" pitchFamily="18" charset="0"/>
              </a:rPr>
              <a:t> more electrons are attracted into the channel.</a:t>
            </a:r>
          </a:p>
          <a:p>
            <a:pPr lvl="1">
              <a:lnSpc>
                <a:spcPct val="80000"/>
              </a:lnSpc>
            </a:pPr>
            <a:endParaRPr lang="en-US" sz="2000" dirty="0" smtClean="0">
              <a:latin typeface="Times New Roman" pitchFamily="18" charset="0"/>
              <a:cs typeface="Times New Roman" pitchFamily="18" charset="0"/>
            </a:endParaRPr>
          </a:p>
          <a:p>
            <a:pPr lvl="1">
              <a:lnSpc>
                <a:spcPct val="80000"/>
              </a:lnSpc>
            </a:pPr>
            <a:r>
              <a:rPr lang="en-US" sz="2200" dirty="0" smtClean="0">
                <a:latin typeface="Times New Roman" pitchFamily="18" charset="0"/>
                <a:cs typeface="Times New Roman" pitchFamily="18" charset="0"/>
              </a:rPr>
              <a:t> </a:t>
            </a:r>
            <a:r>
              <a:rPr lang="en-US" sz="2200" dirty="0" err="1" smtClean="0">
                <a:latin typeface="Times New Roman" pitchFamily="18" charset="0"/>
                <a:cs typeface="Times New Roman" pitchFamily="18" charset="0"/>
              </a:rPr>
              <a:t>i</a:t>
            </a:r>
            <a:r>
              <a:rPr lang="en-US" sz="2200" baseline="-25000" dirty="0" err="1" smtClean="0">
                <a:latin typeface="Times New Roman" pitchFamily="18" charset="0"/>
                <a:cs typeface="Times New Roman" pitchFamily="18" charset="0"/>
              </a:rPr>
              <a:t>D</a:t>
            </a:r>
            <a:r>
              <a:rPr lang="en-US" sz="2200" baseline="-25000" dirty="0" smtClean="0">
                <a:solidFill>
                  <a:srgbClr val="FF00FF"/>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current increases, conductance of the channel increases. </a:t>
            </a:r>
          </a:p>
          <a:p>
            <a:pPr lvl="1">
              <a:lnSpc>
                <a:spcPct val="80000"/>
              </a:lnSpc>
            </a:pPr>
            <a:r>
              <a:rPr lang="en-US" sz="2200" dirty="0" smtClean="0">
                <a:latin typeface="Times New Roman" pitchFamily="18" charset="0"/>
                <a:cs typeface="Times New Roman" pitchFamily="18" charset="0"/>
              </a:rPr>
              <a:t>equivalently, resistance reduces.</a:t>
            </a:r>
          </a:p>
          <a:p>
            <a:pPr lvl="1">
              <a:lnSpc>
                <a:spcPct val="80000"/>
              </a:lnSpc>
            </a:pPr>
            <a:r>
              <a:rPr lang="en-US" sz="2200" dirty="0" smtClean="0">
                <a:latin typeface="Times New Roman" pitchFamily="18" charset="0"/>
                <a:cs typeface="Times New Roman" pitchFamily="18" charset="0"/>
              </a:rPr>
              <a:t> The conductance of the channel is proportional to </a:t>
            </a:r>
            <a:r>
              <a:rPr lang="en-US" sz="2200" b="1" dirty="0" smtClean="0">
                <a:solidFill>
                  <a:srgbClr val="0000FF"/>
                </a:solidFill>
                <a:latin typeface="Times New Roman" pitchFamily="18" charset="0"/>
                <a:cs typeface="Times New Roman" pitchFamily="18" charset="0"/>
              </a:rPr>
              <a:t>excess gate voltage (</a:t>
            </a:r>
            <a:r>
              <a:rPr lang="en-US" sz="2200" b="1" i="1" dirty="0" err="1" smtClean="0">
                <a:solidFill>
                  <a:srgbClr val="0000FF"/>
                </a:solidFill>
                <a:latin typeface="Times New Roman" pitchFamily="18" charset="0"/>
                <a:cs typeface="Times New Roman" pitchFamily="18" charset="0"/>
              </a:rPr>
              <a:t>v</a:t>
            </a:r>
            <a:r>
              <a:rPr lang="en-US" sz="2200" b="1" i="1" baseline="-25000" dirty="0" err="1" smtClean="0">
                <a:solidFill>
                  <a:srgbClr val="0000FF"/>
                </a:solidFill>
                <a:latin typeface="Times New Roman" pitchFamily="18" charset="0"/>
                <a:cs typeface="Times New Roman" pitchFamily="18" charset="0"/>
              </a:rPr>
              <a:t>GS</a:t>
            </a:r>
            <a:r>
              <a:rPr lang="en-US" sz="2200" b="1" i="1" dirty="0" err="1" smtClean="0">
                <a:solidFill>
                  <a:srgbClr val="0000FF"/>
                </a:solidFill>
                <a:latin typeface="Times New Roman" pitchFamily="18" charset="0"/>
                <a:cs typeface="Times New Roman" pitchFamily="18" charset="0"/>
              </a:rPr>
              <a:t>-</a:t>
            </a:r>
            <a:r>
              <a:rPr lang="en-US" sz="2200" b="1" dirty="0" err="1" smtClean="0">
                <a:solidFill>
                  <a:srgbClr val="0000FF"/>
                </a:solidFill>
                <a:latin typeface="Times New Roman" pitchFamily="18" charset="0"/>
                <a:cs typeface="Times New Roman" pitchFamily="18" charset="0"/>
              </a:rPr>
              <a:t>Vt</a:t>
            </a:r>
            <a:r>
              <a:rPr lang="en-US" sz="2200" b="1" i="1" dirty="0" smtClean="0">
                <a:solidFill>
                  <a:srgbClr val="0000FF"/>
                </a:solidFill>
                <a:latin typeface="Times New Roman" pitchFamily="18" charset="0"/>
                <a:cs typeface="Times New Roman" pitchFamily="18" charset="0"/>
              </a:rPr>
              <a:t>).</a:t>
            </a:r>
          </a:p>
          <a:p>
            <a:pPr lvl="1">
              <a:lnSpc>
                <a:spcPct val="80000"/>
              </a:lnSpc>
            </a:pPr>
            <a:r>
              <a:rPr lang="en-US" sz="2200" b="1" dirty="0" err="1" smtClean="0">
                <a:latin typeface="Times New Roman" pitchFamily="18" charset="0"/>
                <a:cs typeface="Times New Roman" pitchFamily="18" charset="0"/>
              </a:rPr>
              <a:t>v</a:t>
            </a:r>
            <a:r>
              <a:rPr lang="en-US" sz="2200" b="1" baseline="-25000" dirty="0" err="1" smtClean="0">
                <a:latin typeface="Times New Roman" pitchFamily="18" charset="0"/>
                <a:cs typeface="Times New Roman" pitchFamily="18" charset="0"/>
              </a:rPr>
              <a:t>GS</a:t>
            </a:r>
            <a:r>
              <a:rPr lang="en-US" sz="2200" b="1" dirty="0" smtClean="0">
                <a:latin typeface="Times New Roman" pitchFamily="18" charset="0"/>
                <a:cs typeface="Times New Roman" pitchFamily="18" charset="0"/>
              </a:rPr>
              <a:t> - </a:t>
            </a:r>
            <a:r>
              <a:rPr lang="en-US" sz="2200" b="1" dirty="0" err="1" smtClean="0">
                <a:latin typeface="Times New Roman" pitchFamily="18" charset="0"/>
                <a:cs typeface="Times New Roman" pitchFamily="18" charset="0"/>
              </a:rPr>
              <a:t>V</a:t>
            </a:r>
            <a:r>
              <a:rPr lang="en-US" sz="2200" b="1" baseline="-25000" dirty="0" err="1" smtClean="0">
                <a:latin typeface="Times New Roman" pitchFamily="18" charset="0"/>
                <a:cs typeface="Times New Roman" pitchFamily="18" charset="0"/>
              </a:rPr>
              <a:t>t</a:t>
            </a:r>
            <a:r>
              <a:rPr lang="en-US" sz="2200" dirty="0" smtClean="0">
                <a:latin typeface="Times New Roman" pitchFamily="18" charset="0"/>
                <a:cs typeface="Times New Roman" pitchFamily="18" charset="0"/>
              </a:rPr>
              <a:t>  	is known as Excess gate Voltage or Effective Voltage. </a:t>
            </a:r>
          </a:p>
          <a:p>
            <a:pPr lvl="1">
              <a:lnSpc>
                <a:spcPct val="80000"/>
              </a:lnSpc>
            </a:pPr>
            <a:r>
              <a:rPr lang="en-US" sz="2200" dirty="0" smtClean="0">
                <a:latin typeface="Times New Roman" pitchFamily="18" charset="0"/>
                <a:cs typeface="Times New Roman" pitchFamily="18" charset="0"/>
              </a:rPr>
              <a:t>The current</a:t>
            </a:r>
            <a:r>
              <a:rPr lang="en-US" sz="2200" dirty="0" smtClean="0">
                <a:solidFill>
                  <a:srgbClr val="FF0000"/>
                </a:solidFill>
                <a:latin typeface="Times New Roman" pitchFamily="18" charset="0"/>
                <a:cs typeface="Times New Roman" pitchFamily="18" charset="0"/>
              </a:rPr>
              <a:t> </a:t>
            </a:r>
            <a:r>
              <a:rPr lang="en-US" sz="2200" b="1" i="1" dirty="0" err="1" smtClean="0">
                <a:solidFill>
                  <a:srgbClr val="FF0000"/>
                </a:solidFill>
                <a:latin typeface="Times New Roman" pitchFamily="18" charset="0"/>
                <a:cs typeface="Times New Roman" pitchFamily="18" charset="0"/>
              </a:rPr>
              <a:t>i</a:t>
            </a:r>
            <a:r>
              <a:rPr lang="en-US" sz="2200" b="1" i="1" baseline="-25000" dirty="0" err="1" smtClean="0">
                <a:solidFill>
                  <a:srgbClr val="FF0000"/>
                </a:solidFill>
                <a:latin typeface="Times New Roman" pitchFamily="18" charset="0"/>
                <a:cs typeface="Times New Roman" pitchFamily="18" charset="0"/>
              </a:rPr>
              <a:t>D</a:t>
            </a:r>
            <a:r>
              <a:rPr lang="en-US" sz="2200" dirty="0" smtClean="0">
                <a:solidFill>
                  <a:srgbClr val="FF0000"/>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will be proportional to </a:t>
            </a:r>
            <a:r>
              <a:rPr lang="en-US" sz="2200" b="1" dirty="0" smtClean="0">
                <a:solidFill>
                  <a:srgbClr val="FF0000"/>
                </a:solidFill>
                <a:latin typeface="Times New Roman" pitchFamily="18" charset="0"/>
                <a:cs typeface="Times New Roman" pitchFamily="18" charset="0"/>
              </a:rPr>
              <a:t>(</a:t>
            </a:r>
            <a:r>
              <a:rPr lang="en-US" sz="2200" b="1" i="1" dirty="0" err="1" smtClean="0">
                <a:solidFill>
                  <a:srgbClr val="FF0000"/>
                </a:solidFill>
                <a:latin typeface="Times New Roman" pitchFamily="18" charset="0"/>
                <a:cs typeface="Times New Roman" pitchFamily="18" charset="0"/>
              </a:rPr>
              <a:t>v</a:t>
            </a:r>
            <a:r>
              <a:rPr lang="en-US" sz="2200" b="1" i="1" baseline="-25000" dirty="0" err="1" smtClean="0">
                <a:solidFill>
                  <a:srgbClr val="FF0000"/>
                </a:solidFill>
                <a:latin typeface="Times New Roman" pitchFamily="18" charset="0"/>
                <a:cs typeface="Times New Roman" pitchFamily="18" charset="0"/>
              </a:rPr>
              <a:t>GS</a:t>
            </a:r>
            <a:r>
              <a:rPr lang="en-US" sz="2200" b="1" i="1" dirty="0" err="1" smtClean="0">
                <a:solidFill>
                  <a:srgbClr val="FF0000"/>
                </a:solidFill>
                <a:latin typeface="Times New Roman" pitchFamily="18" charset="0"/>
                <a:cs typeface="Times New Roman" pitchFamily="18" charset="0"/>
              </a:rPr>
              <a:t>-Vt</a:t>
            </a:r>
            <a:r>
              <a:rPr lang="en-US" sz="2200" b="1" i="1" dirty="0" smtClean="0">
                <a:solidFill>
                  <a:srgbClr val="FF0000"/>
                </a:solidFill>
                <a:latin typeface="Times New Roman" pitchFamily="18" charset="0"/>
                <a:cs typeface="Times New Roman" pitchFamily="18" charset="0"/>
              </a:rPr>
              <a:t>)</a:t>
            </a:r>
            <a:r>
              <a:rPr lang="en-US" sz="2200" dirty="0" smtClean="0">
                <a:solidFill>
                  <a:srgbClr val="FF0000"/>
                </a:solidFill>
                <a:latin typeface="Times New Roman" pitchFamily="18" charset="0"/>
                <a:cs typeface="Times New Roman" pitchFamily="18" charset="0"/>
              </a:rPr>
              <a:t> </a:t>
            </a:r>
            <a:r>
              <a:rPr lang="en-US" sz="2200" dirty="0" smtClean="0">
                <a:latin typeface="Times New Roman" pitchFamily="18" charset="0"/>
                <a:cs typeface="Times New Roman" pitchFamily="18" charset="0"/>
              </a:rPr>
              <a:t>and, of course, to the voltage </a:t>
            </a:r>
            <a:r>
              <a:rPr lang="en-US" sz="2200" b="1" dirty="0" err="1" smtClean="0">
                <a:solidFill>
                  <a:srgbClr val="FF0000"/>
                </a:solidFill>
                <a:latin typeface="Times New Roman" pitchFamily="18" charset="0"/>
                <a:cs typeface="Times New Roman" pitchFamily="18" charset="0"/>
              </a:rPr>
              <a:t>v</a:t>
            </a:r>
            <a:r>
              <a:rPr lang="en-US" sz="2200" b="1" i="1" baseline="-25000" dirty="0" err="1" smtClean="0">
                <a:solidFill>
                  <a:srgbClr val="FF0000"/>
                </a:solidFill>
                <a:latin typeface="Times New Roman" pitchFamily="18" charset="0"/>
                <a:cs typeface="Times New Roman" pitchFamily="18" charset="0"/>
              </a:rPr>
              <a:t>DS</a:t>
            </a:r>
            <a:r>
              <a:rPr lang="en-US" sz="2200" dirty="0" smtClean="0">
                <a:latin typeface="Times New Roman" pitchFamily="18" charset="0"/>
                <a:cs typeface="Times New Roman" pitchFamily="18" charset="0"/>
              </a:rPr>
              <a:t> that causes </a:t>
            </a:r>
            <a:r>
              <a:rPr lang="en-US" sz="2200" b="1" dirty="0" err="1" smtClean="0">
                <a:solidFill>
                  <a:srgbClr val="FF0000"/>
                </a:solidFill>
                <a:latin typeface="Times New Roman" pitchFamily="18" charset="0"/>
                <a:cs typeface="Times New Roman" pitchFamily="18" charset="0"/>
              </a:rPr>
              <a:t>i</a:t>
            </a:r>
            <a:r>
              <a:rPr lang="en-US" sz="2200" b="1" i="1" baseline="-25000" dirty="0" err="1" smtClean="0">
                <a:solidFill>
                  <a:srgbClr val="FF0000"/>
                </a:solidFill>
                <a:latin typeface="Times New Roman" pitchFamily="18" charset="0"/>
                <a:cs typeface="Times New Roman" pitchFamily="18" charset="0"/>
              </a:rPr>
              <a:t>D</a:t>
            </a:r>
            <a:r>
              <a:rPr lang="en-US" sz="2200" dirty="0" smtClean="0">
                <a:latin typeface="Times New Roman" pitchFamily="18" charset="0"/>
                <a:cs typeface="Times New Roman" pitchFamily="18" charset="0"/>
              </a:rPr>
              <a:t> to flow</a:t>
            </a:r>
          </a:p>
          <a:p>
            <a:pPr lvl="1">
              <a:lnSpc>
                <a:spcPct val="80000"/>
              </a:lnSpc>
            </a:pPr>
            <a:endParaRPr lang="en-US" sz="2000" b="1" dirty="0" smtClean="0">
              <a:solidFill>
                <a:srgbClr val="0000FF"/>
              </a:solidFill>
              <a:latin typeface="Times New Roman" pitchFamily="18" charset="0"/>
              <a:cs typeface="Times New Roman" pitchFamily="18" charset="0"/>
            </a:endParaRPr>
          </a:p>
          <a:p>
            <a:pPr lvl="1">
              <a:lnSpc>
                <a:spcPct val="80000"/>
              </a:lnSpc>
              <a:buClr>
                <a:srgbClr val="FF0000"/>
              </a:buClr>
              <a:buFont typeface="Wingdings" pitchFamily="2" charset="2"/>
              <a:buChar char="Ø"/>
            </a:pPr>
            <a:r>
              <a:rPr lang="en-US" sz="2600" dirty="0" smtClean="0">
                <a:latin typeface="Times New Roman" pitchFamily="18" charset="0"/>
                <a:cs typeface="Times New Roman" pitchFamily="18" charset="0"/>
              </a:rPr>
              <a:t>Figure 4.4 shows a relation between </a:t>
            </a:r>
            <a:r>
              <a:rPr lang="en-US" sz="2600" dirty="0" err="1" smtClean="0">
                <a:latin typeface="Times New Roman" pitchFamily="18" charset="0"/>
                <a:cs typeface="Times New Roman" pitchFamily="18" charset="0"/>
              </a:rPr>
              <a:t>i</a:t>
            </a:r>
            <a:r>
              <a:rPr lang="en-US" sz="2600" baseline="-25000" dirty="0" err="1" smtClean="0">
                <a:latin typeface="Times New Roman" pitchFamily="18" charset="0"/>
                <a:cs typeface="Times New Roman" pitchFamily="18" charset="0"/>
              </a:rPr>
              <a:t>D</a:t>
            </a:r>
            <a:r>
              <a:rPr lang="en-US" sz="2600" dirty="0" smtClean="0">
                <a:latin typeface="Times New Roman" pitchFamily="18" charset="0"/>
                <a:cs typeface="Times New Roman" pitchFamily="18" charset="0"/>
              </a:rPr>
              <a:t> versus V</a:t>
            </a:r>
            <a:r>
              <a:rPr lang="en-US" sz="2600" baseline="-25000" dirty="0" smtClean="0">
                <a:latin typeface="Times New Roman" pitchFamily="18" charset="0"/>
                <a:cs typeface="Times New Roman" pitchFamily="18" charset="0"/>
              </a:rPr>
              <a:t>DS</a:t>
            </a:r>
            <a:r>
              <a:rPr lang="en-US" sz="2600" dirty="0" smtClean="0">
                <a:latin typeface="Times New Roman" pitchFamily="18" charset="0"/>
                <a:cs typeface="Times New Roman" pitchFamily="18" charset="0"/>
              </a:rPr>
              <a:t> for various values of V</a:t>
            </a:r>
            <a:r>
              <a:rPr lang="en-US" sz="2600" baseline="-25000" dirty="0" smtClean="0">
                <a:latin typeface="Times New Roman" pitchFamily="18" charset="0"/>
                <a:cs typeface="Times New Roman" pitchFamily="18" charset="0"/>
              </a:rPr>
              <a:t>GS</a:t>
            </a:r>
            <a:r>
              <a:rPr lang="en-US" sz="2600" dirty="0" smtClean="0">
                <a:latin typeface="Times New Roman" pitchFamily="18" charset="0"/>
                <a:cs typeface="Times New Roman" pitchFamily="18" charset="0"/>
              </a:rPr>
              <a:t>. In this mode, MOSFET operates as  a linear resistance whose value is controlled by </a:t>
            </a:r>
            <a:r>
              <a:rPr lang="en-US" sz="2600" dirty="0" err="1" smtClean="0">
                <a:latin typeface="Times New Roman" pitchFamily="18" charset="0"/>
                <a:cs typeface="Times New Roman" pitchFamily="18" charset="0"/>
              </a:rPr>
              <a:t>v</a:t>
            </a:r>
            <a:r>
              <a:rPr lang="en-US" sz="2600" baseline="-25000" dirty="0" err="1" smtClean="0">
                <a:latin typeface="Times New Roman" pitchFamily="18" charset="0"/>
                <a:cs typeface="Times New Roman" pitchFamily="18" charset="0"/>
              </a:rPr>
              <a:t>GS</a:t>
            </a:r>
            <a:r>
              <a:rPr lang="en-US" sz="2600" dirty="0" smtClean="0">
                <a:latin typeface="Times New Roman" pitchFamily="18" charset="0"/>
                <a:cs typeface="Times New Roman" pitchFamily="18" charset="0"/>
              </a:rPr>
              <a:t>.</a:t>
            </a:r>
          </a:p>
          <a:p>
            <a:pPr lvl="1">
              <a:lnSpc>
                <a:spcPct val="80000"/>
              </a:lnSpc>
            </a:pPr>
            <a:endParaRPr lang="en-US" sz="2600" baseline="-25000" dirty="0" smtClean="0">
              <a:latin typeface="Times New Roman" pitchFamily="18" charset="0"/>
              <a:cs typeface="Times New Roman" pitchFamily="18" charset="0"/>
            </a:endParaRPr>
          </a:p>
          <a:p>
            <a:pPr>
              <a:buClr>
                <a:srgbClr val="FF0000"/>
              </a:buClr>
              <a:buFont typeface="Wingdings" pitchFamily="2" charset="2"/>
              <a:buChar char="Ø"/>
            </a:pPr>
            <a:endParaRPr lang="en-US" sz="2600" dirty="0" smtClean="0">
              <a:latin typeface="Times New Roman" pitchFamily="18" charset="0"/>
              <a:cs typeface="Times New Roman" pitchFamily="18" charset="0"/>
            </a:endParaRPr>
          </a:p>
          <a:p>
            <a:pPr>
              <a:buNone/>
            </a:pPr>
            <a:endParaRPr lang="en-US" sz="2000"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35</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sedr42021_0404"/>
          <p:cNvPicPr>
            <a:picLocks noChangeAspect="1" noChangeArrowheads="1"/>
          </p:cNvPicPr>
          <p:nvPr/>
        </p:nvPicPr>
        <p:blipFill>
          <a:blip r:embed="rId3" cstate="print"/>
          <a:srcRect/>
          <a:stretch>
            <a:fillRect/>
          </a:stretch>
        </p:blipFill>
        <p:spPr bwMode="auto">
          <a:xfrm>
            <a:off x="1600200" y="1524000"/>
            <a:ext cx="5210228" cy="3886200"/>
          </a:xfrm>
          <a:prstGeom prst="rect">
            <a:avLst/>
          </a:prstGeom>
          <a:noFill/>
          <a:ln w="9525">
            <a:noFill/>
            <a:miter lim="800000"/>
            <a:headEnd/>
            <a:tailEnd/>
          </a:ln>
        </p:spPr>
      </p:pic>
      <p:sp>
        <p:nvSpPr>
          <p:cNvPr id="81923" name="Text Box 3"/>
          <p:cNvSpPr txBox="1">
            <a:spLocks noChangeArrowheads="1"/>
          </p:cNvSpPr>
          <p:nvPr/>
        </p:nvSpPr>
        <p:spPr bwMode="auto">
          <a:xfrm>
            <a:off x="1143000" y="685800"/>
            <a:ext cx="7086600" cy="523220"/>
          </a:xfrm>
          <a:prstGeom prst="rect">
            <a:avLst/>
          </a:prstGeom>
          <a:noFill/>
          <a:ln w="9525">
            <a:noFill/>
            <a:miter lim="800000"/>
            <a:headEnd/>
            <a:tailEnd/>
          </a:ln>
        </p:spPr>
        <p:txBody>
          <a:bodyPr>
            <a:spAutoFit/>
          </a:bodyPr>
          <a:lstStyle/>
          <a:p>
            <a:pPr algn="ctr" eaLnBrk="0" hangingPunct="0">
              <a:spcBef>
                <a:spcPct val="50000"/>
              </a:spcBef>
            </a:pPr>
            <a:r>
              <a:rPr lang="en-US" altLang="en-US" sz="2800" b="1" baseline="0" dirty="0" smtClean="0">
                <a:solidFill>
                  <a:srgbClr val="FF0000"/>
                </a:solidFill>
                <a:latin typeface="Times New Roman" pitchFamily="18" charset="0"/>
              </a:rPr>
              <a:t>The </a:t>
            </a:r>
            <a:r>
              <a:rPr lang="en-US" altLang="en-US" sz="2800" b="1" baseline="0" dirty="0" err="1" smtClean="0">
                <a:solidFill>
                  <a:srgbClr val="FF0000"/>
                </a:solidFill>
                <a:latin typeface="Times New Roman" pitchFamily="18" charset="0"/>
              </a:rPr>
              <a:t>i</a:t>
            </a:r>
            <a:r>
              <a:rPr lang="en-US" altLang="en-US" sz="2800" b="1" baseline="-25000" dirty="0" err="1" smtClean="0">
                <a:solidFill>
                  <a:srgbClr val="FF0000"/>
                </a:solidFill>
                <a:latin typeface="Times New Roman" pitchFamily="18" charset="0"/>
              </a:rPr>
              <a:t>D</a:t>
            </a:r>
            <a:r>
              <a:rPr lang="en-US" altLang="en-US" sz="2800" b="1" baseline="0" dirty="0" smtClean="0">
                <a:solidFill>
                  <a:srgbClr val="FF0000"/>
                </a:solidFill>
                <a:latin typeface="Times New Roman" pitchFamily="18" charset="0"/>
              </a:rPr>
              <a:t>–</a:t>
            </a:r>
            <a:r>
              <a:rPr lang="en-US" altLang="en-US" sz="2800" b="1" dirty="0">
                <a:solidFill>
                  <a:srgbClr val="FF0000"/>
                </a:solidFill>
                <a:latin typeface="New Baskerville" pitchFamily="18" charset="0"/>
              </a:rPr>
              <a:t>V</a:t>
            </a:r>
            <a:r>
              <a:rPr lang="en-US" altLang="en-US" sz="2800" b="1" baseline="-25000" dirty="0" smtClean="0">
                <a:solidFill>
                  <a:srgbClr val="FF0000"/>
                </a:solidFill>
                <a:latin typeface="Times New Roman" pitchFamily="18" charset="0"/>
              </a:rPr>
              <a:t>DS</a:t>
            </a:r>
            <a:r>
              <a:rPr lang="en-US" altLang="en-US" sz="2800" b="1" baseline="0" dirty="0" smtClean="0">
                <a:solidFill>
                  <a:srgbClr val="FF0000"/>
                </a:solidFill>
                <a:latin typeface="Times New Roman" pitchFamily="18" charset="0"/>
              </a:rPr>
              <a:t> Characteristics-</a:t>
            </a:r>
            <a:r>
              <a:rPr lang="en-US" sz="2800" b="1" dirty="0" smtClean="0">
                <a:solidFill>
                  <a:srgbClr val="FF0000"/>
                </a:solidFill>
                <a:latin typeface="Times New Roman" pitchFamily="18" charset="0"/>
                <a:cs typeface="Times New Roman" pitchFamily="18" charset="0"/>
              </a:rPr>
              <a:t>(</a:t>
            </a:r>
            <a:r>
              <a:rPr lang="en-US" sz="2400" b="1" dirty="0" smtClean="0">
                <a:solidFill>
                  <a:srgbClr val="FF0000"/>
                </a:solidFill>
                <a:latin typeface="Times New Roman" pitchFamily="18" charset="0"/>
                <a:cs typeface="Times New Roman" pitchFamily="18" charset="0"/>
              </a:rPr>
              <a:t>Small V</a:t>
            </a:r>
            <a:r>
              <a:rPr lang="en-US" sz="2800" b="1" baseline="-25000" dirty="0" smtClean="0">
                <a:solidFill>
                  <a:srgbClr val="FF0000"/>
                </a:solidFill>
                <a:latin typeface="Times New Roman" pitchFamily="18" charset="0"/>
                <a:cs typeface="Times New Roman" pitchFamily="18" charset="0"/>
              </a:rPr>
              <a:t>DS</a:t>
            </a:r>
            <a:r>
              <a:rPr lang="en-US" sz="2400" b="1" dirty="0" smtClean="0">
                <a:solidFill>
                  <a:srgbClr val="FF0000"/>
                </a:solidFill>
                <a:latin typeface="Times New Roman" pitchFamily="18" charset="0"/>
                <a:cs typeface="Times New Roman" pitchFamily="18" charset="0"/>
              </a:rPr>
              <a:t>)</a:t>
            </a:r>
            <a:endParaRPr lang="en-US" altLang="en-US" sz="2400" b="1" dirty="0">
              <a:solidFill>
                <a:srgbClr val="FF0000"/>
              </a:solidFill>
              <a:latin typeface="Times New Roman" pitchFamily="18" charset="0"/>
            </a:endParaRPr>
          </a:p>
        </p:txBody>
      </p:sp>
      <p:sp>
        <p:nvSpPr>
          <p:cNvPr id="386053" name="Rectangle 5"/>
          <p:cNvSpPr>
            <a:spLocks noChangeArrowheads="1"/>
          </p:cNvSpPr>
          <p:nvPr/>
        </p:nvSpPr>
        <p:spPr bwMode="auto">
          <a:xfrm>
            <a:off x="304800" y="5486400"/>
            <a:ext cx="8686800" cy="707886"/>
          </a:xfrm>
          <a:prstGeom prst="rect">
            <a:avLst/>
          </a:prstGeom>
          <a:noFill/>
          <a:ln w="9525">
            <a:noFill/>
            <a:miter lim="800000"/>
            <a:headEnd/>
            <a:tailEnd/>
          </a:ln>
        </p:spPr>
        <p:txBody>
          <a:bodyPr wrap="square">
            <a:spAutoFit/>
          </a:bodyPr>
          <a:lstStyle/>
          <a:p>
            <a:pPr eaLnBrk="0" hangingPunct="0">
              <a:spcBef>
                <a:spcPct val="50000"/>
              </a:spcBef>
            </a:pPr>
            <a:r>
              <a:rPr lang="en-US" altLang="en-US" sz="2000" b="1" baseline="0" dirty="0" smtClean="0">
                <a:latin typeface="Times New Roman" pitchFamily="18" charset="0"/>
              </a:rPr>
              <a:t>Figure 4.4: </a:t>
            </a:r>
            <a:r>
              <a:rPr lang="en-US" altLang="en-US" sz="2000" baseline="0" dirty="0" smtClean="0">
                <a:latin typeface="Times New Roman" pitchFamily="18" charset="0"/>
              </a:rPr>
              <a:t>When </a:t>
            </a:r>
            <a:r>
              <a:rPr lang="en-US" altLang="en-US" sz="2000" baseline="0" dirty="0">
                <a:latin typeface="Times New Roman" pitchFamily="18" charset="0"/>
              </a:rPr>
              <a:t>the voltage applied between drain and source, </a:t>
            </a:r>
            <a:r>
              <a:rPr lang="en-US" altLang="en-US" sz="2000" dirty="0">
                <a:latin typeface="New Baskerville" pitchFamily="18" charset="0"/>
              </a:rPr>
              <a:t>V</a:t>
            </a:r>
            <a:r>
              <a:rPr lang="en-US" altLang="en-US" sz="2400" baseline="-25000" dirty="0" smtClean="0">
                <a:latin typeface="Times New Roman" pitchFamily="18" charset="0"/>
              </a:rPr>
              <a:t>DS</a:t>
            </a:r>
            <a:r>
              <a:rPr lang="en-US" altLang="en-US" sz="2000" dirty="0">
                <a:latin typeface="Times New Roman" pitchFamily="18" charset="0"/>
              </a:rPr>
              <a:t>,</a:t>
            </a:r>
            <a:r>
              <a:rPr lang="en-US" altLang="en-US" sz="2000" baseline="0" dirty="0">
                <a:latin typeface="Times New Roman" pitchFamily="18" charset="0"/>
              </a:rPr>
              <a:t> is kept small. </a:t>
            </a:r>
            <a:r>
              <a:rPr lang="en-US" altLang="en-US" sz="2000" baseline="0" dirty="0" smtClean="0">
                <a:latin typeface="Times New Roman" pitchFamily="18" charset="0"/>
              </a:rPr>
              <a:t>The </a:t>
            </a:r>
            <a:r>
              <a:rPr lang="en-US" altLang="en-US" sz="2000" baseline="0" dirty="0">
                <a:latin typeface="Times New Roman" pitchFamily="18" charset="0"/>
              </a:rPr>
              <a:t>device operates as a linear resistor whose value is controlled by </a:t>
            </a:r>
            <a:r>
              <a:rPr lang="en-US" altLang="en-US" sz="2000" baseline="0" dirty="0" smtClean="0">
                <a:latin typeface="Times New Roman" pitchFamily="18" charset="0"/>
              </a:rPr>
              <a:t>V</a:t>
            </a:r>
            <a:r>
              <a:rPr lang="en-US" altLang="en-US" sz="2400" i="1" baseline="-25000" dirty="0" smtClean="0">
                <a:latin typeface="Times New Roman" pitchFamily="18" charset="0"/>
              </a:rPr>
              <a:t>GS</a:t>
            </a:r>
            <a:r>
              <a:rPr lang="en-US" altLang="en-US" sz="2400" baseline="-25000" dirty="0">
                <a:latin typeface="Times New Roman" pitchFamily="18" charset="0"/>
              </a:rPr>
              <a:t>.</a:t>
            </a:r>
          </a:p>
        </p:txBody>
      </p:sp>
      <p:sp>
        <p:nvSpPr>
          <p:cNvPr id="5" name="Slide Number Placeholder 4"/>
          <p:cNvSpPr>
            <a:spLocks noGrp="1"/>
          </p:cNvSpPr>
          <p:nvPr>
            <p:ph type="sldNum" sz="quarter" idx="12"/>
          </p:nvPr>
        </p:nvSpPr>
        <p:spPr/>
        <p:txBody>
          <a:bodyPr/>
          <a:lstStyle/>
          <a:p>
            <a:fld id="{DA9812A3-ACAA-4681-98E4-2950E022EF7D}" type="slidenum">
              <a:rPr lang="en-US" smtClean="0"/>
              <a:pPr/>
              <a:t>36</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Enhancement Mode Operation</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Clr>
                <a:srgbClr val="0000FF"/>
              </a:buClr>
              <a:buFont typeface="Wingdings" pitchFamily="2" charset="2"/>
              <a:buChar char="v"/>
            </a:pPr>
            <a:r>
              <a:rPr lang="en-US" sz="2800" dirty="0" smtClean="0">
                <a:solidFill>
                  <a:srgbClr val="0000FF"/>
                </a:solidFill>
                <a:latin typeface="Times New Roman" pitchFamily="18" charset="0"/>
                <a:cs typeface="Times New Roman" pitchFamily="18" charset="0"/>
              </a:rPr>
              <a:t>For MOSFET to conduct:</a:t>
            </a:r>
          </a:p>
          <a:p>
            <a:pPr>
              <a:lnSpc>
                <a:spcPct val="150000"/>
              </a:lnSpc>
              <a:buClr>
                <a:srgbClr val="0000FF"/>
              </a:buClr>
              <a:buFont typeface="Wingdings" pitchFamily="2" charset="2"/>
              <a:buChar char="Ø"/>
            </a:pPr>
            <a:r>
              <a:rPr lang="en-US" sz="2400" dirty="0" smtClean="0">
                <a:latin typeface="Times New Roman" pitchFamily="18" charset="0"/>
                <a:cs typeface="Times New Roman" pitchFamily="18" charset="0"/>
              </a:rPr>
              <a:t>A channel has to be induced by applying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a:t>
            </a:r>
          </a:p>
          <a:p>
            <a:pPr>
              <a:lnSpc>
                <a:spcPct val="150000"/>
              </a:lnSpc>
              <a:buClr>
                <a:srgbClr val="0000FF"/>
              </a:buClr>
              <a:buFont typeface="Wingdings" pitchFamily="2" charset="2"/>
              <a:buChar char="Ø"/>
            </a:pPr>
            <a:r>
              <a:rPr lang="en-US" sz="2400" dirty="0" smtClean="0">
                <a:latin typeface="Times New Roman" pitchFamily="18" charset="0"/>
                <a:cs typeface="Times New Roman" pitchFamily="18" charset="0"/>
              </a:rPr>
              <a:t>Increasing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 above the threshold voltage </a:t>
            </a:r>
            <a:r>
              <a:rPr lang="en-US" sz="2400" dirty="0" err="1" smtClean="0">
                <a:latin typeface="Times New Roman" pitchFamily="18" charset="0"/>
                <a:cs typeface="Times New Roman" pitchFamily="18" charset="0"/>
              </a:rPr>
              <a:t>Vt</a:t>
            </a:r>
            <a:r>
              <a:rPr lang="en-US" sz="2400" dirty="0" smtClean="0">
                <a:latin typeface="Times New Roman" pitchFamily="18" charset="0"/>
                <a:cs typeface="Times New Roman" pitchFamily="18" charset="0"/>
              </a:rPr>
              <a:t>, enhances the channel width, hence the name </a:t>
            </a:r>
            <a:r>
              <a:rPr lang="en-US" sz="2400" b="1" i="1" dirty="0" smtClean="0">
                <a:solidFill>
                  <a:srgbClr val="FF0000"/>
                </a:solidFill>
                <a:latin typeface="Times New Roman" pitchFamily="18" charset="0"/>
                <a:cs typeface="Times New Roman" pitchFamily="18" charset="0"/>
              </a:rPr>
              <a:t>enhancement-mode operation. </a:t>
            </a:r>
          </a:p>
          <a:p>
            <a:pPr>
              <a:buClr>
                <a:srgbClr val="0000FF"/>
              </a:buClr>
              <a:buFont typeface="Wingdings" pitchFamily="2" charset="2"/>
              <a:buChar char="Ø"/>
            </a:pPr>
            <a:r>
              <a:rPr lang="en-US" sz="2400" dirty="0" smtClean="0">
                <a:latin typeface="Times New Roman" pitchFamily="18" charset="0"/>
                <a:cs typeface="Times New Roman" pitchFamily="18" charset="0"/>
              </a:rPr>
              <a:t>The devices is termed as </a:t>
            </a:r>
            <a:r>
              <a:rPr lang="en-US" sz="2400" b="1" i="1" dirty="0" smtClean="0">
                <a:solidFill>
                  <a:srgbClr val="FF0000"/>
                </a:solidFill>
                <a:latin typeface="Times New Roman" pitchFamily="18" charset="0"/>
                <a:cs typeface="Times New Roman" pitchFamily="18" charset="0"/>
              </a:rPr>
              <a:t>enhancement type MOSFET.</a:t>
            </a:r>
          </a:p>
          <a:p>
            <a:pPr>
              <a:buClr>
                <a:srgbClr val="0000FF"/>
              </a:buClr>
              <a:buFont typeface="Wingdings" pitchFamily="2" charset="2"/>
              <a:buChar char="Ø"/>
            </a:pPr>
            <a:endParaRPr lang="en-US" sz="2400" dirty="0" smtClean="0">
              <a:latin typeface="Times New Roman" pitchFamily="18" charset="0"/>
              <a:cs typeface="Times New Roman" pitchFamily="18" charset="0"/>
            </a:endParaRPr>
          </a:p>
          <a:p>
            <a:pPr>
              <a:buClr>
                <a:srgbClr val="0000FF"/>
              </a:buClr>
              <a:buFont typeface="Wingdings" pitchFamily="2" charset="2"/>
              <a:buChar char="Ø"/>
            </a:pPr>
            <a:r>
              <a:rPr lang="en-US" sz="2400" dirty="0" smtClean="0">
                <a:latin typeface="Times New Roman" pitchFamily="18" charset="0"/>
                <a:cs typeface="Times New Roman" pitchFamily="18" charset="0"/>
              </a:rPr>
              <a:t>Finally, we note that the current that leaves the source terminal (</a:t>
            </a:r>
            <a:r>
              <a:rPr lang="en-US" sz="2400" b="1" i="1" dirty="0" err="1" smtClean="0">
                <a:latin typeface="Times New Roman" pitchFamily="18" charset="0"/>
                <a:cs typeface="Times New Roman" pitchFamily="18" charset="0"/>
              </a:rPr>
              <a:t>i</a:t>
            </a:r>
            <a:r>
              <a:rPr lang="en-US" sz="2400" b="1" i="1" baseline="-25000" dirty="0" err="1" smtClean="0">
                <a:latin typeface="Times New Roman" pitchFamily="18" charset="0"/>
                <a:cs typeface="Times New Roman" pitchFamily="18" charset="0"/>
              </a:rPr>
              <a:t>S</a:t>
            </a:r>
            <a:r>
              <a:rPr lang="en-US" sz="2400" b="1" i="1" dirty="0" smtClean="0">
                <a:latin typeface="Times New Roman" pitchFamily="18" charset="0"/>
                <a:cs typeface="Times New Roman" pitchFamily="18" charset="0"/>
              </a:rPr>
              <a:t>)</a:t>
            </a:r>
            <a:r>
              <a:rPr lang="en-US" sz="2400" i="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equal to the current that enters the drain terminal </a:t>
            </a:r>
            <a:r>
              <a:rPr lang="en-US" sz="2400" b="1" dirty="0" smtClean="0">
                <a:latin typeface="Times New Roman" pitchFamily="18" charset="0"/>
                <a:cs typeface="Times New Roman" pitchFamily="18" charset="0"/>
              </a:rPr>
              <a:t>(</a:t>
            </a:r>
            <a:r>
              <a:rPr lang="en-US" sz="2400" b="1" dirty="0" err="1" smtClean="0">
                <a:latin typeface="Times New Roman" pitchFamily="18" charset="0"/>
                <a:cs typeface="Times New Roman" pitchFamily="18" charset="0"/>
              </a:rPr>
              <a:t>i</a:t>
            </a:r>
            <a:r>
              <a:rPr lang="en-US" sz="2400" b="1" baseline="-25000" dirty="0" err="1" smtClean="0">
                <a:latin typeface="Times New Roman" pitchFamily="18" charset="0"/>
                <a:cs typeface="Times New Roman" pitchFamily="18" charset="0"/>
              </a:rPr>
              <a:t>D</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and the gate current </a:t>
            </a:r>
            <a:r>
              <a:rPr lang="en-US" sz="2400" b="1" dirty="0" err="1" smtClean="0">
                <a:latin typeface="Times New Roman" pitchFamily="18" charset="0"/>
                <a:cs typeface="Times New Roman" pitchFamily="18" charset="0"/>
              </a:rPr>
              <a:t>i</a:t>
            </a:r>
            <a:r>
              <a:rPr lang="en-US" sz="2400" b="1" baseline="-25000" dirty="0" err="1" smtClean="0">
                <a:latin typeface="Times New Roman" pitchFamily="18" charset="0"/>
                <a:cs typeface="Times New Roman" pitchFamily="18" charset="0"/>
              </a:rPr>
              <a:t>G</a:t>
            </a:r>
            <a:r>
              <a:rPr lang="en-US" sz="2400" b="1" dirty="0" smtClean="0">
                <a:latin typeface="Times New Roman" pitchFamily="18" charset="0"/>
                <a:cs typeface="Times New Roman" pitchFamily="18" charset="0"/>
              </a:rPr>
              <a:t>= 0.</a:t>
            </a:r>
          </a:p>
          <a:p>
            <a:endParaRPr lang="en-US" sz="2600" dirty="0" smtClean="0"/>
          </a:p>
          <a:p>
            <a:pPr>
              <a:lnSpc>
                <a:spcPct val="150000"/>
              </a:lnSpc>
              <a:buClr>
                <a:srgbClr val="0000FF"/>
              </a:buClr>
              <a:buFont typeface="Wingdings" pitchFamily="2" charset="2"/>
              <a:buChar char="Ø"/>
            </a:pPr>
            <a:endParaRPr lang="en-US" sz="2800" b="1" i="1" dirty="0">
              <a:solidFill>
                <a:srgbClr val="FF0000"/>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37</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smtClean="0">
                <a:solidFill>
                  <a:srgbClr val="FF0000"/>
                </a:solidFill>
                <a:latin typeface="Times New Roman" pitchFamily="18" charset="0"/>
                <a:cs typeface="Times New Roman" pitchFamily="18" charset="0"/>
              </a:rPr>
              <a:t>Operation of NMOS as V</a:t>
            </a:r>
            <a:r>
              <a:rPr lang="en-US" altLang="en-US" sz="2800" b="1" baseline="-25000" dirty="0" smtClean="0">
                <a:solidFill>
                  <a:srgbClr val="FF0000"/>
                </a:solidFill>
                <a:latin typeface="Times New Roman" pitchFamily="18" charset="0"/>
                <a:cs typeface="Times New Roman" pitchFamily="18" charset="0"/>
              </a:rPr>
              <a:t>DS</a:t>
            </a:r>
            <a:r>
              <a:rPr lang="en-US" altLang="en-US" sz="2800" b="1" dirty="0" smtClean="0">
                <a:solidFill>
                  <a:srgbClr val="FF0000"/>
                </a:solidFill>
                <a:latin typeface="Times New Roman" pitchFamily="18" charset="0"/>
                <a:cs typeface="Times New Roman" pitchFamily="18" charset="0"/>
              </a:rPr>
              <a:t> </a:t>
            </a:r>
            <a:r>
              <a:rPr lang="en-US" altLang="en-US" sz="2800" b="1" i="1" dirty="0" smtClean="0">
                <a:solidFill>
                  <a:srgbClr val="FF0000"/>
                </a:solidFill>
                <a:latin typeface="Times New Roman" pitchFamily="18" charset="0"/>
                <a:cs typeface="Times New Roman" pitchFamily="18" charset="0"/>
              </a:rPr>
              <a:t> </a:t>
            </a:r>
            <a:r>
              <a:rPr lang="en-US" altLang="en-US" sz="2800" b="1" dirty="0" smtClean="0">
                <a:solidFill>
                  <a:srgbClr val="FF0000"/>
                </a:solidFill>
                <a:latin typeface="Times New Roman" pitchFamily="18" charset="0"/>
                <a:cs typeface="Times New Roman" pitchFamily="18" charset="0"/>
              </a:rPr>
              <a:t>is Increased.</a:t>
            </a:r>
            <a:endParaRPr lang="en-US" sz="2800"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Along the channel from source to drain, the voltage (measured relative to the source) increases from 0 to V</a:t>
            </a:r>
            <a:r>
              <a:rPr lang="en-US" sz="2400" baseline="-25000" dirty="0" smtClean="0">
                <a:latin typeface="Times New Roman" pitchFamily="18" charset="0"/>
                <a:cs typeface="Times New Roman" pitchFamily="18" charset="0"/>
              </a:rPr>
              <a:t>DS.</a:t>
            </a:r>
          </a:p>
          <a:p>
            <a:pPr>
              <a:buClr>
                <a:srgbClr val="FF0000"/>
              </a:buClr>
              <a:buFont typeface="Wingdings" pitchFamily="2" charset="2"/>
              <a:buChar char="Ø"/>
            </a:pPr>
            <a:endParaRPr lang="en-US" sz="2400" baseline="-250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Thus the voltage between gate and points along the channel decreases from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 at the source end to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DS</a:t>
            </a:r>
            <a:r>
              <a:rPr lang="en-US" sz="2400" dirty="0" smtClean="0">
                <a:latin typeface="Times New Roman" pitchFamily="18" charset="0"/>
                <a:cs typeface="Times New Roman" pitchFamily="18" charset="0"/>
              </a:rPr>
              <a:t> at the drain end.</a:t>
            </a:r>
          </a:p>
          <a:p>
            <a:pPr>
              <a:buClr>
                <a:srgbClr val="FF0000"/>
              </a:buClr>
              <a:buFont typeface="Wingdings" pitchFamily="2" charset="2"/>
              <a:buChar char="Ø"/>
            </a:pPr>
            <a:endParaRPr lang="en-US" sz="24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Since the channel depth depends on this voltage, we find that the channel is no longer of uniform depth. It will be tapered as shown in </a:t>
            </a:r>
            <a:r>
              <a:rPr lang="en-US" sz="2400" b="1" dirty="0" smtClean="0">
                <a:latin typeface="Times New Roman" pitchFamily="18" charset="0"/>
                <a:cs typeface="Times New Roman" pitchFamily="18" charset="0"/>
              </a:rPr>
              <a:t>Figure 4.5.</a:t>
            </a:r>
          </a:p>
          <a:p>
            <a:endParaRPr lang="en-US" dirty="0" smtClean="0"/>
          </a:p>
        </p:txBody>
      </p:sp>
      <p:sp>
        <p:nvSpPr>
          <p:cNvPr id="4" name="Slide Number Placeholder 3"/>
          <p:cNvSpPr>
            <a:spLocks noGrp="1"/>
          </p:cNvSpPr>
          <p:nvPr>
            <p:ph type="sldNum" sz="quarter" idx="12"/>
          </p:nvPr>
        </p:nvSpPr>
        <p:spPr/>
        <p:txBody>
          <a:bodyPr/>
          <a:lstStyle/>
          <a:p>
            <a:fld id="{DA9812A3-ACAA-4681-98E4-2950E022EF7D}" type="slidenum">
              <a:rPr lang="en-US" smtClean="0"/>
              <a:pPr/>
              <a:t>38</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smtClean="0">
                <a:solidFill>
                  <a:srgbClr val="FF0000"/>
                </a:solidFill>
                <a:latin typeface="Times New Roman" pitchFamily="18" charset="0"/>
                <a:cs typeface="Times New Roman" pitchFamily="18" charset="0"/>
              </a:rPr>
              <a:t>Operation of NMOS as V</a:t>
            </a:r>
            <a:r>
              <a:rPr lang="en-US" altLang="en-US" sz="3200" b="1" baseline="-25000" dirty="0" smtClean="0">
                <a:solidFill>
                  <a:srgbClr val="FF0000"/>
                </a:solidFill>
                <a:latin typeface="Times New Roman" pitchFamily="18" charset="0"/>
                <a:cs typeface="Times New Roman" pitchFamily="18" charset="0"/>
              </a:rPr>
              <a:t>DS</a:t>
            </a:r>
            <a:r>
              <a:rPr lang="en-US" altLang="en-US" sz="2800" b="1" dirty="0" smtClean="0">
                <a:solidFill>
                  <a:srgbClr val="FF0000"/>
                </a:solidFill>
                <a:latin typeface="Times New Roman" pitchFamily="18" charset="0"/>
                <a:cs typeface="Times New Roman" pitchFamily="18" charset="0"/>
              </a:rPr>
              <a:t> </a:t>
            </a:r>
            <a:r>
              <a:rPr lang="en-US" altLang="en-US" sz="2800" b="1" i="1" dirty="0" smtClean="0">
                <a:solidFill>
                  <a:srgbClr val="FF0000"/>
                </a:solidFill>
                <a:latin typeface="Times New Roman" pitchFamily="18" charset="0"/>
                <a:cs typeface="Times New Roman" pitchFamily="18" charset="0"/>
              </a:rPr>
              <a:t> </a:t>
            </a:r>
            <a:r>
              <a:rPr lang="en-US" altLang="en-US" sz="2800" b="1" dirty="0" smtClean="0">
                <a:solidFill>
                  <a:srgbClr val="FF0000"/>
                </a:solidFill>
                <a:latin typeface="Times New Roman" pitchFamily="18" charset="0"/>
                <a:cs typeface="Times New Roman" pitchFamily="18" charset="0"/>
              </a:rPr>
              <a:t>is Increased.</a:t>
            </a:r>
            <a:endParaRPr lang="en-US" sz="2800" b="1" dirty="0">
              <a:solidFill>
                <a:srgbClr val="FF0000"/>
              </a:solidFill>
            </a:endParaRPr>
          </a:p>
        </p:txBody>
      </p:sp>
      <p:pic>
        <p:nvPicPr>
          <p:cNvPr id="4" name="Picture 2" descr="sedr42021_0405"/>
          <p:cNvPicPr>
            <a:picLocks noGrp="1" noChangeAspect="1" noChangeArrowheads="1"/>
          </p:cNvPicPr>
          <p:nvPr>
            <p:ph idx="1"/>
          </p:nvPr>
        </p:nvPicPr>
        <p:blipFill>
          <a:blip r:embed="rId2" cstate="print"/>
          <a:srcRect/>
          <a:stretch>
            <a:fillRect/>
          </a:stretch>
        </p:blipFill>
        <p:spPr bwMode="auto">
          <a:xfrm>
            <a:off x="1828800" y="1447800"/>
            <a:ext cx="4876800" cy="3733800"/>
          </a:xfrm>
          <a:prstGeom prst="rect">
            <a:avLst/>
          </a:prstGeom>
          <a:noFill/>
          <a:ln w="9525">
            <a:noFill/>
            <a:miter lim="800000"/>
            <a:headEnd/>
            <a:tailEnd/>
          </a:ln>
        </p:spPr>
      </p:pic>
      <p:sp>
        <p:nvSpPr>
          <p:cNvPr id="5" name="Rectangle 4"/>
          <p:cNvSpPr/>
          <p:nvPr/>
        </p:nvSpPr>
        <p:spPr>
          <a:xfrm>
            <a:off x="152400" y="5410200"/>
            <a:ext cx="8686800" cy="707886"/>
          </a:xfrm>
          <a:prstGeom prst="rect">
            <a:avLst/>
          </a:prstGeom>
        </p:spPr>
        <p:txBody>
          <a:bodyPr wrap="square">
            <a:spAutoFit/>
          </a:bodyPr>
          <a:lstStyle/>
          <a:p>
            <a:pPr algn="ctr" eaLnBrk="0" hangingPunct="0">
              <a:spcBef>
                <a:spcPct val="50000"/>
              </a:spcBef>
            </a:pPr>
            <a:r>
              <a:rPr lang="en-US" altLang="en-US" sz="2000" b="1" dirty="0" smtClean="0">
                <a:latin typeface="Times New Roman" pitchFamily="18" charset="0"/>
                <a:cs typeface="Times New Roman" pitchFamily="18" charset="0"/>
              </a:rPr>
              <a:t>Figure 4.5: The induced channel acquires a tapered shape. </a:t>
            </a:r>
            <a:r>
              <a:rPr lang="en-US" altLang="en-US" sz="2000" dirty="0" smtClean="0">
                <a:latin typeface="Times New Roman" pitchFamily="18" charset="0"/>
                <a:cs typeface="Times New Roman" pitchFamily="18" charset="0"/>
              </a:rPr>
              <a:t>Its resistance increases as </a:t>
            </a:r>
            <a:r>
              <a:rPr lang="en-US" altLang="en-US" sz="2000" b="1" dirty="0" smtClean="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DS</a:t>
            </a:r>
            <a:r>
              <a:rPr lang="en-US" altLang="en-US" sz="2000" b="1" dirty="0" smtClean="0">
                <a:solidFill>
                  <a:srgbClr val="0000FF"/>
                </a:solidFill>
                <a:latin typeface="Times New Roman" pitchFamily="18" charset="0"/>
                <a:cs typeface="Times New Roman" pitchFamily="18" charset="0"/>
              </a:rPr>
              <a:t> </a:t>
            </a:r>
            <a:r>
              <a:rPr lang="en-US" altLang="en-US" sz="2000" dirty="0" smtClean="0">
                <a:latin typeface="Times New Roman" pitchFamily="18" charset="0"/>
                <a:cs typeface="Times New Roman" pitchFamily="18" charset="0"/>
              </a:rPr>
              <a:t>is increased. Here, </a:t>
            </a:r>
            <a:r>
              <a:rPr lang="en-US" altLang="en-US" sz="2000" b="1" dirty="0" smtClean="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GS </a:t>
            </a:r>
            <a:r>
              <a:rPr lang="en-US" altLang="en-US" sz="2000" dirty="0" smtClean="0">
                <a:latin typeface="Times New Roman" pitchFamily="18" charset="0"/>
                <a:cs typeface="Times New Roman" pitchFamily="18" charset="0"/>
              </a:rPr>
              <a:t>is kept constant at a value &gt; </a:t>
            </a:r>
            <a:r>
              <a:rPr lang="en-US" altLang="en-US" sz="2000" b="1" dirty="0" smtClean="0">
                <a:solidFill>
                  <a:srgbClr val="0000FF"/>
                </a:solidFill>
                <a:latin typeface="Times New Roman" pitchFamily="18" charset="0"/>
              </a:rPr>
              <a:t>Vt.</a:t>
            </a:r>
            <a:endParaRPr lang="en-US" altLang="en-US" sz="2000" b="1" dirty="0">
              <a:solidFill>
                <a:srgbClr val="0000FF"/>
              </a:solidFill>
              <a:latin typeface="Times New Roman" pitchFamily="18" charset="0"/>
            </a:endParaRPr>
          </a:p>
        </p:txBody>
      </p:sp>
      <p:sp>
        <p:nvSpPr>
          <p:cNvPr id="6" name="Slide Number Placeholder 5"/>
          <p:cNvSpPr>
            <a:spLocks noGrp="1"/>
          </p:cNvSpPr>
          <p:nvPr>
            <p:ph type="sldNum" sz="quarter" idx="12"/>
          </p:nvPr>
        </p:nvSpPr>
        <p:spPr/>
        <p:txBody>
          <a:bodyPr/>
          <a:lstStyle/>
          <a:p>
            <a:fld id="{DA9812A3-ACAA-4681-98E4-2950E022EF7D}" type="slidenum">
              <a:rPr lang="en-US" smtClean="0"/>
              <a:pPr/>
              <a:t>39</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dirty="0" smtClean="0">
                <a:solidFill>
                  <a:srgbClr val="FF0000"/>
                </a:solidFill>
                <a:latin typeface="Times New Roman" pitchFamily="18" charset="0"/>
                <a:cs typeface="Times New Roman" pitchFamily="18" charset="0"/>
              </a:rPr>
              <a:t>Operation of NMOS as V</a:t>
            </a:r>
            <a:r>
              <a:rPr lang="en-US" altLang="en-US" sz="2800" b="1" baseline="-25000" dirty="0" smtClean="0">
                <a:solidFill>
                  <a:srgbClr val="FF0000"/>
                </a:solidFill>
                <a:latin typeface="Times New Roman" pitchFamily="18" charset="0"/>
                <a:cs typeface="Times New Roman" pitchFamily="18" charset="0"/>
              </a:rPr>
              <a:t>DS</a:t>
            </a:r>
            <a:r>
              <a:rPr lang="en-US" altLang="en-US" sz="2800" b="1" dirty="0" smtClean="0">
                <a:solidFill>
                  <a:srgbClr val="FF0000"/>
                </a:solidFill>
                <a:latin typeface="Times New Roman" pitchFamily="18" charset="0"/>
                <a:cs typeface="Times New Roman" pitchFamily="18" charset="0"/>
              </a:rPr>
              <a:t> </a:t>
            </a:r>
            <a:r>
              <a:rPr lang="en-US" altLang="en-US" sz="2800" b="1" i="1" dirty="0" smtClean="0">
                <a:solidFill>
                  <a:srgbClr val="FF0000"/>
                </a:solidFill>
                <a:latin typeface="Times New Roman" pitchFamily="18" charset="0"/>
                <a:cs typeface="Times New Roman" pitchFamily="18" charset="0"/>
              </a:rPr>
              <a:t> </a:t>
            </a:r>
            <a:r>
              <a:rPr lang="en-US" altLang="en-US" sz="2800" b="1" dirty="0" smtClean="0">
                <a:solidFill>
                  <a:srgbClr val="FF0000"/>
                </a:solidFill>
                <a:latin typeface="Times New Roman" pitchFamily="18" charset="0"/>
                <a:cs typeface="Times New Roman" pitchFamily="18" charset="0"/>
              </a:rPr>
              <a:t>is Increased.</a:t>
            </a:r>
            <a:endParaRPr lang="en-US" dirty="0"/>
          </a:p>
        </p:txBody>
      </p:sp>
      <p:sp>
        <p:nvSpPr>
          <p:cNvPr id="3" name="Content Placeholder 2"/>
          <p:cNvSpPr>
            <a:spLocks noGrp="1"/>
          </p:cNvSpPr>
          <p:nvPr>
            <p:ph idx="1"/>
          </p:nvPr>
        </p:nvSpPr>
        <p:spPr/>
        <p:txBody>
          <a:bodyPr>
            <a:normAutofit/>
          </a:bodyPr>
          <a:lstStyle/>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When </a:t>
            </a:r>
            <a:r>
              <a:rPr lang="en-US" sz="2400" dirty="0" err="1" smtClean="0">
                <a:latin typeface="Times New Roman" pitchFamily="18" charset="0"/>
                <a:cs typeface="Times New Roman" pitchFamily="18" charset="0"/>
              </a:rPr>
              <a:t>V</a:t>
            </a:r>
            <a:r>
              <a:rPr lang="en-US" sz="2400" baseline="-25000" dirty="0" err="1" smtClean="0">
                <a:latin typeface="Times New Roman" pitchFamily="18" charset="0"/>
                <a:cs typeface="Times New Roman" pitchFamily="18" charset="0"/>
              </a:rPr>
              <a:t>DS</a:t>
            </a:r>
            <a:r>
              <a:rPr lang="en-US" sz="2400" dirty="0" err="1" smtClean="0">
                <a:latin typeface="Times New Roman" pitchFamily="18" charset="0"/>
                <a:cs typeface="Times New Roman" pitchFamily="18" charset="0"/>
              </a:rPr>
              <a:t>is</a:t>
            </a:r>
            <a:r>
              <a:rPr lang="en-US" sz="2400" dirty="0" smtClean="0">
                <a:latin typeface="Times New Roman" pitchFamily="18" charset="0"/>
                <a:cs typeface="Times New Roman" pitchFamily="18" charset="0"/>
              </a:rPr>
              <a:t> increased to the value that reduces the voltage between gate and channel at the drain end to</a:t>
            </a:r>
            <a:r>
              <a:rPr lang="en-US" sz="2400" i="1" dirty="0" smtClean="0">
                <a:latin typeface="Times New Roman" pitchFamily="18" charset="0"/>
                <a:cs typeface="Times New Roman" pitchFamily="18" charset="0"/>
              </a:rPr>
              <a:t>,</a:t>
            </a: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GD</a:t>
            </a:r>
            <a:r>
              <a:rPr lang="en-US" sz="2400" i="1"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Vt</a:t>
            </a:r>
            <a:r>
              <a:rPr lang="en-US" sz="2400" i="1" dirty="0" smtClean="0">
                <a:latin typeface="Times New Roman" pitchFamily="18" charset="0"/>
                <a:cs typeface="Times New Roman" pitchFamily="18" charset="0"/>
              </a:rPr>
              <a:t> or </a:t>
            </a: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–V</a:t>
            </a:r>
            <a:r>
              <a:rPr lang="en-US" sz="2400" baseline="-25000" dirty="0" smtClean="0">
                <a:latin typeface="Times New Roman" pitchFamily="18" charset="0"/>
                <a:cs typeface="Times New Roman" pitchFamily="18" charset="0"/>
              </a:rPr>
              <a:t>DS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Vt</a:t>
            </a:r>
            <a:r>
              <a:rPr lang="en-US" sz="2400" dirty="0" smtClean="0">
                <a:latin typeface="Times New Roman" pitchFamily="18" charset="0"/>
                <a:cs typeface="Times New Roman" pitchFamily="18" charset="0"/>
              </a:rPr>
              <a:t>    or </a:t>
            </a:r>
          </a:p>
          <a:p>
            <a:pPr>
              <a:lnSpc>
                <a:spcPct val="150000"/>
              </a:lnSpc>
              <a:buClr>
                <a:srgbClr val="FF0000"/>
              </a:buClr>
              <a:buFont typeface="Wingdings" pitchFamily="2" charset="2"/>
              <a:buChar char="Ø"/>
            </a:pPr>
            <a:r>
              <a:rPr lang="en-US" sz="2400" b="1" dirty="0" smtClean="0">
                <a:solidFill>
                  <a:srgbClr val="FF0000"/>
                </a:solidFill>
                <a:latin typeface="Times New Roman" pitchFamily="18" charset="0"/>
                <a:cs typeface="Times New Roman" pitchFamily="18" charset="0"/>
              </a:rPr>
              <a:t>V</a:t>
            </a:r>
            <a:r>
              <a:rPr lang="en-US" sz="2400" b="1" baseline="-25000" dirty="0" smtClean="0">
                <a:solidFill>
                  <a:srgbClr val="FF0000"/>
                </a:solidFill>
                <a:latin typeface="Times New Roman" pitchFamily="18" charset="0"/>
                <a:cs typeface="Times New Roman" pitchFamily="18" charset="0"/>
              </a:rPr>
              <a:t>DS</a:t>
            </a:r>
            <a:r>
              <a:rPr lang="en-US" sz="2400" b="1" dirty="0" smtClean="0">
                <a:solidFill>
                  <a:srgbClr val="FF0000"/>
                </a:solidFill>
                <a:latin typeface="Times New Roman" pitchFamily="18" charset="0"/>
                <a:cs typeface="Times New Roman" pitchFamily="18" charset="0"/>
              </a:rPr>
              <a:t>= V</a:t>
            </a:r>
            <a:r>
              <a:rPr lang="en-US" sz="2400" b="1" baseline="-25000" dirty="0" smtClean="0">
                <a:solidFill>
                  <a:srgbClr val="FF0000"/>
                </a:solidFill>
                <a:latin typeface="Times New Roman" pitchFamily="18" charset="0"/>
                <a:cs typeface="Times New Roman" pitchFamily="18" charset="0"/>
              </a:rPr>
              <a:t>GS</a:t>
            </a:r>
            <a:r>
              <a:rPr lang="en-US" sz="2400" b="1" dirty="0" smtClean="0">
                <a:solidFill>
                  <a:srgbClr val="FF0000"/>
                </a:solidFill>
                <a:latin typeface="Times New Roman" pitchFamily="18" charset="0"/>
                <a:cs typeface="Times New Roman" pitchFamily="18" charset="0"/>
              </a:rPr>
              <a:t>–</a:t>
            </a:r>
            <a:r>
              <a:rPr lang="en-US" sz="2400" b="1" dirty="0" err="1" smtClean="0">
                <a:solidFill>
                  <a:srgbClr val="FF0000"/>
                </a:solidFill>
                <a:latin typeface="Times New Roman" pitchFamily="18" charset="0"/>
                <a:cs typeface="Times New Roman" pitchFamily="18" charset="0"/>
              </a:rPr>
              <a:t>Vt</a:t>
            </a:r>
            <a:endParaRPr lang="en-US" sz="2400" b="1" dirty="0" smtClean="0">
              <a:solidFill>
                <a:srgbClr val="FF0000"/>
              </a:solidFill>
              <a:latin typeface="Times New Roman" pitchFamily="18" charset="0"/>
              <a:cs typeface="Times New Roman" pitchFamily="18" charset="0"/>
            </a:endParaRPr>
          </a:p>
          <a:p>
            <a:pPr>
              <a:lnSpc>
                <a:spcPct val="150000"/>
              </a:lnSpc>
              <a:buClr>
                <a:srgbClr val="FF0000"/>
              </a:buClr>
              <a:buFont typeface="Wingdings" pitchFamily="2" charset="2"/>
              <a:buChar char="Ø"/>
            </a:pPr>
            <a:r>
              <a:rPr lang="en-US" sz="2400" dirty="0" smtClean="0">
                <a:latin typeface="Times New Roman" pitchFamily="18" charset="0"/>
                <a:cs typeface="Times New Roman" pitchFamily="18" charset="0"/>
              </a:rPr>
              <a:t>The channel depth at the drain end decreases to almost zero, and the channel is said to be </a:t>
            </a:r>
            <a:r>
              <a:rPr lang="en-US" sz="2400" b="1" dirty="0" smtClean="0">
                <a:solidFill>
                  <a:srgbClr val="FF0000"/>
                </a:solidFill>
                <a:latin typeface="Times New Roman" pitchFamily="18" charset="0"/>
                <a:cs typeface="Times New Roman" pitchFamily="18" charset="0"/>
              </a:rPr>
              <a:t>pinched off. </a:t>
            </a:r>
          </a:p>
          <a:p>
            <a:pPr>
              <a:lnSpc>
                <a:spcPct val="150000"/>
              </a:lnSpc>
            </a:pPr>
            <a:endParaRPr lang="en-US" sz="24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40</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2800" b="1" smtClean="0">
                <a:solidFill>
                  <a:srgbClr val="FF0000"/>
                </a:solidFill>
                <a:latin typeface="Times New Roman" pitchFamily="18" charset="0"/>
                <a:cs typeface="Times New Roman" pitchFamily="18" charset="0"/>
              </a:rPr>
              <a:t>Operation of NMOS as V</a:t>
            </a:r>
            <a:r>
              <a:rPr lang="en-US" altLang="en-US" sz="2800" b="1" baseline="-25000" smtClean="0">
                <a:solidFill>
                  <a:srgbClr val="FF0000"/>
                </a:solidFill>
                <a:latin typeface="Times New Roman" pitchFamily="18" charset="0"/>
                <a:cs typeface="Times New Roman" pitchFamily="18" charset="0"/>
              </a:rPr>
              <a:t>DS</a:t>
            </a:r>
            <a:r>
              <a:rPr lang="en-US" altLang="en-US" sz="2800" b="1" smtClean="0">
                <a:solidFill>
                  <a:srgbClr val="FF0000"/>
                </a:solidFill>
                <a:latin typeface="Times New Roman" pitchFamily="18" charset="0"/>
                <a:cs typeface="Times New Roman" pitchFamily="18" charset="0"/>
              </a:rPr>
              <a:t> </a:t>
            </a:r>
            <a:r>
              <a:rPr lang="en-US" altLang="en-US" sz="2800" b="1" i="1" smtClean="0">
                <a:solidFill>
                  <a:srgbClr val="FF0000"/>
                </a:solidFill>
                <a:latin typeface="Times New Roman" pitchFamily="18" charset="0"/>
                <a:cs typeface="Times New Roman" pitchFamily="18" charset="0"/>
              </a:rPr>
              <a:t> </a:t>
            </a:r>
            <a:r>
              <a:rPr lang="en-US" altLang="en-US" sz="2800" b="1" smtClean="0">
                <a:solidFill>
                  <a:srgbClr val="FF0000"/>
                </a:solidFill>
                <a:latin typeface="Times New Roman" pitchFamily="18" charset="0"/>
                <a:cs typeface="Times New Roman" pitchFamily="18" charset="0"/>
              </a:rPr>
              <a:t>is Increased.</a:t>
            </a:r>
            <a:endParaRPr lang="en-US" dirty="0"/>
          </a:p>
        </p:txBody>
      </p:sp>
      <p:sp>
        <p:nvSpPr>
          <p:cNvPr id="3" name="Content Placeholder 2"/>
          <p:cNvSpPr>
            <a:spLocks noGrp="1"/>
          </p:cNvSpPr>
          <p:nvPr>
            <p:ph idx="1"/>
          </p:nvPr>
        </p:nvSpPr>
        <p:spPr/>
        <p:txBody>
          <a:bodyPr>
            <a:normAutofit/>
          </a:bodyPr>
          <a:lstStyle/>
          <a:p>
            <a:endParaRPr lang="en-US" dirty="0" smtClean="0"/>
          </a:p>
          <a:p>
            <a:pPr>
              <a:buClr>
                <a:srgbClr val="FF0000"/>
              </a:buClr>
              <a:buFont typeface="Wingdings" pitchFamily="2" charset="2"/>
              <a:buChar char="Ø"/>
            </a:pPr>
            <a:r>
              <a:rPr lang="en-US" sz="2400" dirty="0" smtClean="0">
                <a:latin typeface="Times New Roman" pitchFamily="18" charset="0"/>
                <a:cs typeface="Times New Roman" pitchFamily="18" charset="0"/>
              </a:rPr>
              <a:t>At the value reached for V</a:t>
            </a:r>
            <a:r>
              <a:rPr lang="en-US" sz="2400" baseline="-25000" dirty="0" smtClean="0">
                <a:latin typeface="Times New Roman" pitchFamily="18" charset="0"/>
                <a:cs typeface="Times New Roman" pitchFamily="18" charset="0"/>
              </a:rPr>
              <a:t>DS</a:t>
            </a:r>
            <a:r>
              <a:rPr lang="en-US" sz="2400" i="1" dirty="0" smtClean="0">
                <a:latin typeface="Times New Roman" pitchFamily="18" charset="0"/>
                <a:cs typeface="Times New Roman" pitchFamily="18" charset="0"/>
              </a:rPr>
              <a:t>= V</a:t>
            </a:r>
            <a:r>
              <a:rPr lang="en-US" sz="2400" baseline="-25000" dirty="0" smtClean="0">
                <a:latin typeface="Times New Roman" pitchFamily="18" charset="0"/>
                <a:cs typeface="Times New Roman" pitchFamily="18" charset="0"/>
              </a:rPr>
              <a:t>GS</a:t>
            </a:r>
            <a:r>
              <a:rPr lang="en-US" sz="2400" dirty="0" smtClean="0">
                <a:latin typeface="Times New Roman" pitchFamily="18" charset="0"/>
                <a:cs typeface="Times New Roman" pitchFamily="18" charset="0"/>
              </a:rPr>
              <a:t>–Vt. The drain current thus </a:t>
            </a:r>
            <a:r>
              <a:rPr lang="en-US" sz="2400" b="1" dirty="0" smtClean="0">
                <a:solidFill>
                  <a:srgbClr val="FF0000"/>
                </a:solidFill>
                <a:latin typeface="Times New Roman" pitchFamily="18" charset="0"/>
                <a:cs typeface="Times New Roman" pitchFamily="18" charset="0"/>
              </a:rPr>
              <a:t>saturates</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this value, and the MOSFET is said to have entered the </a:t>
            </a:r>
            <a:r>
              <a:rPr lang="en-US" sz="2400" b="1" dirty="0" smtClean="0">
                <a:solidFill>
                  <a:srgbClr val="FF0000"/>
                </a:solidFill>
                <a:latin typeface="Times New Roman" pitchFamily="18" charset="0"/>
                <a:cs typeface="Times New Roman" pitchFamily="18" charset="0"/>
              </a:rPr>
              <a:t>saturation region</a:t>
            </a:r>
            <a:r>
              <a:rPr lang="en-US" sz="2400" dirty="0" smtClean="0">
                <a:latin typeface="Times New Roman" pitchFamily="18" charset="0"/>
                <a:cs typeface="Times New Roman" pitchFamily="18" charset="0"/>
              </a:rPr>
              <a:t> of operation.</a:t>
            </a:r>
          </a:p>
          <a:p>
            <a:pPr>
              <a:buFont typeface="Wingdings" pitchFamily="2" charset="2"/>
              <a:buChar char="Ø"/>
            </a:pPr>
            <a:endParaRPr lang="en-US" sz="2400" b="1" dirty="0" smtClean="0">
              <a:solidFill>
                <a:srgbClr val="FF0000"/>
              </a:solidFill>
              <a:latin typeface="Times New Roman" pitchFamily="18" charset="0"/>
              <a:cs typeface="Times New Roman" pitchFamily="18" charset="0"/>
            </a:endParaRPr>
          </a:p>
          <a:p>
            <a:pPr>
              <a:buFont typeface="Wingdings" pitchFamily="2" charset="2"/>
              <a:buChar char="Ø"/>
            </a:pPr>
            <a:r>
              <a:rPr lang="en-US" sz="2600" b="1" dirty="0" err="1" smtClean="0">
                <a:solidFill>
                  <a:srgbClr val="FF0000"/>
                </a:solidFill>
                <a:latin typeface="Times New Roman" pitchFamily="18" charset="0"/>
                <a:cs typeface="Times New Roman" pitchFamily="18" charset="0"/>
              </a:rPr>
              <a:t>V</a:t>
            </a:r>
            <a:r>
              <a:rPr lang="en-US" sz="2600" b="1" baseline="-25000" dirty="0" err="1" smtClean="0">
                <a:solidFill>
                  <a:srgbClr val="FF0000"/>
                </a:solidFill>
                <a:latin typeface="Times New Roman" pitchFamily="18" charset="0"/>
                <a:cs typeface="Times New Roman" pitchFamily="18" charset="0"/>
              </a:rPr>
              <a:t>DSsat</a:t>
            </a:r>
            <a:r>
              <a:rPr lang="en-US" sz="2600" b="1" dirty="0" smtClean="0">
                <a:solidFill>
                  <a:srgbClr val="FF0000"/>
                </a:solidFill>
                <a:latin typeface="Times New Roman" pitchFamily="18" charset="0"/>
                <a:cs typeface="Times New Roman" pitchFamily="18" charset="0"/>
              </a:rPr>
              <a:t> = V</a:t>
            </a:r>
            <a:r>
              <a:rPr lang="en-US" sz="2600" b="1" baseline="-25000" dirty="0" smtClean="0">
                <a:solidFill>
                  <a:srgbClr val="FF0000"/>
                </a:solidFill>
                <a:latin typeface="Times New Roman" pitchFamily="18" charset="0"/>
                <a:cs typeface="Times New Roman" pitchFamily="18" charset="0"/>
              </a:rPr>
              <a:t>GS</a:t>
            </a:r>
            <a:r>
              <a:rPr lang="en-US" sz="2600" b="1" dirty="0" smtClean="0">
                <a:solidFill>
                  <a:srgbClr val="FF0000"/>
                </a:solidFill>
                <a:latin typeface="Times New Roman" pitchFamily="18" charset="0"/>
                <a:cs typeface="Times New Roman" pitchFamily="18" charset="0"/>
              </a:rPr>
              <a:t>–</a:t>
            </a:r>
            <a:r>
              <a:rPr lang="en-US" sz="2600" b="1" dirty="0" err="1" smtClean="0">
                <a:solidFill>
                  <a:srgbClr val="FF0000"/>
                </a:solidFill>
                <a:latin typeface="Times New Roman" pitchFamily="18" charset="0"/>
                <a:cs typeface="Times New Roman" pitchFamily="18" charset="0"/>
              </a:rPr>
              <a:t>Vt</a:t>
            </a:r>
            <a:endParaRPr lang="en-US" sz="2600" b="1" dirty="0" smtClean="0">
              <a:solidFill>
                <a:srgbClr val="FF0000"/>
              </a:solidFill>
              <a:latin typeface="Times New Roman" pitchFamily="18" charset="0"/>
              <a:cs typeface="Times New Roman" pitchFamily="18" charset="0"/>
            </a:endParaRPr>
          </a:p>
          <a:p>
            <a:pPr>
              <a:buFont typeface="Wingdings" pitchFamily="2" charset="2"/>
              <a:buChar char="Ø"/>
            </a:pPr>
            <a:endParaRPr lang="en-US" sz="2600" b="1" dirty="0" smtClean="0">
              <a:solidFill>
                <a:srgbClr val="FF0000"/>
              </a:solidFill>
              <a:latin typeface="Times New Roman" pitchFamily="18" charset="0"/>
              <a:cs typeface="Times New Roman" pitchFamily="18" charset="0"/>
            </a:endParaRPr>
          </a:p>
          <a:p>
            <a:pPr>
              <a:buFont typeface="Wingdings" pitchFamily="2" charset="2"/>
              <a:buChar char="Ø"/>
            </a:pPr>
            <a:r>
              <a:rPr lang="en-US" sz="2600" dirty="0" smtClean="0">
                <a:latin typeface="Times New Roman" pitchFamily="18" charset="0"/>
                <a:cs typeface="Times New Roman" pitchFamily="18" charset="0"/>
              </a:rPr>
              <a:t>The region of </a:t>
            </a:r>
            <a:r>
              <a:rPr lang="en-US" sz="2600" i="1" dirty="0" smtClean="0">
                <a:latin typeface="Times New Roman" pitchFamily="18" charset="0"/>
                <a:cs typeface="Times New Roman" pitchFamily="18" charset="0"/>
              </a:rPr>
              <a:t>the </a:t>
            </a:r>
            <a:r>
              <a:rPr lang="en-US" sz="2600" dirty="0" err="1" smtClean="0">
                <a:latin typeface="Times New Roman" pitchFamily="18" charset="0"/>
                <a:cs typeface="Times New Roman" pitchFamily="18" charset="0"/>
              </a:rPr>
              <a:t>i</a:t>
            </a:r>
            <a:r>
              <a:rPr lang="en-US" sz="2600" baseline="-25000" dirty="0" err="1" smtClean="0">
                <a:latin typeface="Times New Roman" pitchFamily="18" charset="0"/>
                <a:cs typeface="Times New Roman" pitchFamily="18" charset="0"/>
              </a:rPr>
              <a:t>D</a:t>
            </a:r>
            <a:r>
              <a:rPr lang="en-US" sz="2600" dirty="0" smtClean="0">
                <a:latin typeface="Times New Roman" pitchFamily="18" charset="0"/>
                <a:cs typeface="Times New Roman" pitchFamily="18" charset="0"/>
              </a:rPr>
              <a:t>–V</a:t>
            </a:r>
            <a:r>
              <a:rPr lang="en-US" sz="2600" baseline="-25000" dirty="0" smtClean="0">
                <a:latin typeface="Times New Roman" pitchFamily="18" charset="0"/>
                <a:cs typeface="Times New Roman" pitchFamily="18" charset="0"/>
              </a:rPr>
              <a:t>DS</a:t>
            </a:r>
            <a:r>
              <a:rPr lang="en-US" sz="2600" dirty="0" smtClean="0">
                <a:latin typeface="Times New Roman" pitchFamily="18" charset="0"/>
                <a:cs typeface="Times New Roman" pitchFamily="18" charset="0"/>
              </a:rPr>
              <a:t> characteristic obtained for </a:t>
            </a:r>
            <a:r>
              <a:rPr lang="en-US" sz="2600" dirty="0" err="1" smtClean="0">
                <a:latin typeface="Times New Roman" pitchFamily="18" charset="0"/>
                <a:cs typeface="Times New Roman" pitchFamily="18" charset="0"/>
              </a:rPr>
              <a:t>v</a:t>
            </a:r>
            <a:r>
              <a:rPr lang="en-US" sz="2600" baseline="-25000" dirty="0" err="1" smtClean="0">
                <a:latin typeface="Times New Roman" pitchFamily="18" charset="0"/>
                <a:cs typeface="Times New Roman" pitchFamily="18" charset="0"/>
              </a:rPr>
              <a:t>DS</a:t>
            </a:r>
            <a:r>
              <a:rPr lang="en-US" sz="2600" dirty="0" smtClean="0">
                <a:latin typeface="Times New Roman" pitchFamily="18" charset="0"/>
                <a:cs typeface="Times New Roman" pitchFamily="18" charset="0"/>
              </a:rPr>
              <a:t>&lt; </a:t>
            </a:r>
            <a:r>
              <a:rPr lang="en-US" sz="2600" dirty="0" err="1" smtClean="0">
                <a:latin typeface="Times New Roman" pitchFamily="18" charset="0"/>
                <a:cs typeface="Times New Roman" pitchFamily="18" charset="0"/>
              </a:rPr>
              <a:t>v</a:t>
            </a:r>
            <a:r>
              <a:rPr lang="en-US" sz="2600" baseline="-25000" dirty="0" err="1" smtClean="0">
                <a:latin typeface="Times New Roman" pitchFamily="18" charset="0"/>
                <a:cs typeface="Times New Roman" pitchFamily="18" charset="0"/>
              </a:rPr>
              <a:t>DSsat</a:t>
            </a:r>
            <a:r>
              <a:rPr lang="en-US" sz="2600" baseline="-25000"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is called the </a:t>
            </a:r>
            <a:r>
              <a:rPr lang="en-US" sz="2600" b="1" dirty="0" smtClean="0">
                <a:solidFill>
                  <a:srgbClr val="FF0000"/>
                </a:solidFill>
                <a:latin typeface="Times New Roman" pitchFamily="18" charset="0"/>
                <a:cs typeface="Times New Roman" pitchFamily="18" charset="0"/>
              </a:rPr>
              <a:t>triode region</a:t>
            </a:r>
            <a:r>
              <a:rPr lang="en-US" sz="2600" b="1" baseline="-25000" dirty="0" smtClean="0">
                <a:latin typeface="Times New Roman" pitchFamily="18" charset="0"/>
                <a:cs typeface="Times New Roman" pitchFamily="18" charset="0"/>
              </a:rPr>
              <a:t>.</a:t>
            </a:r>
          </a:p>
          <a:p>
            <a:endParaRPr lang="en-US" sz="26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2"/>
          </p:nvPr>
        </p:nvSpPr>
        <p:spPr/>
        <p:txBody>
          <a:bodyPr/>
          <a:lstStyle/>
          <a:p>
            <a:fld id="{DA9812A3-ACAA-4681-98E4-2950E022EF7D}" type="slidenum">
              <a:rPr lang="en-US" smtClean="0"/>
              <a:pPr/>
              <a:t>41</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3" descr="c:\ch04_conv\sedr42021_0406.jpg"/>
          <p:cNvPicPr>
            <a:picLocks noChangeAspect="1" noChangeArrowheads="1"/>
          </p:cNvPicPr>
          <p:nvPr/>
        </p:nvPicPr>
        <p:blipFill>
          <a:blip r:embed="rId3" cstate="print"/>
          <a:srcRect/>
          <a:stretch>
            <a:fillRect/>
          </a:stretch>
        </p:blipFill>
        <p:spPr bwMode="auto">
          <a:xfrm>
            <a:off x="1143000" y="1295400"/>
            <a:ext cx="6477001" cy="3838361"/>
          </a:xfrm>
          <a:prstGeom prst="rect">
            <a:avLst/>
          </a:prstGeom>
          <a:noFill/>
          <a:ln w="9525">
            <a:noFill/>
            <a:miter lim="800000"/>
            <a:headEnd/>
            <a:tailEnd/>
          </a:ln>
        </p:spPr>
      </p:pic>
      <p:sp>
        <p:nvSpPr>
          <p:cNvPr id="83971" name="Text Box 5"/>
          <p:cNvSpPr txBox="1">
            <a:spLocks noChangeArrowheads="1"/>
          </p:cNvSpPr>
          <p:nvPr/>
        </p:nvSpPr>
        <p:spPr bwMode="auto">
          <a:xfrm>
            <a:off x="762000" y="5486400"/>
            <a:ext cx="7848600" cy="707886"/>
          </a:xfrm>
          <a:prstGeom prst="rect">
            <a:avLst/>
          </a:prstGeom>
          <a:noFill/>
          <a:ln w="9525">
            <a:noFill/>
            <a:miter lim="800000"/>
            <a:headEnd/>
            <a:tailEnd/>
          </a:ln>
        </p:spPr>
        <p:txBody>
          <a:bodyPr wrap="square">
            <a:spAutoFit/>
          </a:bodyPr>
          <a:lstStyle/>
          <a:p>
            <a:pPr eaLnBrk="0" hangingPunct="0">
              <a:spcBef>
                <a:spcPct val="50000"/>
              </a:spcBef>
            </a:pPr>
            <a:r>
              <a:rPr lang="en-US" altLang="en-US" sz="2000" b="1" dirty="0" smtClean="0">
                <a:latin typeface="Times New Roman" pitchFamily="18" charset="0"/>
                <a:cs typeface="Times New Roman" pitchFamily="18" charset="0"/>
              </a:rPr>
              <a:t>Figure 4.6: The </a:t>
            </a:r>
            <a:r>
              <a:rPr lang="en-US" altLang="en-US" sz="2000" b="1" dirty="0">
                <a:latin typeface="Times New Roman" pitchFamily="18" charset="0"/>
                <a:cs typeface="Times New Roman" pitchFamily="18" charset="0"/>
              </a:rPr>
              <a:t>drain current </a:t>
            </a:r>
            <a:r>
              <a:rPr lang="en-US" altLang="en-US" sz="2000" b="1" dirty="0" err="1">
                <a:latin typeface="Times New Roman" pitchFamily="18" charset="0"/>
                <a:cs typeface="Times New Roman" pitchFamily="18" charset="0"/>
              </a:rPr>
              <a:t>iD</a:t>
            </a:r>
            <a:r>
              <a:rPr lang="en-US" altLang="en-US" sz="2000" b="1" dirty="0">
                <a:latin typeface="Times New Roman" pitchFamily="18" charset="0"/>
                <a:cs typeface="Times New Roman" pitchFamily="18" charset="0"/>
              </a:rPr>
              <a:t> versus the </a:t>
            </a:r>
            <a:r>
              <a:rPr lang="en-US" altLang="en-US" sz="2000" b="1" dirty="0" smtClean="0">
                <a:latin typeface="Times New Roman" pitchFamily="18" charset="0"/>
                <a:cs typeface="Times New Roman" pitchFamily="18" charset="0"/>
              </a:rPr>
              <a:t>drain-source </a:t>
            </a:r>
            <a:r>
              <a:rPr lang="en-US" altLang="en-US" sz="2000" b="1" dirty="0">
                <a:latin typeface="Times New Roman" pitchFamily="18" charset="0"/>
                <a:cs typeface="Times New Roman" pitchFamily="18" charset="0"/>
              </a:rPr>
              <a:t>voltage V</a:t>
            </a:r>
            <a:r>
              <a:rPr lang="en-US" altLang="en-US" sz="2400" b="1" i="1" baseline="-25000" dirty="0" smtClean="0">
                <a:latin typeface="Times New Roman" pitchFamily="18" charset="0"/>
                <a:cs typeface="Times New Roman" pitchFamily="18" charset="0"/>
              </a:rPr>
              <a:t>DS</a:t>
            </a:r>
            <a:r>
              <a:rPr lang="en-US" altLang="en-US" sz="2000" b="1" dirty="0" smtClean="0">
                <a:latin typeface="Times New Roman" pitchFamily="18" charset="0"/>
                <a:cs typeface="Times New Roman" pitchFamily="18" charset="0"/>
              </a:rPr>
              <a:t> </a:t>
            </a:r>
            <a:r>
              <a:rPr lang="en-US" altLang="en-US" sz="2000" dirty="0">
                <a:latin typeface="Times New Roman" pitchFamily="18" charset="0"/>
                <a:cs typeface="Times New Roman" pitchFamily="18" charset="0"/>
              </a:rPr>
              <a:t>for an </a:t>
            </a:r>
            <a:r>
              <a:rPr lang="en-US" altLang="en-US" sz="2000" dirty="0" smtClean="0">
                <a:latin typeface="Times New Roman" pitchFamily="18" charset="0"/>
                <a:cs typeface="Times New Roman" pitchFamily="18" charset="0"/>
              </a:rPr>
              <a:t>NMOS </a:t>
            </a:r>
            <a:r>
              <a:rPr lang="en-US" altLang="en-US" sz="2000" dirty="0">
                <a:latin typeface="Times New Roman" pitchFamily="18" charset="0"/>
                <a:cs typeface="Times New Roman" pitchFamily="18" charset="0"/>
              </a:rPr>
              <a:t>transistor operated with </a:t>
            </a:r>
            <a:r>
              <a:rPr lang="en-US" altLang="en-US" sz="2000" b="1" dirty="0">
                <a:latin typeface="Times New Roman" pitchFamily="18" charset="0"/>
                <a:cs typeface="Times New Roman" pitchFamily="18" charset="0"/>
              </a:rPr>
              <a:t>V</a:t>
            </a:r>
            <a:r>
              <a:rPr lang="en-US" altLang="en-US" sz="2400" b="1" baseline="-25000" dirty="0" smtClean="0">
                <a:latin typeface="Times New Roman" pitchFamily="18" charset="0"/>
                <a:cs typeface="Times New Roman" pitchFamily="18" charset="0"/>
              </a:rPr>
              <a:t>GS </a:t>
            </a:r>
            <a:r>
              <a:rPr lang="en-US" altLang="en-US" sz="2000" b="1" dirty="0" smtClean="0">
                <a:latin typeface="Times New Roman" pitchFamily="18" charset="0"/>
                <a:cs typeface="Times New Roman" pitchFamily="18" charset="0"/>
              </a:rPr>
              <a:t> </a:t>
            </a:r>
            <a:r>
              <a:rPr lang="en-US" altLang="en-US" sz="2000" b="1" dirty="0">
                <a:latin typeface="Times New Roman" pitchFamily="18" charset="0"/>
                <a:cs typeface="Times New Roman" pitchFamily="18" charset="0"/>
              </a:rPr>
              <a:t>&gt; Vt.</a:t>
            </a:r>
          </a:p>
        </p:txBody>
      </p:sp>
      <p:sp>
        <p:nvSpPr>
          <p:cNvPr id="4" name="Slide Number Placeholder 3"/>
          <p:cNvSpPr>
            <a:spLocks noGrp="1"/>
          </p:cNvSpPr>
          <p:nvPr>
            <p:ph type="sldNum" sz="quarter" idx="12"/>
          </p:nvPr>
        </p:nvSpPr>
        <p:spPr/>
        <p:txBody>
          <a:bodyPr/>
          <a:lstStyle/>
          <a:p>
            <a:fld id="{DA9812A3-ACAA-4681-98E4-2950E022EF7D}" type="slidenum">
              <a:rPr lang="en-US" smtClean="0"/>
              <a:pPr/>
              <a:t>42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Effects of V</a:t>
            </a:r>
            <a:r>
              <a:rPr lang="en-US" sz="2800" b="1" baseline="-25000" dirty="0" smtClean="0">
                <a:solidFill>
                  <a:srgbClr val="FF0000"/>
                </a:solidFill>
                <a:latin typeface="Times New Roman" pitchFamily="18" charset="0"/>
                <a:cs typeface="Times New Roman" pitchFamily="18" charset="0"/>
              </a:rPr>
              <a:t>DS</a:t>
            </a:r>
            <a:r>
              <a:rPr lang="en-US" sz="2800" b="1" dirty="0" smtClean="0">
                <a:solidFill>
                  <a:srgbClr val="FF0000"/>
                </a:solidFill>
                <a:latin typeface="Times New Roman" pitchFamily="18" charset="0"/>
                <a:cs typeface="Times New Roman" pitchFamily="18" charset="0"/>
              </a:rPr>
              <a:t> on Channel Shape</a:t>
            </a:r>
            <a:endParaRPr lang="en-US" sz="2800" b="1" dirty="0">
              <a:solidFill>
                <a:srgbClr val="FF0000"/>
              </a:solidFill>
              <a:latin typeface="Times New Roman" pitchFamily="18" charset="0"/>
              <a:cs typeface="Times New Roman" pitchFamily="18" charset="0"/>
            </a:endParaRPr>
          </a:p>
        </p:txBody>
      </p:sp>
      <p:pic>
        <p:nvPicPr>
          <p:cNvPr id="4" name="Content Placeholder 3" descr="c:\ch04_conv\sedr42021_0407.jpg"/>
          <p:cNvPicPr>
            <a:picLocks noGrp="1" noChangeAspect="1" noChangeArrowheads="1"/>
          </p:cNvPicPr>
          <p:nvPr>
            <p:ph idx="1"/>
          </p:nvPr>
        </p:nvPicPr>
        <p:blipFill>
          <a:blip r:embed="rId2" cstate="print"/>
          <a:srcRect/>
          <a:stretch>
            <a:fillRect/>
          </a:stretch>
        </p:blipFill>
        <p:spPr bwMode="auto">
          <a:xfrm>
            <a:off x="914400" y="1447800"/>
            <a:ext cx="7162800" cy="3048000"/>
          </a:xfrm>
          <a:prstGeom prst="rect">
            <a:avLst/>
          </a:prstGeom>
          <a:noFill/>
          <a:ln w="9525">
            <a:noFill/>
            <a:miter lim="800000"/>
            <a:headEnd/>
            <a:tailEnd/>
          </a:ln>
        </p:spPr>
      </p:pic>
      <p:sp>
        <p:nvSpPr>
          <p:cNvPr id="5" name="Text Box 5"/>
          <p:cNvSpPr txBox="1">
            <a:spLocks noChangeArrowheads="1"/>
          </p:cNvSpPr>
          <p:nvPr/>
        </p:nvSpPr>
        <p:spPr bwMode="auto">
          <a:xfrm>
            <a:off x="685800" y="4724400"/>
            <a:ext cx="7696200" cy="1323439"/>
          </a:xfrm>
          <a:prstGeom prst="rect">
            <a:avLst/>
          </a:prstGeom>
          <a:noFill/>
          <a:ln w="9525">
            <a:noFill/>
            <a:miter lim="800000"/>
            <a:headEnd/>
            <a:tailEnd/>
          </a:ln>
        </p:spPr>
        <p:txBody>
          <a:bodyPr wrap="square">
            <a:spAutoFit/>
          </a:bodyPr>
          <a:lstStyle/>
          <a:p>
            <a:pPr eaLnBrk="0" hangingPunct="0">
              <a:spcBef>
                <a:spcPct val="50000"/>
              </a:spcBef>
            </a:pPr>
            <a:r>
              <a:rPr lang="en-US" altLang="en-US" sz="2000" b="1" dirty="0" smtClean="0">
                <a:latin typeface="Times New Roman" pitchFamily="18" charset="0"/>
                <a:cs typeface="Times New Roman" pitchFamily="18" charset="0"/>
              </a:rPr>
              <a:t>Figure4.7:  Increasing </a:t>
            </a:r>
            <a:r>
              <a:rPr lang="en-US" altLang="en-US" sz="2000" b="1" dirty="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DS </a:t>
            </a:r>
            <a:r>
              <a:rPr lang="en-US" altLang="en-US" sz="2000" b="1" dirty="0">
                <a:latin typeface="Times New Roman" pitchFamily="18" charset="0"/>
                <a:cs typeface="Times New Roman" pitchFamily="18" charset="0"/>
              </a:rPr>
              <a:t>causes the channel to acquire a tapered shape. </a:t>
            </a:r>
            <a:r>
              <a:rPr lang="en-US" altLang="en-US" sz="2000" dirty="0">
                <a:latin typeface="Times New Roman" pitchFamily="18" charset="0"/>
                <a:cs typeface="Times New Roman" pitchFamily="18" charset="0"/>
              </a:rPr>
              <a:t>Eventually, as </a:t>
            </a:r>
            <a:r>
              <a:rPr lang="en-US" altLang="en-US" sz="2000" i="1" dirty="0" err="1">
                <a:latin typeface="Times New Roman" pitchFamily="18" charset="0"/>
                <a:cs typeface="Times New Roman" pitchFamily="18" charset="0"/>
              </a:rPr>
              <a:t>v</a:t>
            </a:r>
            <a:r>
              <a:rPr lang="en-US" altLang="en-US" sz="2000" i="1" baseline="-25000" dirty="0" err="1">
                <a:latin typeface="Times New Roman" pitchFamily="18" charset="0"/>
                <a:cs typeface="Times New Roman" pitchFamily="18" charset="0"/>
              </a:rPr>
              <a:t>DS</a:t>
            </a:r>
            <a:r>
              <a:rPr lang="en-US" altLang="en-US" sz="2000" baseline="-25000" dirty="0">
                <a:latin typeface="Times New Roman" pitchFamily="18" charset="0"/>
                <a:cs typeface="Times New Roman" pitchFamily="18" charset="0"/>
              </a:rPr>
              <a:t> </a:t>
            </a:r>
            <a:r>
              <a:rPr lang="en-US" altLang="en-US" sz="2000" dirty="0">
                <a:latin typeface="Times New Roman" pitchFamily="18" charset="0"/>
                <a:cs typeface="Times New Roman" pitchFamily="18" charset="0"/>
              </a:rPr>
              <a:t>reaches </a:t>
            </a:r>
            <a:r>
              <a:rPr lang="en-US" altLang="en-US" sz="2000" b="1" i="1" dirty="0" err="1">
                <a:solidFill>
                  <a:srgbClr val="FF0000"/>
                </a:solidFill>
                <a:latin typeface="Times New Roman" pitchFamily="18" charset="0"/>
                <a:cs typeface="Times New Roman" pitchFamily="18" charset="0"/>
              </a:rPr>
              <a:t>v</a:t>
            </a:r>
            <a:r>
              <a:rPr lang="en-US" altLang="en-US" sz="2000" b="1" i="1" baseline="-25000" dirty="0" err="1">
                <a:solidFill>
                  <a:srgbClr val="FF0000"/>
                </a:solidFill>
                <a:latin typeface="Times New Roman" pitchFamily="18" charset="0"/>
                <a:cs typeface="Times New Roman" pitchFamily="18" charset="0"/>
              </a:rPr>
              <a:t>GS</a:t>
            </a:r>
            <a:r>
              <a:rPr lang="en-US" altLang="en-US" sz="2000" b="1" i="1" dirty="0">
                <a:solidFill>
                  <a:srgbClr val="FF0000"/>
                </a:solidFill>
                <a:latin typeface="Times New Roman" pitchFamily="18" charset="0"/>
                <a:cs typeface="Times New Roman" pitchFamily="18" charset="0"/>
              </a:rPr>
              <a:t> </a:t>
            </a:r>
            <a:r>
              <a:rPr lang="en-US" altLang="en-US" sz="2000" b="1" dirty="0">
                <a:solidFill>
                  <a:srgbClr val="FF0000"/>
                </a:solidFill>
                <a:latin typeface="Times New Roman" pitchFamily="18" charset="0"/>
                <a:cs typeface="Times New Roman" pitchFamily="18" charset="0"/>
              </a:rPr>
              <a:t>– </a:t>
            </a:r>
            <a:r>
              <a:rPr lang="en-US" altLang="en-US" sz="2000" b="1" dirty="0" err="1" smtClean="0">
                <a:solidFill>
                  <a:srgbClr val="FF0000"/>
                </a:solidFill>
                <a:latin typeface="Times New Roman" pitchFamily="18" charset="0"/>
                <a:cs typeface="Times New Roman" pitchFamily="18" charset="0"/>
              </a:rPr>
              <a:t>Vt</a:t>
            </a:r>
            <a:r>
              <a:rPr lang="en-US" altLang="en-US" sz="2000" b="1" dirty="0" smtClean="0">
                <a:solidFill>
                  <a:srgbClr val="FF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the channel is pinched off at the drain end. Increasing </a:t>
            </a:r>
            <a:r>
              <a:rPr lang="en-US" altLang="en-US" sz="2000" b="1" dirty="0">
                <a:solidFill>
                  <a:srgbClr val="0000FF"/>
                </a:solidFill>
                <a:latin typeface="Times New Roman" pitchFamily="18" charset="0"/>
                <a:cs typeface="Times New Roman" pitchFamily="18" charset="0"/>
              </a:rPr>
              <a:t>V</a:t>
            </a:r>
            <a:r>
              <a:rPr lang="en-US" altLang="en-US" sz="2000" b="1" baseline="-25000" dirty="0" smtClean="0">
                <a:solidFill>
                  <a:srgbClr val="0000FF"/>
                </a:solidFill>
                <a:latin typeface="Times New Roman" pitchFamily="18" charset="0"/>
                <a:cs typeface="Times New Roman" pitchFamily="18" charset="0"/>
              </a:rPr>
              <a:t>DS</a:t>
            </a:r>
            <a:r>
              <a:rPr lang="en-US" altLang="en-US" sz="2000" b="1" dirty="0" smtClean="0">
                <a:solidFill>
                  <a:srgbClr val="0000FF"/>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above </a:t>
            </a:r>
            <a:r>
              <a:rPr lang="en-US" altLang="en-US" sz="2000" b="1" dirty="0">
                <a:solidFill>
                  <a:srgbClr val="FF0000"/>
                </a:solidFill>
                <a:latin typeface="Times New Roman" pitchFamily="18" charset="0"/>
                <a:cs typeface="Times New Roman" pitchFamily="18" charset="0"/>
              </a:rPr>
              <a:t>V</a:t>
            </a:r>
            <a:r>
              <a:rPr lang="en-US" altLang="en-US" sz="2000" b="1" baseline="-25000" dirty="0" smtClean="0">
                <a:solidFill>
                  <a:srgbClr val="FF0000"/>
                </a:solidFill>
                <a:latin typeface="Times New Roman" pitchFamily="18" charset="0"/>
                <a:cs typeface="Times New Roman" pitchFamily="18" charset="0"/>
              </a:rPr>
              <a:t>GS</a:t>
            </a:r>
            <a:r>
              <a:rPr lang="en-US" altLang="en-US" sz="2000" b="1" i="1" dirty="0" smtClean="0">
                <a:solidFill>
                  <a:srgbClr val="FF0000"/>
                </a:solidFill>
                <a:latin typeface="Times New Roman" pitchFamily="18" charset="0"/>
                <a:cs typeface="Times New Roman" pitchFamily="18" charset="0"/>
              </a:rPr>
              <a:t>  </a:t>
            </a:r>
            <a:r>
              <a:rPr lang="en-US" altLang="en-US" sz="2000" b="1" dirty="0">
                <a:solidFill>
                  <a:srgbClr val="FF0000"/>
                </a:solidFill>
                <a:latin typeface="Times New Roman" pitchFamily="18" charset="0"/>
                <a:cs typeface="Times New Roman" pitchFamily="18" charset="0"/>
              </a:rPr>
              <a:t>– </a:t>
            </a:r>
            <a:r>
              <a:rPr lang="en-US" altLang="en-US" sz="2000" b="1" dirty="0" err="1">
                <a:solidFill>
                  <a:srgbClr val="FF0000"/>
                </a:solidFill>
                <a:latin typeface="Times New Roman" pitchFamily="18" charset="0"/>
                <a:cs typeface="Times New Roman" pitchFamily="18" charset="0"/>
              </a:rPr>
              <a:t>Vt</a:t>
            </a:r>
            <a:r>
              <a:rPr lang="en-US" altLang="en-US" sz="2000" b="1" dirty="0">
                <a:solidFill>
                  <a:srgbClr val="FF0000"/>
                </a:solidFill>
                <a:latin typeface="Times New Roman" pitchFamily="18" charset="0"/>
                <a:cs typeface="Times New Roman" pitchFamily="18" charset="0"/>
              </a:rPr>
              <a:t> </a:t>
            </a:r>
            <a:r>
              <a:rPr lang="en-US" altLang="en-US" sz="2000" b="1" i="1" dirty="0">
                <a:solidFill>
                  <a:srgbClr val="FF0000"/>
                </a:solidFill>
                <a:latin typeface="Times New Roman" pitchFamily="18" charset="0"/>
                <a:cs typeface="Times New Roman" pitchFamily="18" charset="0"/>
              </a:rPr>
              <a:t> </a:t>
            </a:r>
            <a:r>
              <a:rPr lang="en-US" altLang="en-US" sz="2000" dirty="0">
                <a:latin typeface="Times New Roman" pitchFamily="18" charset="0"/>
                <a:cs typeface="Times New Roman" pitchFamily="18" charset="0"/>
              </a:rPr>
              <a:t>has little effect (theoretically, no effect) on the channel’s shape.</a:t>
            </a:r>
          </a:p>
        </p:txBody>
      </p:sp>
      <p:sp>
        <p:nvSpPr>
          <p:cNvPr id="6" name="Slide Number Placeholder 5"/>
          <p:cNvSpPr>
            <a:spLocks noGrp="1"/>
          </p:cNvSpPr>
          <p:nvPr>
            <p:ph type="sldNum" sz="quarter" idx="12"/>
          </p:nvPr>
        </p:nvSpPr>
        <p:spPr/>
        <p:txBody>
          <a:bodyPr/>
          <a:lstStyle/>
          <a:p>
            <a:fld id="{DA9812A3-ACAA-4681-98E4-2950E022EF7D}" type="slidenum">
              <a:rPr lang="en-US" smtClean="0"/>
              <a:pPr/>
              <a:t>43</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Summary: NMOS Operation</a:t>
            </a:r>
            <a:endParaRPr lang="en-US" sz="2800" dirty="0"/>
          </a:p>
        </p:txBody>
      </p:sp>
      <p:sp>
        <p:nvSpPr>
          <p:cNvPr id="3" name="Content Placeholder 2"/>
          <p:cNvSpPr>
            <a:spLocks noGrp="1"/>
          </p:cNvSpPr>
          <p:nvPr>
            <p:ph idx="1"/>
          </p:nvPr>
        </p:nvSpPr>
        <p:spPr/>
        <p:txBody>
          <a:bodyPr>
            <a:normAutofit/>
          </a:bodyPr>
          <a:lstStyle/>
          <a:p>
            <a:pPr indent="-195823">
              <a:buClr>
                <a:srgbClr val="0000FF"/>
              </a:buClr>
              <a:buNone/>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The MOSFET can be categorized into three separate modes  when in operation:</a:t>
            </a: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endParaRPr lang="en-GB" sz="20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0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000" b="1" dirty="0" smtClean="0">
                <a:solidFill>
                  <a:srgbClr val="0000FF"/>
                </a:solidFill>
                <a:latin typeface="Times New Roman" pitchFamily="18" charset="0"/>
                <a:cs typeface="Times New Roman" pitchFamily="18" charset="0"/>
              </a:rPr>
              <a:t> &lt;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The cut-off Mode</a:t>
            </a:r>
          </a:p>
          <a:p>
            <a:pPr indent="-195823">
              <a:buClr>
                <a:srgbClr val="0000FF"/>
              </a:buClr>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The first is the sub-threshold or cut-off mode; VGS &lt;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a:t>
            </a:r>
          </a:p>
          <a:p>
            <a:pPr indent="-195823">
              <a:buClr>
                <a:srgbClr val="0000FF"/>
              </a:buClr>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where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is the threshold voltage. In this mode the device is essentially off, and in the ideal case there is no current flowing through the device.</a:t>
            </a:r>
          </a:p>
          <a:p>
            <a:pPr indent="-195823">
              <a:buClr>
                <a:srgbClr val="0000FF"/>
              </a:buClr>
              <a:buNone/>
              <a:tabLst>
                <a:tab pos="656582" algn="l"/>
                <a:tab pos="1313162" algn="l"/>
                <a:tab pos="1969745" algn="l"/>
                <a:tab pos="2626327" algn="l"/>
                <a:tab pos="3282907" algn="l"/>
                <a:tab pos="3939490" algn="l"/>
                <a:tab pos="4596072" algn="l"/>
              </a:tabLst>
            </a:pPr>
            <a:endParaRPr lang="en-GB" sz="2000" b="1" dirty="0" smtClean="0">
              <a:solidFill>
                <a:srgbClr val="0000FF"/>
              </a:solidFill>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0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 </a:t>
            </a:r>
            <a:r>
              <a:rPr lang="en-GB" sz="2000" b="1" dirty="0" smtClean="0">
                <a:solidFill>
                  <a:srgbClr val="0000FF"/>
                </a:solidFill>
                <a:latin typeface="Times New Roman" pitchFamily="18" charset="0"/>
                <a:cs typeface="Times New Roman" pitchFamily="18" charset="0"/>
              </a:rPr>
              <a:t>&gt;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a:t>
            </a:r>
            <a:r>
              <a:rPr lang="en-GB" sz="2000" b="1" dirty="0" smtClean="0">
                <a:solidFill>
                  <a:srgbClr val="0000FF"/>
                </a:solidFill>
                <a:latin typeface="Times New Roman" pitchFamily="18" charset="0"/>
                <a:cs typeface="Times New Roman" pitchFamily="18" charset="0"/>
              </a:rPr>
              <a:t> &lt; (V</a:t>
            </a:r>
            <a:r>
              <a:rPr lang="en-GB" sz="2400" b="1" baseline="-25000" dirty="0" smtClean="0">
                <a:solidFill>
                  <a:srgbClr val="0000FF"/>
                </a:solidFill>
                <a:latin typeface="Times New Roman" pitchFamily="18" charset="0"/>
                <a:cs typeface="Times New Roman" pitchFamily="18" charset="0"/>
              </a:rPr>
              <a:t>GS</a:t>
            </a:r>
            <a:r>
              <a:rPr lang="en-GB" sz="2000" b="1" dirty="0" smtClean="0">
                <a:solidFill>
                  <a:srgbClr val="0000FF"/>
                </a:solidFill>
                <a:latin typeface="Times New Roman" pitchFamily="18" charset="0"/>
                <a:cs typeface="Times New Roman" pitchFamily="18" charset="0"/>
              </a:rPr>
              <a:t> −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The Linear Region </a:t>
            </a:r>
          </a:p>
          <a:p>
            <a:pPr indent="-195823">
              <a:buClr>
                <a:srgbClr val="0000FF"/>
              </a:buClr>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The second mode of operation is the linear region when VGS &gt;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and </a:t>
            </a:r>
            <a:br>
              <a:rPr lang="en-GB" sz="2000" dirty="0" smtClean="0">
                <a:latin typeface="Times New Roman" pitchFamily="18" charset="0"/>
                <a:cs typeface="Times New Roman" pitchFamily="18" charset="0"/>
              </a:rPr>
            </a:br>
            <a:r>
              <a:rPr lang="en-GB" sz="2000" dirty="0" smtClean="0">
                <a:latin typeface="Times New Roman" pitchFamily="18" charset="0"/>
                <a:cs typeface="Times New Roman" pitchFamily="18" charset="0"/>
              </a:rPr>
              <a:t>VDS &lt; VGS − Vt.  Essentially, the MOSFET operates similar to a resistor in this mode, with a linear relation between voltage and current.</a:t>
            </a:r>
            <a:endParaRPr lang="en-GB"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44</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Summary: NMOS Operation</a:t>
            </a:r>
            <a:endParaRPr lang="en-US" sz="2800" dirty="0"/>
          </a:p>
        </p:txBody>
      </p:sp>
      <p:sp>
        <p:nvSpPr>
          <p:cNvPr id="3" name="Content Placeholder 2"/>
          <p:cNvSpPr>
            <a:spLocks noGrp="1"/>
          </p:cNvSpPr>
          <p:nvPr>
            <p:ph idx="1"/>
          </p:nvPr>
        </p:nvSpPr>
        <p:spPr/>
        <p:txBody>
          <a:bodyPr>
            <a:normAutofit/>
          </a:bodyPr>
          <a:lstStyle/>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400" dirty="0" smtClean="0">
                <a:latin typeface="Times New Roman" pitchFamily="18" charset="0"/>
                <a:cs typeface="Times New Roman" pitchFamily="18" charset="0"/>
              </a:rPr>
              <a:t>  </a:t>
            </a:r>
            <a:r>
              <a:rPr lang="en-GB" sz="2000" b="1" dirty="0" smtClean="0">
                <a:solidFill>
                  <a:srgbClr val="0000FF"/>
                </a:solidFill>
                <a:latin typeface="Times New Roman" pitchFamily="18" charset="0"/>
                <a:cs typeface="Times New Roman" pitchFamily="18" charset="0"/>
              </a:rPr>
              <a:t>V</a:t>
            </a:r>
            <a:r>
              <a:rPr lang="en-GB" sz="2400" b="1" baseline="-25000" dirty="0" smtClean="0">
                <a:solidFill>
                  <a:srgbClr val="0000FF"/>
                </a:solidFill>
                <a:latin typeface="Times New Roman" pitchFamily="18" charset="0"/>
                <a:cs typeface="Times New Roman" pitchFamily="18" charset="0"/>
              </a:rPr>
              <a:t>GS</a:t>
            </a:r>
            <a:r>
              <a:rPr lang="en-GB" sz="2000" b="1" dirty="0" smtClean="0">
                <a:solidFill>
                  <a:srgbClr val="0000FF"/>
                </a:solidFill>
                <a:latin typeface="Times New Roman" pitchFamily="18" charset="0"/>
                <a:cs typeface="Times New Roman" pitchFamily="18" charset="0"/>
              </a:rPr>
              <a:t> &gt;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and  V</a:t>
            </a:r>
            <a:r>
              <a:rPr lang="en-GB" sz="2400" b="1" baseline="-25000" dirty="0" smtClean="0">
                <a:solidFill>
                  <a:srgbClr val="0000FF"/>
                </a:solidFill>
                <a:latin typeface="Times New Roman" pitchFamily="18" charset="0"/>
                <a:cs typeface="Times New Roman" pitchFamily="18" charset="0"/>
              </a:rPr>
              <a:t>DS </a:t>
            </a:r>
            <a:r>
              <a:rPr lang="en-GB" sz="2000" b="1" dirty="0" smtClean="0">
                <a:solidFill>
                  <a:srgbClr val="0000FF"/>
                </a:solidFill>
                <a:latin typeface="Times New Roman" pitchFamily="18" charset="0"/>
                <a:cs typeface="Times New Roman" pitchFamily="18" charset="0"/>
              </a:rPr>
              <a:t>&gt; V</a:t>
            </a:r>
            <a:r>
              <a:rPr lang="en-GB" sz="2400" b="1" baseline="-25000" dirty="0" smtClean="0">
                <a:solidFill>
                  <a:srgbClr val="0000FF"/>
                </a:solidFill>
                <a:latin typeface="Times New Roman" pitchFamily="18" charset="0"/>
                <a:cs typeface="Times New Roman" pitchFamily="18" charset="0"/>
              </a:rPr>
              <a:t>GS </a:t>
            </a:r>
            <a:r>
              <a:rPr lang="en-GB" sz="2000" b="1" dirty="0" smtClean="0">
                <a:solidFill>
                  <a:srgbClr val="0000FF"/>
                </a:solidFill>
                <a:latin typeface="Times New Roman" pitchFamily="18" charset="0"/>
                <a:cs typeface="Times New Roman" pitchFamily="18" charset="0"/>
              </a:rPr>
              <a:t>− </a:t>
            </a:r>
            <a:r>
              <a:rPr lang="en-GB" sz="2000" b="1" dirty="0" err="1" smtClean="0">
                <a:solidFill>
                  <a:srgbClr val="0000FF"/>
                </a:solidFill>
                <a:latin typeface="Times New Roman" pitchFamily="18" charset="0"/>
                <a:cs typeface="Times New Roman" pitchFamily="18" charset="0"/>
              </a:rPr>
              <a:t>Vt</a:t>
            </a:r>
            <a:r>
              <a:rPr lang="en-GB" sz="2000" b="1" dirty="0" smtClean="0">
                <a:solidFill>
                  <a:srgbClr val="0000FF"/>
                </a:solidFill>
                <a:latin typeface="Times New Roman" pitchFamily="18" charset="0"/>
                <a:cs typeface="Times New Roman" pitchFamily="18" charset="0"/>
              </a:rPr>
              <a:t>: The Saturation Mode </a:t>
            </a:r>
          </a:p>
          <a:p>
            <a:pPr indent="-195823">
              <a:buNone/>
              <a:tabLst>
                <a:tab pos="656582" algn="l"/>
                <a:tab pos="1313162" algn="l"/>
                <a:tab pos="1969745" algn="l"/>
                <a:tab pos="2626327" algn="l"/>
                <a:tab pos="3282907" algn="l"/>
                <a:tab pos="3939490" algn="l"/>
                <a:tab pos="4596072" algn="l"/>
              </a:tabLst>
            </a:pPr>
            <a:endParaRPr lang="en-GB" sz="2000" dirty="0" smtClean="0">
              <a:latin typeface="Times New Roman" pitchFamily="18" charset="0"/>
              <a:cs typeface="Times New Roman" pitchFamily="18" charset="0"/>
            </a:endParaRPr>
          </a:p>
          <a:p>
            <a:pPr indent="-195823">
              <a:buNone/>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   The saturation mode occurs when VGS &gt; </a:t>
            </a:r>
            <a:r>
              <a:rPr lang="en-GB" sz="2000" dirty="0" err="1" smtClean="0">
                <a:latin typeface="Times New Roman" pitchFamily="18" charset="0"/>
                <a:cs typeface="Times New Roman" pitchFamily="18" charset="0"/>
              </a:rPr>
              <a:t>Vt</a:t>
            </a:r>
            <a:r>
              <a:rPr lang="en-GB" sz="2000" dirty="0" smtClean="0">
                <a:latin typeface="Times New Roman" pitchFamily="18" charset="0"/>
                <a:cs typeface="Times New Roman" pitchFamily="18" charset="0"/>
              </a:rPr>
              <a:t> and VDS &gt; VGS − Vt.  In this mode the switch is on and conducting, however since drain voltage is higher than the gate voltage, part of the channel is turned off.  This mode corresponds to the region to the right of the dotted line, which is called the pinch-off voltage. Pinch-off occurs when the MOSFET stops operating in the linear region and saturation occurs.</a:t>
            </a:r>
          </a:p>
          <a:p>
            <a:pPr indent="-195823">
              <a:tabLst>
                <a:tab pos="656582" algn="l"/>
                <a:tab pos="1313162" algn="l"/>
                <a:tab pos="1969745" algn="l"/>
                <a:tab pos="2626327" algn="l"/>
                <a:tab pos="3282907" algn="l"/>
                <a:tab pos="3939490" algn="l"/>
                <a:tab pos="4596072" algn="l"/>
              </a:tabLst>
            </a:pPr>
            <a:endParaRPr lang="en-GB" sz="2000" b="1" dirty="0" smtClean="0">
              <a:latin typeface="Times New Roman" pitchFamily="18" charset="0"/>
              <a:cs typeface="Times New Roman" pitchFamily="18" charset="0"/>
            </a:endParaRPr>
          </a:p>
          <a:p>
            <a:pPr indent="-195823">
              <a:buClr>
                <a:srgbClr val="0000FF"/>
              </a:buClr>
              <a:buFont typeface="Wingdings" pitchFamily="2" charset="2"/>
              <a:buChar char="v"/>
              <a:tabLst>
                <a:tab pos="656582" algn="l"/>
                <a:tab pos="1313162" algn="l"/>
                <a:tab pos="1969745" algn="l"/>
                <a:tab pos="2626327" algn="l"/>
                <a:tab pos="3282907" algn="l"/>
                <a:tab pos="3939490" algn="l"/>
                <a:tab pos="4596072" algn="l"/>
              </a:tabLst>
            </a:pPr>
            <a:r>
              <a:rPr lang="en-GB" sz="2000" dirty="0" smtClean="0">
                <a:latin typeface="Times New Roman" pitchFamily="18" charset="0"/>
                <a:cs typeface="Times New Roman" pitchFamily="18" charset="0"/>
              </a:rPr>
              <a:t>In</a:t>
            </a:r>
            <a:r>
              <a:rPr lang="en-GB" sz="2000" b="1" dirty="0" smtClean="0">
                <a:latin typeface="Times New Roman" pitchFamily="18" charset="0"/>
                <a:cs typeface="Times New Roman" pitchFamily="18" charset="0"/>
              </a:rPr>
              <a:t> </a:t>
            </a:r>
            <a:r>
              <a:rPr lang="en-GB" sz="2000" b="1" dirty="0" smtClean="0">
                <a:solidFill>
                  <a:srgbClr val="FF0000"/>
                </a:solidFill>
                <a:latin typeface="Times New Roman" pitchFamily="18" charset="0"/>
                <a:cs typeface="Times New Roman" pitchFamily="18" charset="0"/>
              </a:rPr>
              <a:t>digital circuits </a:t>
            </a:r>
            <a:r>
              <a:rPr lang="en-GB" sz="2000" dirty="0" smtClean="0">
                <a:latin typeface="Times New Roman" pitchFamily="18" charset="0"/>
                <a:cs typeface="Times New Roman" pitchFamily="18" charset="0"/>
              </a:rPr>
              <a:t>MOSFETS are only operated in </a:t>
            </a:r>
            <a:r>
              <a:rPr lang="en-GB" sz="2000" b="1" dirty="0" smtClean="0">
                <a:latin typeface="Times New Roman" pitchFamily="18" charset="0"/>
                <a:cs typeface="Times New Roman" pitchFamily="18" charset="0"/>
              </a:rPr>
              <a:t>the linear mode, </a:t>
            </a:r>
            <a:r>
              <a:rPr lang="en-GB" sz="2000" dirty="0" smtClean="0">
                <a:latin typeface="Times New Roman" pitchFamily="18" charset="0"/>
                <a:cs typeface="Times New Roman" pitchFamily="18" charset="0"/>
              </a:rPr>
              <a:t>while the</a:t>
            </a:r>
            <a:r>
              <a:rPr lang="en-GB" sz="2000" b="1" dirty="0" smtClean="0">
                <a:latin typeface="Times New Roman" pitchFamily="18" charset="0"/>
                <a:cs typeface="Times New Roman" pitchFamily="18" charset="0"/>
              </a:rPr>
              <a:t> saturation region </a:t>
            </a:r>
            <a:r>
              <a:rPr lang="en-GB" sz="2000" dirty="0" smtClean="0">
                <a:latin typeface="Times New Roman" pitchFamily="18" charset="0"/>
                <a:cs typeface="Times New Roman" pitchFamily="18" charset="0"/>
              </a:rPr>
              <a:t>is reserved for </a:t>
            </a:r>
            <a:r>
              <a:rPr lang="en-GB" sz="2000" b="1" dirty="0" smtClean="0">
                <a:solidFill>
                  <a:srgbClr val="0000FF"/>
                </a:solidFill>
                <a:latin typeface="Times New Roman" pitchFamily="18" charset="0"/>
                <a:cs typeface="Times New Roman" pitchFamily="18" charset="0"/>
              </a:rPr>
              <a:t>analogue circuits.</a:t>
            </a:r>
          </a:p>
          <a:p>
            <a:pPr indent="-195823">
              <a:buClr>
                <a:srgbClr val="0000FF"/>
              </a:buClr>
              <a:buNone/>
              <a:tabLst>
                <a:tab pos="656582" algn="l"/>
                <a:tab pos="1313162" algn="l"/>
                <a:tab pos="1969745" algn="l"/>
                <a:tab pos="2626327" algn="l"/>
                <a:tab pos="3282907" algn="l"/>
                <a:tab pos="3939490" algn="l"/>
                <a:tab pos="4596072" algn="l"/>
              </a:tabLst>
            </a:pPr>
            <a:endParaRPr lang="en-GB" sz="2000" b="1" dirty="0" smtClean="0">
              <a:solidFill>
                <a:srgbClr val="0000FF"/>
              </a:solidFill>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DA9812A3-ACAA-4681-98E4-2950E022EF7D}" type="slidenum">
              <a:rPr lang="en-US" smtClean="0"/>
              <a:pPr/>
              <a:t>45</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4"/>
          <p:cNvSpPr>
            <a:spLocks noGrp="1"/>
          </p:cNvSpPr>
          <p:nvPr>
            <p:ph type="sldNum" sz="quarter" idx="12"/>
          </p:nvPr>
        </p:nvSpPr>
        <p:spPr>
          <a:noFill/>
        </p:spPr>
        <p:txBody>
          <a:bodyPr/>
          <a:lstStyle>
            <a:lvl1pPr>
              <a:defRPr sz="2400">
                <a:solidFill>
                  <a:schemeClr val="tx1"/>
                </a:solidFill>
                <a:latin typeface="Times New Roman" pitchFamily="18" charset="0"/>
              </a:defRPr>
            </a:lvl1pPr>
            <a:lvl2pPr marL="742873" indent="-285720">
              <a:defRPr sz="2400">
                <a:solidFill>
                  <a:schemeClr val="tx1"/>
                </a:solidFill>
                <a:latin typeface="Times New Roman" pitchFamily="18" charset="0"/>
              </a:defRPr>
            </a:lvl2pPr>
            <a:lvl3pPr marL="1142882" indent="-228577">
              <a:defRPr sz="2400">
                <a:solidFill>
                  <a:schemeClr val="tx1"/>
                </a:solidFill>
                <a:latin typeface="Times New Roman" pitchFamily="18" charset="0"/>
              </a:defRPr>
            </a:lvl3pPr>
            <a:lvl4pPr marL="1600034" indent="-228577">
              <a:defRPr sz="2400">
                <a:solidFill>
                  <a:schemeClr val="tx1"/>
                </a:solidFill>
                <a:latin typeface="Times New Roman" pitchFamily="18" charset="0"/>
              </a:defRPr>
            </a:lvl4pPr>
            <a:lvl5pPr marL="2057187" indent="-228577">
              <a:defRPr sz="2400">
                <a:solidFill>
                  <a:schemeClr val="tx1"/>
                </a:solidFill>
                <a:latin typeface="Times New Roman" pitchFamily="18" charset="0"/>
              </a:defRPr>
            </a:lvl5pPr>
            <a:lvl6pPr marL="2514340" indent="-228577" eaLnBrk="0" fontAlgn="base" hangingPunct="0">
              <a:spcBef>
                <a:spcPct val="0"/>
              </a:spcBef>
              <a:spcAft>
                <a:spcPct val="0"/>
              </a:spcAft>
              <a:defRPr sz="2400">
                <a:solidFill>
                  <a:schemeClr val="tx1"/>
                </a:solidFill>
                <a:latin typeface="Times New Roman" pitchFamily="18" charset="0"/>
              </a:defRPr>
            </a:lvl6pPr>
            <a:lvl7pPr marL="2971492" indent="-228577" eaLnBrk="0" fontAlgn="base" hangingPunct="0">
              <a:spcBef>
                <a:spcPct val="0"/>
              </a:spcBef>
              <a:spcAft>
                <a:spcPct val="0"/>
              </a:spcAft>
              <a:defRPr sz="2400">
                <a:solidFill>
                  <a:schemeClr val="tx1"/>
                </a:solidFill>
                <a:latin typeface="Times New Roman" pitchFamily="18" charset="0"/>
              </a:defRPr>
            </a:lvl7pPr>
            <a:lvl8pPr marL="3428645" indent="-228577" eaLnBrk="0" fontAlgn="base" hangingPunct="0">
              <a:spcBef>
                <a:spcPct val="0"/>
              </a:spcBef>
              <a:spcAft>
                <a:spcPct val="0"/>
              </a:spcAft>
              <a:defRPr sz="2400">
                <a:solidFill>
                  <a:schemeClr val="tx1"/>
                </a:solidFill>
                <a:latin typeface="Times New Roman" pitchFamily="18" charset="0"/>
              </a:defRPr>
            </a:lvl8pPr>
            <a:lvl9pPr marL="3885797" indent="-228577" eaLnBrk="0" fontAlgn="base" hangingPunct="0">
              <a:spcBef>
                <a:spcPct val="0"/>
              </a:spcBef>
              <a:spcAft>
                <a:spcPct val="0"/>
              </a:spcAft>
              <a:defRPr sz="2400">
                <a:solidFill>
                  <a:schemeClr val="tx1"/>
                </a:solidFill>
                <a:latin typeface="Times New Roman" pitchFamily="18" charset="0"/>
              </a:defRPr>
            </a:lvl9pPr>
          </a:lstStyle>
          <a:p>
            <a:fld id="{B3AC6FD5-5395-456D-A93F-0DC9224069C1}" type="slidenum">
              <a:rPr lang="en-US" sz="1400">
                <a:solidFill>
                  <a:srgbClr val="000000"/>
                </a:solidFill>
              </a:rPr>
              <a:pPr/>
              <a:t>46</a:t>
            </a:fld>
            <a:endParaRPr lang="en-US" sz="1400">
              <a:solidFill>
                <a:srgbClr val="000000"/>
              </a:solidFill>
            </a:endParaRPr>
          </a:p>
        </p:txBody>
      </p:sp>
      <p:sp>
        <p:nvSpPr>
          <p:cNvPr id="3075" name="Rectangle 2"/>
          <p:cNvSpPr>
            <a:spLocks noGrp="1" noChangeArrowheads="1"/>
          </p:cNvSpPr>
          <p:nvPr>
            <p:ph type="title"/>
          </p:nvPr>
        </p:nvSpPr>
        <p:spPr>
          <a:xfrm>
            <a:off x="381000" y="0"/>
            <a:ext cx="8229600" cy="1143000"/>
          </a:xfrm>
        </p:spPr>
        <p:txBody>
          <a:bodyPr>
            <a:normAutofit/>
          </a:bodyPr>
          <a:lstStyle/>
          <a:p>
            <a:r>
              <a:rPr lang="en-US" sz="2800" b="1" dirty="0" smtClean="0">
                <a:solidFill>
                  <a:srgbClr val="FF0000"/>
                </a:solidFill>
                <a:latin typeface="Times New Roman" pitchFamily="18" charset="0"/>
                <a:cs typeface="Times New Roman" pitchFamily="18" charset="0"/>
              </a:rPr>
              <a:t>Summary: NMOS Operation</a:t>
            </a:r>
          </a:p>
        </p:txBody>
      </p:sp>
      <p:pic>
        <p:nvPicPr>
          <p:cNvPr id="3076"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b="4576"/>
          <a:stretch>
            <a:fillRect/>
          </a:stretch>
        </p:blipFill>
        <p:spPr bwMode="auto">
          <a:xfrm>
            <a:off x="838200" y="1143000"/>
            <a:ext cx="3638550" cy="533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9" name="Text Box 19"/>
          <p:cNvSpPr txBox="1">
            <a:spLocks noChangeArrowheads="1"/>
          </p:cNvSpPr>
          <p:nvPr/>
        </p:nvSpPr>
        <p:spPr bwMode="auto">
          <a:xfrm>
            <a:off x="4800600" y="1295400"/>
            <a:ext cx="28956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 </a:t>
            </a:r>
            <a:r>
              <a:rPr lang="en-US" sz="2000" dirty="0"/>
              <a:t>&gt; </a:t>
            </a:r>
            <a:r>
              <a:rPr lang="en-US" sz="2000" i="1" dirty="0"/>
              <a:t>V</a:t>
            </a:r>
            <a:r>
              <a:rPr lang="en-US" sz="2000" baseline="-25000" dirty="0"/>
              <a:t>T </a:t>
            </a:r>
            <a:r>
              <a:rPr lang="en-US" sz="2000" dirty="0"/>
              <a:t>; </a:t>
            </a:r>
            <a:r>
              <a:rPr lang="en-US" sz="2000" i="1" dirty="0"/>
              <a:t>V</a:t>
            </a:r>
            <a:r>
              <a:rPr lang="en-US" sz="2000" baseline="-25000" dirty="0"/>
              <a:t>DS</a:t>
            </a:r>
            <a:r>
              <a:rPr lang="en-US" sz="2000" dirty="0"/>
              <a:t> </a:t>
            </a:r>
            <a:r>
              <a:rPr lang="en-US" sz="2000" dirty="0">
                <a:sym typeface="Symbol" pitchFamily="18" charset="2"/>
              </a:rPr>
              <a:t></a:t>
            </a:r>
            <a:r>
              <a:rPr lang="en-US" sz="2000" dirty="0"/>
              <a:t> 0</a:t>
            </a:r>
          </a:p>
          <a:p>
            <a:pPr eaLnBrk="0" fontAlgn="base" hangingPunct="0">
              <a:spcBef>
                <a:spcPct val="0"/>
              </a:spcBef>
              <a:spcAft>
                <a:spcPct val="0"/>
              </a:spcAft>
            </a:pPr>
            <a:r>
              <a:rPr lang="en-US" sz="2000" i="1" dirty="0"/>
              <a:t>I</a:t>
            </a:r>
            <a:r>
              <a:rPr lang="en-US" sz="2000" baseline="-25000" dirty="0"/>
              <a:t>D</a:t>
            </a:r>
            <a:r>
              <a:rPr lang="en-US" sz="2000" dirty="0"/>
              <a:t> increases with </a:t>
            </a:r>
            <a:r>
              <a:rPr lang="en-US" sz="2000" i="1" dirty="0"/>
              <a:t>V</a:t>
            </a:r>
            <a:r>
              <a:rPr lang="en-US" sz="2000" baseline="-25000" dirty="0"/>
              <a:t>DS</a:t>
            </a:r>
            <a:endParaRPr lang="en-US" sz="2000" dirty="0"/>
          </a:p>
        </p:txBody>
      </p:sp>
      <p:sp>
        <p:nvSpPr>
          <p:cNvPr id="3080" name="Text Box 20"/>
          <p:cNvSpPr txBox="1">
            <a:spLocks noChangeArrowheads="1"/>
          </p:cNvSpPr>
          <p:nvPr/>
        </p:nvSpPr>
        <p:spPr bwMode="auto">
          <a:xfrm>
            <a:off x="4724400" y="2286000"/>
            <a:ext cx="3216275"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 </a:t>
            </a:r>
            <a:r>
              <a:rPr lang="en-US" sz="2000" dirty="0"/>
              <a:t>&gt; </a:t>
            </a:r>
            <a:r>
              <a:rPr lang="en-US" sz="2000" i="1" dirty="0"/>
              <a:t>V</a:t>
            </a:r>
            <a:r>
              <a:rPr lang="en-US" sz="2000" baseline="-25000" dirty="0"/>
              <a:t>T</a:t>
            </a:r>
            <a:r>
              <a:rPr lang="en-US" sz="2000" dirty="0"/>
              <a:t>; </a:t>
            </a:r>
            <a:r>
              <a:rPr lang="en-US" sz="2000" i="1" dirty="0"/>
              <a:t>V</a:t>
            </a:r>
            <a:r>
              <a:rPr lang="en-US" sz="2000" baseline="-25000" dirty="0"/>
              <a:t>DS</a:t>
            </a:r>
            <a:r>
              <a:rPr lang="en-US" sz="2000" dirty="0"/>
              <a:t> small, &gt; 0</a:t>
            </a:r>
          </a:p>
          <a:p>
            <a:pPr eaLnBrk="0" fontAlgn="base" hangingPunct="0">
              <a:spcBef>
                <a:spcPct val="0"/>
              </a:spcBef>
              <a:spcAft>
                <a:spcPct val="0"/>
              </a:spcAft>
            </a:pPr>
            <a:r>
              <a:rPr lang="en-US" sz="2000" i="1" dirty="0"/>
              <a:t>I</a:t>
            </a:r>
            <a:r>
              <a:rPr lang="en-US" sz="2000" baseline="-25000" dirty="0"/>
              <a:t>D</a:t>
            </a:r>
            <a:r>
              <a:rPr lang="en-US" sz="2000" dirty="0"/>
              <a:t> increases with </a:t>
            </a:r>
            <a:r>
              <a:rPr lang="en-US" sz="2000" i="1" dirty="0"/>
              <a:t>V</a:t>
            </a:r>
            <a:r>
              <a:rPr lang="en-US" sz="2000" baseline="-25000" dirty="0"/>
              <a:t>DS</a:t>
            </a:r>
            <a:r>
              <a:rPr lang="en-US" sz="2000" dirty="0"/>
              <a:t> , but rate of increase decreases.</a:t>
            </a:r>
          </a:p>
        </p:txBody>
      </p:sp>
      <p:sp>
        <p:nvSpPr>
          <p:cNvPr id="3081" name="Text Box 21"/>
          <p:cNvSpPr txBox="1">
            <a:spLocks noChangeArrowheads="1"/>
          </p:cNvSpPr>
          <p:nvPr/>
        </p:nvSpPr>
        <p:spPr bwMode="auto">
          <a:xfrm>
            <a:off x="4800600" y="3733800"/>
            <a:ext cx="3657600" cy="10156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a:t>
            </a:r>
            <a:r>
              <a:rPr lang="en-US" sz="2000" dirty="0"/>
              <a:t> &gt; </a:t>
            </a:r>
            <a:r>
              <a:rPr lang="en-US" sz="2000" i="1" dirty="0"/>
              <a:t>V</a:t>
            </a:r>
            <a:r>
              <a:rPr lang="en-US" sz="2000" baseline="-25000" dirty="0"/>
              <a:t>T</a:t>
            </a:r>
            <a:r>
              <a:rPr lang="en-US" sz="2000" dirty="0"/>
              <a:t>; </a:t>
            </a:r>
            <a:r>
              <a:rPr lang="en-US" sz="2000" i="1" dirty="0"/>
              <a:t>V</a:t>
            </a:r>
            <a:r>
              <a:rPr lang="en-US" sz="2000" baseline="-25000" dirty="0"/>
              <a:t>DS</a:t>
            </a:r>
            <a:r>
              <a:rPr lang="en-US" sz="2000" dirty="0"/>
              <a:t> </a:t>
            </a:r>
            <a:r>
              <a:rPr lang="en-US" sz="2000" dirty="0">
                <a:sym typeface="Symbol" pitchFamily="18" charset="2"/>
              </a:rPr>
              <a:t> pinch-off</a:t>
            </a:r>
          </a:p>
          <a:p>
            <a:pPr eaLnBrk="0" fontAlgn="base" hangingPunct="0">
              <a:spcBef>
                <a:spcPct val="0"/>
              </a:spcBef>
              <a:spcAft>
                <a:spcPct val="0"/>
              </a:spcAft>
            </a:pPr>
            <a:r>
              <a:rPr lang="en-US" sz="2000" i="1" dirty="0">
                <a:sym typeface="Symbol" pitchFamily="18" charset="2"/>
              </a:rPr>
              <a:t>I</a:t>
            </a:r>
            <a:r>
              <a:rPr lang="en-US" sz="2000" baseline="-25000" dirty="0">
                <a:sym typeface="Symbol" pitchFamily="18" charset="2"/>
              </a:rPr>
              <a:t>D</a:t>
            </a:r>
            <a:r>
              <a:rPr lang="en-US" sz="2000" dirty="0">
                <a:sym typeface="Symbol" pitchFamily="18" charset="2"/>
              </a:rPr>
              <a:t> reaches a saturation value, </a:t>
            </a:r>
            <a:r>
              <a:rPr lang="en-US" sz="2000" i="1" dirty="0" err="1">
                <a:sym typeface="Symbol" pitchFamily="18" charset="2"/>
              </a:rPr>
              <a:t>I</a:t>
            </a:r>
            <a:r>
              <a:rPr lang="en-US" sz="2000" baseline="-25000" dirty="0" err="1">
                <a:sym typeface="Symbol" pitchFamily="18" charset="2"/>
              </a:rPr>
              <a:t>D,sat</a:t>
            </a:r>
            <a:r>
              <a:rPr lang="en-US" sz="2000" dirty="0">
                <a:sym typeface="Symbol" pitchFamily="18" charset="2"/>
              </a:rPr>
              <a:t> The </a:t>
            </a:r>
            <a:r>
              <a:rPr lang="en-US" sz="2000" i="1" dirty="0">
                <a:sym typeface="Symbol" pitchFamily="18" charset="2"/>
              </a:rPr>
              <a:t>V</a:t>
            </a:r>
            <a:r>
              <a:rPr lang="en-US" sz="2000" baseline="-25000" dirty="0">
                <a:sym typeface="Symbol" pitchFamily="18" charset="2"/>
              </a:rPr>
              <a:t>DS</a:t>
            </a:r>
            <a:r>
              <a:rPr lang="en-US" sz="2000" dirty="0">
                <a:sym typeface="Symbol" pitchFamily="18" charset="2"/>
              </a:rPr>
              <a:t> value is called </a:t>
            </a:r>
            <a:r>
              <a:rPr lang="en-US" sz="2000" i="1" dirty="0" err="1">
                <a:sym typeface="Symbol" pitchFamily="18" charset="2"/>
              </a:rPr>
              <a:t>V</a:t>
            </a:r>
            <a:r>
              <a:rPr lang="en-US" sz="2000" baseline="-25000" dirty="0" err="1">
                <a:sym typeface="Symbol" pitchFamily="18" charset="2"/>
              </a:rPr>
              <a:t>DS,sat</a:t>
            </a:r>
            <a:endParaRPr lang="en-US" sz="2000" dirty="0"/>
          </a:p>
        </p:txBody>
      </p:sp>
      <p:sp>
        <p:nvSpPr>
          <p:cNvPr id="3082" name="Text Box 23"/>
          <p:cNvSpPr txBox="1">
            <a:spLocks noChangeArrowheads="1"/>
          </p:cNvSpPr>
          <p:nvPr/>
        </p:nvSpPr>
        <p:spPr bwMode="auto">
          <a:xfrm>
            <a:off x="4800600" y="5029200"/>
            <a:ext cx="38100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1430" tIns="45715" rIns="91430" bIns="45715">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z="2000" i="1" dirty="0"/>
              <a:t>V</a:t>
            </a:r>
            <a:r>
              <a:rPr lang="en-US" sz="2000" baseline="-25000" dirty="0"/>
              <a:t>G </a:t>
            </a:r>
            <a:r>
              <a:rPr lang="en-US" sz="2000" dirty="0"/>
              <a:t>&gt; </a:t>
            </a:r>
            <a:r>
              <a:rPr lang="en-US" sz="2000" i="1" dirty="0"/>
              <a:t>V</a:t>
            </a:r>
            <a:r>
              <a:rPr lang="en-US" sz="2000" i="1" baseline="-25000" dirty="0"/>
              <a:t>T</a:t>
            </a:r>
            <a:r>
              <a:rPr lang="en-US" sz="2000" dirty="0"/>
              <a:t>; </a:t>
            </a:r>
            <a:r>
              <a:rPr lang="en-US" sz="2000" i="1" dirty="0"/>
              <a:t>V</a:t>
            </a:r>
            <a:r>
              <a:rPr lang="en-US" sz="2000" baseline="-25000" dirty="0"/>
              <a:t>DS </a:t>
            </a:r>
            <a:r>
              <a:rPr lang="en-US" sz="2000" dirty="0"/>
              <a:t>&gt; </a:t>
            </a:r>
            <a:r>
              <a:rPr lang="en-US" sz="2000" i="1" dirty="0" err="1"/>
              <a:t>V</a:t>
            </a:r>
            <a:r>
              <a:rPr lang="en-US" sz="2000" baseline="-25000" dirty="0" err="1"/>
              <a:t>DS,sat</a:t>
            </a:r>
            <a:endParaRPr lang="en-US" sz="2000" baseline="-25000" dirty="0"/>
          </a:p>
          <a:p>
            <a:pPr eaLnBrk="0" fontAlgn="base" hangingPunct="0">
              <a:spcBef>
                <a:spcPct val="0"/>
              </a:spcBef>
              <a:spcAft>
                <a:spcPct val="0"/>
              </a:spcAft>
            </a:pPr>
            <a:r>
              <a:rPr lang="en-US" sz="2000" i="1" dirty="0"/>
              <a:t>I</a:t>
            </a:r>
            <a:r>
              <a:rPr lang="en-US" sz="2000" baseline="-25000" dirty="0"/>
              <a:t>D</a:t>
            </a:r>
            <a:r>
              <a:rPr lang="en-US" sz="2000" dirty="0"/>
              <a:t> does not increase further, saturation region.</a:t>
            </a:r>
          </a:p>
        </p:txBody>
      </p:sp>
      <p:sp>
        <p:nvSpPr>
          <p:cNvPr id="9" name="Footer Placeholder 8"/>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69465040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SUBSTITUTION_ID" val="{A44AE0FA-E207-4FBA-AB65-F793C2F433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1409</TotalTime>
  <Words>2598</Words>
  <Application>Microsoft Office PowerPoint</Application>
  <PresentationFormat>On-screen Show (4:3)</PresentationFormat>
  <Paragraphs>452</Paragraphs>
  <Slides>46</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Office Theme</vt:lpstr>
      <vt:lpstr>Equation</vt:lpstr>
      <vt:lpstr>COMSATS Institute of Information Technology Virtual campus Islamabad</vt:lpstr>
      <vt:lpstr>  MOS Field-Effect Transistors  MOSFETs </vt:lpstr>
      <vt:lpstr>Lecture No. 27 </vt:lpstr>
      <vt:lpstr>Different Types of FETs</vt:lpstr>
      <vt:lpstr>Different Types of FETs</vt:lpstr>
      <vt:lpstr>Different Types of FETs</vt:lpstr>
      <vt:lpstr>Different Types of FETs</vt:lpstr>
      <vt:lpstr>MOS (Metal-Oxide-Semiconductor)</vt:lpstr>
      <vt:lpstr>Metal Oxide Semiconductor Field Effect Transistors</vt:lpstr>
      <vt:lpstr>Circuit Symbol (NMOS) Enhancement-Type</vt:lpstr>
      <vt:lpstr>MOSFET  Voltage Controlled Current Device</vt:lpstr>
      <vt:lpstr>Introduction</vt:lpstr>
      <vt:lpstr> MOSFET-Structure  N-Channel MOSFET </vt:lpstr>
      <vt:lpstr>MOSFET-Structure  Enhancement Type-NMOSFET</vt:lpstr>
      <vt:lpstr> MOSFET-Physical Structure  </vt:lpstr>
      <vt:lpstr> MOSFET-Structure (contd.)  </vt:lpstr>
      <vt:lpstr>n-Channel MOSFET –p Channel MOSFET</vt:lpstr>
      <vt:lpstr>MOSFET-Operation</vt:lpstr>
      <vt:lpstr>N-Channel MOSFET Operation</vt:lpstr>
      <vt:lpstr>Principle of Operation</vt:lpstr>
      <vt:lpstr>MOSFET-Operation</vt:lpstr>
      <vt:lpstr>N-Channel MOSFET Operation</vt:lpstr>
      <vt:lpstr>MOSFET-Operation Operation with No Gate Voltage:</vt:lpstr>
      <vt:lpstr>MOSFET-Operation Operation with Applied Gate Voltage:</vt:lpstr>
      <vt:lpstr>MOSFET-Operation (contd.) Operation with Applied Gate Voltage:</vt:lpstr>
      <vt:lpstr>Formation of Channel for Current Flow:   </vt:lpstr>
      <vt:lpstr>An Induced N-Channel </vt:lpstr>
      <vt:lpstr>MOSFET-Operation (contd.)</vt:lpstr>
      <vt:lpstr>Slide 29</vt:lpstr>
      <vt:lpstr>Channel for Current Flow</vt:lpstr>
      <vt:lpstr>MOSFET-Operation  Applying a Small VDS</vt:lpstr>
      <vt:lpstr>Slide 32</vt:lpstr>
      <vt:lpstr>Modes of MOSFET Operation</vt:lpstr>
      <vt:lpstr>Modes of MOSFET Operation</vt:lpstr>
      <vt:lpstr>MOSFET-Operation (contd.) </vt:lpstr>
      <vt:lpstr>Slide 36</vt:lpstr>
      <vt:lpstr>Enhancement Mode Operation</vt:lpstr>
      <vt:lpstr>Operation of NMOS as VDS  is Increased.</vt:lpstr>
      <vt:lpstr>Operation of NMOS as VDS  is Increased.</vt:lpstr>
      <vt:lpstr>Operation of NMOS as VDS  is Increased.</vt:lpstr>
      <vt:lpstr>Operation of NMOS as VDS  is Increased.</vt:lpstr>
      <vt:lpstr>Slide 42</vt:lpstr>
      <vt:lpstr>Effects of VDS on Channel Shape</vt:lpstr>
      <vt:lpstr>Summary: NMOS Operation</vt:lpstr>
      <vt:lpstr>Summary: NMOS Operation</vt:lpstr>
      <vt:lpstr>Summary: NMOS Operation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EEE231-Lecture 27-MOSFET</dc:title>
  <dc:subject>Electronics 1</dc:subject>
  <dc:creator>Dr. Nasim Zafar</dc:creator>
  <cp:lastModifiedBy>NTS</cp:lastModifiedBy>
  <cp:revision>244</cp:revision>
  <dcterms:created xsi:type="dcterms:W3CDTF">2012-09-15T06:36:07Z</dcterms:created>
  <dcterms:modified xsi:type="dcterms:W3CDTF">2012-11-13T05:56:53Z</dcterms:modified>
</cp:coreProperties>
</file>